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3925B-C090-4400-B79A-3EB0880689BE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5B3E-AD35-4311-916B-FD3B14AF649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4FAC-51D8-4180-BBC1-0B87C332587A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D67A-343F-494B-9F6C-CF80BB0D274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Meme Savunma Sistemi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Yüksek süt verimli ineklerin meme savunma sisteminde zayıflama ve bunun sonucu oluşan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, süt inekçiliği işletmelerinin önemli sorunudur.</a:t>
            </a:r>
          </a:p>
          <a:p>
            <a:endParaRPr lang="tr-TR" sz="2400" dirty="0" smtClean="0"/>
          </a:p>
          <a:p>
            <a:r>
              <a:rPr lang="tr-TR" sz="2400" dirty="0" smtClean="0"/>
              <a:t>Süt verim kapasitesi arttıkça, </a:t>
            </a:r>
            <a:r>
              <a:rPr lang="tr-TR" sz="2400" dirty="0" err="1" smtClean="0"/>
              <a:t>metabolik</a:t>
            </a:r>
            <a:r>
              <a:rPr lang="tr-TR" sz="2400" dirty="0" smtClean="0"/>
              <a:t> stres artmakta, bunun sonucu </a:t>
            </a:r>
            <a:r>
              <a:rPr lang="tr-TR" sz="2400" dirty="0" err="1" smtClean="0"/>
              <a:t>mastitise</a:t>
            </a:r>
            <a:r>
              <a:rPr lang="tr-TR" sz="2400" dirty="0" smtClean="0"/>
              <a:t> karşı direnç azalmaktadır. </a:t>
            </a:r>
          </a:p>
          <a:p>
            <a:endParaRPr lang="tr-TR" sz="2400" dirty="0" smtClean="0"/>
          </a:p>
          <a:p>
            <a:r>
              <a:rPr lang="tr-TR" sz="2400" dirty="0" smtClean="0"/>
              <a:t>Bu nedenle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 </a:t>
            </a:r>
            <a:r>
              <a:rPr lang="tr-TR" sz="2400" dirty="0" err="1" smtClean="0"/>
              <a:t>insidensini</a:t>
            </a:r>
            <a:r>
              <a:rPr lang="tr-TR" sz="2400" dirty="0" smtClean="0"/>
              <a:t> azaltmak için meme lokal savunma sistemini baskılayacak her türlü faktöre karşı önlem alınmalıdır.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16224"/>
            <a:ext cx="8219256" cy="1612776"/>
          </a:xfrm>
        </p:spPr>
        <p:txBody>
          <a:bodyPr/>
          <a:lstStyle/>
          <a:p>
            <a:r>
              <a:rPr lang="tr-TR" sz="2400" dirty="0" smtClean="0"/>
              <a:t>Sağım sonrası meme başında mekanik bariyer oluşturan </a:t>
            </a:r>
            <a:r>
              <a:rPr lang="tr-TR" sz="2400" dirty="0" err="1" smtClean="0"/>
              <a:t>teat</a:t>
            </a:r>
            <a:r>
              <a:rPr lang="tr-TR" sz="2400" dirty="0" smtClean="0"/>
              <a:t> </a:t>
            </a:r>
            <a:r>
              <a:rPr lang="tr-TR" sz="2400" dirty="0" err="1" smtClean="0"/>
              <a:t>dipping</a:t>
            </a:r>
            <a:r>
              <a:rPr lang="tr-TR" sz="2400" dirty="0" smtClean="0"/>
              <a:t> solüsyonlarına daldırma da, meme başına bakterilerin tutunmasına engel olur.</a:t>
            </a:r>
            <a:endParaRPr lang="tr-TR" sz="2400" b="1" dirty="0" smtClean="0"/>
          </a:p>
          <a:p>
            <a:endParaRPr lang="tr-TR" dirty="0"/>
          </a:p>
        </p:txBody>
      </p:sp>
      <p:pic>
        <p:nvPicPr>
          <p:cNvPr id="445443" name="Resim 2" descr="http://www.westagro.com/jpgs/blok_t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739" y="4221088"/>
            <a:ext cx="2493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433428"/>
            <a:ext cx="8219256" cy="2003684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Meme başı kanalı mukozasında </a:t>
            </a:r>
            <a:r>
              <a:rPr lang="tr-TR" sz="2400" dirty="0"/>
              <a:t>çok sayıda </a:t>
            </a:r>
            <a:r>
              <a:rPr lang="tr-TR" sz="2400" dirty="0" err="1"/>
              <a:t>longitudinal</a:t>
            </a:r>
            <a:r>
              <a:rPr lang="tr-TR" sz="2400" dirty="0"/>
              <a:t> ve sirküler kıvrımlar </a:t>
            </a:r>
            <a:r>
              <a:rPr lang="tr-TR" sz="2400" dirty="0" smtClean="0"/>
              <a:t>bulunmaktadır. </a:t>
            </a:r>
          </a:p>
          <a:p>
            <a:endParaRPr lang="tr-TR" sz="2400" dirty="0" smtClean="0"/>
          </a:p>
          <a:p>
            <a:r>
              <a:rPr lang="tr-TR" sz="2400" b="1" dirty="0" smtClean="0"/>
              <a:t>Bunların görevi; </a:t>
            </a:r>
            <a:r>
              <a:rPr lang="tr-TR" sz="2400" dirty="0" smtClean="0"/>
              <a:t>bakterilerin meme içinde ilerlemesini ve meme başı kanalında süt birikmesini engellemektir.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277072"/>
          </a:xfrm>
        </p:spPr>
        <p:txBody>
          <a:bodyPr>
            <a:normAutofit/>
          </a:bodyPr>
          <a:lstStyle/>
          <a:p>
            <a:r>
              <a:rPr lang="tr-TR" sz="2600" dirty="0" smtClean="0"/>
              <a:t>İki sağım arasında meme başı kanalı bir </a:t>
            </a:r>
            <a:r>
              <a:rPr lang="tr-TR" sz="2600" dirty="0" err="1" smtClean="0"/>
              <a:t>keratin</a:t>
            </a:r>
            <a:r>
              <a:rPr lang="tr-TR" sz="2600" dirty="0" smtClean="0"/>
              <a:t> plak tarafından kapatılır fakat sağım sırasında meme başı kanalına bakteriler girebilir. </a:t>
            </a:r>
          </a:p>
          <a:p>
            <a:endParaRPr lang="tr-TR" sz="2600" dirty="0" smtClean="0"/>
          </a:p>
          <a:p>
            <a:r>
              <a:rPr lang="tr-TR" sz="2600" b="1" dirty="0" smtClean="0"/>
              <a:t>Bakteriler bir sonraki sağımda meme başı kanalından uzaklaştırılır. </a:t>
            </a:r>
          </a:p>
          <a:p>
            <a:endParaRPr lang="tr-TR" sz="2600" dirty="0" smtClean="0"/>
          </a:p>
          <a:p>
            <a:r>
              <a:rPr lang="tr-TR" sz="2600" b="1" dirty="0" smtClean="0"/>
              <a:t>Ön sütün sağılması</a:t>
            </a:r>
            <a:r>
              <a:rPr lang="tr-TR" sz="2600" dirty="0" smtClean="0"/>
              <a:t>, meme başı kanalına tutunmuş bakterilerin uzaklaştırılmasına yardım eder.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Meme başı </a:t>
            </a:r>
            <a:r>
              <a:rPr lang="tr-TR" dirty="0" err="1" smtClean="0"/>
              <a:t>keratin</a:t>
            </a:r>
            <a:r>
              <a:rPr lang="tr-TR" dirty="0" smtClean="0"/>
              <a:t> tabakası, </a:t>
            </a:r>
            <a:r>
              <a:rPr lang="tr-TR" sz="2400" dirty="0" smtClean="0"/>
              <a:t>patojenlerin memeye girmesini önlemek için fiziksel bir bariyer gibi görev yapar.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Keratin</a:t>
            </a:r>
            <a:r>
              <a:rPr lang="tr-TR" sz="2400" dirty="0" smtClean="0"/>
              <a:t> tabakasının yapısında bulunan </a:t>
            </a:r>
            <a:r>
              <a:rPr lang="tr-TR" sz="2400" dirty="0" err="1" smtClean="0"/>
              <a:t>lipidler</a:t>
            </a:r>
            <a:r>
              <a:rPr lang="tr-TR" sz="2400" dirty="0" smtClean="0"/>
              <a:t>, hem </a:t>
            </a:r>
            <a:r>
              <a:rPr lang="tr-TR" sz="2400" dirty="0" err="1" smtClean="0"/>
              <a:t>bakterisid</a:t>
            </a:r>
            <a:r>
              <a:rPr lang="tr-TR" sz="2400" dirty="0" smtClean="0"/>
              <a:t> hem de </a:t>
            </a:r>
            <a:r>
              <a:rPr lang="tr-TR" sz="2400" dirty="0" err="1" smtClean="0"/>
              <a:t>bakteriyostatik</a:t>
            </a:r>
            <a:r>
              <a:rPr lang="tr-TR" sz="2400" dirty="0" smtClean="0"/>
              <a:t> etki gösterirler.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908721"/>
            <a:ext cx="8229600" cy="2592288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Keratin</a:t>
            </a:r>
            <a:r>
              <a:rPr lang="tr-TR" sz="2400" b="1" dirty="0" smtClean="0"/>
              <a:t> tabakasının yapısında bozukluğa yol açan en önemli faktör, </a:t>
            </a:r>
            <a:r>
              <a:rPr lang="tr-TR" dirty="0" smtClean="0"/>
              <a:t>meme içi ilaç veriliş yanlışlıklarıdır</a:t>
            </a:r>
            <a:r>
              <a:rPr lang="tr-TR" sz="2400" dirty="0" smtClean="0"/>
              <a:t>. </a:t>
            </a:r>
          </a:p>
          <a:p>
            <a:endParaRPr lang="tr-TR" sz="2400" dirty="0" smtClean="0"/>
          </a:p>
          <a:p>
            <a:r>
              <a:rPr lang="tr-TR" sz="2400" dirty="0" smtClean="0"/>
              <a:t>Meme başından ilaç verilir iken </a:t>
            </a:r>
            <a:r>
              <a:rPr lang="tr-TR" sz="2400" dirty="0" err="1" smtClean="0"/>
              <a:t>kanülün</a:t>
            </a:r>
            <a:r>
              <a:rPr lang="tr-TR" sz="2400" dirty="0" smtClean="0"/>
              <a:t> ucu, meme başı kanalından kısmen sokulmalıdır.</a:t>
            </a:r>
            <a:endParaRPr lang="tr-TR" sz="2400" dirty="0"/>
          </a:p>
        </p:txBody>
      </p:sp>
      <p:pic>
        <p:nvPicPr>
          <p:cNvPr id="447490" name="Resim 8" descr="C:\Documents and Settings\KULLANICI\Desktop\meme lezyonları\DSCN1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933" y="3948785"/>
            <a:ext cx="2168203" cy="27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168351"/>
          </a:xfrm>
        </p:spPr>
        <p:txBody>
          <a:bodyPr>
            <a:normAutofit fontScale="92500" lnSpcReduction="10000"/>
          </a:bodyPr>
          <a:lstStyle/>
          <a:p>
            <a:r>
              <a:rPr lang="tr-TR" sz="2600" b="1" dirty="0" err="1" smtClean="0"/>
              <a:t>Keratin</a:t>
            </a:r>
            <a:r>
              <a:rPr lang="tr-TR" sz="2600" b="1" dirty="0" smtClean="0"/>
              <a:t> plağın en önemli işlevi</a:t>
            </a:r>
            <a:r>
              <a:rPr lang="tr-TR" sz="2600" dirty="0" smtClean="0"/>
              <a:t>; kuru dönem sırasında meme içine bakterilerin girişini </a:t>
            </a:r>
            <a:r>
              <a:rPr lang="tr-TR" sz="2600" dirty="0" err="1" smtClean="0"/>
              <a:t>engelemektir</a:t>
            </a:r>
            <a:r>
              <a:rPr lang="tr-TR" sz="2600" dirty="0" smtClean="0"/>
              <a:t>. </a:t>
            </a:r>
          </a:p>
          <a:p>
            <a:endParaRPr lang="tr-TR" sz="2600" dirty="0" smtClean="0"/>
          </a:p>
          <a:p>
            <a:r>
              <a:rPr lang="tr-TR" sz="2600" dirty="0" smtClean="0"/>
              <a:t>Bazı inek veya meme loblarında </a:t>
            </a:r>
            <a:r>
              <a:rPr lang="tr-TR" sz="2600" dirty="0" err="1" smtClean="0"/>
              <a:t>keratin</a:t>
            </a:r>
            <a:r>
              <a:rPr lang="tr-TR" sz="2600" dirty="0" smtClean="0"/>
              <a:t> plağın yeterince gelişmez veya beklenen süreden geç gelişir.</a:t>
            </a:r>
          </a:p>
          <a:p>
            <a:endParaRPr lang="tr-TR" sz="2600" dirty="0" smtClean="0"/>
          </a:p>
          <a:p>
            <a:r>
              <a:rPr lang="tr-TR" sz="2600" dirty="0" smtClean="0"/>
              <a:t>Bu tür meme veya ineklerde kuru dönem yeni meme içi enfeksiyonlarına sık rastlanıldığı belirtilmiştir.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824336"/>
            <a:ext cx="8229600" cy="1756792"/>
          </a:xfrm>
        </p:spPr>
        <p:txBody>
          <a:bodyPr/>
          <a:lstStyle/>
          <a:p>
            <a:r>
              <a:rPr lang="tr-TR" sz="2800" dirty="0" smtClean="0"/>
              <a:t>Bu nedenle son zamanlarda kuruya çıkan ineklere kuru dönem tedavisi ile birlikte meme başı kanalını kapatan maddelerin meme içi verilmesi önerilir.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Hücresel Savunma Sistemi</a:t>
            </a:r>
            <a:br>
              <a:rPr lang="tr-TR" sz="3600" b="1" dirty="0" smtClean="0"/>
            </a:b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7240" y="3645024"/>
            <a:ext cx="8003232" cy="21602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Memeye giren bakteri, anatomik savunma sisteminden kurtulur  ise hücresel ve </a:t>
            </a:r>
            <a:r>
              <a:rPr lang="tr-TR" sz="2400" dirty="0" err="1" smtClean="0"/>
              <a:t>humoral</a:t>
            </a:r>
            <a:r>
              <a:rPr lang="tr-TR" sz="2400" dirty="0" smtClean="0"/>
              <a:t> savunma sistemi faaliyete geçer, enfeksiyon oluşmasını engellemeye çalışır.</a:t>
            </a:r>
            <a:endParaRPr lang="tr-TR" sz="2400" b="1" dirty="0" smtClean="0"/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880" y="2492896"/>
            <a:ext cx="8229600" cy="2088232"/>
          </a:xfrm>
        </p:spPr>
        <p:txBody>
          <a:bodyPr/>
          <a:lstStyle/>
          <a:p>
            <a:r>
              <a:rPr lang="tr-TR" sz="2400" b="1" dirty="0" smtClean="0"/>
              <a:t>Hücresel savunma sistemi lökositlerden oluşur.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Nötrofiller</a:t>
            </a:r>
            <a:r>
              <a:rPr lang="tr-TR" sz="2400" b="1" dirty="0" smtClean="0"/>
              <a:t>, </a:t>
            </a:r>
            <a:r>
              <a:rPr lang="tr-TR" sz="2400" dirty="0" smtClean="0"/>
              <a:t>spesifik olmayan lökositler olup, enfeksiyon bölgesine ilk hücum eden savunma hücreleridir.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104256"/>
            <a:ext cx="8507288" cy="2188840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Yangının erken dönemlerinde, enfeksiyon bölgesinde  </a:t>
            </a:r>
            <a:r>
              <a:rPr lang="tr-TR" sz="2400" dirty="0" err="1" smtClean="0"/>
              <a:t>nötrofil</a:t>
            </a:r>
            <a:r>
              <a:rPr lang="tr-TR" sz="2400" dirty="0" smtClean="0"/>
              <a:t> sayısı oldukça yüksektir. </a:t>
            </a:r>
          </a:p>
          <a:p>
            <a:endParaRPr lang="tr-TR" sz="2400" dirty="0" smtClean="0"/>
          </a:p>
          <a:p>
            <a:r>
              <a:rPr lang="tr-TR" sz="2400" dirty="0" smtClean="0"/>
              <a:t>Bu nedenle süt somatik hücre sayısı artar.</a:t>
            </a:r>
          </a:p>
          <a:p>
            <a:endParaRPr lang="tr-TR" sz="2400" dirty="0" smtClean="0"/>
          </a:p>
          <a:p>
            <a:r>
              <a:rPr lang="tr-TR" sz="2400" dirty="0" smtClean="0"/>
              <a:t>Normal sütte SHS 200.000 hücre/</a:t>
            </a:r>
            <a:r>
              <a:rPr lang="tr-TR" sz="2400" dirty="0" err="1" smtClean="0"/>
              <a:t>ml’nin</a:t>
            </a:r>
            <a:r>
              <a:rPr lang="tr-TR" sz="2400" dirty="0" smtClean="0"/>
              <a:t> altındadır.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880" y="2204864"/>
            <a:ext cx="8229600" cy="312921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Meme bezi kendisini enfeksiyon etkenlerinden ve mekanik </a:t>
            </a:r>
            <a:r>
              <a:rPr lang="tr-TR" sz="2400" dirty="0" err="1" smtClean="0"/>
              <a:t>irritasyondan</a:t>
            </a:r>
            <a:r>
              <a:rPr lang="tr-TR" sz="2400" dirty="0" smtClean="0"/>
              <a:t>, farklı savunma mekanizmalarını kullanarak korumaktadır.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Meme savunma sistemi </a:t>
            </a:r>
            <a:r>
              <a:rPr lang="tr-TR" sz="2400" dirty="0" smtClean="0"/>
              <a:t>anatomik,</a:t>
            </a:r>
            <a:r>
              <a:rPr lang="tr-TR" sz="2400" b="1" dirty="0" smtClean="0"/>
              <a:t> </a:t>
            </a:r>
            <a:r>
              <a:rPr lang="tr-TR" sz="2400" dirty="0" smtClean="0"/>
              <a:t>hücresel ve salgısal savunma sistemi diye 3 bölümde incelenmektedir.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880" y="1495325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SHS 200.000 hücre/ml </a:t>
            </a:r>
            <a:r>
              <a:rPr lang="tr-TR" sz="2400" b="1" dirty="0" err="1" smtClean="0"/>
              <a:t>mastitis</a:t>
            </a:r>
            <a:r>
              <a:rPr lang="tr-TR" sz="2400" b="1" dirty="0" smtClean="0"/>
              <a:t> için eşik değerdir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SHS 200.000 hücre/</a:t>
            </a:r>
            <a:r>
              <a:rPr lang="tr-TR" sz="2400" dirty="0" err="1" smtClean="0"/>
              <a:t>ml’nin</a:t>
            </a:r>
            <a:r>
              <a:rPr lang="tr-TR" sz="2400" dirty="0" smtClean="0"/>
              <a:t> üzerinde ise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 vardır diye değerlendirilir.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Somatik hücreleri </a:t>
            </a:r>
            <a:r>
              <a:rPr lang="tr-TR" sz="2400" dirty="0" err="1" smtClean="0"/>
              <a:t>makrofajlar</a:t>
            </a:r>
            <a:r>
              <a:rPr lang="tr-TR" sz="2400" dirty="0" smtClean="0"/>
              <a:t> </a:t>
            </a:r>
            <a:r>
              <a:rPr lang="tr-TR" sz="2400" b="1" dirty="0" smtClean="0"/>
              <a:t>(%35-79)</a:t>
            </a:r>
            <a:r>
              <a:rPr lang="tr-TR" sz="2400" dirty="0" smtClean="0"/>
              <a:t> , B ve T  lenfositler (%10-24), PMN (%3-26),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hücreleri (%2-15) oluşturur. 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Mastitis</a:t>
            </a:r>
            <a:r>
              <a:rPr lang="tr-TR" sz="2400" dirty="0" smtClean="0"/>
              <a:t> sırasında bazen somatik hücreler, </a:t>
            </a:r>
            <a:r>
              <a:rPr lang="tr-TR" sz="2400" b="1" dirty="0" smtClean="0"/>
              <a:t>%100 </a:t>
            </a:r>
            <a:r>
              <a:rPr lang="tr-TR" sz="2400" b="1" dirty="0" err="1" smtClean="0"/>
              <a:t>PMN</a:t>
            </a:r>
            <a:r>
              <a:rPr lang="tr-TR" sz="2400" dirty="0" err="1" smtClean="0"/>
              <a:t>’lerden</a:t>
            </a:r>
            <a:r>
              <a:rPr lang="tr-TR" sz="2400" dirty="0" smtClean="0"/>
              <a:t> oluşabilmektedir.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Nötrofillerin</a:t>
            </a:r>
            <a:r>
              <a:rPr lang="tr-TR" b="1" dirty="0" smtClean="0"/>
              <a:t> </a:t>
            </a:r>
            <a:r>
              <a:rPr lang="tr-TR" b="1" dirty="0" err="1" smtClean="0"/>
              <a:t>primer</a:t>
            </a:r>
            <a:r>
              <a:rPr lang="tr-TR" b="1" dirty="0" smtClean="0"/>
              <a:t> görevi</a:t>
            </a:r>
            <a:r>
              <a:rPr lang="tr-TR" dirty="0" smtClean="0"/>
              <a:t>; bakteri ve doku döküntüsünü fagosite etmektir.</a:t>
            </a:r>
          </a:p>
          <a:p>
            <a:endParaRPr lang="tr-TR" dirty="0" smtClean="0"/>
          </a:p>
          <a:p>
            <a:r>
              <a:rPr lang="tr-TR" b="1" dirty="0" err="1" smtClean="0"/>
              <a:t>Nötrofillerin</a:t>
            </a:r>
            <a:r>
              <a:rPr lang="tr-TR" b="1" dirty="0" smtClean="0"/>
              <a:t> yangı bölgesine geçiş hızları </a:t>
            </a:r>
            <a:r>
              <a:rPr lang="tr-TR" dirty="0" smtClean="0"/>
              <a:t>özellikle </a:t>
            </a:r>
            <a:r>
              <a:rPr lang="tr-TR" i="1" dirty="0" smtClean="0"/>
              <a:t>E. </a:t>
            </a:r>
            <a:r>
              <a:rPr lang="tr-TR" i="1" dirty="0" err="1" smtClean="0"/>
              <a:t>coli’</a:t>
            </a:r>
            <a:r>
              <a:rPr lang="tr-TR" dirty="0" err="1" smtClean="0"/>
              <a:t>ye</a:t>
            </a:r>
            <a:r>
              <a:rPr lang="tr-TR" dirty="0" smtClean="0"/>
              <a:t> bağlı klinik </a:t>
            </a:r>
            <a:r>
              <a:rPr lang="tr-TR" dirty="0" err="1" smtClean="0"/>
              <a:t>mastitislerde</a:t>
            </a:r>
            <a:r>
              <a:rPr lang="tr-TR" dirty="0" smtClean="0"/>
              <a:t> enfeksiyonun ciddiyeti bakımından önemlidir. </a:t>
            </a:r>
          </a:p>
          <a:p>
            <a:endParaRPr lang="tr-TR" dirty="0" smtClean="0"/>
          </a:p>
          <a:p>
            <a:r>
              <a:rPr lang="tr-TR" dirty="0" smtClean="0"/>
              <a:t>Yeni doğum yapmış ineklerde </a:t>
            </a:r>
            <a:r>
              <a:rPr lang="tr-TR" dirty="0" err="1" smtClean="0"/>
              <a:t>laktasyon</a:t>
            </a:r>
            <a:r>
              <a:rPr lang="tr-TR" dirty="0" smtClean="0"/>
              <a:t> dönemine oranla, </a:t>
            </a:r>
            <a:r>
              <a:rPr lang="tr-TR" dirty="0" err="1" smtClean="0"/>
              <a:t>nötrofillerin</a:t>
            </a:r>
            <a:r>
              <a:rPr lang="tr-TR" dirty="0" smtClean="0"/>
              <a:t> enfeksiyondan sonraki </a:t>
            </a:r>
            <a:r>
              <a:rPr lang="tr-TR" dirty="0" err="1" smtClean="0"/>
              <a:t>mobilizasyonu</a:t>
            </a:r>
            <a:r>
              <a:rPr lang="tr-TR" dirty="0" smtClean="0"/>
              <a:t> yavaştır. </a:t>
            </a:r>
          </a:p>
          <a:p>
            <a:endParaRPr lang="tr-TR" dirty="0" smtClean="0"/>
          </a:p>
          <a:p>
            <a:r>
              <a:rPr lang="tr-TR" dirty="0" smtClean="0"/>
              <a:t>O nedenle yeni doğum yapmış ineklerde ciddi klinik </a:t>
            </a:r>
            <a:r>
              <a:rPr lang="tr-TR" dirty="0" err="1" smtClean="0"/>
              <a:t>mastitislere</a:t>
            </a:r>
            <a:r>
              <a:rPr lang="tr-TR" dirty="0" smtClean="0"/>
              <a:t> sıkça rastlanır.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1960240"/>
            <a:ext cx="8219256" cy="3196952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Makrofajlar</a:t>
            </a:r>
            <a:r>
              <a:rPr lang="tr-TR" sz="2400" dirty="0" smtClean="0"/>
              <a:t> bakteriler ile ilk karşılaşan ve meme  savunması için ilgili hücrelere gerekli bilgileri aktaran hücrelerdir.</a:t>
            </a:r>
          </a:p>
          <a:p>
            <a:endParaRPr lang="tr-TR" sz="2400" b="1" dirty="0" smtClean="0"/>
          </a:p>
          <a:p>
            <a:r>
              <a:rPr lang="tr-TR" sz="2400" b="1" dirty="0" err="1" smtClean="0"/>
              <a:t>Makrofajlar</a:t>
            </a:r>
            <a:r>
              <a:rPr lang="tr-TR" sz="2400" b="1" dirty="0" smtClean="0"/>
              <a:t>, </a:t>
            </a:r>
            <a:r>
              <a:rPr lang="tr-TR" sz="2400" dirty="0" smtClean="0"/>
              <a:t>bakteri ve doku döküntülerini ortamdan temizleyen </a:t>
            </a:r>
            <a:r>
              <a:rPr lang="tr-TR" sz="2400" dirty="0" err="1" smtClean="0"/>
              <a:t>fagositik</a:t>
            </a:r>
            <a:r>
              <a:rPr lang="tr-TR" sz="2400" dirty="0" smtClean="0"/>
              <a:t> hücrelerdir.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Makrofajların</a:t>
            </a:r>
            <a:r>
              <a:rPr lang="tr-TR" sz="2400" dirty="0" smtClean="0"/>
              <a:t> fagositoz yetenekleri </a:t>
            </a:r>
            <a:r>
              <a:rPr lang="tr-TR" sz="2400" dirty="0" err="1" smtClean="0"/>
              <a:t>nötrofiller</a:t>
            </a:r>
            <a:r>
              <a:rPr lang="tr-TR" sz="2400" dirty="0" smtClean="0"/>
              <a:t> ile karşılaştırıldığında sınırlıdır.</a:t>
            </a:r>
          </a:p>
          <a:p>
            <a:endParaRPr lang="tr-TR" sz="2400" dirty="0" smtClean="0"/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3224" y="3068960"/>
            <a:ext cx="8219256" cy="1296144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Lenfositler, </a:t>
            </a:r>
            <a:r>
              <a:rPr lang="tr-TR" sz="2400" dirty="0" smtClean="0"/>
              <a:t>antijenleri tanıyan ve onlara karşı spesifik savunma sistemini uyaran hücrelerdir.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Salgısal Savunma Sistemi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363272" cy="4176464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 smtClean="0"/>
              <a:t>Salgısal faktörler,  </a:t>
            </a:r>
            <a:r>
              <a:rPr lang="tr-TR" sz="2400" dirty="0" smtClean="0"/>
              <a:t>antikorlar ve antijenlere karşı üretilen </a:t>
            </a:r>
            <a:r>
              <a:rPr lang="tr-TR" sz="2400" dirty="0" err="1" smtClean="0"/>
              <a:t>immunglobulinlerdir</a:t>
            </a:r>
            <a:r>
              <a:rPr lang="tr-TR" sz="2400" dirty="0" smtClean="0"/>
              <a:t>. </a:t>
            </a:r>
          </a:p>
          <a:p>
            <a:endParaRPr lang="tr-TR" sz="2400" dirty="0" smtClean="0"/>
          </a:p>
          <a:p>
            <a:r>
              <a:rPr lang="tr-TR" sz="2400" dirty="0" smtClean="0"/>
              <a:t>Meme dokusundaki </a:t>
            </a:r>
            <a:r>
              <a:rPr lang="tr-TR" sz="2400" dirty="0" err="1" smtClean="0"/>
              <a:t>immunglobulin</a:t>
            </a:r>
            <a:r>
              <a:rPr lang="tr-TR" sz="2400" dirty="0" smtClean="0"/>
              <a:t> konsantrasyonu, </a:t>
            </a:r>
            <a:r>
              <a:rPr lang="tr-TR" sz="2400" dirty="0" err="1" smtClean="0"/>
              <a:t>laktasyon</a:t>
            </a:r>
            <a:r>
              <a:rPr lang="tr-TR" sz="2400" dirty="0" smtClean="0"/>
              <a:t> dönemine göre değişmekte olup, özellikle doğum yakın dönemde, en yüksek düzeye çıkmaktadır.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Immunglobulin</a:t>
            </a:r>
            <a:r>
              <a:rPr lang="tr-TR" sz="2400" dirty="0" smtClean="0"/>
              <a:t> G1, IgG2 ve </a:t>
            </a:r>
            <a:r>
              <a:rPr lang="tr-TR" sz="2400" dirty="0" err="1" smtClean="0"/>
              <a:t>IgM</a:t>
            </a:r>
            <a:r>
              <a:rPr lang="tr-TR" sz="2400" dirty="0" smtClean="0"/>
              <a:t>, </a:t>
            </a:r>
            <a:r>
              <a:rPr lang="tr-TR" sz="2400" dirty="0" err="1" smtClean="0"/>
              <a:t>nötrofil</a:t>
            </a:r>
            <a:r>
              <a:rPr lang="tr-TR" sz="2400" dirty="0" smtClean="0"/>
              <a:t> ve </a:t>
            </a:r>
            <a:r>
              <a:rPr lang="tr-TR" sz="2400" dirty="0" err="1" smtClean="0"/>
              <a:t>makrofajların</a:t>
            </a:r>
            <a:r>
              <a:rPr lang="tr-TR" sz="2400" dirty="0" smtClean="0"/>
              <a:t> fagositoz yeteneğini artırmaktadır.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IgA’nın</a:t>
            </a:r>
            <a:r>
              <a:rPr lang="tr-TR" sz="2400" dirty="0" smtClean="0"/>
              <a:t> ise bakteriyel </a:t>
            </a:r>
            <a:r>
              <a:rPr lang="tr-TR" sz="2400" dirty="0" err="1" smtClean="0"/>
              <a:t>opsonizasyonda</a:t>
            </a:r>
            <a:r>
              <a:rPr lang="tr-TR" sz="2400" dirty="0" smtClean="0"/>
              <a:t> rolü yoktur, memedeki bakterilerin aglütinasyonunu sağlayarak enfeksiyonun yayılmasını engeller.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34888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Süt ve serumda bulunan </a:t>
            </a:r>
            <a:r>
              <a:rPr lang="tr-TR" sz="2400" b="1" dirty="0" err="1" smtClean="0"/>
              <a:t>komplementler</a:t>
            </a:r>
            <a:r>
              <a:rPr lang="tr-TR" sz="2400" b="1" dirty="0" smtClean="0"/>
              <a:t> </a:t>
            </a:r>
            <a:r>
              <a:rPr lang="tr-TR" sz="2400" dirty="0" smtClean="0"/>
              <a:t>de doğuştan ve </a:t>
            </a:r>
            <a:r>
              <a:rPr lang="tr-TR" sz="2400" dirty="0" err="1" smtClean="0"/>
              <a:t>edinsel</a:t>
            </a:r>
            <a:r>
              <a:rPr lang="tr-TR" sz="2400" dirty="0" smtClean="0"/>
              <a:t> </a:t>
            </a:r>
            <a:r>
              <a:rPr lang="tr-TR" sz="2400" dirty="0" err="1" smtClean="0"/>
              <a:t>immunitenin</a:t>
            </a:r>
            <a:r>
              <a:rPr lang="tr-TR" sz="2400" dirty="0" smtClean="0"/>
              <a:t> birer parçasıdır. 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Komplementler</a:t>
            </a:r>
            <a:r>
              <a:rPr lang="tr-TR" sz="2400" b="1" dirty="0" smtClean="0"/>
              <a:t> bakterilerin </a:t>
            </a:r>
            <a:r>
              <a:rPr lang="tr-TR" sz="2400" b="1" dirty="0" err="1" smtClean="0"/>
              <a:t>lizisi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opsonizasyonunu</a:t>
            </a:r>
            <a:r>
              <a:rPr lang="tr-TR" sz="2400" b="1" dirty="0" smtClean="0"/>
              <a:t> sağlarlar.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Laktoferin</a:t>
            </a:r>
            <a:r>
              <a:rPr lang="tr-TR" sz="2400" dirty="0" smtClean="0"/>
              <a:t> de salgısal savunma sisteminin parçasıdır.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Demire ihtiyaç duyan bakterilerin çoğalmalarını engeller.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060848"/>
            <a:ext cx="7848872" cy="3417243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İmmun</a:t>
            </a:r>
            <a:r>
              <a:rPr lang="tr-TR" sz="2400" dirty="0" smtClean="0"/>
              <a:t> sistem hücreleri tarafından üretilen </a:t>
            </a:r>
            <a:r>
              <a:rPr lang="tr-TR" sz="2400" b="1" dirty="0" err="1" smtClean="0"/>
              <a:t>sitokinler</a:t>
            </a:r>
            <a:r>
              <a:rPr lang="tr-TR" sz="2400" i="1" dirty="0" smtClean="0"/>
              <a:t>,</a:t>
            </a:r>
            <a:r>
              <a:rPr lang="tr-TR" sz="2400" dirty="0" smtClean="0"/>
              <a:t> meme savunmasında etkili olan salgısal faktörlerdendir.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İneklerde meme dokusunda en önemli </a:t>
            </a:r>
            <a:r>
              <a:rPr lang="tr-TR" sz="2400" b="1" dirty="0" err="1" smtClean="0"/>
              <a:t>sitokinler</a:t>
            </a:r>
            <a:r>
              <a:rPr lang="tr-TR" sz="2400" b="1" dirty="0" smtClean="0"/>
              <a:t>;  </a:t>
            </a:r>
            <a:r>
              <a:rPr lang="tr-TR" sz="2400" dirty="0" err="1" smtClean="0"/>
              <a:t>interlökinler</a:t>
            </a:r>
            <a:r>
              <a:rPr lang="tr-TR" sz="2400" dirty="0" smtClean="0"/>
              <a:t> (IL) koloni uyarıcı faktör (CSF), interferonlar (IFN) ve tümör nekroz faktördür.</a:t>
            </a:r>
            <a:endParaRPr lang="tr-T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/>
          <a:lstStyle/>
          <a:p>
            <a:r>
              <a:rPr lang="tr-TR" sz="2400" dirty="0" smtClean="0"/>
              <a:t>Süt içinde </a:t>
            </a:r>
            <a:r>
              <a:rPr lang="tr-TR" sz="2400" dirty="0" err="1" smtClean="0"/>
              <a:t>laktoperoksidaz</a:t>
            </a:r>
            <a:r>
              <a:rPr lang="tr-TR" sz="2400" dirty="0" smtClean="0"/>
              <a:t> enzimi mevcuttur.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Laktoperoksidaz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tiyosiyonat</a:t>
            </a:r>
            <a:r>
              <a:rPr lang="tr-TR" sz="2400" b="1" dirty="0" smtClean="0"/>
              <a:t> H2O2 sistemi</a:t>
            </a:r>
            <a:r>
              <a:rPr lang="tr-TR" sz="2400" dirty="0" smtClean="0"/>
              <a:t>, Gram negatif bakterilere öldürücü, gram pozitif bakterilerin ise çoğalmasını durdurucu etki yapar.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Ksantin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oksidaz</a:t>
            </a:r>
            <a:r>
              <a:rPr lang="tr-TR" sz="2400" dirty="0" smtClean="0"/>
              <a:t>, süt yağ </a:t>
            </a:r>
            <a:r>
              <a:rPr lang="tr-TR" sz="2400" dirty="0" err="1" smtClean="0"/>
              <a:t>globül</a:t>
            </a:r>
            <a:r>
              <a:rPr lang="tr-TR" sz="2400" dirty="0" smtClean="0"/>
              <a:t> </a:t>
            </a:r>
            <a:r>
              <a:rPr lang="tr-TR" sz="2400" dirty="0" err="1" smtClean="0"/>
              <a:t>membranlarının</a:t>
            </a:r>
            <a:r>
              <a:rPr lang="tr-TR" sz="2400" dirty="0" smtClean="0"/>
              <a:t> bir enzimidir. </a:t>
            </a:r>
          </a:p>
          <a:p>
            <a:endParaRPr lang="tr-TR" sz="2400" dirty="0" smtClean="0"/>
          </a:p>
          <a:p>
            <a:r>
              <a:rPr lang="tr-TR" sz="2400" dirty="0" smtClean="0"/>
              <a:t>Bu enzim inorganik </a:t>
            </a:r>
            <a:r>
              <a:rPr lang="tr-TR" sz="2400" dirty="0" err="1" smtClean="0"/>
              <a:t>nitritten</a:t>
            </a:r>
            <a:r>
              <a:rPr lang="tr-TR" sz="2400" dirty="0" smtClean="0"/>
              <a:t> </a:t>
            </a:r>
            <a:r>
              <a:rPr lang="tr-TR" sz="2400" dirty="0" err="1" smtClean="0"/>
              <a:t>nitrit</a:t>
            </a:r>
            <a:r>
              <a:rPr lang="tr-TR" sz="2400" dirty="0" smtClean="0"/>
              <a:t> oksit oluşumunu katalize ederek, </a:t>
            </a:r>
            <a:r>
              <a:rPr lang="tr-TR" sz="2400" dirty="0" err="1" smtClean="0"/>
              <a:t>antibakteriyel</a:t>
            </a:r>
            <a:r>
              <a:rPr lang="tr-TR" sz="2400" dirty="0" smtClean="0"/>
              <a:t> etki gösterir.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sz="2700" b="1" dirty="0" err="1" smtClean="0"/>
              <a:t>Periparturient</a:t>
            </a:r>
            <a:r>
              <a:rPr lang="tr-TR" sz="2700" b="1" dirty="0" smtClean="0"/>
              <a:t> Dönemde Meme İçi Enfeksiyon Riski Neden Artar?.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3989040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Periparturient</a:t>
            </a:r>
            <a:r>
              <a:rPr lang="tr-TR" sz="2400" dirty="0" smtClean="0"/>
              <a:t> dönemde </a:t>
            </a:r>
            <a:r>
              <a:rPr lang="tr-TR" sz="2400" dirty="0" err="1" smtClean="0"/>
              <a:t>mastitislere</a:t>
            </a:r>
            <a:r>
              <a:rPr lang="tr-TR" sz="2400" dirty="0" smtClean="0"/>
              <a:t> sıkça rastlanır.</a:t>
            </a:r>
          </a:p>
          <a:p>
            <a:endParaRPr lang="tr-TR" sz="2400" dirty="0" smtClean="0"/>
          </a:p>
          <a:p>
            <a:r>
              <a:rPr lang="tr-TR" sz="2400" dirty="0" smtClean="0"/>
              <a:t>Bu dönemde meme içi enfeksiyonlara duyarlılığı etkileyen faktörler, meme başı deliği etrafında bakterilerin varlığı, meme başı kanalındaki koruyucu mekanizmaların ve meme savunma sisteminin zayıflamasıdır.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Periparturient</a:t>
            </a:r>
            <a:r>
              <a:rPr lang="tr-TR" sz="2400" dirty="0" smtClean="0"/>
              <a:t> dönemde hastalıklara karşı duyarlılık artışının en önemli nedeni, </a:t>
            </a:r>
            <a:r>
              <a:rPr lang="tr-TR" sz="2400" dirty="0" err="1" smtClean="0"/>
              <a:t>immunsupresyondur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tr-TR" sz="2400" dirty="0" smtClean="0"/>
              <a:t>Gebeliğe ve doğuma bağlı değişik hormonların neden olduğu stresin, </a:t>
            </a:r>
            <a:r>
              <a:rPr lang="tr-TR" sz="2400" dirty="0" err="1" smtClean="0"/>
              <a:t>immun</a:t>
            </a:r>
            <a:r>
              <a:rPr lang="tr-TR" sz="2400" dirty="0" smtClean="0"/>
              <a:t> yanıt üzerine önemli etkileri bulunmaktadır. </a:t>
            </a:r>
          </a:p>
          <a:p>
            <a:endParaRPr lang="tr-TR" sz="2400" dirty="0" smtClean="0"/>
          </a:p>
          <a:p>
            <a:r>
              <a:rPr lang="tr-TR" sz="2400" dirty="0" smtClean="0"/>
              <a:t>Gebeliğin son haftasında plazma 17 β-</a:t>
            </a:r>
            <a:r>
              <a:rPr lang="tr-TR" sz="2400" dirty="0" err="1" smtClean="0"/>
              <a:t>östradiol</a:t>
            </a:r>
            <a:r>
              <a:rPr lang="tr-TR" sz="2400" dirty="0" smtClean="0"/>
              <a:t> konsantrasyonu artar, doğumdan önceki son gün maksimum düzeye çıkar, </a:t>
            </a:r>
            <a:r>
              <a:rPr lang="tr-TR" sz="2400" dirty="0" err="1" smtClean="0"/>
              <a:t>progesteron</a:t>
            </a:r>
            <a:r>
              <a:rPr lang="tr-TR" sz="2400" dirty="0" smtClean="0"/>
              <a:t> düzeyi ise düşer. </a:t>
            </a:r>
          </a:p>
          <a:p>
            <a:endParaRPr lang="tr-TR" sz="2400" dirty="0" smtClean="0"/>
          </a:p>
          <a:p>
            <a:r>
              <a:rPr lang="tr-TR" sz="2400" dirty="0" smtClean="0"/>
              <a:t>Doğum zamanı ise </a:t>
            </a:r>
            <a:r>
              <a:rPr lang="tr-TR" sz="2400" dirty="0" err="1" smtClean="0"/>
              <a:t>kortizol</a:t>
            </a:r>
            <a:r>
              <a:rPr lang="tr-TR" sz="2400" dirty="0" smtClean="0"/>
              <a:t> düzeyi 5 kat artar.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7240" y="1484784"/>
            <a:ext cx="7931224" cy="41373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Anatomik Savunma Mekanizması</a:t>
            </a:r>
          </a:p>
          <a:p>
            <a:pPr algn="ctr">
              <a:buNone/>
            </a:pPr>
            <a:endParaRPr lang="tr-TR" sz="2400" b="1" dirty="0" smtClean="0"/>
          </a:p>
          <a:p>
            <a:pPr algn="ctr">
              <a:buNone/>
            </a:pPr>
            <a:endParaRPr lang="tr-TR" sz="2400" b="1" dirty="0" smtClean="0"/>
          </a:p>
          <a:p>
            <a:pPr>
              <a:buNone/>
            </a:pPr>
            <a:r>
              <a:rPr lang="tr-TR" sz="2400" dirty="0" smtClean="0"/>
              <a:t>     Meme içi enfeksiyonların oluşumunun önlenmesinde, meme başı derisinin bütünlüğünün korunması son derece önemlidir.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Meme başı deliğine yakın meme başı derisi lezyonları, bakterilerin meme derisinde </a:t>
            </a:r>
            <a:r>
              <a:rPr lang="tr-TR" sz="2400" dirty="0" err="1" smtClean="0"/>
              <a:t>kolonizasyonu</a:t>
            </a:r>
            <a:r>
              <a:rPr lang="tr-TR" sz="2400" dirty="0" smtClean="0"/>
              <a:t> ve çoğalmaları için fırsat yaratmaktadır.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13305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Doğum sırasında ise adezyon moleküllerinin (CD 62L ve CD18) </a:t>
            </a:r>
            <a:r>
              <a:rPr lang="tr-TR" sz="2400" dirty="0" err="1" smtClean="0"/>
              <a:t>down</a:t>
            </a:r>
            <a:r>
              <a:rPr lang="tr-TR" sz="2400" dirty="0" smtClean="0"/>
              <a:t> regülasyonuna bağlı, </a:t>
            </a:r>
            <a:r>
              <a:rPr lang="tr-TR" sz="2400" dirty="0" err="1" smtClean="0"/>
              <a:t>nötrofillerde</a:t>
            </a:r>
            <a:r>
              <a:rPr lang="tr-TR" sz="2400" dirty="0" smtClean="0"/>
              <a:t> fonksiyon bozukluğu görülmekte, bunun sonucu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 oluşum riski artmaktadır.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Glukokortikoidler</a:t>
            </a:r>
            <a:r>
              <a:rPr lang="tr-TR" sz="2400" dirty="0" smtClean="0"/>
              <a:t>, T hücre sayısında, meme dokusundaki </a:t>
            </a:r>
            <a:r>
              <a:rPr lang="tr-TR" sz="2400" dirty="0" err="1" smtClean="0"/>
              <a:t>IgM</a:t>
            </a:r>
            <a:r>
              <a:rPr lang="tr-TR" sz="2400" dirty="0" smtClean="0"/>
              <a:t> konsantrasyonunda ve </a:t>
            </a:r>
            <a:r>
              <a:rPr lang="tr-TR" sz="2400" dirty="0" err="1" smtClean="0"/>
              <a:t>sitokinlerin</a:t>
            </a:r>
            <a:r>
              <a:rPr lang="tr-TR" sz="2400" dirty="0" smtClean="0"/>
              <a:t> yapımında azalmaya yol açarak, savunma sistemini olumsuz etkilemektedir.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567333"/>
            <a:ext cx="8229600" cy="4525963"/>
          </a:xfrm>
        </p:spPr>
        <p:txBody>
          <a:bodyPr>
            <a:normAutofit/>
          </a:bodyPr>
          <a:lstStyle/>
          <a:p>
            <a:r>
              <a:rPr lang="tr-TR" sz="2600" dirty="0" smtClean="0"/>
              <a:t>Meme </a:t>
            </a:r>
            <a:r>
              <a:rPr lang="tr-TR" sz="2600" dirty="0" err="1" smtClean="0"/>
              <a:t>parenşiminin</a:t>
            </a:r>
            <a:r>
              <a:rPr lang="tr-TR" sz="2600" dirty="0" smtClean="0"/>
              <a:t> hızlı bölünme evresinde ve süt yapımının başladığı dönemde, memenin enerji ve oksijen ihtiyacı artar. </a:t>
            </a:r>
          </a:p>
          <a:p>
            <a:endParaRPr lang="tr-TR" sz="2600" dirty="0" smtClean="0"/>
          </a:p>
          <a:p>
            <a:r>
              <a:rPr lang="tr-TR" sz="2600" dirty="0" smtClean="0"/>
              <a:t>Oksijen tüketimindeki artış sonucu, oksijen kökenli maddelerin üretimi artar. </a:t>
            </a:r>
          </a:p>
          <a:p>
            <a:endParaRPr lang="tr-TR" sz="2600" dirty="0" smtClean="0"/>
          </a:p>
          <a:p>
            <a:r>
              <a:rPr lang="tr-TR" sz="2600" b="1" dirty="0" smtClean="0"/>
              <a:t>Serbest oksijen radikallerinin aşırı yapımı</a:t>
            </a:r>
            <a:r>
              <a:rPr lang="tr-TR" sz="2600" dirty="0" smtClean="0"/>
              <a:t>, doku ve hücrelerde hasar ve ölüme yol açar.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err="1" smtClean="0"/>
              <a:t>ROS’ların</a:t>
            </a:r>
            <a:r>
              <a:rPr lang="tr-TR" sz="2600" dirty="0" smtClean="0"/>
              <a:t> olumsuz etkilerini nötralize etmek için, konakçı dokusu bazı enzimler üretir. </a:t>
            </a:r>
          </a:p>
          <a:p>
            <a:endParaRPr lang="tr-TR" sz="2600" dirty="0" smtClean="0"/>
          </a:p>
          <a:p>
            <a:r>
              <a:rPr lang="tr-TR" sz="2600" dirty="0" smtClean="0"/>
              <a:t>Bu maddeler antioksidan etkili olup, </a:t>
            </a:r>
            <a:r>
              <a:rPr lang="tr-TR" sz="2600" dirty="0" err="1" smtClean="0"/>
              <a:t>oksidatif</a:t>
            </a:r>
            <a:r>
              <a:rPr lang="tr-TR" sz="2600" dirty="0" smtClean="0"/>
              <a:t> stresin neden olduğu hücre ve doku hasarlarını engeller.</a:t>
            </a:r>
          </a:p>
          <a:p>
            <a:endParaRPr lang="tr-TR" sz="2600" dirty="0" smtClean="0"/>
          </a:p>
          <a:p>
            <a:r>
              <a:rPr lang="tr-TR" sz="2600" dirty="0" smtClean="0"/>
              <a:t>O nedenle, doğuma yakın dönemde antioksidan savunma sistemi ile ROS üretimi arasındaki denge bozulur, </a:t>
            </a:r>
            <a:r>
              <a:rPr lang="tr-TR" sz="2600" dirty="0" err="1" smtClean="0"/>
              <a:t>oksidatif</a:t>
            </a:r>
            <a:r>
              <a:rPr lang="tr-TR" sz="2600" dirty="0" smtClean="0"/>
              <a:t> stresin etkisi ortaya çıkar.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Oksidatif</a:t>
            </a:r>
            <a:r>
              <a:rPr lang="tr-TR" sz="2400" dirty="0" smtClean="0"/>
              <a:t> stresin kontrolü ile </a:t>
            </a:r>
            <a:r>
              <a:rPr lang="tr-TR" sz="2400" dirty="0" err="1" smtClean="0"/>
              <a:t>mastitisin</a:t>
            </a:r>
            <a:r>
              <a:rPr lang="tr-TR" sz="2400" dirty="0" smtClean="0"/>
              <a:t> şiddetini azaltılır. </a:t>
            </a:r>
          </a:p>
          <a:p>
            <a:endParaRPr lang="tr-TR" sz="2400" dirty="0" smtClean="0"/>
          </a:p>
          <a:p>
            <a:r>
              <a:rPr lang="tr-TR" sz="2400" dirty="0" smtClean="0"/>
              <a:t>O nedenle </a:t>
            </a:r>
            <a:r>
              <a:rPr lang="tr-TR" sz="2400" dirty="0" err="1" smtClean="0"/>
              <a:t>rasyonlara</a:t>
            </a:r>
            <a:r>
              <a:rPr lang="tr-TR" sz="2400" dirty="0" smtClean="0"/>
              <a:t> antioksidan etkili vitamin E ve selenyum eklenmesi önerilir.</a:t>
            </a:r>
          </a:p>
          <a:p>
            <a:endParaRPr lang="tr-TR" sz="2400" dirty="0" smtClean="0"/>
          </a:p>
          <a:p>
            <a:r>
              <a:rPr lang="tr-TR" sz="2400" dirty="0" smtClean="0"/>
              <a:t> Vitamin E ve selenyum (</a:t>
            </a:r>
            <a:r>
              <a:rPr lang="tr-TR" sz="2400" dirty="0" err="1" smtClean="0"/>
              <a:t>Se</a:t>
            </a:r>
            <a:r>
              <a:rPr lang="tr-TR" sz="2400" dirty="0" smtClean="0"/>
              <a:t>), benzer biyolojik etkiye sahip </a:t>
            </a:r>
            <a:r>
              <a:rPr lang="tr-TR" sz="2400" dirty="0" err="1" smtClean="0"/>
              <a:t>esansiyel</a:t>
            </a:r>
            <a:r>
              <a:rPr lang="tr-TR" sz="2400" dirty="0" smtClean="0"/>
              <a:t> maddelerdir.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Glutatyon</a:t>
            </a:r>
            <a:r>
              <a:rPr lang="tr-TR" sz="2400" dirty="0" smtClean="0"/>
              <a:t> </a:t>
            </a:r>
            <a:r>
              <a:rPr lang="tr-TR" sz="2400" dirty="0" err="1" smtClean="0"/>
              <a:t>peroksidaz</a:t>
            </a:r>
            <a:r>
              <a:rPr lang="tr-TR" sz="2400" dirty="0" smtClean="0"/>
              <a:t>, vitamin E ve </a:t>
            </a:r>
            <a:r>
              <a:rPr lang="tr-TR" sz="2400" dirty="0" err="1" smtClean="0"/>
              <a:t>Se</a:t>
            </a:r>
            <a:r>
              <a:rPr lang="tr-TR" sz="2400" dirty="0" smtClean="0"/>
              <a:t> içeren bir enzimdir, bu enzim meme dokusunun antioksidan savunma sisteminin önemli bir parçasıdır.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1756792"/>
          </a:xfrm>
        </p:spPr>
        <p:txBody>
          <a:bodyPr/>
          <a:lstStyle/>
          <a:p>
            <a:r>
              <a:rPr lang="tr-TR" sz="2400" dirty="0" smtClean="0"/>
              <a:t>Peri veya </a:t>
            </a:r>
            <a:r>
              <a:rPr lang="tr-TR" sz="2400" dirty="0" err="1" smtClean="0"/>
              <a:t>Pp</a:t>
            </a:r>
            <a:r>
              <a:rPr lang="tr-TR" sz="2400" dirty="0" smtClean="0"/>
              <a:t>. dönemdeki </a:t>
            </a:r>
            <a:r>
              <a:rPr lang="tr-TR" sz="2400" dirty="0" err="1" smtClean="0"/>
              <a:t>metabolik</a:t>
            </a:r>
            <a:r>
              <a:rPr lang="tr-TR" sz="2400" dirty="0" smtClean="0"/>
              <a:t> değişiklikler (özellikle NEFA ve βOH-</a:t>
            </a:r>
            <a:r>
              <a:rPr lang="tr-TR" sz="2400" dirty="0" err="1" smtClean="0"/>
              <a:t>bütirat’ın</a:t>
            </a:r>
            <a:r>
              <a:rPr lang="tr-TR" sz="2400" dirty="0" smtClean="0"/>
              <a:t> kandaki düzeyi artar) sonucu, </a:t>
            </a:r>
            <a:r>
              <a:rPr lang="tr-TR" sz="2400" dirty="0" err="1" smtClean="0"/>
              <a:t>PMN’lerin</a:t>
            </a:r>
            <a:r>
              <a:rPr lang="tr-TR" sz="2400" dirty="0" smtClean="0"/>
              <a:t> memeye göçü ve </a:t>
            </a:r>
            <a:r>
              <a:rPr lang="tr-TR" sz="2400" dirty="0" err="1" smtClean="0"/>
              <a:t>fagositik</a:t>
            </a:r>
            <a:r>
              <a:rPr lang="tr-TR" sz="2400" dirty="0" smtClean="0"/>
              <a:t> aktiviteleri azalır, bu durumda </a:t>
            </a:r>
            <a:r>
              <a:rPr lang="tr-TR" sz="2400" dirty="0" err="1" smtClean="0"/>
              <a:t>mastitise</a:t>
            </a:r>
            <a:r>
              <a:rPr lang="tr-TR" sz="2400" dirty="0" smtClean="0"/>
              <a:t> duyarlılık artar.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1684784"/>
          </a:xfrm>
        </p:spPr>
        <p:txBody>
          <a:bodyPr>
            <a:normAutofit fontScale="92500" lnSpcReduction="10000"/>
          </a:bodyPr>
          <a:lstStyle/>
          <a:p>
            <a:r>
              <a:rPr lang="tr-TR" sz="2600" b="1" dirty="0" smtClean="0"/>
              <a:t>Meme başı derisinin yapısını bozan çizik, çatlak ve yara meme başı derisinde bakterilerin çoğalmasını sağlamaktadır.</a:t>
            </a:r>
          </a:p>
          <a:p>
            <a:r>
              <a:rPr lang="tr-TR" sz="2400" b="1" dirty="0" smtClean="0"/>
              <a:t>Derinin yapısını bozan en önemli neden </a:t>
            </a:r>
            <a:r>
              <a:rPr lang="tr-TR" dirty="0" smtClean="0"/>
              <a:t>sağım </a:t>
            </a:r>
            <a:r>
              <a:rPr lang="tr-TR" dirty="0" err="1" smtClean="0"/>
              <a:t>makinası</a:t>
            </a:r>
            <a:r>
              <a:rPr lang="tr-TR" dirty="0" smtClean="0"/>
              <a:t> kaynaklıdır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40323" name="Resim 12" descr="Dairy Challenge 02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064086" y="4509120"/>
            <a:ext cx="22198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4" name="Picture 4" descr="P10100bfh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069" y="4509121"/>
            <a:ext cx="26422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Sağlıklı Meme Başı Derisinde Bakteriler Neden  Çoğalamaz?.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752328"/>
            <a:ext cx="8229600" cy="370100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Meme başı derisi kalın, </a:t>
            </a:r>
            <a:r>
              <a:rPr lang="tr-TR" sz="2400" dirty="0" err="1" smtClean="0"/>
              <a:t>strafiye</a:t>
            </a:r>
            <a:r>
              <a:rPr lang="tr-TR" sz="2400" dirty="0" smtClean="0"/>
              <a:t> </a:t>
            </a:r>
            <a:r>
              <a:rPr lang="tr-TR" sz="2400" dirty="0" err="1" smtClean="0"/>
              <a:t>squamoz</a:t>
            </a:r>
            <a:r>
              <a:rPr lang="tr-TR" sz="2400" dirty="0" smtClean="0"/>
              <a:t> </a:t>
            </a:r>
            <a:r>
              <a:rPr lang="tr-TR" sz="2400" dirty="0" err="1" smtClean="0"/>
              <a:t>epitel</a:t>
            </a:r>
            <a:r>
              <a:rPr lang="tr-TR" sz="2400" dirty="0" smtClean="0"/>
              <a:t> hücrelerinden oluşmuştur. </a:t>
            </a:r>
          </a:p>
          <a:p>
            <a:endParaRPr lang="tr-TR" sz="2400" dirty="0" smtClean="0"/>
          </a:p>
          <a:p>
            <a:r>
              <a:rPr lang="tr-TR" sz="2400" b="1" dirty="0" smtClean="0"/>
              <a:t>Meme başı derisi sağlıklı olduğunda </a:t>
            </a:r>
            <a:r>
              <a:rPr lang="tr-TR" sz="2400" dirty="0" smtClean="0"/>
              <a:t>burada bakteriler tutunur, fakat çoğalamaz. </a:t>
            </a:r>
          </a:p>
          <a:p>
            <a:endParaRPr lang="tr-TR" sz="2400" dirty="0" smtClean="0"/>
          </a:p>
          <a:p>
            <a:r>
              <a:rPr lang="tr-TR" sz="2400" dirty="0" smtClean="0"/>
              <a:t>Çünkü meme başı derisinden bakterilerin çoğalmasını engelleyen </a:t>
            </a:r>
            <a:r>
              <a:rPr lang="tr-TR" sz="2400" b="1" dirty="0" err="1" smtClean="0"/>
              <a:t>bakteriyostatik</a:t>
            </a:r>
            <a:r>
              <a:rPr lang="tr-TR" sz="2400" b="1" dirty="0" smtClean="0"/>
              <a:t> özellikte </a:t>
            </a:r>
            <a:r>
              <a:rPr lang="tr-TR" sz="2400" dirty="0" smtClean="0"/>
              <a:t>maddeler salınmaktadır. </a:t>
            </a:r>
            <a:endParaRPr lang="tr-T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2564904"/>
            <a:ext cx="8229600" cy="2160240"/>
          </a:xfrm>
        </p:spPr>
        <p:txBody>
          <a:bodyPr/>
          <a:lstStyle/>
          <a:p>
            <a:r>
              <a:rPr lang="tr-TR" dirty="0" smtClean="0"/>
              <a:t>Meme başı kas </a:t>
            </a:r>
            <a:r>
              <a:rPr lang="tr-TR" dirty="0" err="1" smtClean="0"/>
              <a:t>sfinkteri</a:t>
            </a:r>
            <a:r>
              <a:rPr lang="tr-TR" dirty="0" smtClean="0"/>
              <a:t> ve meme başı kanalı </a:t>
            </a:r>
            <a:r>
              <a:rPr lang="tr-TR" dirty="0" err="1" smtClean="0"/>
              <a:t>keratin</a:t>
            </a:r>
            <a:r>
              <a:rPr lang="tr-TR" dirty="0" smtClean="0"/>
              <a:t> tabakası, </a:t>
            </a:r>
            <a:r>
              <a:rPr lang="tr-TR" sz="2400" dirty="0" smtClean="0"/>
              <a:t>meme patojenlerine karşı </a:t>
            </a:r>
            <a:r>
              <a:rPr lang="tr-TR" dirty="0" smtClean="0"/>
              <a:t>önemli fiziksel bir bariyerlerdir.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968352"/>
            <a:ext cx="8219256" cy="139675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Meme başı kas tabakası, </a:t>
            </a:r>
            <a:r>
              <a:rPr lang="tr-TR" sz="2400" dirty="0" smtClean="0"/>
              <a:t>sağım aralarında meme başı kanalını sıkıca kapatarak, </a:t>
            </a:r>
            <a:r>
              <a:rPr lang="tr-TR" dirty="0" smtClean="0"/>
              <a:t>bakterilerin girmesini engeller.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262088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Meme başı kas tabakasının yapısındaki bozukluk (travma veya yaşlılığa bağlı), </a:t>
            </a:r>
          </a:p>
          <a:p>
            <a:endParaRPr lang="tr-TR" sz="2400" dirty="0" smtClean="0"/>
          </a:p>
          <a:p>
            <a:r>
              <a:rPr lang="tr-TR" sz="2400" dirty="0" smtClean="0"/>
              <a:t>Meme başının iyice kapanmamasına ve </a:t>
            </a:r>
          </a:p>
          <a:p>
            <a:r>
              <a:rPr lang="tr-TR" sz="2400" dirty="0" smtClean="0"/>
              <a:t>Meme başından süt sızmasına neden olur ve de </a:t>
            </a:r>
          </a:p>
          <a:p>
            <a:r>
              <a:rPr lang="tr-TR" sz="2400" dirty="0" smtClean="0"/>
              <a:t>Patojenlerin meme içine girmesini kolaylaştırır.</a:t>
            </a:r>
          </a:p>
          <a:p>
            <a:endParaRPr lang="tr-TR" dirty="0"/>
          </a:p>
        </p:txBody>
      </p:sp>
      <p:pic>
        <p:nvPicPr>
          <p:cNvPr id="443394" name="Picture 2" descr="P10106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4612" y="4053713"/>
            <a:ext cx="3107548" cy="26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54076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Sağımdan hemen sonra  açık olan meme başından bakteriler memeye girebileceğinden, bu süre zarfında ineklerin ayakta tutulmasında yarar vardır.</a:t>
            </a:r>
            <a:endParaRPr lang="tr-TR" sz="2400" dirty="0"/>
          </a:p>
        </p:txBody>
      </p:sp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288" y="3812759"/>
            <a:ext cx="3995936" cy="292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1205</Words>
  <Application>Microsoft Office PowerPoint</Application>
  <PresentationFormat>Ekran Gösterisi (4:3)</PresentationFormat>
  <Paragraphs>142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Meme Savunma Sistemi</vt:lpstr>
      <vt:lpstr>Slayt 2</vt:lpstr>
      <vt:lpstr>Slayt 3</vt:lpstr>
      <vt:lpstr>Slayt 4</vt:lpstr>
      <vt:lpstr>Sağlıklı Meme Başı Derisinde Bakteriler Neden  Çoğalamaz?.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Hücresel Savunma Sistemi </vt:lpstr>
      <vt:lpstr>Slayt 18</vt:lpstr>
      <vt:lpstr>Slayt 19</vt:lpstr>
      <vt:lpstr>Slayt 20</vt:lpstr>
      <vt:lpstr>Slayt 21</vt:lpstr>
      <vt:lpstr>Slayt 22</vt:lpstr>
      <vt:lpstr>Slayt 23</vt:lpstr>
      <vt:lpstr>Salgısal Savunma Sistemi </vt:lpstr>
      <vt:lpstr>Slayt 25</vt:lpstr>
      <vt:lpstr>Slayt 26</vt:lpstr>
      <vt:lpstr>Slayt 27</vt:lpstr>
      <vt:lpstr>    Periparturient Dönemde Meme İçi Enfeksiyon Riski Neden Artar?.   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Savunma Sistemi</dc:title>
  <dc:creator>Ayhan Bastan</dc:creator>
  <cp:lastModifiedBy>Ayhan Bastan</cp:lastModifiedBy>
  <cp:revision>1</cp:revision>
  <dcterms:created xsi:type="dcterms:W3CDTF">2017-10-25T13:25:47Z</dcterms:created>
  <dcterms:modified xsi:type="dcterms:W3CDTF">2017-10-25T13:26:54Z</dcterms:modified>
</cp:coreProperties>
</file>