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7"/>
  </p:notesMasterIdLst>
  <p:sldIdLst>
    <p:sldId id="604" r:id="rId4"/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56" d="100"/>
          <a:sy n="56" d="100"/>
        </p:scale>
        <p:origin x="90" y="68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Betonda </a:t>
            </a: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Karbonatlaşma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Betonda </a:t>
            </a:r>
            <a:r>
              <a:rPr lang="tr-TR" sz="2400" b="1" dirty="0" err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Karbonatlaşma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bject 15"/>
          <p:cNvSpPr/>
          <p:nvPr/>
        </p:nvSpPr>
        <p:spPr>
          <a:xfrm>
            <a:off x="1945433" y="1648946"/>
            <a:ext cx="4896000" cy="327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4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160020" y="1567903"/>
            <a:ext cx="3817619" cy="252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0480" indent="-342900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Portland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çimentosu ile üretilen betonda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sonucu geçirimlilikte azalma tespit edilirken, cüruflu çimento ile üretilmiş betonda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karbonatlaşmanın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geçirimliliği arttırdığı görülmüştür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tr-TR" sz="2000" spc="-50" dirty="0">
              <a:solidFill>
                <a:srgbClr val="FF000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Betonda </a:t>
            </a:r>
            <a:r>
              <a:rPr lang="tr-TR" sz="2400" b="1" dirty="0" err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Karbonatlaşma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bject 8"/>
          <p:cNvSpPr/>
          <p:nvPr/>
        </p:nvSpPr>
        <p:spPr>
          <a:xfrm>
            <a:off x="4060710" y="1549469"/>
            <a:ext cx="4770208" cy="3643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29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160020" y="1567903"/>
            <a:ext cx="3817619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0480" indent="-342900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err="1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Karbonatlaşmış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beton yüzeyinde  yapılan tabanca okumaları çok büyük  yanılgılara sebep olacaktır.</a:t>
            </a:r>
            <a:endParaRPr lang="tr-TR" sz="2000" spc="-50" dirty="0" smtClean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Betonda </a:t>
            </a:r>
            <a:r>
              <a:rPr lang="tr-TR" sz="2400" b="1" dirty="0" err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Karbonatlaşma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object 4"/>
          <p:cNvSpPr/>
          <p:nvPr/>
        </p:nvSpPr>
        <p:spPr>
          <a:xfrm>
            <a:off x="3977639" y="1699612"/>
            <a:ext cx="4791379" cy="35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160020" y="1567903"/>
            <a:ext cx="3817619" cy="407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0480" indent="-342900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Sonuç olarak, iyi kür uygulanmamış ve çimento faktörünün düşük olduğu betonların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ve diğer etkilere karşı dayanıksız olması muhtemeldir. </a:t>
            </a:r>
          </a:p>
          <a:p>
            <a:pPr marL="342900" marR="30480" indent="-342900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Bu tür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karbonatlaşmış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betonlar yüzeyden uzaklaştırılmalı ve bölge tamir harçlarıyla yenilenerek geçirimsizliği sağlanmalıdır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tr-TR" sz="2000" spc="-50" dirty="0">
              <a:solidFill>
                <a:srgbClr val="FF000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Betonda </a:t>
            </a:r>
            <a:r>
              <a:rPr lang="tr-TR" sz="2400" b="1" dirty="0" err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Karbonatlaşma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object 11"/>
          <p:cNvSpPr/>
          <p:nvPr/>
        </p:nvSpPr>
        <p:spPr>
          <a:xfrm>
            <a:off x="3977639" y="1870742"/>
            <a:ext cx="4966208" cy="3466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4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400049" y="1265736"/>
            <a:ext cx="84308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err="1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atmosferde bulunan C02’ın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hidrate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çimento mineralleri ile önemli ortamda reaksiyona girmesidir.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olayında, beton bünyesindeki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CaO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önce suyla birleşip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Ca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(OH)</a:t>
            </a:r>
            <a:r>
              <a:rPr lang="tr-TR" sz="2000" spc="-50" baseline="-2500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2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‘i oluşturur ve daha sonra CO</a:t>
            </a:r>
            <a:r>
              <a:rPr lang="tr-TR" sz="2000" spc="-50" baseline="-250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2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gazı ile reaksiyona girer.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Bu reaksiyonlar zinciri sonucunda CaC0</a:t>
            </a:r>
            <a:r>
              <a:rPr lang="tr-TR" sz="2000" spc="-50" baseline="-2500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daha sonra su ve CO</a:t>
            </a:r>
            <a:r>
              <a:rPr lang="tr-TR" sz="2000" spc="-50" baseline="-2500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2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gazı ile tekrar reaksiyona girer ve kalsiyum hidrokarbon yani kalsiyum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bikarbonat’a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dönüşür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Betonda </a:t>
            </a:r>
            <a:r>
              <a:rPr lang="tr-TR" sz="2400" b="1" dirty="0" err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Karbonatlaşma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Betonda </a:t>
            </a:r>
            <a:r>
              <a:rPr lang="tr-TR" sz="2400" b="1" dirty="0" err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Karbonatlaşma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bject 7"/>
          <p:cNvSpPr/>
          <p:nvPr/>
        </p:nvSpPr>
        <p:spPr>
          <a:xfrm>
            <a:off x="1894912" y="1568660"/>
            <a:ext cx="4680000" cy="327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7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400049" y="1265736"/>
            <a:ext cx="8430869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0480" indent="-342900" algn="just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Suda erimesi çok kolay olan kalsiyum bikarbonat, betonun korozyona uğramasına sebep  olur. Oluşan kalsiyum bikarbonatların tamamı beton bünyesinden ayrılmaz. 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Bir miktar  kalsiyum bikarbonat, kalsiyum hidroksit ile yeniden reaksiyona girer ve kalsiyum  karbonat 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342900" marR="30480" indent="-342900" algn="just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spc="-10" dirty="0">
                <a:latin typeface="Arial" panose="020B0604020202020204" pitchFamily="34" charset="0"/>
                <a:cs typeface="Arial" panose="020B0604020202020204" pitchFamily="34" charset="0"/>
              </a:rPr>
              <a:t>reaksiyon </a:t>
            </a:r>
            <a:r>
              <a:rPr lang="tr-TR" sz="2000" spc="-95" dirty="0">
                <a:latin typeface="Arial" panose="020B0604020202020204" pitchFamily="34" charset="0"/>
                <a:cs typeface="Arial" panose="020B0604020202020204" pitchFamily="34" charset="0"/>
              </a:rPr>
              <a:t>sonucu </a:t>
            </a:r>
            <a:r>
              <a:rPr lang="tr-TR" sz="2000" spc="-10" dirty="0">
                <a:latin typeface="Arial" panose="020B0604020202020204" pitchFamily="34" charset="0"/>
                <a:cs typeface="Arial" panose="020B0604020202020204" pitchFamily="34" charset="0"/>
              </a:rPr>
              <a:t>meydana </a:t>
            </a:r>
            <a:r>
              <a:rPr lang="tr-TR" sz="2000" spc="-90" dirty="0">
                <a:latin typeface="Arial" panose="020B0604020202020204" pitchFamily="34" charset="0"/>
                <a:cs typeface="Arial" panose="020B0604020202020204" pitchFamily="34" charset="0"/>
              </a:rPr>
              <a:t>gelen </a:t>
            </a:r>
            <a:r>
              <a:rPr lang="tr-TR" sz="2000" spc="-80" dirty="0">
                <a:latin typeface="Arial" panose="020B0604020202020204" pitchFamily="34" charset="0"/>
                <a:cs typeface="Arial" panose="020B0604020202020204" pitchFamily="34" charset="0"/>
              </a:rPr>
              <a:t>kalsiyum </a:t>
            </a:r>
            <a:r>
              <a:rPr lang="tr-TR" sz="2000" spc="-10" dirty="0">
                <a:latin typeface="Arial" panose="020B0604020202020204" pitchFamily="34" charset="0"/>
                <a:cs typeface="Arial" panose="020B0604020202020204" pitchFamily="34" charset="0"/>
              </a:rPr>
              <a:t>karbonat,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C0</a:t>
            </a:r>
            <a:r>
              <a:rPr lang="tr-TR" sz="2000" baseline="-20833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2000" spc="-155" dirty="0">
                <a:latin typeface="Arial" panose="020B0604020202020204" pitchFamily="34" charset="0"/>
                <a:cs typeface="Arial" panose="020B0604020202020204" pitchFamily="34" charset="0"/>
              </a:rPr>
              <a:t>gazı </a:t>
            </a:r>
            <a:r>
              <a:rPr lang="tr-TR" sz="2000" spc="-25" dirty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2000" spc="-15" dirty="0">
                <a:latin typeface="Arial" panose="020B0604020202020204" pitchFamily="34" charset="0"/>
                <a:cs typeface="Arial" panose="020B0604020202020204" pitchFamily="34" charset="0"/>
              </a:rPr>
              <a:t>tekrar </a:t>
            </a:r>
            <a:r>
              <a:rPr lang="tr-TR" sz="2000" spc="-10" dirty="0">
                <a:latin typeface="Arial" panose="020B0604020202020204" pitchFamily="34" charset="0"/>
                <a:cs typeface="Arial" panose="020B0604020202020204" pitchFamily="34" charset="0"/>
              </a:rPr>
              <a:t>reaksiyona  girerek </a:t>
            </a:r>
            <a:r>
              <a:rPr lang="tr-TR" sz="2000" spc="-80" dirty="0">
                <a:latin typeface="Arial" panose="020B0604020202020204" pitchFamily="34" charset="0"/>
                <a:cs typeface="Arial" panose="020B0604020202020204" pitchFamily="34" charset="0"/>
              </a:rPr>
              <a:t>kalsiyum </a:t>
            </a:r>
            <a:r>
              <a:rPr lang="tr-TR" sz="2000" spc="-55" dirty="0">
                <a:latin typeface="Arial" panose="020B0604020202020204" pitchFamily="34" charset="0"/>
                <a:cs typeface="Arial" panose="020B0604020202020204" pitchFamily="34" charset="0"/>
              </a:rPr>
              <a:t>bikarbonatı</a:t>
            </a:r>
            <a:r>
              <a:rPr lang="tr-TR" sz="20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30480" indent="-342900" algn="just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spc="-85" dirty="0">
                <a:latin typeface="Arial" panose="020B0604020202020204" pitchFamily="34" charset="0"/>
                <a:cs typeface="Arial" panose="020B0604020202020204" pitchFamily="34" charset="0"/>
              </a:rPr>
              <a:t>reaksiyonlar, </a:t>
            </a:r>
            <a:r>
              <a:rPr lang="tr-TR" sz="2000" spc="-90" dirty="0" err="1">
                <a:latin typeface="Arial" panose="020B0604020202020204" pitchFamily="34" charset="0"/>
                <a:cs typeface="Arial" panose="020B0604020202020204" pitchFamily="34" charset="0"/>
              </a:rPr>
              <a:t>karbonatlaşacak</a:t>
            </a:r>
            <a:r>
              <a:rPr lang="tr-TR" sz="20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tr-TR" sz="2000" spc="-90" dirty="0">
                <a:latin typeface="Arial" panose="020B0604020202020204" pitchFamily="34" charset="0"/>
                <a:cs typeface="Arial" panose="020B0604020202020204" pitchFamily="34" charset="0"/>
              </a:rPr>
              <a:t>fazla </a:t>
            </a:r>
            <a:r>
              <a:rPr lang="tr-TR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tr-TR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spc="-95" dirty="0">
                <a:latin typeface="Arial" panose="020B0604020202020204" pitchFamily="34" charset="0"/>
                <a:cs typeface="Arial" panose="020B0604020202020204" pitchFamily="34" charset="0"/>
              </a:rPr>
              <a:t>kalmadığında </a:t>
            </a:r>
            <a:r>
              <a:rPr lang="tr-TR" sz="2000" spc="-10" dirty="0">
                <a:latin typeface="Arial" panose="020B0604020202020204" pitchFamily="34" charset="0"/>
                <a:cs typeface="Arial" panose="020B0604020202020204" pitchFamily="34" charset="0"/>
              </a:rPr>
              <a:t>yada </a:t>
            </a:r>
            <a:r>
              <a:rPr lang="tr-TR" sz="2000" spc="-80" dirty="0" err="1">
                <a:latin typeface="Arial" panose="020B0604020202020204" pitchFamily="34" charset="0"/>
                <a:cs typeface="Arial" panose="020B0604020202020204" pitchFamily="34" charset="0"/>
              </a:rPr>
              <a:t>karbonatlaşma</a:t>
            </a:r>
            <a:r>
              <a:rPr lang="tr-TR" sz="2000" spc="-8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000" spc="-45" dirty="0">
                <a:latin typeface="Arial" panose="020B0604020202020204" pitchFamily="34" charset="0"/>
                <a:cs typeface="Arial" panose="020B0604020202020204" pitchFamily="34" charset="0"/>
              </a:rPr>
              <a:t>ortamı </a:t>
            </a:r>
            <a:r>
              <a:rPr lang="tr-TR" sz="2000" spc="-5" dirty="0">
                <a:latin typeface="Arial" panose="020B0604020202020204" pitchFamily="34" charset="0"/>
                <a:cs typeface="Arial" panose="020B0604020202020204" pitchFamily="34" charset="0"/>
              </a:rPr>
              <a:t>ortadan </a:t>
            </a:r>
            <a:r>
              <a:rPr lang="tr-TR" sz="2000" spc="-80" dirty="0">
                <a:latin typeface="Arial" panose="020B0604020202020204" pitchFamily="34" charset="0"/>
                <a:cs typeface="Arial" panose="020B0604020202020204" pitchFamily="34" charset="0"/>
              </a:rPr>
              <a:t>kalktığında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2000" spc="-45" dirty="0">
                <a:latin typeface="Arial" panose="020B0604020202020204" pitchFamily="34" charset="0"/>
                <a:cs typeface="Arial" panose="020B0604020202020204" pitchFamily="34" charset="0"/>
              </a:rPr>
              <a:t>bulabilir.  </a:t>
            </a:r>
            <a:r>
              <a:rPr lang="tr-TR" sz="20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Karbonatlaşmaya</a:t>
            </a:r>
            <a:r>
              <a:rPr lang="tr-TR"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spc="-90" dirty="0">
                <a:latin typeface="Arial" panose="020B0604020202020204" pitchFamily="34" charset="0"/>
                <a:cs typeface="Arial" panose="020B0604020202020204" pitchFamily="34" charset="0"/>
              </a:rPr>
              <a:t>bağlı </a:t>
            </a:r>
            <a:r>
              <a:rPr lang="tr-TR" sz="2000" spc="-60" dirty="0">
                <a:latin typeface="Arial" panose="020B0604020202020204" pitchFamily="34" charset="0"/>
                <a:cs typeface="Arial" panose="020B0604020202020204" pitchFamily="34" charset="0"/>
              </a:rPr>
              <a:t>olan </a:t>
            </a:r>
            <a:r>
              <a:rPr lang="tr-TR" sz="2000" spc="-25" dirty="0">
                <a:latin typeface="Arial" panose="020B0604020202020204" pitchFamily="34" charset="0"/>
                <a:cs typeface="Arial" panose="020B0604020202020204" pitchFamily="34" charset="0"/>
              </a:rPr>
              <a:t>korozyon </a:t>
            </a:r>
            <a:r>
              <a:rPr lang="tr-TR" sz="2000" spc="5" dirty="0">
                <a:latin typeface="Arial" panose="020B0604020202020204" pitchFamily="34" charset="0"/>
                <a:cs typeface="Arial" panose="020B0604020202020204" pitchFamily="34" charset="0"/>
              </a:rPr>
              <a:t>da  </a:t>
            </a:r>
            <a:r>
              <a:rPr lang="tr-TR" sz="2000" spc="-80" dirty="0" err="1">
                <a:latin typeface="Arial" panose="020B0604020202020204" pitchFamily="34" charset="0"/>
                <a:cs typeface="Arial" panose="020B0604020202020204" pitchFamily="34" charset="0"/>
              </a:rPr>
              <a:t>karbonatlaşma</a:t>
            </a:r>
            <a:r>
              <a:rPr lang="tr-TR"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spc="-5" dirty="0">
                <a:latin typeface="Arial" panose="020B0604020202020204" pitchFamily="34" charset="0"/>
                <a:cs typeface="Arial" panose="020B0604020202020204" pitchFamily="34" charset="0"/>
              </a:rPr>
              <a:t>gibi </a:t>
            </a:r>
            <a:r>
              <a:rPr lang="tr-TR" sz="2000" spc="-110" dirty="0">
                <a:latin typeface="Arial" panose="020B0604020202020204" pitchFamily="34" charset="0"/>
                <a:cs typeface="Arial" panose="020B0604020202020204" pitchFamily="34" charset="0"/>
              </a:rPr>
              <a:t>zamanla azalır. </a:t>
            </a:r>
            <a:r>
              <a:rPr lang="tr-TR" sz="2000" spc="-15" dirty="0" err="1">
                <a:latin typeface="Arial" panose="020B0604020202020204" pitchFamily="34" charset="0"/>
                <a:cs typeface="Arial" panose="020B0604020202020204" pitchFamily="34" charset="0"/>
              </a:rPr>
              <a:t>Porozitesi</a:t>
            </a:r>
            <a:r>
              <a:rPr lang="tr-TR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spc="-5" dirty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spc="-5" dirty="0">
                <a:latin typeface="Arial" panose="020B0604020202020204" pitchFamily="34" charset="0"/>
                <a:cs typeface="Arial" panose="020B0604020202020204" pitchFamily="34" charset="0"/>
              </a:rPr>
              <a:t>betonda, </a:t>
            </a:r>
            <a:r>
              <a:rPr lang="tr-TR" sz="2000" spc="-90" dirty="0" err="1">
                <a:latin typeface="Arial" panose="020B0604020202020204" pitchFamily="34" charset="0"/>
                <a:cs typeface="Arial" panose="020B0604020202020204" pitchFamily="34" charset="0"/>
              </a:rPr>
              <a:t>karbonatlaşmaya</a:t>
            </a:r>
            <a:r>
              <a:rPr lang="tr-TR" sz="2000" spc="-9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2000" spc="-95" dirty="0">
                <a:latin typeface="Arial" panose="020B0604020202020204" pitchFamily="34" charset="0"/>
                <a:cs typeface="Arial" panose="020B0604020202020204" pitchFamily="34" charset="0"/>
              </a:rPr>
              <a:t>dayalı </a:t>
            </a:r>
            <a:r>
              <a:rPr lang="tr-TR" sz="2000" spc="-25" dirty="0">
                <a:latin typeface="Arial" panose="020B0604020202020204" pitchFamily="34" charset="0"/>
                <a:cs typeface="Arial" panose="020B0604020202020204" pitchFamily="34" charset="0"/>
              </a:rPr>
              <a:t>korozyon </a:t>
            </a:r>
            <a:r>
              <a:rPr lang="tr-TR" sz="2000" spc="-85" dirty="0">
                <a:latin typeface="Arial" panose="020B0604020202020204" pitchFamily="34" charset="0"/>
                <a:cs typeface="Arial" panose="020B0604020202020204" pitchFamily="34" charset="0"/>
              </a:rPr>
              <a:t>oldukça fazladır. </a:t>
            </a:r>
            <a:r>
              <a:rPr lang="tr-TR" sz="2000" spc="-90" dirty="0">
                <a:latin typeface="Arial" panose="020B0604020202020204" pitchFamily="34" charset="0"/>
                <a:cs typeface="Arial" panose="020B0604020202020204" pitchFamily="34" charset="0"/>
              </a:rPr>
              <a:t>Gözeneklerin </a:t>
            </a:r>
            <a:r>
              <a:rPr lang="tr-TR" sz="2000" spc="-5" dirty="0">
                <a:latin typeface="Arial" panose="020B0604020202020204" pitchFamily="34" charset="0"/>
                <a:cs typeface="Arial" panose="020B0604020202020204" pitchFamily="34" charset="0"/>
              </a:rPr>
              <a:t>içindeki su, </a:t>
            </a:r>
            <a:r>
              <a:rPr lang="tr-TR" sz="2000" spc="-10" dirty="0">
                <a:latin typeface="Arial" panose="020B0604020202020204" pitchFamily="34" charset="0"/>
                <a:cs typeface="Arial" panose="020B0604020202020204" pitchFamily="34" charset="0"/>
              </a:rPr>
              <a:t>havadaki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C0</a:t>
            </a:r>
            <a:r>
              <a:rPr lang="tr-TR" sz="2000" baseline="-20833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2000" spc="-114" dirty="0">
                <a:latin typeface="Arial" panose="020B0604020202020204" pitchFamily="34" charset="0"/>
                <a:cs typeface="Arial" panose="020B0604020202020204" pitchFamily="34" charset="0"/>
              </a:rPr>
              <a:t>gazının </a:t>
            </a:r>
            <a:r>
              <a:rPr lang="tr-TR" sz="2000" spc="-5" dirty="0">
                <a:latin typeface="Arial" panose="020B0604020202020204" pitchFamily="34" charset="0"/>
                <a:cs typeface="Arial" panose="020B0604020202020204" pitchFamily="34" charset="0"/>
              </a:rPr>
              <a:t>betona 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nüfuz </a:t>
            </a:r>
            <a:r>
              <a:rPr lang="tr-TR" sz="2000" spc="-5" dirty="0">
                <a:latin typeface="Arial" panose="020B0604020202020204" pitchFamily="34" charset="0"/>
                <a:cs typeface="Arial" panose="020B0604020202020204" pitchFamily="34" charset="0"/>
              </a:rPr>
              <a:t>etmesi için </a:t>
            </a:r>
            <a:r>
              <a:rPr lang="tr-TR" sz="2000" spc="-65" dirty="0">
                <a:latin typeface="Arial" panose="020B0604020202020204" pitchFamily="34" charset="0"/>
                <a:cs typeface="Arial" panose="020B0604020202020204" pitchFamily="34" charset="0"/>
              </a:rPr>
              <a:t>gerekli </a:t>
            </a:r>
            <a:r>
              <a:rPr lang="tr-TR" sz="2000" spc="-45" dirty="0">
                <a:latin typeface="Arial" panose="020B0604020202020204" pitchFamily="34" charset="0"/>
                <a:cs typeface="Arial" panose="020B0604020202020204" pitchFamily="34" charset="0"/>
              </a:rPr>
              <a:t>ortamı </a:t>
            </a:r>
            <a:r>
              <a:rPr lang="tr-TR" sz="2000" spc="-95" dirty="0">
                <a:latin typeface="Arial" panose="020B0604020202020204" pitchFamily="34" charset="0"/>
                <a:cs typeface="Arial" panose="020B0604020202020204" pitchFamily="34" charset="0"/>
              </a:rPr>
              <a:t>fazlasıyla </a:t>
            </a:r>
            <a:r>
              <a:rPr lang="tr-TR" sz="2000" spc="-125" dirty="0">
                <a:latin typeface="Arial" panose="020B0604020202020204" pitchFamily="34" charset="0"/>
                <a:cs typeface="Arial" panose="020B0604020202020204" pitchFamily="34" charset="0"/>
              </a:rPr>
              <a:t>sağlamış</a:t>
            </a:r>
            <a:r>
              <a:rPr lang="tr-TR" sz="2000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spc="-55" dirty="0">
                <a:latin typeface="Arial" panose="020B0604020202020204" pitchFamily="34" charset="0"/>
                <a:cs typeface="Arial" panose="020B0604020202020204" pitchFamily="34" charset="0"/>
              </a:rPr>
              <a:t>olur.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Betonda </a:t>
            </a:r>
            <a:r>
              <a:rPr lang="tr-TR" sz="2400" b="1" dirty="0" err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Karbonatlaşma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7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400049" y="1265736"/>
            <a:ext cx="8430869" cy="368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0480" indent="-342900" algn="just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Karbonatlaşmada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olduğu gibi betonun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korozyonuda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C0</a:t>
            </a:r>
            <a:r>
              <a:rPr lang="tr-TR" sz="2000" spc="-50" baseline="-2500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2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gazının miktarıyla orantılıdır (Cebeci,1988). </a:t>
            </a:r>
          </a:p>
          <a:p>
            <a:pPr marL="342900" marR="30480" indent="-342900" algn="just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Karbonatlaşmanın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oluştuğu hız, betonun nem içeriğine ve beton çevresinin bağıl nemine bağlıdır. </a:t>
            </a:r>
          </a:p>
          <a:p>
            <a:pPr marL="342900" marR="30480" indent="-342900" algn="just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ayrıca, büyük ölçüde havadaki CO</a:t>
            </a:r>
            <a:r>
              <a:rPr lang="tr-TR" sz="2000" spc="-50" baseline="-2500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2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konsantrasyonu ile çimento tipi ve su/çimento oranında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nda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etkilenir. </a:t>
            </a:r>
          </a:p>
          <a:p>
            <a:pPr marL="342900" marR="30480" indent="-342900" algn="just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Nem,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karbonatlaşmanın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ilerlemesi için C0</a:t>
            </a:r>
            <a:r>
              <a:rPr lang="tr-TR" sz="2000" spc="-50" baseline="-2500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2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ile birleşmelidir. Sonuç olarak bağıl hava nemi,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derecesini tayin edecektir. Hızlı nüfuz olayı, % 40 ile % 75 arası sıralanan bağıl nem değerlerinde oluşur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Betonda </a:t>
            </a:r>
            <a:r>
              <a:rPr lang="tr-TR" sz="2400" b="1" dirty="0" err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Karbonatlaşma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99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Betonda </a:t>
            </a:r>
            <a:r>
              <a:rPr lang="tr-TR" sz="2400" b="1" dirty="0" err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Karbonatlaşma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bject 13"/>
          <p:cNvSpPr/>
          <p:nvPr/>
        </p:nvSpPr>
        <p:spPr>
          <a:xfrm>
            <a:off x="1897380" y="1847320"/>
            <a:ext cx="4860000" cy="331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38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400049" y="1265736"/>
            <a:ext cx="8430869" cy="4043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0480" indent="-342900" algn="just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err="1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Portland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çimentolu betonun </a:t>
            </a:r>
            <a:r>
              <a:rPr lang="tr-TR" sz="2000" spc="-50" dirty="0" err="1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karbonatlaşması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mukavemette artış ve derinin  geçirgenliğinde azalma ile sonuçlanır. Çünkü CaC0</a:t>
            </a:r>
            <a:r>
              <a:rPr lang="tr-TR" sz="2000" spc="-50" baseline="-2500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3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beton içindeki boşlukları azaltır. Yüzey  üzerinde oluşmuş kalsit katmanı, bu yüzden betonu daha sonra gelecek zararlı etkilerden  korur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30480" indent="-342900" algn="just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Buna tezat olarak </a:t>
            </a:r>
            <a:r>
              <a:rPr lang="tr-TR" sz="2000" spc="-50" dirty="0" err="1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tr-TR" sz="2000" spc="-50" dirty="0" err="1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hidratlaşmış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çimento harcının bazı koşulları ile 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sağlanan, çeliğin 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korozyon korumasını nötralize eder. Reaksiyon derece </a:t>
            </a:r>
            <a:r>
              <a:rPr lang="tr-TR" sz="2000" spc="-50" dirty="0" err="1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derece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bazik solüsyonun  doyma seviyesini düşürür. Burada başlangıçta </a:t>
            </a:r>
            <a:r>
              <a:rPr lang="tr-TR" sz="2000" spc="-50" dirty="0" err="1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pH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değeri 12 ile 13 arasındadır. Gözenek  suyunun </a:t>
            </a:r>
            <a:r>
              <a:rPr lang="tr-TR" sz="2000" spc="-50" dirty="0" err="1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pH’ı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9’un altına düşerse </a:t>
            </a:r>
            <a:r>
              <a:rPr lang="tr-TR" sz="2000" spc="-50" dirty="0" err="1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alkalinite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, pasif oksit filmi tamir edecek güce daha fazla  sahip olamaz ve çelik donatıda elektrokimyasal reaksiyonların oluşmasına sebep olur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Betonda </a:t>
            </a:r>
            <a:r>
              <a:rPr lang="tr-TR" sz="2400" b="1" dirty="0" err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Karbonatlaşma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5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91440" y="1731116"/>
            <a:ext cx="4239478" cy="353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0480" indent="-342900" algn="just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Sonuçta; </a:t>
            </a:r>
            <a:r>
              <a:rPr lang="tr-TR" sz="2000" spc="-50" dirty="0" err="1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donatılı  beton içinde iki türlü probleme yol  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açar.</a:t>
            </a:r>
          </a:p>
          <a:p>
            <a:pPr marL="342900" marR="30480" indent="-342900" algn="just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smtClean="0">
                <a:solidFill>
                  <a:srgbClr val="FF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Birinci </a:t>
            </a:r>
            <a:r>
              <a:rPr lang="tr-TR" sz="2000" spc="-50" dirty="0">
                <a:solidFill>
                  <a:srgbClr val="FF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problemde </a:t>
            </a:r>
            <a:r>
              <a:rPr lang="tr-TR" sz="2000" spc="-50" dirty="0" err="1" smtClean="0">
                <a:solidFill>
                  <a:srgbClr val="FF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karbonatlaşmış</a:t>
            </a:r>
            <a:r>
              <a:rPr lang="tr-TR" sz="2000" spc="-50" dirty="0" smtClean="0">
                <a:solidFill>
                  <a:srgbClr val="FF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beton </a:t>
            </a:r>
            <a:r>
              <a:rPr lang="tr-TR" sz="2000" spc="-50" dirty="0" err="1">
                <a:solidFill>
                  <a:srgbClr val="FF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rötre</a:t>
            </a:r>
            <a:r>
              <a:rPr lang="tr-TR" sz="2000" spc="-50" dirty="0">
                <a:solidFill>
                  <a:srgbClr val="FF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yapar.</a:t>
            </a:r>
          </a:p>
          <a:p>
            <a:pPr marL="342900" marR="30480" indent="-342900" algn="just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smtClean="0">
                <a:solidFill>
                  <a:srgbClr val="FF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İkinci problem ise beton bazikliğini düşürerek donatı üzerindeki koruyucu tabakayı yok eder ve donatı korozyona uğrar</a:t>
            </a:r>
            <a:r>
              <a:rPr lang="tr-TR" sz="2000" spc="-50" dirty="0">
                <a:solidFill>
                  <a:srgbClr val="FF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Betonda </a:t>
            </a:r>
            <a:r>
              <a:rPr lang="tr-TR" sz="2400" b="1" dirty="0" err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Karbonatlaşma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bject 7"/>
          <p:cNvSpPr/>
          <p:nvPr/>
        </p:nvSpPr>
        <p:spPr>
          <a:xfrm>
            <a:off x="4330918" y="1731116"/>
            <a:ext cx="4500000" cy="3347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6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91440" y="1127144"/>
            <a:ext cx="8603986" cy="217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0480" indent="-342900" algn="just">
              <a:lnSpc>
                <a:spcPct val="1131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İyi kür edilmiş düşük S/Ç oranına sahip betonlar ilk birkaç milimetrenin ötesinde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karbonatlaşmanın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ilerlemesine direnecek kadar yeterince geçirimsiz olmaktadır. Bir beton kütlesinin içerisinde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karbonatlaşma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ilerlerse, geçirimlilik artması, </a:t>
            </a:r>
            <a:r>
              <a:rPr lang="tr-TR" sz="2000" spc="-50" dirty="0" err="1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rötre</a:t>
            </a:r>
            <a:r>
              <a:rPr lang="tr-TR" sz="2000" spc="-50" dirty="0" smtClean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meydana gelmesi, ortamdaki donatının korozyona karşı direncinin azalması gibi istenmeyen sonuçlarla karşılaşılmaktadır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tr-TR" sz="2000" spc="-50" dirty="0">
              <a:solidFill>
                <a:srgbClr val="FF000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Betonda </a:t>
            </a:r>
            <a:r>
              <a:rPr lang="tr-TR" sz="2400" b="1" dirty="0" err="1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Karbonatlaşma</a:t>
            </a: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87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12588</TotalTime>
  <Words>522</Words>
  <Application>Microsoft Office PowerPoint</Application>
  <PresentationFormat>Ekran Gösterisi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Calibri</vt:lpstr>
      <vt:lpstr>Trebuchet MS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817</cp:revision>
  <cp:lastPrinted>2016-10-24T07:53:35Z</cp:lastPrinted>
  <dcterms:created xsi:type="dcterms:W3CDTF">2016-09-18T09:35:24Z</dcterms:created>
  <dcterms:modified xsi:type="dcterms:W3CDTF">2020-02-28T12:32:43Z</dcterms:modified>
</cp:coreProperties>
</file>