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D9F75050-0E15-4C5B-92B0-66D068882F1F}" type="datetimeFigureOut">
              <a:rPr lang="tr-TR" smtClean="0"/>
              <a:pPr/>
              <a:t>15.02.2020</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B1DEFA8C-F947-479F-BE07-76B6B3F80BF1}"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D9F75050-0E15-4C5B-92B0-66D068882F1F}" type="datetimeFigureOut">
              <a:rPr lang="tr-TR" smtClean="0"/>
              <a:pPr/>
              <a:t>15.02.2020</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9F75050-0E15-4C5B-92B0-66D068882F1F}" type="datetimeFigureOut">
              <a:rPr lang="tr-TR" smtClean="0"/>
              <a:pPr/>
              <a:t>15.02.2020</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1DEFA8C-F947-479F-BE07-76B6B3F80BF1}"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4234" y="381000"/>
            <a:ext cx="8229600" cy="4704183"/>
          </a:xfrm>
        </p:spPr>
        <p:txBody>
          <a:bodyPr/>
          <a:lstStyle/>
          <a:p>
            <a:r>
              <a:rPr lang="tr-TR" dirty="0" smtClean="0"/>
              <a:t> </a:t>
            </a:r>
            <a:endParaRPr lang="tr-TR" dirty="0"/>
          </a:p>
        </p:txBody>
      </p:sp>
      <p:sp>
        <p:nvSpPr>
          <p:cNvPr id="3" name="2 Alt Başlık"/>
          <p:cNvSpPr>
            <a:spLocks noGrp="1"/>
          </p:cNvSpPr>
          <p:nvPr>
            <p:ph type="subTitle" idx="1"/>
          </p:nvPr>
        </p:nvSpPr>
        <p:spPr/>
        <p:txBody>
          <a:bodyPr/>
          <a:lstStyle/>
          <a:p>
            <a:r>
              <a:rPr lang="tr-TR" dirty="0" smtClean="0"/>
              <a:t> </a:t>
            </a:r>
            <a:endParaRPr lang="tr-TR" dirty="0"/>
          </a:p>
        </p:txBody>
      </p:sp>
      <p:sp>
        <p:nvSpPr>
          <p:cNvPr id="17409" name="Rectangle 1"/>
          <p:cNvSpPr>
            <a:spLocks noChangeArrowheads="1"/>
          </p:cNvSpPr>
          <p:nvPr/>
        </p:nvSpPr>
        <p:spPr bwMode="auto">
          <a:xfrm>
            <a:off x="1331640" y="1277180"/>
            <a:ext cx="691276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Romanın romanstan ayrılması ve romansın etkisinden kurtulması uzun zaman alır. Burada romansa önem vermeyen okur-yazarların, romanı boş vakit uğraşı olarak kabul etmeleri de etkendir.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tr-TR" sz="2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Jane</a:t>
            </a:r>
            <a:r>
              <a:rPr kumimoji="0" lang="tr-T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tr-TR" sz="2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Austen</a:t>
            </a:r>
            <a:r>
              <a:rPr kumimoji="0" lang="tr-T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ölümünden sonra 1818 yılında yayımlanan “</a:t>
            </a:r>
            <a:r>
              <a:rPr kumimoji="0" lang="tr-TR" sz="2400" b="0" i="1"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Northanger</a:t>
            </a:r>
            <a:r>
              <a:rPr kumimoji="0" lang="tr-TR" sz="24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tr-TR" sz="2400" b="0" i="1"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Abbey”</a:t>
            </a:r>
            <a:r>
              <a:rPr kumimoji="0" lang="tr-TR" sz="2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de</a:t>
            </a:r>
            <a:r>
              <a:rPr kumimoji="0" lang="tr-T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okurların, eleştiricilerin ve hatta yazarların romana karşı takındıkları bu olumsuz tavrı alaycı bir dille anlatır. En kızdığı nokta roman yazarlarının da romanı küçümsemesidir.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2286000" y="1556792"/>
            <a:ext cx="4572000" cy="3416320"/>
          </a:xfrm>
          <a:prstGeom prst="rect">
            <a:avLst/>
          </a:prstGeom>
        </p:spPr>
        <p:txBody>
          <a:bodyPr wrap="square">
            <a:spAutoFit/>
          </a:bodyPr>
          <a:lstStyle/>
          <a:p>
            <a:r>
              <a:rPr lang="tr-TR" sz="2400" dirty="0" smtClean="0"/>
              <a:t>“</a:t>
            </a:r>
            <a:r>
              <a:rPr lang="tr-TR" sz="2400" i="1" dirty="0" smtClean="0"/>
              <a:t>Bırakalım elleri değdikçe eleştiriciler romanı kötülesinler; ama biz roman yazarları birbirimizi kollayalım; haksızlığa uğrayan bizleriz. Okurlara roman kadar zevk veren başka bir yazı türü bulunmadığı halde, roman kadar kötülenen bir başka yazı türü de yoktur.”</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1043608" y="1196752"/>
            <a:ext cx="6552728" cy="2554545"/>
          </a:xfrm>
          <a:prstGeom prst="rect">
            <a:avLst/>
          </a:prstGeom>
        </p:spPr>
        <p:txBody>
          <a:bodyPr wrap="square">
            <a:spAutoFit/>
          </a:bodyPr>
          <a:lstStyle/>
          <a:p>
            <a:r>
              <a:rPr lang="tr-TR" sz="2000" dirty="0" err="1" smtClean="0"/>
              <a:t>Jane</a:t>
            </a:r>
            <a:r>
              <a:rPr lang="tr-TR" sz="2000" dirty="0" smtClean="0"/>
              <a:t> </a:t>
            </a:r>
            <a:r>
              <a:rPr lang="tr-TR" sz="2000" dirty="0" err="1" smtClean="0"/>
              <a:t>Austen’ın</a:t>
            </a:r>
            <a:r>
              <a:rPr lang="tr-TR" sz="2000" dirty="0" smtClean="0"/>
              <a:t> ölümünden aşağı yukarı yirmi yıl sonra Dickens ve </a:t>
            </a:r>
            <a:r>
              <a:rPr lang="tr-TR" sz="2000" dirty="0" err="1" smtClean="0"/>
              <a:t>Thackeray</a:t>
            </a:r>
            <a:r>
              <a:rPr lang="tr-TR" sz="2000" dirty="0" smtClean="0"/>
              <a:t> gibi üstün yetenekli yazarların yetişmesiyle, roman İngiltere’de artık en yaygın yazın dalı olma yoluna girer,  ancak roman türüne karşı olumsuz tutum devam eder. </a:t>
            </a:r>
            <a:r>
              <a:rPr lang="tr-TR" sz="2000" dirty="0" err="1" smtClean="0"/>
              <a:t>Anthony</a:t>
            </a:r>
            <a:r>
              <a:rPr lang="tr-TR" sz="2000" dirty="0" smtClean="0"/>
              <a:t> </a:t>
            </a:r>
            <a:r>
              <a:rPr lang="tr-TR" sz="2000" dirty="0" err="1" smtClean="0"/>
              <a:t>Trollope</a:t>
            </a:r>
            <a:r>
              <a:rPr lang="tr-TR" sz="2000" dirty="0" smtClean="0"/>
              <a:t>, “</a:t>
            </a:r>
            <a:r>
              <a:rPr lang="tr-TR" sz="2000" i="1" dirty="0" smtClean="0"/>
              <a:t>An </a:t>
            </a:r>
            <a:r>
              <a:rPr lang="tr-TR" sz="2000" i="1" dirty="0" err="1" smtClean="0"/>
              <a:t>Authobiography”</a:t>
            </a:r>
            <a:r>
              <a:rPr lang="tr-TR" sz="2000" dirty="0" err="1" smtClean="0"/>
              <a:t>de</a:t>
            </a:r>
            <a:r>
              <a:rPr lang="tr-TR" sz="2000" dirty="0" smtClean="0"/>
              <a:t> (1883) kendi gençliğinde pek az ailede roman okumaya izin verildiğini, kimi evlere ise hiç roman sokulmadığını yazar” </a:t>
            </a:r>
            <a:endParaRPr 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2286000" y="1305342"/>
            <a:ext cx="4572000" cy="4247317"/>
          </a:xfrm>
          <a:prstGeom prst="rect">
            <a:avLst/>
          </a:prstGeom>
        </p:spPr>
        <p:txBody>
          <a:bodyPr>
            <a:spAutoFit/>
          </a:bodyPr>
          <a:lstStyle/>
          <a:p>
            <a:r>
              <a:rPr lang="tr-TR" dirty="0" smtClean="0"/>
              <a:t>Dickens ve </a:t>
            </a:r>
            <a:r>
              <a:rPr lang="tr-TR" dirty="0" err="1" smtClean="0"/>
              <a:t>Thackeray’a</a:t>
            </a:r>
            <a:r>
              <a:rPr lang="tr-TR" dirty="0" smtClean="0"/>
              <a:t> kadar romanın, eleştirmenler ve nitelikli okuyucu tarafından yeterince önemsenmediği görülür. Bu anlayışın egemen olduğu dönemde romanın ciddi bir uğraş sayılmadığı ve kuramsal olarak gelişmesinin bilinçsizce engellendiği ifade edilir.1770-1800 yılları arasında İngiltere’de duygu yüklü ucuz romanlar (Gotik Romans) çok rağbet görür. Bu bağlamda gotik romansların bu dönemde roman türünü gerçek yaşamdan ayırarak, roman denilince korku ve heyecan sağlayan bir eğlence aracını akla getirdiğini söyleyebiliriz.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1259632" y="1268760"/>
            <a:ext cx="5598368" cy="3416320"/>
          </a:xfrm>
          <a:prstGeom prst="rect">
            <a:avLst/>
          </a:prstGeom>
        </p:spPr>
        <p:txBody>
          <a:bodyPr wrap="square">
            <a:spAutoFit/>
          </a:bodyPr>
          <a:lstStyle/>
          <a:p>
            <a:r>
              <a:rPr lang="tr-TR" sz="2400" dirty="0" smtClean="0"/>
              <a:t>Romanın kuramsal olarak o dönemde gelişmemiş olmasının bir başka nedeni de sanatsal kaygıların göz ardı edilip ahlaki yönden özellikle gençlerin eğitimi için kullanılması olduğunu belirtmeliyiz. Kısacası romanın sanatsal yönünden çok, bir eğitim ve öğretim aracı olarak benimsenmesi söz konusudur.</a:t>
            </a:r>
            <a:endParaRPr lang="tr-T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28</TotalTime>
  <Words>257</Words>
  <Application>Microsoft Office PowerPoint</Application>
  <PresentationFormat>Ekran Gösterisi (4:3)</PresentationFormat>
  <Paragraphs>16</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Döküm</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5</cp:revision>
  <dcterms:created xsi:type="dcterms:W3CDTF">2020-02-15T17:17:48Z</dcterms:created>
  <dcterms:modified xsi:type="dcterms:W3CDTF">2020-02-15T18:05:02Z</dcterms:modified>
</cp:coreProperties>
</file>