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63" r:id="rId4"/>
    <p:sldId id="264" r:id="rId5"/>
    <p:sldId id="265" r:id="rId6"/>
    <p:sldId id="266" r:id="rId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858585"/>
        </a:solidFill>
        <a:effectLst/>
        <a:uFillTx/>
        <a:latin typeface="+mn-lt"/>
        <a:ea typeface="+mn-ea"/>
        <a:cs typeface="+mn-cs"/>
        <a:sym typeface="Marker Fel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127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B9C4C8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127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313507"/>
              <a:satOff val="34334"/>
              <a:lumOff val="-8266"/>
              <a:alpha val="62000"/>
            </a:schemeClr>
          </a:solidFill>
        </a:fill>
      </a:tcStyle>
    </a:firstCol>
    <a:lastRow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254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127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313507"/>
              <a:satOff val="34334"/>
              <a:lumOff val="-8266"/>
              <a:alpha val="62000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1">
              <a:hueOff val="-313507"/>
              <a:satOff val="34334"/>
              <a:lumOff val="-8266"/>
              <a:alpha val="10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254308"/>
              <a:satOff val="57261"/>
              <a:lumOff val="12765"/>
              <a:alpha val="62000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37185"/>
              <a:satOff val="27043"/>
              <a:lumOff val="-11337"/>
              <a:alpha val="80000"/>
            </a:scheme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37185"/>
              <a:satOff val="27043"/>
              <a:lumOff val="-11337"/>
              <a:alpha val="80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4C4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BABABA">
              <a:alpha val="70000"/>
            </a:srgbClr>
          </a:solidFill>
        </a:fill>
      </a:tcStyle>
    </a:firstCol>
    <a:lastRow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739060"/>
              <a:satOff val="51948"/>
              <a:lumOff val="-8454"/>
              <a:alpha val="62000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868685"/>
              </a:solidFill>
              <a:prstDash val="solid"/>
              <a:miter lim="400000"/>
            </a:ln>
          </a:top>
          <a:bottom>
            <a:ln w="12700" cap="flat">
              <a:solidFill>
                <a:srgbClr val="868685"/>
              </a:solidFill>
              <a:prstDash val="solid"/>
              <a:miter lim="400000"/>
            </a:ln>
          </a:bottom>
          <a:insideH>
            <a:ln w="12700" cap="flat">
              <a:solidFill>
                <a:srgbClr val="8686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wholeTbl>
    <a:band2H>
      <a:tcTxStyle/>
      <a:tcStyle>
        <a:tcBdr/>
        <a:fill>
          <a:solidFill>
            <a:srgbClr val="D5CBC0">
              <a:alpha val="39000"/>
            </a:srgbClr>
          </a:solidFill>
        </a:fill>
      </a:tcStyle>
    </a:band2H>
    <a:firstCo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868685"/>
              </a:solidFill>
              <a:prstDash val="solid"/>
              <a:miter lim="400000"/>
            </a:ln>
          </a:left>
          <a:right>
            <a:ln w="12700" cap="flat">
              <a:solidFill>
                <a:srgbClr val="868685"/>
              </a:solidFill>
              <a:prstDash val="solid"/>
              <a:miter lim="400000"/>
            </a:ln>
          </a:right>
          <a:top>
            <a:ln w="12700" cap="flat">
              <a:solidFill>
                <a:srgbClr val="868685"/>
              </a:solidFill>
              <a:prstDash val="solid"/>
              <a:miter lim="400000"/>
            </a:ln>
          </a:top>
          <a:bottom>
            <a:ln w="12700" cap="flat">
              <a:solidFill>
                <a:srgbClr val="868685"/>
              </a:solidFill>
              <a:prstDash val="solid"/>
              <a:miter lim="400000"/>
            </a:ln>
          </a:bottom>
          <a:insideH>
            <a:ln w="12700" cap="flat">
              <a:solidFill>
                <a:srgbClr val="8686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A3C00"/>
              </a:solidFill>
              <a:prstDash val="solid"/>
              <a:miter lim="400000"/>
            </a:ln>
          </a:top>
          <a:bottom>
            <a:ln w="12700" cap="flat">
              <a:solidFill>
                <a:srgbClr val="9A3C00"/>
              </a:solidFill>
              <a:prstDash val="solid"/>
              <a:miter lim="400000"/>
            </a:ln>
          </a:bottom>
          <a:insideH>
            <a:ln w="12700" cap="flat">
              <a:solidFill>
                <a:srgbClr val="9A3C00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E5F00">
              <a:alpha val="8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A3C00"/>
              </a:solidFill>
              <a:prstDash val="solid"/>
              <a:miter lim="400000"/>
            </a:ln>
          </a:top>
          <a:bottom>
            <a:ln w="12700" cap="flat">
              <a:solidFill>
                <a:srgbClr val="9A3C00"/>
              </a:solidFill>
              <a:prstDash val="solid"/>
              <a:miter lim="400000"/>
            </a:ln>
          </a:bottom>
          <a:insideH>
            <a:ln w="12700" cap="flat">
              <a:solidFill>
                <a:srgbClr val="9A3C00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E5F00">
              <a:alpha val="80000"/>
            </a:srgb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685948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insideV>
        </a:tcBdr>
        <a:fill>
          <a:solidFill>
            <a:srgbClr val="685948">
              <a:alpha val="62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V>
        </a:tcBdr>
        <a:fill>
          <a:solidFill>
            <a:srgbClr val="000000">
              <a:alpha val="7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V>
        </a:tcBdr>
        <a:fill>
          <a:solidFill>
            <a:srgbClr val="000000">
              <a:alpha val="7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wholeTbl>
    <a:band2H>
      <a:tcTxStyle/>
      <a:tcStyle>
        <a:tcBdr/>
        <a:fill>
          <a:solidFill>
            <a:srgbClr val="FEFEE0">
              <a:alpha val="55000"/>
            </a:srgbClr>
          </a:solidFill>
        </a:fill>
      </a:tcStyle>
    </a:band2H>
    <a:firstCol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noFill/>
              <a:miter lim="400000"/>
            </a:ln>
          </a:left>
          <a:right>
            <a:ln w="31750" cap="flat">
              <a:solidFill>
                <a:schemeClr val="accent5">
                  <a:hueOff val="61010"/>
                  <a:satOff val="20460"/>
                  <a:lumOff val="-2197"/>
                  <a:alpha val="62000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firstCol>
    <a:lastRow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lastRow>
    <a:firstRow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hueOff val="-313507"/>
                  <a:satOff val="34334"/>
                  <a:lumOff val="-8266"/>
                  <a:alpha val="62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22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hape 16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917700"/>
            <a:ext cx="10464800" cy="2794000"/>
          </a:xfrm>
          <a:prstGeom prst="rect">
            <a:avLst/>
          </a:prstGeom>
        </p:spPr>
        <p:txBody>
          <a:bodyPr anchor="b"/>
          <a:lstStyle>
            <a:lvl1pPr>
              <a:defRPr sz="95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16500"/>
            <a:ext cx="10464800" cy="1270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901" y="9270999"/>
            <a:ext cx="374905" cy="355601"/>
          </a:xfrm>
          <a:prstGeom prst="rect">
            <a:avLst/>
          </a:prstGeom>
        </p:spPr>
        <p:txBody>
          <a:bodyPr anchor="b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307138" y="649152"/>
            <a:ext cx="10401301" cy="5856302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604000"/>
            <a:ext cx="10464800" cy="1651000"/>
          </a:xfrm>
          <a:prstGeom prst="rect">
            <a:avLst/>
          </a:prstGeom>
        </p:spPr>
        <p:txBody>
          <a:bodyPr anchor="b"/>
          <a:lstStyle>
            <a:lvl1pPr>
              <a:defRPr sz="9500"/>
            </a:lvl1pPr>
          </a:lstStyle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331200"/>
            <a:ext cx="10464800" cy="1270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2844800"/>
            <a:ext cx="10464800" cy="4064000"/>
          </a:xfrm>
          <a:prstGeom prst="rect">
            <a:avLst/>
          </a:prstGeom>
        </p:spPr>
        <p:txBody>
          <a:bodyPr/>
          <a:lstStyle>
            <a:lvl1pPr>
              <a:defRPr sz="9500"/>
            </a:lvl1pPr>
          </a:lstStyle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utterfly-and-leaf_3000x1734.jpeg"/>
          <p:cNvSpPr>
            <a:spLocks noGrp="1"/>
          </p:cNvSpPr>
          <p:nvPr>
            <p:ph type="pic" sz="half" idx="13"/>
          </p:nvPr>
        </p:nvSpPr>
        <p:spPr>
          <a:xfrm>
            <a:off x="6572250" y="812800"/>
            <a:ext cx="5753100" cy="76708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381000" y="1409700"/>
            <a:ext cx="58674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81000" y="4787900"/>
            <a:ext cx="5867400" cy="3721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butterfly-and-leaf_3000x1734.jpeg"/>
          <p:cNvSpPr>
            <a:spLocks noGrp="1"/>
          </p:cNvSpPr>
          <p:nvPr>
            <p:ph type="pic" sz="half" idx="13"/>
          </p:nvPr>
        </p:nvSpPr>
        <p:spPr>
          <a:xfrm>
            <a:off x="7277100" y="2578100"/>
            <a:ext cx="4457700" cy="59436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461000" cy="5715000"/>
          </a:xfrm>
          <a:prstGeom prst="rect">
            <a:avLst/>
          </a:prstGeom>
        </p:spPr>
        <p:txBody>
          <a:bodyPr/>
          <a:lstStyle>
            <a:lvl1pPr marL="4445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1pPr>
            <a:lvl2pPr marL="8890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2pPr>
            <a:lvl3pPr marL="13335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3pPr>
            <a:lvl4pPr marL="17780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4pPr>
            <a:lvl5pPr marL="22225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 rot="21600000">
            <a:off x="7063543" y="473144"/>
            <a:ext cx="5554134" cy="41656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 rot="21600000">
            <a:off x="7095370" y="5018682"/>
            <a:ext cx="5520268" cy="41402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266700" y="482600"/>
            <a:ext cx="6502400" cy="8669867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>
              <a:buBlip>
                <a:blip r:embed="rId12"/>
              </a:buBlip>
            </a:lvl1pPr>
            <a:lvl2pPr>
              <a:buBlip>
                <a:blip r:embed="rId12"/>
              </a:buBlip>
            </a:lvl2pPr>
            <a:lvl3pPr>
              <a:buBlip>
                <a:blip r:embed="rId12"/>
              </a:buBlip>
            </a:lvl3pPr>
            <a:lvl4pPr>
              <a:buBlip>
                <a:blip r:embed="rId12"/>
              </a:buBlip>
            </a:lvl4pPr>
            <a:lvl5pPr>
              <a:buBlip>
                <a:blip r:embed="rId1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901" y="9271000"/>
            <a:ext cx="374905" cy="355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solidFill>
                  <a:srgbClr val="868686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9" r:id="rId9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45A7DE"/>
          </a:solidFill>
          <a:uFillTx/>
          <a:latin typeface="+mn-lt"/>
          <a:ea typeface="+mn-ea"/>
          <a:cs typeface="+mn-cs"/>
          <a:sym typeface="Marker Felt"/>
        </a:defRPr>
      </a:lvl9pPr>
    </p:titleStyle>
    <p:bodyStyle>
      <a:lvl1pPr marL="635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1pPr>
      <a:lvl2pPr marL="1270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2pPr>
      <a:lvl3pPr marL="1905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3pPr>
      <a:lvl4pPr marL="2540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4pPr>
      <a:lvl5pPr marL="3175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5pPr>
      <a:lvl6pPr marL="3810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6pPr>
      <a:lvl7pPr marL="4445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7pPr>
      <a:lvl8pPr marL="5080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8pPr>
      <a:lvl9pPr marL="5715000" marR="0" indent="-635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47000"/>
        <a:buFontTx/>
        <a:buBlip>
          <a:blip r:embed="rId12"/>
        </a:buBlip>
        <a:tabLst/>
        <a:defRPr sz="4600" b="0" i="0" u="none" strike="noStrike" cap="none" spc="0" baseline="0">
          <a:ln>
            <a:noFill/>
          </a:ln>
          <a:solidFill>
            <a:srgbClr val="858585"/>
          </a:solidFill>
          <a:uFillTx/>
          <a:latin typeface="+mn-lt"/>
          <a:ea typeface="+mn-ea"/>
          <a:cs typeface="+mn-cs"/>
          <a:sym typeface="Marker Fel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arker Fe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Advance Reproductive technologies in Sheep and Goat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397256">
              <a:defRPr sz="6460"/>
            </a:lvl1pPr>
          </a:lstStyle>
          <a:p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err="1"/>
              <a:t>Strategies</a:t>
            </a:r>
            <a:endParaRPr dirty="0"/>
          </a:p>
        </p:txBody>
      </p:sp>
      <p:sp>
        <p:nvSpPr>
          <p:cNvPr id="164" name="Dr. Koray TEKİN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54990">
              <a:defRPr sz="3800"/>
            </a:pPr>
            <a:r>
              <a:t>Dr. Koray TEKİN</a:t>
            </a:r>
          </a:p>
          <a:p>
            <a:pPr defTabSz="554990">
              <a:defRPr sz="3800"/>
            </a:pPr>
            <a:r>
              <a:t>Reproduction and Artificial Insemination Department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BREEDING PERIOD.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BREEDING PERIOD..</a:t>
            </a:r>
            <a:r>
              <a: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</a:p>
        </p:txBody>
      </p:sp>
      <p:sp>
        <p:nvSpPr>
          <p:cNvPr id="185" name="Increase feed intake 2 - 3 weeks prior to breeding – Known as “Flushing”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Increase feed intake 2 - 3 weeks prior to breeding – Known as “Flushing”</a:t>
            </a:r>
            <a:endParaRPr sz="75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Increase ovulation rate 5 - 10%</a:t>
            </a:r>
            <a:endParaRPr sz="75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Flushing</a:t>
            </a:r>
            <a:endParaRPr sz="75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1kg/Hd/Day of Corn</a:t>
            </a:r>
            <a:endParaRPr sz="75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Monitor body condition score to avoid under or over conditioned goats</a:t>
            </a:r>
            <a:endParaRPr sz="75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Too fat or too thin</a:t>
            </a:r>
            <a:endParaRPr sz="75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00050" indent="-400050" defTabSz="368045">
              <a:spcBef>
                <a:spcPts val="2600"/>
              </a:spcBef>
              <a:buBlip>
                <a:blip r:embed="rId2"/>
              </a:buBlip>
              <a:defRPr sz="2898"/>
            </a:pPr>
            <a:r>
              <a:t>Best at BCS 2.5 - Greater response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EARLY GESTATION.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EARLY GESTATION..</a:t>
            </a:r>
            <a:r>
              <a: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</a:p>
        </p:txBody>
      </p:sp>
      <p:sp>
        <p:nvSpPr>
          <p:cNvPr id="188" name="¨First 100 days (Gestation is 150 Days!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sz="4266">
                <a:solidFill>
                  <a:srgbClr val="F9F9F9"/>
                </a:solidFill>
                <a:latin typeface="Wingdings 2"/>
                <a:ea typeface="Wingdings 2"/>
                <a:cs typeface="Wingdings 2"/>
                <a:sym typeface="Wingdings 2"/>
              </a:rPr>
              <a:t>¨</a:t>
            </a:r>
            <a:r>
              <a:t>First 100 days (Gestation is 150 Days!)</a:t>
            </a:r>
            <a:endParaRPr sz="120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Blip>
                <a:blip r:embed="rId2"/>
              </a:buBlip>
            </a:pPr>
            <a:r>
              <a:t>Similar to dry feeding</a:t>
            </a:r>
            <a:endParaRPr sz="120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Blip>
                <a:blip r:embed="rId2"/>
              </a:buBlip>
            </a:pPr>
            <a:r>
              <a:t>Very little fetal growth</a:t>
            </a:r>
            <a:endParaRPr sz="120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Blip>
                <a:blip r:embed="rId2"/>
              </a:buBlip>
            </a:pPr>
            <a:r>
              <a:t>Take advantage of forage</a:t>
            </a:r>
            <a:endParaRPr sz="120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Blip>
                <a:blip r:embed="rId2"/>
              </a:buBlip>
            </a:pPr>
            <a:r>
              <a:t>Monitor body condition score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LATE GESTATION.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LATE GESTATION..</a:t>
            </a:r>
            <a:r>
              <a: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</a:p>
        </p:txBody>
      </p:sp>
      <p:sp>
        <p:nvSpPr>
          <p:cNvPr id="191" name="Last 50 days (gestation time 150 days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391414">
              <a:spcBef>
                <a:spcPts val="2800"/>
              </a:spcBef>
              <a:buSzTx/>
              <a:buNone/>
              <a:defRPr sz="3082"/>
            </a:pPr>
            <a:r>
              <a:t>Last 50 days (gestation time 150 days)</a:t>
            </a:r>
            <a:endParaRPr sz="804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391414">
              <a:spcBef>
                <a:spcPts val="2800"/>
              </a:spcBef>
              <a:buSzTx/>
              <a:buNone/>
              <a:defRPr sz="3082"/>
            </a:pPr>
            <a:r>
              <a:t>Most critical time – 70% of fetal growth</a:t>
            </a:r>
            <a:endParaRPr sz="804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25450" indent="-425450" defTabSz="391414">
              <a:spcBef>
                <a:spcPts val="2800"/>
              </a:spcBef>
              <a:buBlip>
                <a:blip r:embed="rId2"/>
              </a:buBlip>
              <a:defRPr sz="3082"/>
            </a:pPr>
            <a:r>
              <a:t>Poor nutrition costs production</a:t>
            </a:r>
            <a:endParaRPr sz="804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25450" indent="-425450" defTabSz="391414">
              <a:spcBef>
                <a:spcPts val="2800"/>
              </a:spcBef>
              <a:buBlip>
                <a:blip r:embed="rId2"/>
              </a:buBlip>
              <a:defRPr sz="3082"/>
            </a:pPr>
            <a:r>
              <a:t>Low birth weights, mothering ability, low milk production, ketosis</a:t>
            </a:r>
            <a:endParaRPr sz="804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25450" indent="-425450" defTabSz="391414">
              <a:spcBef>
                <a:spcPts val="2800"/>
              </a:spcBef>
              <a:buBlip>
                <a:blip r:embed="rId2"/>
              </a:buBlip>
              <a:defRPr sz="3082"/>
            </a:pPr>
            <a:r>
              <a:t>Utilize pasture and supplement feeding</a:t>
            </a:r>
            <a:endParaRPr sz="804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25450" indent="-425450" defTabSz="391414">
              <a:spcBef>
                <a:spcPts val="2800"/>
              </a:spcBef>
              <a:buBlip>
                <a:blip r:embed="rId2"/>
              </a:buBlip>
              <a:defRPr sz="3082"/>
            </a:pPr>
            <a:r>
              <a:t>Need 4 - 4.5% of body weight</a:t>
            </a:r>
            <a:endParaRPr sz="804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425450" indent="-425450" defTabSz="391414">
              <a:spcBef>
                <a:spcPts val="2800"/>
              </a:spcBef>
              <a:buBlip>
                <a:blip r:embed="rId2"/>
              </a:buBlip>
              <a:defRPr sz="3082"/>
            </a:pPr>
            <a:r>
              <a:t>2kg - 4kg good quality hay + 2kg corn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Breeding Strategies"/>
          <p:cNvSpPr txBox="1">
            <a:spLocks noGrp="1"/>
          </p:cNvSpPr>
          <p:nvPr>
            <p:ph type="title"/>
          </p:nvPr>
        </p:nvSpPr>
        <p:spPr>
          <a:xfrm>
            <a:off x="1392960" y="279400"/>
            <a:ext cx="9294317" cy="660400"/>
          </a:xfrm>
          <a:prstGeom prst="rect">
            <a:avLst/>
          </a:prstGeom>
        </p:spPr>
        <p:txBody>
          <a:bodyPr/>
          <a:lstStyle>
            <a:lvl1pPr defTabSz="297941">
              <a:defRPr sz="4080"/>
            </a:lvl1pPr>
          </a:lstStyle>
          <a:p>
            <a:r>
              <a:t>Breeding Strategies</a:t>
            </a:r>
          </a:p>
        </p:txBody>
      </p:sp>
      <p:sp>
        <p:nvSpPr>
          <p:cNvPr id="194" name="One lambing per year"/>
          <p:cNvSpPr txBox="1"/>
          <p:nvPr/>
        </p:nvSpPr>
        <p:spPr>
          <a:xfrm>
            <a:off x="1058214" y="1587500"/>
            <a:ext cx="11074773" cy="901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000">
                <a:solidFill>
                  <a:srgbClr val="5A554C"/>
                </a:solidFill>
              </a:defRPr>
            </a:pPr>
            <a:r>
              <a:t>One lambing per year</a:t>
            </a:r>
          </a:p>
          <a:p>
            <a:pPr algn="l">
              <a:defRPr sz="2000">
                <a:solidFill>
                  <a:srgbClr val="5A554C"/>
                </a:solidFill>
              </a:defRPr>
            </a:pPr>
            <a:endParaRPr/>
          </a:p>
        </p:txBody>
      </p:sp>
      <p:pic>
        <p:nvPicPr>
          <p:cNvPr id="195" name="B9780721693231500969_gr2.jpg" descr="B9780721693231500969_gr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22461" y="5507171"/>
            <a:ext cx="6300787" cy="3625826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hree lamb crops in two years: May mating/October lambing, January mating/June lambing, and September mating/February lambing (or slight variations)."/>
          <p:cNvSpPr txBox="1"/>
          <p:nvPr/>
        </p:nvSpPr>
        <p:spPr>
          <a:xfrm>
            <a:off x="781430" y="4648200"/>
            <a:ext cx="12127739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000">
                <a:solidFill>
                  <a:srgbClr val="5A554C"/>
                </a:solidFill>
              </a:defRPr>
            </a:lvl1pPr>
          </a:lstStyle>
          <a:p>
            <a:r>
              <a:t>Three lamb crops in two years: May mating/October lambing, January mating/June lambing, and September mating/February lambing (or slight variations). </a:t>
            </a:r>
          </a:p>
        </p:txBody>
      </p:sp>
      <p:pic>
        <p:nvPicPr>
          <p:cNvPr id="197" name="B9780721693231500969_gr1.jpg" descr="B9780721693231500969_gr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138159" y="1144721"/>
            <a:ext cx="6686595" cy="30422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he STAR© system (five lamb in three years)"/>
          <p:cNvSpPr txBox="1"/>
          <p:nvPr/>
        </p:nvSpPr>
        <p:spPr>
          <a:xfrm>
            <a:off x="1247646" y="974725"/>
            <a:ext cx="8949945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The STAR© system (five lamb in three years)</a:t>
            </a:r>
          </a:p>
        </p:txBody>
      </p:sp>
      <p:sp>
        <p:nvSpPr>
          <p:cNvPr id="200" name="breeding and pregnant ewes and rams;…"/>
          <p:cNvSpPr txBox="1"/>
          <p:nvPr/>
        </p:nvSpPr>
        <p:spPr>
          <a:xfrm>
            <a:off x="1316309" y="2216149"/>
            <a:ext cx="5765635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636104" indent="-636104" algn="l">
              <a:spcBef>
                <a:spcPts val="1000"/>
              </a:spcBef>
              <a:buSzPct val="100000"/>
              <a:buAutoNum type="arabicParenR"/>
              <a:defRPr sz="2000"/>
            </a:pPr>
            <a:r>
              <a:t>breeding and pregnant ewes and rams; </a:t>
            </a:r>
          </a:p>
          <a:p>
            <a:pPr marL="636104" indent="-636104" algn="l">
              <a:spcBef>
                <a:spcPts val="1000"/>
              </a:spcBef>
              <a:buSzPct val="100000"/>
              <a:buAutoNum type="arabicParenR"/>
              <a:defRPr sz="2000"/>
            </a:pPr>
            <a:r>
              <a:t>lambing and lactating ewes and lambs; and </a:t>
            </a:r>
          </a:p>
          <a:p>
            <a:pPr marL="636104" indent="-636104" algn="l">
              <a:spcBef>
                <a:spcPts val="1000"/>
              </a:spcBef>
              <a:buSzPct val="100000"/>
              <a:buAutoNum type="arabicParenR"/>
              <a:defRPr sz="2000"/>
            </a:pPr>
            <a:r>
              <a:t>growing lambs (market lambs and replacements).</a:t>
            </a:r>
          </a:p>
        </p:txBody>
      </p:sp>
      <p:sp>
        <p:nvSpPr>
          <p:cNvPr id="201" name="Star"/>
          <p:cNvSpPr/>
          <p:nvPr/>
        </p:nvSpPr>
        <p:spPr>
          <a:xfrm>
            <a:off x="10418560" y="867278"/>
            <a:ext cx="670777" cy="662733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1">
              <a:hueOff val="-313507"/>
              <a:satOff val="34334"/>
              <a:lumOff val="-8266"/>
              <a:alpha val="62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2" name="Star"/>
          <p:cNvSpPr/>
          <p:nvPr/>
        </p:nvSpPr>
        <p:spPr>
          <a:xfrm>
            <a:off x="10981587" y="-127000"/>
            <a:ext cx="1328626" cy="1263599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1">
              <a:hueOff val="-313507"/>
              <a:satOff val="34334"/>
              <a:lumOff val="-8266"/>
              <a:alpha val="62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03" name="B9780721693231500969_gr3.jpg" descr="B9780721693231500969_gr3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1181" y="3698875"/>
            <a:ext cx="9067207" cy="5638810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Star"/>
          <p:cNvSpPr/>
          <p:nvPr/>
        </p:nvSpPr>
        <p:spPr>
          <a:xfrm>
            <a:off x="10151860" y="1561124"/>
            <a:ext cx="670777" cy="662732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1">
              <a:hueOff val="-313507"/>
              <a:satOff val="34334"/>
              <a:lumOff val="-8266"/>
              <a:alpha val="62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5" name="Star"/>
          <p:cNvSpPr/>
          <p:nvPr/>
        </p:nvSpPr>
        <p:spPr>
          <a:xfrm>
            <a:off x="11310511" y="1141834"/>
            <a:ext cx="670778" cy="662732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1">
              <a:hueOff val="-313507"/>
              <a:satOff val="34334"/>
              <a:lumOff val="-8266"/>
              <a:alpha val="62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6" name="Star"/>
          <p:cNvSpPr/>
          <p:nvPr/>
        </p:nvSpPr>
        <p:spPr>
          <a:xfrm>
            <a:off x="9859760" y="173433"/>
            <a:ext cx="670777" cy="662732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1">
              <a:hueOff val="-313507"/>
              <a:satOff val="34334"/>
              <a:lumOff val="-8266"/>
              <a:alpha val="62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GraphPaper">
  <a:themeElements>
    <a:clrScheme name="GraphPaper">
      <a:dk1>
        <a:srgbClr val="008585"/>
      </a:dk1>
      <a:lt1>
        <a:srgbClr val="858585"/>
      </a:lt1>
      <a:dk2>
        <a:srgbClr val="5A554C"/>
      </a:dk2>
      <a:lt2>
        <a:srgbClr val="D8D7D7"/>
      </a:lt2>
      <a:accent1>
        <a:srgbClr val="3E93D7"/>
      </a:accent1>
      <a:accent2>
        <a:srgbClr val="67AB3C"/>
      </a:accent2>
      <a:accent3>
        <a:srgbClr val="D5A530"/>
      </a:accent3>
      <a:accent4>
        <a:srgbClr val="E17B2E"/>
      </a:accent4>
      <a:accent5>
        <a:srgbClr val="CC487C"/>
      </a:accent5>
      <a:accent6>
        <a:srgbClr val="4D45AC"/>
      </a:accent6>
      <a:hlink>
        <a:srgbClr val="0000FF"/>
      </a:hlink>
      <a:folHlink>
        <a:srgbClr val="FF00FF"/>
      </a:folHlink>
    </a:clrScheme>
    <a:fontScheme name="GraphPaper">
      <a:majorFont>
        <a:latin typeface="Marker Felt"/>
        <a:ea typeface="Marker Felt"/>
        <a:cs typeface="Marker Felt"/>
      </a:majorFont>
      <a:minorFont>
        <a:latin typeface="Marker Felt"/>
        <a:ea typeface="Marker Felt"/>
        <a:cs typeface="Marker Felt"/>
      </a:minorFont>
    </a:fontScheme>
    <a:fmtScheme name="GraphPap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313507"/>
            <a:satOff val="34334"/>
            <a:lumOff val="-8266"/>
            <a:alpha val="62000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Marker Fel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5B1D4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858585"/>
            </a:solidFill>
            <a:effectLst/>
            <a:uFillTx/>
            <a:latin typeface="+mn-lt"/>
            <a:ea typeface="+mn-ea"/>
            <a:cs typeface="+mn-cs"/>
            <a:sym typeface="Marker Fel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phPaper">
  <a:themeElements>
    <a:clrScheme name="GraphPaper">
      <a:dk1>
        <a:srgbClr val="000000"/>
      </a:dk1>
      <a:lt1>
        <a:srgbClr val="FFFFFF"/>
      </a:lt1>
      <a:dk2>
        <a:srgbClr val="5A554C"/>
      </a:dk2>
      <a:lt2>
        <a:srgbClr val="D8D7D7"/>
      </a:lt2>
      <a:accent1>
        <a:srgbClr val="3E93D7"/>
      </a:accent1>
      <a:accent2>
        <a:srgbClr val="67AB3C"/>
      </a:accent2>
      <a:accent3>
        <a:srgbClr val="D5A530"/>
      </a:accent3>
      <a:accent4>
        <a:srgbClr val="E17B2E"/>
      </a:accent4>
      <a:accent5>
        <a:srgbClr val="CC487C"/>
      </a:accent5>
      <a:accent6>
        <a:srgbClr val="4D45AC"/>
      </a:accent6>
      <a:hlink>
        <a:srgbClr val="0000FF"/>
      </a:hlink>
      <a:folHlink>
        <a:srgbClr val="FF00FF"/>
      </a:folHlink>
    </a:clrScheme>
    <a:fontScheme name="GraphPaper">
      <a:majorFont>
        <a:latin typeface="Marker Felt"/>
        <a:ea typeface="Marker Felt"/>
        <a:cs typeface="Marker Felt"/>
      </a:majorFont>
      <a:minorFont>
        <a:latin typeface="Marker Felt"/>
        <a:ea typeface="Marker Felt"/>
        <a:cs typeface="Marker Felt"/>
      </a:minorFont>
    </a:fontScheme>
    <a:fmtScheme name="GraphPap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313507"/>
            <a:satOff val="34334"/>
            <a:lumOff val="-8266"/>
            <a:alpha val="62000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Marker Fel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5B1D4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858585"/>
            </a:solidFill>
            <a:effectLst/>
            <a:uFillTx/>
            <a:latin typeface="+mn-lt"/>
            <a:ea typeface="+mn-ea"/>
            <a:cs typeface="+mn-cs"/>
            <a:sym typeface="Marker Fel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Macintosh PowerPoint</Application>
  <PresentationFormat>Custom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Helvetica Neue</vt:lpstr>
      <vt:lpstr>Marker Felt</vt:lpstr>
      <vt:lpstr>Times</vt:lpstr>
      <vt:lpstr>Wingdings 2</vt:lpstr>
      <vt:lpstr>GraphPaper</vt:lpstr>
      <vt:lpstr>Breeding Strategies</vt:lpstr>
      <vt:lpstr>BREEDING PERIOD.. </vt:lpstr>
      <vt:lpstr>EARLY GESTATION.. </vt:lpstr>
      <vt:lpstr>LATE GESTATION.. </vt:lpstr>
      <vt:lpstr>Breeding Strategies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 Reproductive technologies in Sheep and Goats</dc:title>
  <cp:lastModifiedBy>Microsoft</cp:lastModifiedBy>
  <cp:revision>2</cp:revision>
  <dcterms:modified xsi:type="dcterms:W3CDTF">2019-05-08T06:51:07Z</dcterms:modified>
</cp:coreProperties>
</file>