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63" r:id="rId4"/>
    <p:sldId id="264" r:id="rId5"/>
    <p:sldId id="265" r:id="rId6"/>
    <p:sldId id="266" r:id="rId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917700"/>
            <a:ext cx="10464800" cy="2794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165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0999"/>
            <a:ext cx="374905" cy="355601"/>
          </a:xfrm>
          <a:prstGeom prst="rect">
            <a:avLst/>
          </a:prstGeom>
        </p:spPr>
        <p:txBody>
          <a:bodyPr anchor="b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2"/>
              </a:buBlip>
            </a:lvl1pPr>
            <a:lvl2pPr>
              <a:buBlip>
                <a:blip r:embed="rId12"/>
              </a:buBlip>
            </a:lvl2pPr>
            <a:lvl3pPr>
              <a:buBlip>
                <a:blip r:embed="rId12"/>
              </a:buBlip>
            </a:lvl3pPr>
            <a:lvl4pPr>
              <a:buBlip>
                <a:blip r:embed="rId12"/>
              </a:buBlip>
            </a:lvl4pPr>
            <a:lvl5pPr>
              <a:buBlip>
                <a:blip r:embed="rId1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9" r:id="rId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Advance Reproductive technologies in Sheep and Goats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397256">
              <a:defRPr sz="6460"/>
            </a:lvl1pPr>
          </a:lstStyle>
          <a:p>
            <a:r>
              <a:rPr lang="tr-TR" dirty="0" err="1"/>
              <a:t>Breeding</a:t>
            </a:r>
            <a:r>
              <a:rPr lang="tr-TR" dirty="0"/>
              <a:t> </a:t>
            </a:r>
            <a:r>
              <a:rPr lang="tr-TR" dirty="0" err="1"/>
              <a:t>Strategies</a:t>
            </a:r>
            <a:endParaRPr dirty="0"/>
          </a:p>
        </p:txBody>
      </p:sp>
      <p:sp>
        <p:nvSpPr>
          <p:cNvPr id="164" name="Dr. Koray TEKİN…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554990">
              <a:defRPr sz="3800"/>
            </a:pPr>
            <a:r>
              <a:t>Dr. Koray TEKİN</a:t>
            </a:r>
          </a:p>
          <a:p>
            <a:pPr defTabSz="554990">
              <a:defRPr sz="3800"/>
            </a:pPr>
            <a:r>
              <a:t>Reproduction and Artificial Insemination Department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BREEDING PERIOD..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BREEDING PERIOD..</a:t>
            </a:r>
            <a:r>
              <a: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</a:p>
        </p:txBody>
      </p:sp>
      <p:sp>
        <p:nvSpPr>
          <p:cNvPr id="185" name="Increase feed intake 2 - 3 weeks prior to breeding – Known as “Flushing”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/>
            </a:pPr>
            <a:r>
              <a:t>Increase feed intake 2 - 3 weeks prior to breeding – Known as “Flushing”</a:t>
            </a:r>
            <a:endParaRPr sz="756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/>
            </a:pPr>
            <a:r>
              <a:t>Increase ovulation rate 5 - 10%</a:t>
            </a:r>
            <a:endParaRPr sz="756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/>
            </a:pPr>
            <a:r>
              <a:t>Flushing</a:t>
            </a:r>
            <a:endParaRPr sz="756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/>
            </a:pPr>
            <a:r>
              <a:t>1kg/Hd/Day of Corn</a:t>
            </a:r>
            <a:endParaRPr sz="756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/>
            </a:pPr>
            <a:r>
              <a:t>Monitor body condition score to avoid under or over conditioned goats</a:t>
            </a:r>
            <a:endParaRPr sz="756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/>
            </a:pPr>
            <a:r>
              <a:t>Too fat or too thin</a:t>
            </a:r>
            <a:endParaRPr sz="756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/>
            </a:pPr>
            <a:r>
              <a:t>Best at BCS 2.5 - Greater response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EARLY GESTATION..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EARLY GESTATION..</a:t>
            </a:r>
            <a:r>
              <a: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</a:p>
        </p:txBody>
      </p:sp>
      <p:sp>
        <p:nvSpPr>
          <p:cNvPr id="188" name="¨First 100 days (Gestation is 150 Days!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sz="4266">
                <a:solidFill>
                  <a:srgbClr val="F9F9F9"/>
                </a:solidFill>
                <a:latin typeface="Wingdings 2"/>
                <a:ea typeface="Wingdings 2"/>
                <a:cs typeface="Wingdings 2"/>
                <a:sym typeface="Wingdings 2"/>
              </a:rPr>
              <a:t>¨</a:t>
            </a:r>
            <a:r>
              <a:t>First 100 days (Gestation is 150 Days!)</a:t>
            </a:r>
            <a:endParaRPr sz="12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>
              <a:buBlip>
                <a:blip r:embed="rId2"/>
              </a:buBlip>
            </a:pPr>
            <a:r>
              <a:t>Similar to dry feeding</a:t>
            </a:r>
            <a:endParaRPr sz="12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>
              <a:buBlip>
                <a:blip r:embed="rId2"/>
              </a:buBlip>
            </a:pPr>
            <a:r>
              <a:t>Very little fetal growth</a:t>
            </a:r>
            <a:endParaRPr sz="12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>
              <a:buBlip>
                <a:blip r:embed="rId2"/>
              </a:buBlip>
            </a:pPr>
            <a:r>
              <a:t>Take advantage of forage</a:t>
            </a:r>
            <a:endParaRPr sz="12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>
              <a:buBlip>
                <a:blip r:embed="rId2"/>
              </a:buBlip>
            </a:pPr>
            <a:r>
              <a:t>Monitor body condition score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LATE GESTATION..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LATE GESTATION..</a:t>
            </a:r>
            <a:r>
              <a: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</a:p>
        </p:txBody>
      </p:sp>
      <p:sp>
        <p:nvSpPr>
          <p:cNvPr id="191" name="Last 50 days (gestation time 150 days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391414">
              <a:spcBef>
                <a:spcPts val="2800"/>
              </a:spcBef>
              <a:buSzTx/>
              <a:buNone/>
              <a:defRPr sz="3082"/>
            </a:pPr>
            <a:r>
              <a:t>Last 50 days (gestation time 150 days)</a:t>
            </a:r>
            <a:endParaRPr sz="804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indent="0" defTabSz="391414">
              <a:spcBef>
                <a:spcPts val="2800"/>
              </a:spcBef>
              <a:buSzTx/>
              <a:buNone/>
              <a:defRPr sz="3082"/>
            </a:pPr>
            <a:r>
              <a:t>Most critical time – 70% of fetal growth</a:t>
            </a:r>
            <a:endParaRPr sz="804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25450" indent="-425450" defTabSz="391414">
              <a:spcBef>
                <a:spcPts val="2800"/>
              </a:spcBef>
              <a:buBlip>
                <a:blip r:embed="rId2"/>
              </a:buBlip>
              <a:defRPr sz="3082"/>
            </a:pPr>
            <a:r>
              <a:t>Poor nutrition costs production</a:t>
            </a:r>
            <a:endParaRPr sz="804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25450" indent="-425450" defTabSz="391414">
              <a:spcBef>
                <a:spcPts val="2800"/>
              </a:spcBef>
              <a:buBlip>
                <a:blip r:embed="rId2"/>
              </a:buBlip>
              <a:defRPr sz="3082"/>
            </a:pPr>
            <a:r>
              <a:t>Low birth weights, mothering ability, low milk production, ketosis</a:t>
            </a:r>
            <a:endParaRPr sz="804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25450" indent="-425450" defTabSz="391414">
              <a:spcBef>
                <a:spcPts val="2800"/>
              </a:spcBef>
              <a:buBlip>
                <a:blip r:embed="rId2"/>
              </a:buBlip>
              <a:defRPr sz="3082"/>
            </a:pPr>
            <a:r>
              <a:t>Utilize pasture and supplement feeding</a:t>
            </a:r>
            <a:endParaRPr sz="804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25450" indent="-425450" defTabSz="391414">
              <a:spcBef>
                <a:spcPts val="2800"/>
              </a:spcBef>
              <a:buBlip>
                <a:blip r:embed="rId2"/>
              </a:buBlip>
              <a:defRPr sz="3082"/>
            </a:pPr>
            <a:r>
              <a:t>Need 4 - 4.5% of body weight</a:t>
            </a:r>
            <a:endParaRPr sz="804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25450" indent="-425450" defTabSz="391414">
              <a:spcBef>
                <a:spcPts val="2800"/>
              </a:spcBef>
              <a:buBlip>
                <a:blip r:embed="rId2"/>
              </a:buBlip>
              <a:defRPr sz="3082"/>
            </a:pPr>
            <a:r>
              <a:t>2kg - 4kg good quality hay + 2kg corn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reeding Strategies"/>
          <p:cNvSpPr txBox="1">
            <a:spLocks noGrp="1"/>
          </p:cNvSpPr>
          <p:nvPr>
            <p:ph type="title"/>
          </p:nvPr>
        </p:nvSpPr>
        <p:spPr>
          <a:xfrm>
            <a:off x="1392960" y="279400"/>
            <a:ext cx="9294317" cy="660400"/>
          </a:xfrm>
          <a:prstGeom prst="rect">
            <a:avLst/>
          </a:prstGeom>
        </p:spPr>
        <p:txBody>
          <a:bodyPr/>
          <a:lstStyle>
            <a:lvl1pPr defTabSz="297941">
              <a:defRPr sz="4080"/>
            </a:lvl1pPr>
          </a:lstStyle>
          <a:p>
            <a:r>
              <a:t>Breeding Strategies</a:t>
            </a:r>
          </a:p>
        </p:txBody>
      </p:sp>
      <p:sp>
        <p:nvSpPr>
          <p:cNvPr id="194" name="One lambing per year"/>
          <p:cNvSpPr txBox="1"/>
          <p:nvPr/>
        </p:nvSpPr>
        <p:spPr>
          <a:xfrm>
            <a:off x="1058214" y="1587500"/>
            <a:ext cx="11074773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000">
                <a:solidFill>
                  <a:srgbClr val="5A554C"/>
                </a:solidFill>
              </a:defRPr>
            </a:pPr>
            <a:r>
              <a:t>One lambing per year</a:t>
            </a:r>
          </a:p>
          <a:p>
            <a:pPr algn="l">
              <a:defRPr sz="2000">
                <a:solidFill>
                  <a:srgbClr val="5A554C"/>
                </a:solidFill>
              </a:defRPr>
            </a:pPr>
            <a:endParaRPr/>
          </a:p>
        </p:txBody>
      </p:sp>
      <p:pic>
        <p:nvPicPr>
          <p:cNvPr id="195" name="B9780721693231500969_gr2.jpg" descr="B9780721693231500969_gr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22461" y="5507171"/>
            <a:ext cx="6300787" cy="3625826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Three lamb crops in two years: May mating/October lambing, January mating/June lambing, and September mating/February lambing (or slight variations)."/>
          <p:cNvSpPr txBox="1"/>
          <p:nvPr/>
        </p:nvSpPr>
        <p:spPr>
          <a:xfrm>
            <a:off x="781430" y="4648200"/>
            <a:ext cx="12127739" cy="63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000">
                <a:solidFill>
                  <a:srgbClr val="5A554C"/>
                </a:solidFill>
              </a:defRPr>
            </a:lvl1pPr>
          </a:lstStyle>
          <a:p>
            <a:r>
              <a:t>Three lamb crops in two years: May mating/October lambing, January mating/June lambing, and September mating/February lambing (or slight variations). </a:t>
            </a:r>
          </a:p>
        </p:txBody>
      </p:sp>
      <p:pic>
        <p:nvPicPr>
          <p:cNvPr id="197" name="B9780721693231500969_gr1.jpg" descr="B9780721693231500969_gr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38159" y="1144721"/>
            <a:ext cx="6686595" cy="30422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he STAR© system (five lamb in three years)"/>
          <p:cNvSpPr txBox="1"/>
          <p:nvPr/>
        </p:nvSpPr>
        <p:spPr>
          <a:xfrm>
            <a:off x="1247646" y="974725"/>
            <a:ext cx="8949945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The STAR© system (five lamb in three years)</a:t>
            </a:r>
          </a:p>
        </p:txBody>
      </p:sp>
      <p:sp>
        <p:nvSpPr>
          <p:cNvPr id="200" name="breeding and pregnant ewes and rams;…"/>
          <p:cNvSpPr txBox="1"/>
          <p:nvPr/>
        </p:nvSpPr>
        <p:spPr>
          <a:xfrm>
            <a:off x="1316309" y="2216149"/>
            <a:ext cx="5765635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36104" indent="-636104" algn="l">
              <a:spcBef>
                <a:spcPts val="1000"/>
              </a:spcBef>
              <a:buSzPct val="100000"/>
              <a:buAutoNum type="arabicParenR"/>
              <a:defRPr sz="2000"/>
            </a:pPr>
            <a:r>
              <a:t>breeding and pregnant ewes and rams; </a:t>
            </a:r>
          </a:p>
          <a:p>
            <a:pPr marL="636104" indent="-636104" algn="l">
              <a:spcBef>
                <a:spcPts val="1000"/>
              </a:spcBef>
              <a:buSzPct val="100000"/>
              <a:buAutoNum type="arabicParenR"/>
              <a:defRPr sz="2000"/>
            </a:pPr>
            <a:r>
              <a:t>lambing and lactating ewes and lambs; and </a:t>
            </a:r>
          </a:p>
          <a:p>
            <a:pPr marL="636104" indent="-636104" algn="l">
              <a:spcBef>
                <a:spcPts val="1000"/>
              </a:spcBef>
              <a:buSzPct val="100000"/>
              <a:buAutoNum type="arabicParenR"/>
              <a:defRPr sz="2000"/>
            </a:pPr>
            <a:r>
              <a:t>growing lambs (market lambs and replacements).</a:t>
            </a:r>
          </a:p>
        </p:txBody>
      </p:sp>
      <p:sp>
        <p:nvSpPr>
          <p:cNvPr id="201" name="Star"/>
          <p:cNvSpPr/>
          <p:nvPr/>
        </p:nvSpPr>
        <p:spPr>
          <a:xfrm>
            <a:off x="10418560" y="867278"/>
            <a:ext cx="670777" cy="662733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2" name="Star"/>
          <p:cNvSpPr/>
          <p:nvPr/>
        </p:nvSpPr>
        <p:spPr>
          <a:xfrm>
            <a:off x="10981587" y="-127000"/>
            <a:ext cx="1328626" cy="1263599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3" name="B9780721693231500969_gr3.jpg" descr="B9780721693231500969_gr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1181" y="3698875"/>
            <a:ext cx="9067207" cy="5638810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Star"/>
          <p:cNvSpPr/>
          <p:nvPr/>
        </p:nvSpPr>
        <p:spPr>
          <a:xfrm>
            <a:off x="10151860" y="1561124"/>
            <a:ext cx="670777" cy="662732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5" name="Star"/>
          <p:cNvSpPr/>
          <p:nvPr/>
        </p:nvSpPr>
        <p:spPr>
          <a:xfrm>
            <a:off x="11310511" y="1141834"/>
            <a:ext cx="670778" cy="662732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6" name="Star"/>
          <p:cNvSpPr/>
          <p:nvPr/>
        </p:nvSpPr>
        <p:spPr>
          <a:xfrm>
            <a:off x="9859760" y="173433"/>
            <a:ext cx="670777" cy="662732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Macintosh PowerPoint</Application>
  <PresentationFormat>Custom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Helvetica Neue</vt:lpstr>
      <vt:lpstr>Marker Felt</vt:lpstr>
      <vt:lpstr>Times</vt:lpstr>
      <vt:lpstr>Wingdings 2</vt:lpstr>
      <vt:lpstr>GraphPaper</vt:lpstr>
      <vt:lpstr>Breeding Strategies</vt:lpstr>
      <vt:lpstr>BREEDING PERIOD.. </vt:lpstr>
      <vt:lpstr>EARLY GESTATION.. </vt:lpstr>
      <vt:lpstr>LATE GESTATION.. </vt:lpstr>
      <vt:lpstr>Breeding Strategies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 Reproductive technologies in Sheep and Goats</dc:title>
  <cp:lastModifiedBy>Microsoft</cp:lastModifiedBy>
  <cp:revision>2</cp:revision>
  <dcterms:modified xsi:type="dcterms:W3CDTF">2019-05-08T06:51:07Z</dcterms:modified>
</cp:coreProperties>
</file>