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3E78B7E-9ED9-4274-9544-A40F1C78EE06}" type="datetimeFigureOut">
              <a:rPr lang="tr-TR" smtClean="0"/>
              <a:t>12.03.2022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18DE54-4ECE-4793-8B3B-B18DB6E3699B}" type="slidenum">
              <a:rPr lang="tr-TR" smtClean="0"/>
              <a:t>‹#›</a:t>
            </a:fld>
            <a:endParaRPr lang="tr-TR"/>
          </a:p>
        </p:txBody>
      </p:sp>
    </p:spTree>
    <p:extLst>
      <p:ext uri="{BB962C8B-B14F-4D97-AF65-F5344CB8AC3E}">
        <p14:creationId xmlns:p14="http://schemas.microsoft.com/office/powerpoint/2010/main" val="94261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E78B7E-9ED9-4274-9544-A40F1C78EE06}" type="datetimeFigureOut">
              <a:rPr lang="tr-TR" smtClean="0"/>
              <a:t>12.03.2022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18DE54-4ECE-4793-8B3B-B18DB6E3699B}" type="slidenum">
              <a:rPr lang="tr-TR" smtClean="0"/>
              <a:t>‹#›</a:t>
            </a:fld>
            <a:endParaRPr lang="tr-TR"/>
          </a:p>
        </p:txBody>
      </p:sp>
    </p:spTree>
    <p:extLst>
      <p:ext uri="{BB962C8B-B14F-4D97-AF65-F5344CB8AC3E}">
        <p14:creationId xmlns:p14="http://schemas.microsoft.com/office/powerpoint/2010/main" val="3285451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E78B7E-9ED9-4274-9544-A40F1C78EE06}" type="datetimeFigureOut">
              <a:rPr lang="tr-TR" smtClean="0"/>
              <a:t>12.03.2022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18DE54-4ECE-4793-8B3B-B18DB6E3699B}" type="slidenum">
              <a:rPr lang="tr-TR" smtClean="0"/>
              <a:t>‹#›</a:t>
            </a:fld>
            <a:endParaRPr lang="tr-TR"/>
          </a:p>
        </p:txBody>
      </p:sp>
    </p:spTree>
    <p:extLst>
      <p:ext uri="{BB962C8B-B14F-4D97-AF65-F5344CB8AC3E}">
        <p14:creationId xmlns:p14="http://schemas.microsoft.com/office/powerpoint/2010/main" val="1403066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3E78B7E-9ED9-4274-9544-A40F1C78EE06}" type="datetimeFigureOut">
              <a:rPr lang="tr-TR" smtClean="0"/>
              <a:t>12.03.2022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18DE54-4ECE-4793-8B3B-B18DB6E3699B}" type="slidenum">
              <a:rPr lang="tr-TR" smtClean="0"/>
              <a:t>‹#›</a:t>
            </a:fld>
            <a:endParaRPr lang="tr-TR"/>
          </a:p>
        </p:txBody>
      </p:sp>
    </p:spTree>
    <p:extLst>
      <p:ext uri="{BB962C8B-B14F-4D97-AF65-F5344CB8AC3E}">
        <p14:creationId xmlns:p14="http://schemas.microsoft.com/office/powerpoint/2010/main" val="1017614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3E78B7E-9ED9-4274-9544-A40F1C78EE06}" type="datetimeFigureOut">
              <a:rPr lang="tr-TR" smtClean="0"/>
              <a:t>12.03.2022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18DE54-4ECE-4793-8B3B-B18DB6E3699B}" type="slidenum">
              <a:rPr lang="tr-TR" smtClean="0"/>
              <a:t>‹#›</a:t>
            </a:fld>
            <a:endParaRPr lang="tr-TR"/>
          </a:p>
        </p:txBody>
      </p:sp>
    </p:spTree>
    <p:extLst>
      <p:ext uri="{BB962C8B-B14F-4D97-AF65-F5344CB8AC3E}">
        <p14:creationId xmlns:p14="http://schemas.microsoft.com/office/powerpoint/2010/main" val="405609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3E78B7E-9ED9-4274-9544-A40F1C78EE06}" type="datetimeFigureOut">
              <a:rPr lang="tr-TR" smtClean="0"/>
              <a:t>12.03.2022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18DE54-4ECE-4793-8B3B-B18DB6E3699B}" type="slidenum">
              <a:rPr lang="tr-TR" smtClean="0"/>
              <a:t>‹#›</a:t>
            </a:fld>
            <a:endParaRPr lang="tr-TR"/>
          </a:p>
        </p:txBody>
      </p:sp>
    </p:spTree>
    <p:extLst>
      <p:ext uri="{BB962C8B-B14F-4D97-AF65-F5344CB8AC3E}">
        <p14:creationId xmlns:p14="http://schemas.microsoft.com/office/powerpoint/2010/main" val="1259845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3E78B7E-9ED9-4274-9544-A40F1C78EE06}" type="datetimeFigureOut">
              <a:rPr lang="tr-TR" smtClean="0"/>
              <a:t>12.03.2022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E18DE54-4ECE-4793-8B3B-B18DB6E3699B}" type="slidenum">
              <a:rPr lang="tr-TR" smtClean="0"/>
              <a:t>‹#›</a:t>
            </a:fld>
            <a:endParaRPr lang="tr-TR"/>
          </a:p>
        </p:txBody>
      </p:sp>
    </p:spTree>
    <p:extLst>
      <p:ext uri="{BB962C8B-B14F-4D97-AF65-F5344CB8AC3E}">
        <p14:creationId xmlns:p14="http://schemas.microsoft.com/office/powerpoint/2010/main" val="2740599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3E78B7E-9ED9-4274-9544-A40F1C78EE06}" type="datetimeFigureOut">
              <a:rPr lang="tr-TR" smtClean="0"/>
              <a:t>12.03.2022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E18DE54-4ECE-4793-8B3B-B18DB6E3699B}" type="slidenum">
              <a:rPr lang="tr-TR" smtClean="0"/>
              <a:t>‹#›</a:t>
            </a:fld>
            <a:endParaRPr lang="tr-TR"/>
          </a:p>
        </p:txBody>
      </p:sp>
    </p:spTree>
    <p:extLst>
      <p:ext uri="{BB962C8B-B14F-4D97-AF65-F5344CB8AC3E}">
        <p14:creationId xmlns:p14="http://schemas.microsoft.com/office/powerpoint/2010/main" val="4141629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3E78B7E-9ED9-4274-9544-A40F1C78EE06}" type="datetimeFigureOut">
              <a:rPr lang="tr-TR" smtClean="0"/>
              <a:t>12.03.2022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E18DE54-4ECE-4793-8B3B-B18DB6E3699B}" type="slidenum">
              <a:rPr lang="tr-TR" smtClean="0"/>
              <a:t>‹#›</a:t>
            </a:fld>
            <a:endParaRPr lang="tr-TR"/>
          </a:p>
        </p:txBody>
      </p:sp>
    </p:spTree>
    <p:extLst>
      <p:ext uri="{BB962C8B-B14F-4D97-AF65-F5344CB8AC3E}">
        <p14:creationId xmlns:p14="http://schemas.microsoft.com/office/powerpoint/2010/main" val="224475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3E78B7E-9ED9-4274-9544-A40F1C78EE06}" type="datetimeFigureOut">
              <a:rPr lang="tr-TR" smtClean="0"/>
              <a:t>12.03.2022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18DE54-4ECE-4793-8B3B-B18DB6E3699B}" type="slidenum">
              <a:rPr lang="tr-TR" smtClean="0"/>
              <a:t>‹#›</a:t>
            </a:fld>
            <a:endParaRPr lang="tr-TR"/>
          </a:p>
        </p:txBody>
      </p:sp>
    </p:spTree>
    <p:extLst>
      <p:ext uri="{BB962C8B-B14F-4D97-AF65-F5344CB8AC3E}">
        <p14:creationId xmlns:p14="http://schemas.microsoft.com/office/powerpoint/2010/main" val="1853668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3E78B7E-9ED9-4274-9544-A40F1C78EE06}" type="datetimeFigureOut">
              <a:rPr lang="tr-TR" smtClean="0"/>
              <a:t>12.03.2022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18DE54-4ECE-4793-8B3B-B18DB6E3699B}" type="slidenum">
              <a:rPr lang="tr-TR" smtClean="0"/>
              <a:t>‹#›</a:t>
            </a:fld>
            <a:endParaRPr lang="tr-TR"/>
          </a:p>
        </p:txBody>
      </p:sp>
    </p:spTree>
    <p:extLst>
      <p:ext uri="{BB962C8B-B14F-4D97-AF65-F5344CB8AC3E}">
        <p14:creationId xmlns:p14="http://schemas.microsoft.com/office/powerpoint/2010/main" val="235629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66"/>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E78B7E-9ED9-4274-9544-A40F1C78EE06}" type="datetimeFigureOut">
              <a:rPr lang="tr-TR" smtClean="0"/>
              <a:t>12.03.2022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8DE54-4ECE-4793-8B3B-B18DB6E3699B}" type="slidenum">
              <a:rPr lang="tr-TR" smtClean="0"/>
              <a:t>‹#›</a:t>
            </a:fld>
            <a:endParaRPr lang="tr-TR"/>
          </a:p>
        </p:txBody>
      </p:sp>
    </p:spTree>
    <p:extLst>
      <p:ext uri="{BB962C8B-B14F-4D97-AF65-F5344CB8AC3E}">
        <p14:creationId xmlns:p14="http://schemas.microsoft.com/office/powerpoint/2010/main" val="4043345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64776" y="682388"/>
            <a:ext cx="9344167" cy="3168769"/>
          </a:xfrm>
        </p:spPr>
        <p:txBody>
          <a:bodyPr>
            <a:normAutofit/>
          </a:bodyPr>
          <a:lstStyle/>
          <a:p>
            <a:pPr>
              <a:lnSpc>
                <a:spcPct val="107000"/>
              </a:lnSpc>
              <a:spcAft>
                <a:spcPts val="800"/>
              </a:spcAft>
            </a:pPr>
            <a:r>
              <a:rPr lang="tr-TR" sz="2400" dirty="0">
                <a:solidFill>
                  <a:prstClr val="black"/>
                </a:solidFill>
                <a:latin typeface="Times New Roman" panose="02020603050405020304" pitchFamily="18" charset="0"/>
                <a:ea typeface="+mn-ea"/>
                <a:cs typeface="Times New Roman" panose="02020603050405020304" pitchFamily="18" charset="0"/>
              </a:rPr>
              <a:t>TARIMSAL KURAKLIK YÖNETİMİ</a:t>
            </a:r>
            <a:br>
              <a:rPr lang="tr-TR" sz="2400" dirty="0">
                <a:solidFill>
                  <a:prstClr val="black"/>
                </a:solidFill>
                <a:latin typeface="Times New Roman" panose="02020603050405020304" pitchFamily="18" charset="0"/>
                <a:ea typeface="+mn-ea"/>
                <a:cs typeface="Times New Roman" panose="02020603050405020304" pitchFamily="18" charset="0"/>
              </a:rPr>
            </a:br>
            <a: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t>10. Ülkemizde tarımsal kuraklıkla mücadele stratejisi ve eylem planı</a:t>
            </a:r>
            <a:br>
              <a:rPr lang="tr-TR" sz="24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tr-TR" sz="2400" dirty="0">
                <a:solidFill>
                  <a:prstClr val="black"/>
                </a:solidFill>
                <a:latin typeface="Times New Roman" panose="02020603050405020304" pitchFamily="18" charset="0"/>
                <a:ea typeface="+mn-ea"/>
                <a:cs typeface="Times New Roman" panose="02020603050405020304" pitchFamily="18" charset="0"/>
              </a:rPr>
              <a:t/>
            </a:r>
            <a:br>
              <a:rPr lang="tr-TR" sz="2400" dirty="0">
                <a:solidFill>
                  <a:prstClr val="black"/>
                </a:solidFill>
                <a:latin typeface="Times New Roman" panose="02020603050405020304" pitchFamily="18" charset="0"/>
                <a:ea typeface="+mn-ea"/>
                <a:cs typeface="Times New Roman" panose="02020603050405020304" pitchFamily="18" charset="0"/>
              </a:rPr>
            </a:br>
            <a:r>
              <a:rPr lang="tr-TR" sz="2400" dirty="0" err="1" smtClean="0">
                <a:solidFill>
                  <a:prstClr val="black"/>
                </a:solidFill>
                <a:latin typeface="Times New Roman" panose="02020603050405020304" pitchFamily="18" charset="0"/>
                <a:ea typeface="+mn-ea"/>
                <a:cs typeface="Times New Roman" panose="02020603050405020304" pitchFamily="18" charset="0"/>
              </a:rPr>
              <a:t>Prof.Dr.Belgin</a:t>
            </a:r>
            <a:r>
              <a:rPr lang="tr-TR" sz="2400" dirty="0" smtClean="0">
                <a:solidFill>
                  <a:prstClr val="black"/>
                </a:solidFill>
                <a:latin typeface="Times New Roman" panose="02020603050405020304" pitchFamily="18" charset="0"/>
                <a:ea typeface="+mn-ea"/>
                <a:cs typeface="Times New Roman" panose="02020603050405020304" pitchFamily="18" charset="0"/>
              </a:rPr>
              <a:t> </a:t>
            </a:r>
            <a:r>
              <a:rPr lang="tr-TR" sz="2400" dirty="0">
                <a:solidFill>
                  <a:prstClr val="black"/>
                </a:solidFill>
                <a:latin typeface="Times New Roman" panose="02020603050405020304" pitchFamily="18" charset="0"/>
                <a:ea typeface="+mn-ea"/>
                <a:cs typeface="Times New Roman" panose="02020603050405020304" pitchFamily="18" charset="0"/>
              </a:rPr>
              <a:t>ÇAKMAK</a:t>
            </a:r>
            <a:br>
              <a:rPr lang="tr-TR" sz="2400" dirty="0">
                <a:solidFill>
                  <a:prstClr val="black"/>
                </a:solidFill>
                <a:latin typeface="Times New Roman" panose="02020603050405020304" pitchFamily="18" charset="0"/>
                <a:ea typeface="+mn-ea"/>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1070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723" y="488144"/>
            <a:ext cx="10515600" cy="6144668"/>
          </a:xfrm>
        </p:spPr>
        <p:txBody>
          <a:bodyPr>
            <a:noAutofit/>
          </a:bodyPr>
          <a:lstStyle/>
          <a:p>
            <a:pPr marL="0" indent="0" algn="just">
              <a:buNone/>
            </a:pPr>
            <a:r>
              <a:rPr lang="tr-TR" sz="2400" dirty="0">
                <a:solidFill>
                  <a:srgbClr val="000000"/>
                </a:solidFill>
                <a:latin typeface="Times New Roman" panose="02020603050405020304" pitchFamily="18" charset="0"/>
              </a:rPr>
              <a:t>Su kaynaklarının sürdürülebilirliğini sağlayan temel kaynak yağışlar olduğundan, yağışlardaki herhangi bir geçici düşüş kuraklığın başlıca tabii sebebidir. Yağışların yanında; sıcaklık, nemlilik, buharlaşma, rüzgâr hızı, basınç, bölgenin coğrafyası gibi etmenler de kuraklığın oluşmasında ve şekillenmesinde pay sahibidir. Kuraklığın insan faaliyetleri kaynaklı etmenleri; kuraklığın gidişatını, hızını ve yönünü belirlemekte ve kuraklığın etkilerini şiddetlendirmektedir. Bu tür etmenler birbirleriyle ilişkilidir ve birbirlerinden ayırt edilmeleri zordur. Küresel iklim değişikliği ise kuraklıkların oluşma sıklığını artırmakta, etkilerini şiddetlendirmektedir. </a:t>
            </a:r>
          </a:p>
          <a:p>
            <a:pPr marL="0" indent="0" algn="just">
              <a:buNone/>
            </a:pPr>
            <a:r>
              <a:rPr lang="tr-TR" sz="2400" dirty="0">
                <a:solidFill>
                  <a:srgbClr val="000000"/>
                </a:solidFill>
                <a:latin typeface="Times New Roman" panose="02020603050405020304" pitchFamily="18" charset="0"/>
              </a:rPr>
              <a:t>Kuraklık ülkemizde belli dönemlerde yaşanmaktadır. Ancak, yanlış yönetimler ve uygulamalar sonucu doğal döngü içinde var olan kuraklığın etkisi ekonomik ve sosyal açıdan büyük boyutlarda olabilmektedir. Kuraklığa karşı su kaynakları yönetiminde sürdürülebilir bir iyileşme sağlanması gerekmektedir. </a:t>
            </a:r>
            <a:endParaRPr lang="tr-TR" sz="2400" dirty="0" smtClean="0">
              <a:solidFill>
                <a:srgbClr val="000000"/>
              </a:solidFill>
              <a:latin typeface="Times New Roman" panose="02020603050405020304" pitchFamily="18" charset="0"/>
            </a:endParaRPr>
          </a:p>
          <a:p>
            <a:pPr marL="0" indent="0" algn="just">
              <a:buNone/>
            </a:pPr>
            <a:r>
              <a:rPr lang="tr-TR" sz="2400" dirty="0" smtClean="0">
                <a:solidFill>
                  <a:srgbClr val="000000"/>
                </a:solidFill>
                <a:latin typeface="Times New Roman" panose="02020603050405020304" pitchFamily="18" charset="0"/>
              </a:rPr>
              <a:t>Strateji </a:t>
            </a:r>
            <a:r>
              <a:rPr lang="tr-TR" sz="2400" dirty="0">
                <a:solidFill>
                  <a:srgbClr val="000000"/>
                </a:solidFill>
                <a:latin typeface="Times New Roman" panose="02020603050405020304" pitchFamily="18" charset="0"/>
              </a:rPr>
              <a:t>belgesi ve eylem planı, kuraklık öncesinde, esnasında ve sonrasında kuraklık yönetimi konusunda çalışan kurum ve kuruluşların gerekli tedbirleri almaları ve planlama-koordinasyon yapmaları bakımından yol gösterici olacaktır. </a:t>
            </a:r>
            <a:endParaRPr lang="tr-TR" sz="2400" dirty="0"/>
          </a:p>
        </p:txBody>
      </p:sp>
    </p:spTree>
    <p:extLst>
      <p:ext uri="{BB962C8B-B14F-4D97-AF65-F5344CB8AC3E}">
        <p14:creationId xmlns:p14="http://schemas.microsoft.com/office/powerpoint/2010/main" val="540196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0087" y="174246"/>
            <a:ext cx="10515600" cy="6021838"/>
          </a:xfrm>
        </p:spPr>
        <p:txBody>
          <a:bodyPr>
            <a:normAutofit/>
          </a:bodyPr>
          <a:lstStyle/>
          <a:p>
            <a:pPr marL="0" indent="0" algn="just">
              <a:buNone/>
            </a:pPr>
            <a:r>
              <a:rPr lang="tr-TR" sz="2400" dirty="0">
                <a:solidFill>
                  <a:srgbClr val="000000"/>
                </a:solidFill>
                <a:latin typeface="Times New Roman" panose="02020603050405020304" pitchFamily="18" charset="0"/>
              </a:rPr>
              <a:t>Kuraklık afetini deprem gibi diğer doğal afetlerden ayıran en önemli özellik, başlangıç ve bitiş zamanının kesin bir şekilde tespit edilmesinin çok zor olmasıdır. Bu sebeple ülkemizde de kuraklık afetinin zararlarını azaltmak ve gerekli tedbirleri alabilmek için erken uyarı sistemleri geliştirilmesi gerekmektedir. </a:t>
            </a:r>
          </a:p>
          <a:p>
            <a:pPr marL="0" indent="0" algn="just">
              <a:buNone/>
            </a:pPr>
            <a:r>
              <a:rPr lang="tr-TR" sz="2400" dirty="0">
                <a:solidFill>
                  <a:srgbClr val="000000"/>
                </a:solidFill>
                <a:latin typeface="Times New Roman" panose="02020603050405020304" pitchFamily="18" charset="0"/>
              </a:rPr>
              <a:t>Tarımsal kuraklıkla ülke çapında mücadele etmek adına kısa, orta ve uzun vadeli önlemler alınmakta, kuraklığın etkilerini sürdürülebilir olarak azaltmak için eylem planları devreye </a:t>
            </a:r>
            <a:r>
              <a:rPr lang="tr-TR" sz="2400" dirty="0" smtClean="0">
                <a:solidFill>
                  <a:srgbClr val="000000"/>
                </a:solidFill>
                <a:latin typeface="Times New Roman" panose="02020603050405020304" pitchFamily="18" charset="0"/>
              </a:rPr>
              <a:t>sokulmaktadır</a:t>
            </a:r>
            <a:r>
              <a:rPr lang="tr-TR" sz="2400" dirty="0">
                <a:solidFill>
                  <a:srgbClr val="000000"/>
                </a:solidFill>
                <a:latin typeface="Times New Roman" panose="02020603050405020304" pitchFamily="18" charset="0"/>
              </a:rPr>
              <a:t>. </a:t>
            </a:r>
            <a:endParaRPr lang="tr-TR" sz="2400" dirty="0" smtClean="0">
              <a:solidFill>
                <a:srgbClr val="000000"/>
              </a:solidFill>
              <a:latin typeface="Times New Roman" panose="02020603050405020304" pitchFamily="18" charset="0"/>
            </a:endParaRPr>
          </a:p>
          <a:p>
            <a:pPr marL="0" indent="0" algn="just">
              <a:buNone/>
            </a:pPr>
            <a:r>
              <a:rPr lang="tr-TR" sz="2400" dirty="0">
                <a:solidFill>
                  <a:srgbClr val="000000"/>
                </a:solidFill>
                <a:latin typeface="Times New Roman" panose="02020603050405020304" pitchFamily="18" charset="0"/>
              </a:rPr>
              <a:t>Türkiye Tarımsal Kuraklıkla Mücadele Stratejisi ve Eylem Planı 2008-2012 tarihleri arasında uygulanmış ve 2013 yılında 2013-2017 yıllarını kapsayacak şekilde revize edilmiştir. </a:t>
            </a:r>
          </a:p>
          <a:p>
            <a:pPr marL="0" indent="0" algn="just">
              <a:buNone/>
            </a:pPr>
            <a:r>
              <a:rPr lang="tr-TR" sz="2400" dirty="0">
                <a:solidFill>
                  <a:srgbClr val="000000"/>
                </a:solidFill>
                <a:latin typeface="Times New Roman" panose="02020603050405020304" pitchFamily="18" charset="0"/>
              </a:rPr>
              <a:t>Kuraklığın zararlarının azaltılması için yalnızca tarımsal kuraklık ile mücadele etmek yeterli değildir. Meteorolojik, tarımsal ve hidrolojik kuraklık bir bütün içinde ele alınmalı ve kurumsal kapasite bu yönde geliştirilmelidir. Bu sayede kuraklık afetinden etkilenen her sektör için sürdürülebilir çözümler geliştirilebilir, ekonomik ve sosyal fayda sağlanabilir. </a:t>
            </a:r>
          </a:p>
        </p:txBody>
      </p:sp>
    </p:spTree>
    <p:extLst>
      <p:ext uri="{BB962C8B-B14F-4D97-AF65-F5344CB8AC3E}">
        <p14:creationId xmlns:p14="http://schemas.microsoft.com/office/powerpoint/2010/main" val="3486895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7950" y="242484"/>
            <a:ext cx="10515600" cy="6294793"/>
          </a:xfrm>
        </p:spPr>
        <p:txBody>
          <a:bodyPr>
            <a:normAutofit fontScale="55000" lnSpcReduction="20000"/>
          </a:bodyPr>
          <a:lstStyle/>
          <a:p>
            <a:pPr marL="0" indent="0">
              <a:buNone/>
            </a:pPr>
            <a:r>
              <a:rPr lang="tr-TR" sz="4200" dirty="0">
                <a:solidFill>
                  <a:srgbClr val="000000"/>
                </a:solidFill>
                <a:latin typeface="Times New Roman" panose="02020603050405020304" pitchFamily="18" charset="0"/>
              </a:rPr>
              <a:t>Kuraklık Yönetimini etkileyen şartların sistematik olarak incelendiği Güçlü Yönler, Zayıf Yönler, Fırsatlar ve Tehditler (GZFT) aşağıda verilmiştir. </a:t>
            </a:r>
            <a:endParaRPr lang="tr-TR" sz="4200" dirty="0" smtClean="0">
              <a:solidFill>
                <a:srgbClr val="000000"/>
              </a:solidFill>
              <a:latin typeface="Times New Roman" panose="02020603050405020304" pitchFamily="18" charset="0"/>
            </a:endParaRPr>
          </a:p>
          <a:p>
            <a:pPr marL="0" indent="0">
              <a:buNone/>
            </a:pPr>
            <a:r>
              <a:rPr lang="tr-TR" sz="4200" b="1" dirty="0" smtClean="0">
                <a:solidFill>
                  <a:srgbClr val="000000"/>
                </a:solidFill>
                <a:latin typeface="Times New Roman" panose="02020603050405020304" pitchFamily="18" charset="0"/>
              </a:rPr>
              <a:t>Güçlü Yönler</a:t>
            </a:r>
          </a:p>
          <a:p>
            <a:pPr marL="0" indent="0">
              <a:buNone/>
            </a:pPr>
            <a:r>
              <a:rPr lang="tr-TR" sz="4200" b="1" dirty="0" smtClean="0">
                <a:solidFill>
                  <a:srgbClr val="000000"/>
                </a:solidFill>
                <a:latin typeface="Times New Roman" panose="02020603050405020304" pitchFamily="18" charset="0"/>
              </a:rPr>
              <a:t>1</a:t>
            </a:r>
            <a:r>
              <a:rPr lang="tr-TR" sz="4200" b="1" dirty="0">
                <a:solidFill>
                  <a:srgbClr val="000000"/>
                </a:solidFill>
                <a:latin typeface="Times New Roman" panose="02020603050405020304" pitchFamily="18" charset="0"/>
              </a:rPr>
              <a:t>. </a:t>
            </a:r>
            <a:r>
              <a:rPr lang="tr-TR" sz="4200" dirty="0">
                <a:solidFill>
                  <a:srgbClr val="000000"/>
                </a:solidFill>
                <a:latin typeface="Times New Roman" panose="02020603050405020304" pitchFamily="18" charset="0"/>
              </a:rPr>
              <a:t>Güçlü teşkilat yapısına sahip köklü kuruluşların varlığı, </a:t>
            </a:r>
          </a:p>
          <a:p>
            <a:pPr marL="0" indent="0">
              <a:buNone/>
            </a:pPr>
            <a:r>
              <a:rPr lang="tr-TR" sz="4200" b="1" dirty="0">
                <a:solidFill>
                  <a:srgbClr val="000000"/>
                </a:solidFill>
                <a:latin typeface="Times New Roman" panose="02020603050405020304" pitchFamily="18" charset="0"/>
              </a:rPr>
              <a:t>2. </a:t>
            </a:r>
            <a:r>
              <a:rPr lang="tr-TR" sz="4200" dirty="0">
                <a:solidFill>
                  <a:srgbClr val="000000"/>
                </a:solidFill>
                <a:latin typeface="Times New Roman" panose="02020603050405020304" pitchFamily="18" charset="0"/>
              </a:rPr>
              <a:t>Orman ve Su İşleri Bakanlığı’nın kuraklık yönetimine dair sahip olduğu yetki, </a:t>
            </a:r>
          </a:p>
          <a:p>
            <a:pPr marL="0" indent="0">
              <a:buNone/>
            </a:pPr>
            <a:r>
              <a:rPr lang="tr-TR" sz="4200" b="1" dirty="0">
                <a:solidFill>
                  <a:srgbClr val="000000"/>
                </a:solidFill>
                <a:latin typeface="Times New Roman" panose="02020603050405020304" pitchFamily="18" charset="0"/>
              </a:rPr>
              <a:t>3. </a:t>
            </a:r>
            <a:r>
              <a:rPr lang="tr-TR" sz="4200" dirty="0">
                <a:solidFill>
                  <a:srgbClr val="000000"/>
                </a:solidFill>
                <a:latin typeface="Times New Roman" panose="02020603050405020304" pitchFamily="18" charset="0"/>
              </a:rPr>
              <a:t>Ülkemizin farklı disiplinlerde uzman insan kaynağına sahip olması, </a:t>
            </a:r>
          </a:p>
          <a:p>
            <a:pPr marL="0" indent="0">
              <a:buNone/>
            </a:pPr>
            <a:r>
              <a:rPr lang="tr-TR" sz="4200" b="1" dirty="0">
                <a:solidFill>
                  <a:srgbClr val="000000"/>
                </a:solidFill>
                <a:latin typeface="Times New Roman" panose="02020603050405020304" pitchFamily="18" charset="0"/>
              </a:rPr>
              <a:t>4. </a:t>
            </a:r>
            <a:r>
              <a:rPr lang="tr-TR" sz="4200" dirty="0">
                <a:solidFill>
                  <a:srgbClr val="000000"/>
                </a:solidFill>
                <a:latin typeface="Times New Roman" panose="02020603050405020304" pitchFamily="18" charset="0"/>
              </a:rPr>
              <a:t>Orman ve Su İşleri Bakanlığı’nın kuraklık ile ilgili faaliyet alanlarında ulusal ve uluslararası odak noktası olması, </a:t>
            </a:r>
          </a:p>
          <a:p>
            <a:pPr marL="0" indent="0">
              <a:buNone/>
            </a:pPr>
            <a:r>
              <a:rPr lang="tr-TR" sz="4200" b="1" dirty="0">
                <a:solidFill>
                  <a:srgbClr val="000000"/>
                </a:solidFill>
                <a:latin typeface="Times New Roman" panose="02020603050405020304" pitchFamily="18" charset="0"/>
              </a:rPr>
              <a:t>5. </a:t>
            </a:r>
            <a:r>
              <a:rPr lang="tr-TR" sz="4200" dirty="0">
                <a:solidFill>
                  <a:srgbClr val="000000"/>
                </a:solidFill>
                <a:latin typeface="Times New Roman" panose="02020603050405020304" pitchFamily="18" charset="0"/>
              </a:rPr>
              <a:t>Yeniliklere açık ve dinamik bir yapıya sahip olunması, </a:t>
            </a:r>
          </a:p>
          <a:p>
            <a:pPr marL="0" indent="0">
              <a:buNone/>
            </a:pPr>
            <a:r>
              <a:rPr lang="tr-TR" sz="4200" b="1" dirty="0">
                <a:solidFill>
                  <a:srgbClr val="000000"/>
                </a:solidFill>
                <a:latin typeface="Times New Roman" panose="02020603050405020304" pitchFamily="18" charset="0"/>
              </a:rPr>
              <a:t>6. </a:t>
            </a:r>
            <a:r>
              <a:rPr lang="tr-TR" sz="4200" dirty="0">
                <a:solidFill>
                  <a:srgbClr val="000000"/>
                </a:solidFill>
                <a:latin typeface="Times New Roman" panose="02020603050405020304" pitchFamily="18" charset="0"/>
              </a:rPr>
              <a:t>İletişim ve teknolojik altyapının güçlü olması, </a:t>
            </a:r>
          </a:p>
          <a:p>
            <a:pPr marL="0" indent="0">
              <a:buNone/>
            </a:pPr>
            <a:r>
              <a:rPr lang="tr-TR" sz="4200" b="1" dirty="0">
                <a:solidFill>
                  <a:srgbClr val="000000"/>
                </a:solidFill>
                <a:latin typeface="Times New Roman" panose="02020603050405020304" pitchFamily="18" charset="0"/>
              </a:rPr>
              <a:t>7. </a:t>
            </a:r>
            <a:r>
              <a:rPr lang="tr-TR" sz="4200" dirty="0">
                <a:solidFill>
                  <a:srgbClr val="000000"/>
                </a:solidFill>
                <a:latin typeface="Times New Roman" panose="02020603050405020304" pitchFamily="18" charset="0"/>
              </a:rPr>
              <a:t>Son dönemde havza bütünlüğünü esas alan planlamaların yapılması, </a:t>
            </a:r>
          </a:p>
          <a:p>
            <a:pPr marL="0" indent="0">
              <a:buNone/>
            </a:pPr>
            <a:r>
              <a:rPr lang="tr-TR" sz="4200" b="1" dirty="0">
                <a:solidFill>
                  <a:srgbClr val="000000"/>
                </a:solidFill>
                <a:latin typeface="Times New Roman" panose="02020603050405020304" pitchFamily="18" charset="0"/>
              </a:rPr>
              <a:t>8. </a:t>
            </a:r>
            <a:r>
              <a:rPr lang="tr-TR" sz="4200" dirty="0">
                <a:solidFill>
                  <a:srgbClr val="000000"/>
                </a:solidFill>
                <a:latin typeface="Times New Roman" panose="02020603050405020304" pitchFamily="18" charset="0"/>
              </a:rPr>
              <a:t>Havza ölçeğinde kuraklık yönetim planlarının yapılmasına başlanması, </a:t>
            </a:r>
          </a:p>
          <a:p>
            <a:pPr marL="0" indent="0">
              <a:buNone/>
            </a:pPr>
            <a:r>
              <a:rPr lang="tr-TR" sz="4200" b="1" dirty="0">
                <a:solidFill>
                  <a:srgbClr val="000000"/>
                </a:solidFill>
                <a:latin typeface="Times New Roman" panose="02020603050405020304" pitchFamily="18" charset="0"/>
              </a:rPr>
              <a:t>9. </a:t>
            </a:r>
            <a:r>
              <a:rPr lang="tr-TR" sz="4200" dirty="0">
                <a:solidFill>
                  <a:srgbClr val="000000"/>
                </a:solidFill>
                <a:latin typeface="Times New Roman" panose="02020603050405020304" pitchFamily="18" charset="0"/>
              </a:rPr>
              <a:t>Havza koruma eylem planlarının hazır ve nehir havzası yönetim planlarının hazırlanmakta olması, </a:t>
            </a:r>
          </a:p>
          <a:p>
            <a:pPr marL="0" indent="0">
              <a:buNone/>
            </a:pPr>
            <a:r>
              <a:rPr lang="tr-TR" sz="4200" b="1" dirty="0">
                <a:solidFill>
                  <a:srgbClr val="000000"/>
                </a:solidFill>
                <a:latin typeface="Times New Roman" panose="02020603050405020304" pitchFamily="18" charset="0"/>
              </a:rPr>
              <a:t>10. </a:t>
            </a:r>
            <a:r>
              <a:rPr lang="tr-TR" sz="4200" dirty="0">
                <a:solidFill>
                  <a:srgbClr val="000000"/>
                </a:solidFill>
                <a:latin typeface="Times New Roman" panose="02020603050405020304" pitchFamily="18" charset="0"/>
              </a:rPr>
              <a:t>Havza yatırımlarına devletçe sağlanan finansmanda son yıllardaki artış, </a:t>
            </a:r>
          </a:p>
          <a:p>
            <a:pPr marL="0" indent="0">
              <a:buNone/>
            </a:pPr>
            <a:r>
              <a:rPr lang="tr-TR" sz="4200" b="1" dirty="0">
                <a:solidFill>
                  <a:srgbClr val="000000"/>
                </a:solidFill>
                <a:latin typeface="Times New Roman" panose="02020603050405020304" pitchFamily="18" charset="0"/>
              </a:rPr>
              <a:t>11. </a:t>
            </a:r>
            <a:r>
              <a:rPr lang="tr-TR" sz="4200" dirty="0">
                <a:solidFill>
                  <a:srgbClr val="000000"/>
                </a:solidFill>
                <a:latin typeface="Times New Roman" panose="02020603050405020304" pitchFamily="18" charset="0"/>
              </a:rPr>
              <a:t>Gıda Tarım ve Hayvancılık Bakanlığı tarafından “Tarımsal Kuraklıkla Mücadele Stratejisi ve Eylem </a:t>
            </a:r>
            <a:r>
              <a:rPr lang="tr-TR" sz="4200" dirty="0" err="1">
                <a:solidFill>
                  <a:srgbClr val="000000"/>
                </a:solidFill>
                <a:latin typeface="Times New Roman" panose="02020603050405020304" pitchFamily="18" charset="0"/>
              </a:rPr>
              <a:t>Planı”nın</a:t>
            </a:r>
            <a:r>
              <a:rPr lang="tr-TR" sz="4200" dirty="0">
                <a:solidFill>
                  <a:srgbClr val="000000"/>
                </a:solidFill>
                <a:latin typeface="Times New Roman" panose="02020603050405020304" pitchFamily="18" charset="0"/>
              </a:rPr>
              <a:t> yürütülmesi. </a:t>
            </a:r>
          </a:p>
          <a:p>
            <a:endParaRPr lang="tr-TR" sz="4200" dirty="0">
              <a:solidFill>
                <a:srgbClr val="000000"/>
              </a:solidFill>
              <a:latin typeface="Times New Roman" panose="02020603050405020304" pitchFamily="18" charset="0"/>
            </a:endParaRPr>
          </a:p>
          <a:p>
            <a:pPr marL="0" indent="0">
              <a:buNone/>
            </a:pPr>
            <a:endParaRPr lang="tr-TR" sz="2400" dirty="0" smtClean="0">
              <a:solidFill>
                <a:srgbClr val="000000"/>
              </a:solidFill>
              <a:latin typeface="Times New Roman" panose="02020603050405020304" pitchFamily="18" charset="0"/>
            </a:endParaRPr>
          </a:p>
          <a:p>
            <a:pPr marL="0" indent="0">
              <a:buNone/>
            </a:pPr>
            <a:endParaRPr lang="tr-TR" sz="2400" dirty="0"/>
          </a:p>
        </p:txBody>
      </p:sp>
    </p:spTree>
    <p:extLst>
      <p:ext uri="{BB962C8B-B14F-4D97-AF65-F5344CB8AC3E}">
        <p14:creationId xmlns:p14="http://schemas.microsoft.com/office/powerpoint/2010/main" val="2398502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2540" y="201541"/>
            <a:ext cx="10515600" cy="6349384"/>
          </a:xfrm>
        </p:spPr>
        <p:txBody>
          <a:bodyPr>
            <a:noAutofit/>
          </a:bodyPr>
          <a:lstStyle/>
          <a:p>
            <a:pPr marL="0" indent="0">
              <a:buNone/>
            </a:pPr>
            <a:r>
              <a:rPr lang="tr-TR" sz="2000" b="1" dirty="0">
                <a:latin typeface="Times New Roman" panose="02020603050405020304" pitchFamily="18" charset="0"/>
                <a:cs typeface="Times New Roman" panose="02020603050405020304" pitchFamily="18" charset="0"/>
              </a:rPr>
              <a:t>Z</a:t>
            </a:r>
            <a:r>
              <a:rPr lang="tr-TR" sz="2000" b="1" dirty="0" smtClean="0">
                <a:latin typeface="Times New Roman" panose="02020603050405020304" pitchFamily="18" charset="0"/>
                <a:cs typeface="Times New Roman" panose="02020603050405020304" pitchFamily="18" charset="0"/>
              </a:rPr>
              <a:t>ayıf Yönler</a:t>
            </a:r>
            <a:endParaRPr lang="tr-TR" sz="2000" b="1" dirty="0">
              <a:latin typeface="Times New Roman" panose="02020603050405020304" pitchFamily="18" charset="0"/>
              <a:cs typeface="Times New Roman" panose="02020603050405020304" pitchFamily="18" charset="0"/>
            </a:endParaRPr>
          </a:p>
          <a:p>
            <a:pPr marL="0" indent="0">
              <a:buNone/>
            </a:pPr>
            <a:r>
              <a:rPr lang="es-ES" sz="2000" b="1" dirty="0" smtClean="0">
                <a:solidFill>
                  <a:srgbClr val="000000"/>
                </a:solidFill>
                <a:latin typeface="Times New Roman" panose="02020603050405020304" pitchFamily="18" charset="0"/>
                <a:cs typeface="Times New Roman" panose="02020603050405020304" pitchFamily="18" charset="0"/>
              </a:rPr>
              <a:t>1</a:t>
            </a:r>
            <a:r>
              <a:rPr lang="es-ES" sz="2000" b="1" dirty="0">
                <a:solidFill>
                  <a:srgbClr val="000000"/>
                </a:solidFill>
                <a:latin typeface="Times New Roman" panose="02020603050405020304" pitchFamily="18" charset="0"/>
                <a:cs typeface="Times New Roman" panose="02020603050405020304" pitchFamily="18" charset="0"/>
              </a:rPr>
              <a:t>. </a:t>
            </a:r>
            <a:r>
              <a:rPr lang="es-ES" sz="2000" dirty="0">
                <a:solidFill>
                  <a:srgbClr val="000000"/>
                </a:solidFill>
                <a:latin typeface="Times New Roman" panose="02020603050405020304" pitchFamily="18" charset="0"/>
                <a:cs typeface="Times New Roman" panose="02020603050405020304" pitchFamily="18" charset="0"/>
              </a:rPr>
              <a:t>Verilere ulaşmada yaşanan güçlükler, </a:t>
            </a:r>
          </a:p>
          <a:p>
            <a:pPr marL="0" indent="0">
              <a:buNone/>
            </a:pPr>
            <a:r>
              <a:rPr lang="tr-TR" sz="2000" b="1" dirty="0">
                <a:solidFill>
                  <a:srgbClr val="000000"/>
                </a:solidFill>
                <a:latin typeface="Times New Roman" panose="02020603050405020304" pitchFamily="18" charset="0"/>
                <a:cs typeface="Times New Roman" panose="02020603050405020304" pitchFamily="18" charset="0"/>
              </a:rPr>
              <a:t>2. </a:t>
            </a:r>
            <a:r>
              <a:rPr lang="tr-TR" sz="2000" dirty="0">
                <a:solidFill>
                  <a:srgbClr val="000000"/>
                </a:solidFill>
                <a:latin typeface="Times New Roman" panose="02020603050405020304" pitchFamily="18" charset="0"/>
                <a:cs typeface="Times New Roman" panose="02020603050405020304" pitchFamily="18" charset="0"/>
              </a:rPr>
              <a:t>Koordinasyon konusunda sıkıntıların yaşanması, </a:t>
            </a:r>
          </a:p>
          <a:p>
            <a:pPr marL="0" indent="0">
              <a:buNone/>
            </a:pPr>
            <a:r>
              <a:rPr lang="tr-TR" sz="2000" b="1" dirty="0">
                <a:solidFill>
                  <a:srgbClr val="000000"/>
                </a:solidFill>
                <a:latin typeface="Times New Roman" panose="02020603050405020304" pitchFamily="18" charset="0"/>
                <a:cs typeface="Times New Roman" panose="02020603050405020304" pitchFamily="18" charset="0"/>
              </a:rPr>
              <a:t>3. </a:t>
            </a:r>
            <a:r>
              <a:rPr lang="tr-TR" sz="2000" dirty="0">
                <a:solidFill>
                  <a:srgbClr val="000000"/>
                </a:solidFill>
                <a:latin typeface="Times New Roman" panose="02020603050405020304" pitchFamily="18" charset="0"/>
                <a:cs typeface="Times New Roman" panose="02020603050405020304" pitchFamily="18" charset="0"/>
              </a:rPr>
              <a:t>Yasal mevzuattaki boşluklar, </a:t>
            </a:r>
          </a:p>
          <a:p>
            <a:pPr marL="0" indent="0">
              <a:buNone/>
            </a:pPr>
            <a:r>
              <a:rPr lang="tr-TR" sz="2000" b="1" dirty="0">
                <a:solidFill>
                  <a:srgbClr val="000000"/>
                </a:solidFill>
                <a:latin typeface="Times New Roman" panose="02020603050405020304" pitchFamily="18" charset="0"/>
                <a:cs typeface="Times New Roman" panose="02020603050405020304" pitchFamily="18" charset="0"/>
              </a:rPr>
              <a:t>4. </a:t>
            </a:r>
            <a:r>
              <a:rPr lang="tr-TR" sz="2000" dirty="0">
                <a:solidFill>
                  <a:srgbClr val="000000"/>
                </a:solidFill>
                <a:latin typeface="Times New Roman" panose="02020603050405020304" pitchFamily="18" charset="0"/>
                <a:cs typeface="Times New Roman" panose="02020603050405020304" pitchFamily="18" charset="0"/>
              </a:rPr>
              <a:t>Havza yönetimi ile ilgili politika ve stratejilerdeki yetersizlikler ve havza bazlı </a:t>
            </a:r>
            <a:r>
              <a:rPr lang="tr-TR" sz="2000" dirty="0" err="1">
                <a:solidFill>
                  <a:srgbClr val="000000"/>
                </a:solidFill>
                <a:latin typeface="Times New Roman" panose="02020603050405020304" pitchFamily="18" charset="0"/>
                <a:cs typeface="Times New Roman" panose="02020603050405020304" pitchFamily="18" charset="0"/>
              </a:rPr>
              <a:t>sektörel</a:t>
            </a:r>
            <a:r>
              <a:rPr lang="tr-TR" sz="2000" dirty="0">
                <a:solidFill>
                  <a:srgbClr val="000000"/>
                </a:solidFill>
                <a:latin typeface="Times New Roman" panose="02020603050405020304" pitchFamily="18" charset="0"/>
                <a:cs typeface="Times New Roman" panose="02020603050405020304" pitchFamily="18" charset="0"/>
              </a:rPr>
              <a:t> yatırım politikaları arasında eşgüdümün sağlanamaması, </a:t>
            </a:r>
          </a:p>
          <a:p>
            <a:pPr marL="0" indent="0">
              <a:buNone/>
            </a:pPr>
            <a:r>
              <a:rPr lang="tr-TR" sz="2000" b="1" dirty="0">
                <a:solidFill>
                  <a:srgbClr val="000000"/>
                </a:solidFill>
                <a:latin typeface="Times New Roman" panose="02020603050405020304" pitchFamily="18" charset="0"/>
                <a:cs typeface="Times New Roman" panose="02020603050405020304" pitchFamily="18" charset="0"/>
              </a:rPr>
              <a:t>5. </a:t>
            </a:r>
            <a:r>
              <a:rPr lang="tr-TR" sz="2000" dirty="0">
                <a:solidFill>
                  <a:srgbClr val="000000"/>
                </a:solidFill>
                <a:latin typeface="Times New Roman" panose="02020603050405020304" pitchFamily="18" charset="0"/>
                <a:cs typeface="Times New Roman" panose="02020603050405020304" pitchFamily="18" charset="0"/>
              </a:rPr>
              <a:t>Paydaşların katılımının ve yerel sahiplenmenin sağlanmasındaki yetersizlikler, </a:t>
            </a:r>
          </a:p>
          <a:p>
            <a:pPr marL="0" indent="0">
              <a:buNone/>
            </a:pPr>
            <a:r>
              <a:rPr lang="nb-NO" sz="2000" b="1" dirty="0">
                <a:solidFill>
                  <a:srgbClr val="000000"/>
                </a:solidFill>
                <a:latin typeface="Times New Roman" panose="02020603050405020304" pitchFamily="18" charset="0"/>
                <a:cs typeface="Times New Roman" panose="02020603050405020304" pitchFamily="18" charset="0"/>
              </a:rPr>
              <a:t>6. </a:t>
            </a:r>
            <a:r>
              <a:rPr lang="nb-NO" sz="2000" dirty="0">
                <a:solidFill>
                  <a:srgbClr val="000000"/>
                </a:solidFill>
                <a:latin typeface="Times New Roman" panose="02020603050405020304" pitchFamily="18" charset="0"/>
                <a:cs typeface="Times New Roman" panose="02020603050405020304" pitchFamily="18" charset="0"/>
              </a:rPr>
              <a:t>Havza düzeyinde veri bilgi sistemi eksikliği, </a:t>
            </a:r>
          </a:p>
          <a:p>
            <a:pPr marL="0" indent="0">
              <a:buNone/>
            </a:pPr>
            <a:r>
              <a:rPr lang="tr-TR" sz="2000" b="1" dirty="0">
                <a:solidFill>
                  <a:srgbClr val="000000"/>
                </a:solidFill>
                <a:latin typeface="Times New Roman" panose="02020603050405020304" pitchFamily="18" charset="0"/>
                <a:cs typeface="Times New Roman" panose="02020603050405020304" pitchFamily="18" charset="0"/>
              </a:rPr>
              <a:t>7. </a:t>
            </a:r>
            <a:r>
              <a:rPr lang="tr-TR" sz="2000" dirty="0">
                <a:solidFill>
                  <a:srgbClr val="000000"/>
                </a:solidFill>
                <a:latin typeface="Times New Roman" panose="02020603050405020304" pitchFamily="18" charset="0"/>
                <a:cs typeface="Times New Roman" panose="02020603050405020304" pitchFamily="18" charset="0"/>
              </a:rPr>
              <a:t>Havza projeleri ve faaliyetlerini </a:t>
            </a:r>
            <a:r>
              <a:rPr lang="tr-TR" sz="2000" dirty="0" err="1">
                <a:solidFill>
                  <a:srgbClr val="000000"/>
                </a:solidFill>
                <a:latin typeface="Times New Roman" panose="02020603050405020304" pitchFamily="18" charset="0"/>
                <a:cs typeface="Times New Roman" panose="02020603050405020304" pitchFamily="18" charset="0"/>
              </a:rPr>
              <a:t>önceliklendirme</a:t>
            </a:r>
            <a:r>
              <a:rPr lang="tr-TR" sz="2000" dirty="0">
                <a:solidFill>
                  <a:srgbClr val="000000"/>
                </a:solidFill>
                <a:latin typeface="Times New Roman" panose="02020603050405020304" pitchFamily="18" charset="0"/>
                <a:cs typeface="Times New Roman" panose="02020603050405020304" pitchFamily="18" charset="0"/>
              </a:rPr>
              <a:t> ölçüt ve yöntemlerindeki yetersizlikler, </a:t>
            </a:r>
          </a:p>
          <a:p>
            <a:pPr marL="0" indent="0">
              <a:buNone/>
            </a:pPr>
            <a:r>
              <a:rPr lang="tr-TR" sz="2000" b="1" dirty="0">
                <a:solidFill>
                  <a:srgbClr val="000000"/>
                </a:solidFill>
                <a:latin typeface="Times New Roman" panose="02020603050405020304" pitchFamily="18" charset="0"/>
                <a:cs typeface="Times New Roman" panose="02020603050405020304" pitchFamily="18" charset="0"/>
              </a:rPr>
              <a:t>8. </a:t>
            </a:r>
            <a:r>
              <a:rPr lang="tr-TR" sz="2000" dirty="0">
                <a:solidFill>
                  <a:srgbClr val="000000"/>
                </a:solidFill>
                <a:latin typeface="Times New Roman" panose="02020603050405020304" pitchFamily="18" charset="0"/>
                <a:cs typeface="Times New Roman" panose="02020603050405020304" pitchFamily="18" charset="0"/>
              </a:rPr>
              <a:t>Havza çalışmalarının eşgüdümlü yürütülmesine temel oluşturacak üst düzey planların tamamlanmamış olması, </a:t>
            </a:r>
          </a:p>
          <a:p>
            <a:pPr marL="0" indent="0">
              <a:buNone/>
            </a:pPr>
            <a:r>
              <a:rPr lang="tr-TR" sz="2000" b="1" dirty="0">
                <a:solidFill>
                  <a:srgbClr val="000000"/>
                </a:solidFill>
                <a:latin typeface="Times New Roman" panose="02020603050405020304" pitchFamily="18" charset="0"/>
                <a:cs typeface="Times New Roman" panose="02020603050405020304" pitchFamily="18" charset="0"/>
              </a:rPr>
              <a:t>9. </a:t>
            </a:r>
            <a:r>
              <a:rPr lang="tr-TR" sz="2000" dirty="0">
                <a:solidFill>
                  <a:srgbClr val="000000"/>
                </a:solidFill>
                <a:latin typeface="Times New Roman" panose="02020603050405020304" pitchFamily="18" charset="0"/>
                <a:cs typeface="Times New Roman" panose="02020603050405020304" pitchFamily="18" charset="0"/>
              </a:rPr>
              <a:t>Geçmiş kuraklıkların etkilerine ait verilerin yeterli olmaması, </a:t>
            </a:r>
          </a:p>
          <a:p>
            <a:pPr marL="0" indent="0">
              <a:buNone/>
            </a:pPr>
            <a:r>
              <a:rPr lang="tr-TR" sz="2000" b="1" dirty="0">
                <a:solidFill>
                  <a:srgbClr val="000000"/>
                </a:solidFill>
                <a:latin typeface="Times New Roman" panose="02020603050405020304" pitchFamily="18" charset="0"/>
                <a:cs typeface="Times New Roman" panose="02020603050405020304" pitchFamily="18" charset="0"/>
              </a:rPr>
              <a:t>10. </a:t>
            </a:r>
            <a:r>
              <a:rPr lang="tr-TR" sz="2000" dirty="0">
                <a:solidFill>
                  <a:srgbClr val="000000"/>
                </a:solidFill>
                <a:latin typeface="Times New Roman" panose="02020603050405020304" pitchFamily="18" charset="0"/>
                <a:cs typeface="Times New Roman" panose="02020603050405020304" pitchFamily="18" charset="0"/>
              </a:rPr>
              <a:t>İlgili ve sorumlu kuruluşların çoğunda kuraklık üzerine çalışan birimlerinin olmaması. </a:t>
            </a:r>
          </a:p>
          <a:p>
            <a:pPr marL="0" indent="0">
              <a:buNone/>
            </a:pPr>
            <a:r>
              <a:rPr lang="tr-TR" sz="2000" dirty="0">
                <a:solidFill>
                  <a:srgbClr val="000000"/>
                </a:solidFill>
                <a:latin typeface="Times New Roman" panose="02020603050405020304" pitchFamily="18" charset="0"/>
                <a:cs typeface="Times New Roman" panose="02020603050405020304" pitchFamily="18" charset="0"/>
              </a:rPr>
              <a:t>	</a:t>
            </a:r>
          </a:p>
          <a:p>
            <a:pPr marL="0" indent="0">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1379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0779" y="283427"/>
            <a:ext cx="11117240" cy="6403975"/>
          </a:xfrm>
        </p:spPr>
        <p:txBody>
          <a:bodyPr>
            <a:normAutofit fontScale="62500" lnSpcReduction="20000"/>
          </a:bodyPr>
          <a:lstStyle/>
          <a:p>
            <a:pPr marL="0" indent="0">
              <a:buNone/>
            </a:pPr>
            <a:r>
              <a:rPr lang="tr-TR" sz="3600" b="1" dirty="0" smtClean="0">
                <a:latin typeface="Times New Roman" panose="02020603050405020304" pitchFamily="18" charset="0"/>
                <a:cs typeface="Times New Roman" panose="02020603050405020304" pitchFamily="18" charset="0"/>
              </a:rPr>
              <a:t>Fırsatlar</a:t>
            </a:r>
          </a:p>
          <a:p>
            <a:pPr marL="0" indent="0">
              <a:buNone/>
            </a:pPr>
            <a:r>
              <a:rPr lang="tr-TR" sz="3200" b="1" dirty="0" smtClean="0">
                <a:solidFill>
                  <a:srgbClr val="000000"/>
                </a:solidFill>
                <a:latin typeface="Times New Roman" panose="02020603050405020304" pitchFamily="18" charset="0"/>
              </a:rPr>
              <a:t>1</a:t>
            </a:r>
            <a:r>
              <a:rPr lang="tr-TR" sz="3200" b="1" dirty="0">
                <a:solidFill>
                  <a:srgbClr val="000000"/>
                </a:solidFill>
                <a:latin typeface="Times New Roman" panose="02020603050405020304" pitchFamily="18" charset="0"/>
              </a:rPr>
              <a:t>. </a:t>
            </a:r>
            <a:r>
              <a:rPr lang="tr-TR" sz="3200" dirty="0">
                <a:solidFill>
                  <a:srgbClr val="000000"/>
                </a:solidFill>
                <a:latin typeface="Times New Roman" panose="02020603050405020304" pitchFamily="18" charset="0"/>
              </a:rPr>
              <a:t>Havza ölçekli Kuraklık Yönetim Planlarının hazırlanmasına başlanması, </a:t>
            </a:r>
          </a:p>
          <a:p>
            <a:pPr marL="0" indent="0">
              <a:buNone/>
            </a:pPr>
            <a:r>
              <a:rPr lang="tr-TR" sz="3200" b="1" dirty="0">
                <a:solidFill>
                  <a:srgbClr val="000000"/>
                </a:solidFill>
                <a:latin typeface="Times New Roman" panose="02020603050405020304" pitchFamily="18" charset="0"/>
              </a:rPr>
              <a:t>2. </a:t>
            </a:r>
            <a:r>
              <a:rPr lang="tr-TR" sz="3200" dirty="0">
                <a:solidFill>
                  <a:srgbClr val="000000"/>
                </a:solidFill>
                <a:latin typeface="Times New Roman" panose="02020603050405020304" pitchFamily="18" charset="0"/>
              </a:rPr>
              <a:t>Dünyada ve ülkemizde sürdürülebilir kuraklık yönetimi konusunda toplumda farkındalığın artması, </a:t>
            </a:r>
          </a:p>
          <a:p>
            <a:pPr marL="0" indent="0">
              <a:buNone/>
            </a:pPr>
            <a:r>
              <a:rPr lang="tr-TR" sz="3200" b="1" dirty="0">
                <a:solidFill>
                  <a:srgbClr val="000000"/>
                </a:solidFill>
                <a:latin typeface="Times New Roman" panose="02020603050405020304" pitchFamily="18" charset="0"/>
              </a:rPr>
              <a:t>3. </a:t>
            </a:r>
            <a:r>
              <a:rPr lang="tr-TR" sz="3200" dirty="0">
                <a:solidFill>
                  <a:srgbClr val="000000"/>
                </a:solidFill>
                <a:latin typeface="Times New Roman" panose="02020603050405020304" pitchFamily="18" charset="0"/>
              </a:rPr>
              <a:t>Tarımsal sulama sistemlerinde su tasarrufu sağlayan modern sulama sistemlerinin desteklenmesi, </a:t>
            </a:r>
          </a:p>
          <a:p>
            <a:pPr marL="0" indent="0">
              <a:buNone/>
            </a:pPr>
            <a:r>
              <a:rPr lang="tr-TR" sz="3200" b="1" dirty="0">
                <a:solidFill>
                  <a:srgbClr val="000000"/>
                </a:solidFill>
                <a:latin typeface="Times New Roman" panose="02020603050405020304" pitchFamily="18" charset="0"/>
              </a:rPr>
              <a:t>4. </a:t>
            </a:r>
            <a:r>
              <a:rPr lang="tr-TR" sz="3200" dirty="0">
                <a:solidFill>
                  <a:srgbClr val="000000"/>
                </a:solidFill>
                <a:latin typeface="Times New Roman" panose="02020603050405020304" pitchFamily="18" charset="0"/>
              </a:rPr>
              <a:t>Tarımda Su Kullanımının Etkinleştirilmesi Programı kapsamında tarımsal destekler tarım havzaları bazında ürün deseni ile birlikte su </a:t>
            </a:r>
            <a:r>
              <a:rPr lang="tr-TR" sz="3200" dirty="0" err="1">
                <a:solidFill>
                  <a:srgbClr val="000000"/>
                </a:solidFill>
                <a:latin typeface="Times New Roman" panose="02020603050405020304" pitchFamily="18" charset="0"/>
              </a:rPr>
              <a:t>kısıtının</a:t>
            </a:r>
            <a:r>
              <a:rPr lang="tr-TR" sz="3200" dirty="0">
                <a:solidFill>
                  <a:srgbClr val="000000"/>
                </a:solidFill>
                <a:latin typeface="Times New Roman" panose="02020603050405020304" pitchFamily="18" charset="0"/>
              </a:rPr>
              <a:t> göz ününde bulundurularak belirlenmesi çalışmalarının başlaması, </a:t>
            </a:r>
          </a:p>
          <a:p>
            <a:pPr marL="0" indent="0">
              <a:buNone/>
            </a:pPr>
            <a:r>
              <a:rPr lang="tr-TR" sz="3200" b="1" dirty="0">
                <a:solidFill>
                  <a:srgbClr val="000000"/>
                </a:solidFill>
                <a:latin typeface="Times New Roman" panose="02020603050405020304" pitchFamily="18" charset="0"/>
              </a:rPr>
              <a:t>5. </a:t>
            </a:r>
            <a:r>
              <a:rPr lang="tr-TR" sz="3200" dirty="0">
                <a:solidFill>
                  <a:srgbClr val="000000"/>
                </a:solidFill>
                <a:latin typeface="Times New Roman" panose="02020603050405020304" pitchFamily="18" charset="0"/>
              </a:rPr>
              <a:t>İklim değişikliğinin gündemde olması, </a:t>
            </a:r>
          </a:p>
          <a:p>
            <a:pPr marL="0" indent="0">
              <a:buNone/>
            </a:pPr>
            <a:r>
              <a:rPr lang="tr-TR" sz="3200" b="1" dirty="0">
                <a:solidFill>
                  <a:srgbClr val="000000"/>
                </a:solidFill>
                <a:latin typeface="Times New Roman" panose="02020603050405020304" pitchFamily="18" charset="0"/>
              </a:rPr>
              <a:t>6. </a:t>
            </a:r>
            <a:r>
              <a:rPr lang="tr-TR" sz="3200" dirty="0">
                <a:solidFill>
                  <a:srgbClr val="000000"/>
                </a:solidFill>
                <a:latin typeface="Times New Roman" panose="02020603050405020304" pitchFamily="18" charset="0"/>
              </a:rPr>
              <a:t>Kuraklık yönetimi konusunda bilimsel ve akademik araştırmaların artması, </a:t>
            </a:r>
          </a:p>
          <a:p>
            <a:pPr marL="0" indent="0">
              <a:buNone/>
            </a:pPr>
            <a:r>
              <a:rPr lang="tr-TR" sz="3200" b="1" dirty="0">
                <a:solidFill>
                  <a:srgbClr val="000000"/>
                </a:solidFill>
                <a:latin typeface="Times New Roman" panose="02020603050405020304" pitchFamily="18" charset="0"/>
              </a:rPr>
              <a:t>7. </a:t>
            </a:r>
            <a:r>
              <a:rPr lang="tr-TR" sz="3200" dirty="0">
                <a:solidFill>
                  <a:srgbClr val="000000"/>
                </a:solidFill>
                <a:latin typeface="Times New Roman" panose="02020603050405020304" pitchFamily="18" charset="0"/>
              </a:rPr>
              <a:t>Yukarı havzalarda göç sebebiyle insan kaynaklı baskıların azalması, </a:t>
            </a:r>
          </a:p>
          <a:p>
            <a:pPr marL="0" indent="0">
              <a:buNone/>
            </a:pPr>
            <a:r>
              <a:rPr lang="tr-TR" sz="3200" b="1" dirty="0">
                <a:solidFill>
                  <a:srgbClr val="000000"/>
                </a:solidFill>
                <a:latin typeface="Times New Roman" panose="02020603050405020304" pitchFamily="18" charset="0"/>
              </a:rPr>
              <a:t>8. </a:t>
            </a:r>
            <a:r>
              <a:rPr lang="tr-TR" sz="3200" dirty="0">
                <a:solidFill>
                  <a:srgbClr val="000000"/>
                </a:solidFill>
                <a:latin typeface="Times New Roman" panose="02020603050405020304" pitchFamily="18" charset="0"/>
              </a:rPr>
              <a:t>Bilgiye erişim ve gelişen bilgi teknolojilerinden faydalanma imkânı (CBS, vb.), </a:t>
            </a:r>
          </a:p>
          <a:p>
            <a:pPr marL="0" indent="0">
              <a:buNone/>
            </a:pPr>
            <a:r>
              <a:rPr lang="tr-TR" sz="3200" b="1" dirty="0">
                <a:solidFill>
                  <a:srgbClr val="000000"/>
                </a:solidFill>
                <a:latin typeface="Times New Roman" panose="02020603050405020304" pitchFamily="18" charset="0"/>
              </a:rPr>
              <a:t>9. </a:t>
            </a:r>
            <a:r>
              <a:rPr lang="tr-TR" sz="3200" dirty="0">
                <a:solidFill>
                  <a:srgbClr val="000000"/>
                </a:solidFill>
                <a:latin typeface="Times New Roman" panose="02020603050405020304" pitchFamily="18" charset="0"/>
              </a:rPr>
              <a:t>Toplumda doğal kaynaklar ve çevrenin korunması ile ilgili farkındalığın artması, </a:t>
            </a:r>
          </a:p>
          <a:p>
            <a:pPr marL="0" indent="0">
              <a:buNone/>
            </a:pPr>
            <a:r>
              <a:rPr lang="tr-TR" sz="3200" b="1" dirty="0">
                <a:solidFill>
                  <a:srgbClr val="000000"/>
                </a:solidFill>
                <a:latin typeface="Times New Roman" panose="02020603050405020304" pitchFamily="18" charset="0"/>
              </a:rPr>
              <a:t>10. </a:t>
            </a:r>
            <a:r>
              <a:rPr lang="tr-TR" sz="3200" dirty="0">
                <a:solidFill>
                  <a:srgbClr val="000000"/>
                </a:solidFill>
                <a:latin typeface="Times New Roman" panose="02020603050405020304" pitchFamily="18" charset="0"/>
              </a:rPr>
              <a:t>Sivil toplum örgütlerinin katkı ve etkinliklerinin artması, </a:t>
            </a:r>
          </a:p>
          <a:p>
            <a:pPr marL="0" indent="0">
              <a:buNone/>
            </a:pPr>
            <a:r>
              <a:rPr lang="da-DK" sz="3200" b="1" dirty="0">
                <a:solidFill>
                  <a:srgbClr val="000000"/>
                </a:solidFill>
                <a:latin typeface="Times New Roman" panose="02020603050405020304" pitchFamily="18" charset="0"/>
              </a:rPr>
              <a:t>11. </a:t>
            </a:r>
            <a:r>
              <a:rPr lang="da-DK" sz="3200" dirty="0">
                <a:solidFill>
                  <a:srgbClr val="000000"/>
                </a:solidFill>
                <a:latin typeface="Times New Roman" panose="02020603050405020304" pitchFamily="18" charset="0"/>
              </a:rPr>
              <a:t>Politik ilgi ve desteğin artması, </a:t>
            </a:r>
          </a:p>
          <a:p>
            <a:pPr marL="0" indent="0">
              <a:buNone/>
            </a:pPr>
            <a:r>
              <a:rPr lang="tr-TR" sz="3200" b="1" dirty="0">
                <a:solidFill>
                  <a:srgbClr val="000000"/>
                </a:solidFill>
                <a:latin typeface="Times New Roman" panose="02020603050405020304" pitchFamily="18" charset="0"/>
              </a:rPr>
              <a:t>12. </a:t>
            </a:r>
            <a:r>
              <a:rPr lang="tr-TR" sz="3200" dirty="0">
                <a:solidFill>
                  <a:srgbClr val="000000"/>
                </a:solidFill>
                <a:latin typeface="Times New Roman" panose="02020603050405020304" pitchFamily="18" charset="0"/>
              </a:rPr>
              <a:t>Kurumlarda katılımcı yaklaşımın gelişmekte olması, </a:t>
            </a:r>
          </a:p>
          <a:p>
            <a:pPr marL="0" indent="0">
              <a:buNone/>
            </a:pPr>
            <a:r>
              <a:rPr lang="tr-TR" sz="3200" b="1" dirty="0">
                <a:solidFill>
                  <a:srgbClr val="000000"/>
                </a:solidFill>
                <a:latin typeface="Times New Roman" panose="02020603050405020304" pitchFamily="18" charset="0"/>
              </a:rPr>
              <a:t>13. </a:t>
            </a:r>
            <a:r>
              <a:rPr lang="tr-TR" sz="3200" dirty="0">
                <a:solidFill>
                  <a:srgbClr val="000000"/>
                </a:solidFill>
                <a:latin typeface="Times New Roman" panose="02020603050405020304" pitchFamily="18" charset="0"/>
              </a:rPr>
              <a:t>Su havzaları yönetiminin önem kazanması, </a:t>
            </a:r>
          </a:p>
          <a:p>
            <a:pPr marL="0" indent="0">
              <a:buNone/>
            </a:pPr>
            <a:r>
              <a:rPr lang="tr-TR" sz="3200" b="1" dirty="0">
                <a:solidFill>
                  <a:srgbClr val="000000"/>
                </a:solidFill>
                <a:latin typeface="Times New Roman" panose="02020603050405020304" pitchFamily="18" charset="0"/>
              </a:rPr>
              <a:t>14. </a:t>
            </a:r>
            <a:r>
              <a:rPr lang="tr-TR" sz="3200" dirty="0">
                <a:solidFill>
                  <a:srgbClr val="000000"/>
                </a:solidFill>
                <a:latin typeface="Times New Roman" panose="02020603050405020304" pitchFamily="18" charset="0"/>
              </a:rPr>
              <a:t>Kentsel dönüşüm yasası kapsamındaki düzenlemeler, </a:t>
            </a:r>
          </a:p>
          <a:p>
            <a:pPr marL="0" indent="0">
              <a:buNone/>
            </a:pPr>
            <a:r>
              <a:rPr lang="tr-TR" sz="3200" b="1" dirty="0">
                <a:solidFill>
                  <a:srgbClr val="000000"/>
                </a:solidFill>
                <a:latin typeface="Times New Roman" panose="02020603050405020304" pitchFamily="18" charset="0"/>
              </a:rPr>
              <a:t>15. </a:t>
            </a:r>
            <a:r>
              <a:rPr lang="tr-TR" sz="3200" dirty="0">
                <a:solidFill>
                  <a:srgbClr val="000000"/>
                </a:solidFill>
                <a:latin typeface="Times New Roman" panose="02020603050405020304" pitchFamily="18" charset="0"/>
              </a:rPr>
              <a:t>Kamu kuruluşları dışındaki paydaşların (STK’ler, bilim kuruluşları, vb.) bütünleşik havza yönetimi. </a:t>
            </a:r>
          </a:p>
          <a:p>
            <a:pPr marL="0" indent="0">
              <a:buNone/>
            </a:pPr>
            <a:r>
              <a:rPr lang="tr-TR" sz="3200"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3594802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1319" y="354842"/>
            <a:ext cx="11423177" cy="6332561"/>
          </a:xfrm>
        </p:spPr>
        <p:txBody>
          <a:bodyPr>
            <a:normAutofit fontScale="85000" lnSpcReduction="10000"/>
          </a:bodyPr>
          <a:lstStyle/>
          <a:p>
            <a:pPr marL="0" indent="0">
              <a:buNone/>
            </a:pPr>
            <a:r>
              <a:rPr lang="tr-TR" sz="3200" b="1" dirty="0" smtClean="0">
                <a:latin typeface="Times New Roman" panose="02020603050405020304" pitchFamily="18" charset="0"/>
                <a:cs typeface="Times New Roman" panose="02020603050405020304" pitchFamily="18" charset="0"/>
              </a:rPr>
              <a:t>Tehditler</a:t>
            </a:r>
          </a:p>
          <a:p>
            <a:pPr marL="0" indent="0">
              <a:buNone/>
            </a:pPr>
            <a:r>
              <a:rPr lang="tr-TR" sz="2400" b="1" dirty="0" smtClean="0">
                <a:solidFill>
                  <a:srgbClr val="000000"/>
                </a:solidFill>
                <a:latin typeface="Times New Roman" panose="02020603050405020304" pitchFamily="18" charset="0"/>
              </a:rPr>
              <a:t>1</a:t>
            </a:r>
            <a:r>
              <a:rPr lang="tr-TR" sz="2400" b="1" dirty="0">
                <a:solidFill>
                  <a:srgbClr val="000000"/>
                </a:solidFill>
                <a:latin typeface="Times New Roman" panose="02020603050405020304" pitchFamily="18" charset="0"/>
              </a:rPr>
              <a:t>. </a:t>
            </a:r>
            <a:r>
              <a:rPr lang="tr-TR" sz="2400" dirty="0">
                <a:solidFill>
                  <a:srgbClr val="000000"/>
                </a:solidFill>
                <a:latin typeface="Times New Roman" panose="02020603050405020304" pitchFamily="18" charset="0"/>
              </a:rPr>
              <a:t>Kamu hedefleri ile özel sektörün menfaatleri arasında çatışma, </a:t>
            </a:r>
          </a:p>
          <a:p>
            <a:pPr marL="0" indent="0">
              <a:buNone/>
            </a:pPr>
            <a:r>
              <a:rPr lang="tr-TR" sz="2400" b="1" dirty="0">
                <a:solidFill>
                  <a:srgbClr val="000000"/>
                </a:solidFill>
                <a:latin typeface="Times New Roman" panose="02020603050405020304" pitchFamily="18" charset="0"/>
              </a:rPr>
              <a:t>2. </a:t>
            </a:r>
            <a:r>
              <a:rPr lang="tr-TR" sz="2400" dirty="0">
                <a:solidFill>
                  <a:srgbClr val="000000"/>
                </a:solidFill>
                <a:latin typeface="Times New Roman" panose="02020603050405020304" pitchFamily="18" charset="0"/>
              </a:rPr>
              <a:t>Nehir havzalarında ve nehirlerin su toplama havzalarındaki düzensiz yapılaşma, </a:t>
            </a:r>
          </a:p>
          <a:p>
            <a:pPr marL="0" indent="0">
              <a:buNone/>
            </a:pPr>
            <a:r>
              <a:rPr lang="tr-TR" sz="2400" b="1" dirty="0">
                <a:solidFill>
                  <a:srgbClr val="000000"/>
                </a:solidFill>
                <a:latin typeface="Times New Roman" panose="02020603050405020304" pitchFamily="18" charset="0"/>
              </a:rPr>
              <a:t>3. </a:t>
            </a:r>
            <a:r>
              <a:rPr lang="tr-TR" sz="2400" dirty="0">
                <a:solidFill>
                  <a:srgbClr val="000000"/>
                </a:solidFill>
                <a:latin typeface="Times New Roman" panose="02020603050405020304" pitchFamily="18" charset="0"/>
              </a:rPr>
              <a:t>Tarım alanlarında çiftçilerin aşırı yerüstü ve yeraltı suyu tüketimi, </a:t>
            </a:r>
          </a:p>
          <a:p>
            <a:pPr marL="0" indent="0">
              <a:buNone/>
            </a:pPr>
            <a:r>
              <a:rPr lang="tr-TR" sz="2400" b="1" dirty="0">
                <a:solidFill>
                  <a:srgbClr val="000000"/>
                </a:solidFill>
                <a:latin typeface="Times New Roman" panose="02020603050405020304" pitchFamily="18" charset="0"/>
              </a:rPr>
              <a:t>4. </a:t>
            </a:r>
            <a:r>
              <a:rPr lang="tr-TR" sz="2400" dirty="0">
                <a:solidFill>
                  <a:srgbClr val="000000"/>
                </a:solidFill>
                <a:latin typeface="Times New Roman" panose="02020603050405020304" pitchFamily="18" charset="0"/>
              </a:rPr>
              <a:t>Kentlerde ve kırsalda eğitimsizlik ve bilgisizlikten kaynaklanan aşırı su tüketimi ve su tasarrufuna gidilmemesi, </a:t>
            </a:r>
          </a:p>
          <a:p>
            <a:pPr marL="0" indent="0">
              <a:buNone/>
            </a:pPr>
            <a:r>
              <a:rPr lang="tr-TR" sz="2400" b="1" dirty="0">
                <a:solidFill>
                  <a:srgbClr val="000000"/>
                </a:solidFill>
                <a:latin typeface="Times New Roman" panose="02020603050405020304" pitchFamily="18" charset="0"/>
              </a:rPr>
              <a:t>5. </a:t>
            </a:r>
            <a:r>
              <a:rPr lang="tr-TR" sz="2400" dirty="0">
                <a:solidFill>
                  <a:srgbClr val="000000"/>
                </a:solidFill>
                <a:latin typeface="Times New Roman" panose="02020603050405020304" pitchFamily="18" charset="0"/>
              </a:rPr>
              <a:t>Sanayileşmenin bir sonucu olarak doğal çevre (hava-su-toprak) kirliliğinde yaşanan artışın, küresel ısınma ve tüketilebilir su kaynaklarını olumsuz yönde etkilemesi, </a:t>
            </a:r>
          </a:p>
          <a:p>
            <a:pPr marL="0" indent="0">
              <a:buNone/>
            </a:pPr>
            <a:r>
              <a:rPr lang="tr-TR" sz="2400" b="1" dirty="0">
                <a:solidFill>
                  <a:srgbClr val="000000"/>
                </a:solidFill>
                <a:latin typeface="Times New Roman" panose="02020603050405020304" pitchFamily="18" charset="0"/>
              </a:rPr>
              <a:t>6. </a:t>
            </a:r>
            <a:r>
              <a:rPr lang="tr-TR" sz="2400" dirty="0">
                <a:solidFill>
                  <a:srgbClr val="000000"/>
                </a:solidFill>
                <a:latin typeface="Times New Roman" panose="02020603050405020304" pitchFamily="18" charset="0"/>
              </a:rPr>
              <a:t>Nehir havzalarının yapılaşmaya açılması ve nehirlerin su toplama havzalarının yeterince korunamaması, </a:t>
            </a:r>
          </a:p>
          <a:p>
            <a:pPr marL="0" indent="0">
              <a:buNone/>
            </a:pPr>
            <a:r>
              <a:rPr lang="tr-TR" sz="2400" b="1" dirty="0">
                <a:solidFill>
                  <a:srgbClr val="000000"/>
                </a:solidFill>
                <a:latin typeface="Times New Roman" panose="02020603050405020304" pitchFamily="18" charset="0"/>
              </a:rPr>
              <a:t>7. </a:t>
            </a:r>
            <a:r>
              <a:rPr lang="tr-TR" sz="2400" dirty="0">
                <a:solidFill>
                  <a:srgbClr val="000000"/>
                </a:solidFill>
                <a:latin typeface="Times New Roman" panose="02020603050405020304" pitchFamily="18" charset="0"/>
              </a:rPr>
              <a:t>Nüfus artışının ve hızlı şehirleşmenin getirdiği daha fazla yerleşim alanı oluşturma zorunluluğu sonucu doğal yaşam alanlarının tahribi, </a:t>
            </a:r>
          </a:p>
          <a:p>
            <a:pPr marL="0" indent="0">
              <a:buNone/>
            </a:pPr>
            <a:r>
              <a:rPr lang="tr-TR" sz="2400" b="1" dirty="0">
                <a:solidFill>
                  <a:srgbClr val="000000"/>
                </a:solidFill>
                <a:latin typeface="Times New Roman" panose="02020603050405020304" pitchFamily="18" charset="0"/>
              </a:rPr>
              <a:t>8. </a:t>
            </a:r>
            <a:r>
              <a:rPr lang="tr-TR" sz="2400" dirty="0">
                <a:solidFill>
                  <a:srgbClr val="000000"/>
                </a:solidFill>
                <a:latin typeface="Times New Roman" panose="02020603050405020304" pitchFamily="18" charset="0"/>
              </a:rPr>
              <a:t>Tarımsal nüfusun kentlere göçü sonucunda kentsel nüfustaki artış, </a:t>
            </a:r>
          </a:p>
          <a:p>
            <a:pPr marL="0" indent="0">
              <a:buNone/>
            </a:pPr>
            <a:r>
              <a:rPr lang="tr-TR" sz="2400" b="1" dirty="0">
                <a:solidFill>
                  <a:srgbClr val="000000"/>
                </a:solidFill>
                <a:latin typeface="Times New Roman" panose="02020603050405020304" pitchFamily="18" charset="0"/>
              </a:rPr>
              <a:t>9. </a:t>
            </a:r>
            <a:r>
              <a:rPr lang="tr-TR" sz="2400" dirty="0">
                <a:solidFill>
                  <a:srgbClr val="000000"/>
                </a:solidFill>
                <a:latin typeface="Times New Roman" panose="02020603050405020304" pitchFamily="18" charset="0"/>
              </a:rPr>
              <a:t>Tarım arazilerinin farklı sektörlerin kullanımına açılması, </a:t>
            </a:r>
          </a:p>
          <a:p>
            <a:pPr marL="0" indent="0">
              <a:buNone/>
            </a:pPr>
            <a:r>
              <a:rPr lang="tr-TR" sz="2400" b="1" dirty="0">
                <a:solidFill>
                  <a:srgbClr val="000000"/>
                </a:solidFill>
                <a:latin typeface="Times New Roman" panose="02020603050405020304" pitchFamily="18" charset="0"/>
              </a:rPr>
              <a:t>10. </a:t>
            </a:r>
            <a:r>
              <a:rPr lang="tr-TR" sz="2400" dirty="0" err="1">
                <a:solidFill>
                  <a:srgbClr val="000000"/>
                </a:solidFill>
                <a:latin typeface="Times New Roman" panose="02020603050405020304" pitchFamily="18" charset="0"/>
              </a:rPr>
              <a:t>Akiferlerde</a:t>
            </a:r>
            <a:r>
              <a:rPr lang="tr-TR" sz="2400" dirty="0">
                <a:solidFill>
                  <a:srgbClr val="000000"/>
                </a:solidFill>
                <a:latin typeface="Times New Roman" panose="02020603050405020304" pitchFamily="18" charset="0"/>
              </a:rPr>
              <a:t> düşüm, kaynak debilerinde azalma, akarsu akımlarında azalma- kuruma ve göl ve bataklık alanlarda su çekilmesi, </a:t>
            </a:r>
          </a:p>
          <a:p>
            <a:pPr marL="0" indent="0">
              <a:buNone/>
            </a:pPr>
            <a:r>
              <a:rPr lang="tr-TR" sz="2400" b="1" dirty="0">
                <a:solidFill>
                  <a:srgbClr val="000000"/>
                </a:solidFill>
                <a:latin typeface="Times New Roman" panose="02020603050405020304" pitchFamily="18" charset="0"/>
              </a:rPr>
              <a:t>11. </a:t>
            </a:r>
            <a:r>
              <a:rPr lang="tr-TR" sz="2400" dirty="0">
                <a:solidFill>
                  <a:srgbClr val="000000"/>
                </a:solidFill>
                <a:latin typeface="Times New Roman" panose="02020603050405020304" pitchFamily="18" charset="0"/>
              </a:rPr>
              <a:t>Su kaynaklarındaki su kalitesinin bozulması, </a:t>
            </a:r>
          </a:p>
          <a:p>
            <a:pPr marL="0" indent="0">
              <a:buNone/>
            </a:pPr>
            <a:r>
              <a:rPr lang="tr-TR" sz="2400" b="1" dirty="0">
                <a:solidFill>
                  <a:srgbClr val="000000"/>
                </a:solidFill>
                <a:latin typeface="Times New Roman" panose="02020603050405020304" pitchFamily="18" charset="0"/>
              </a:rPr>
              <a:t>12. </a:t>
            </a:r>
            <a:r>
              <a:rPr lang="tr-TR" sz="2400" dirty="0">
                <a:solidFill>
                  <a:srgbClr val="000000"/>
                </a:solidFill>
                <a:latin typeface="Times New Roman" panose="02020603050405020304" pitchFamily="18" charset="0"/>
              </a:rPr>
              <a:t>Suyun plansız kullanımı ile ekolojik akışın sağlanamaması, akarsu ve sulak alan ekosistemlerin bozulması. </a:t>
            </a:r>
          </a:p>
          <a:p>
            <a:pPr marL="0" indent="0">
              <a:buNone/>
            </a:pPr>
            <a:r>
              <a:rPr lang="tr-TR" sz="2400" dirty="0">
                <a:solidFill>
                  <a:srgbClr val="000000"/>
                </a:solidFill>
                <a:latin typeface="Times New Roman" panose="02020603050405020304" pitchFamily="18" charset="0"/>
              </a:rPr>
              <a:t>	</a:t>
            </a:r>
          </a:p>
          <a:p>
            <a:pPr marL="0" indent="0">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758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14895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8767" y="788395"/>
            <a:ext cx="10515600" cy="5803473"/>
          </a:xfrm>
        </p:spPr>
        <p:txBody>
          <a:bodyPr>
            <a:normAutofit fontScale="70000" lnSpcReduction="20000"/>
          </a:bodyPr>
          <a:lstStyle/>
          <a:p>
            <a:pPr marL="0" indent="0" algn="just">
              <a:buNone/>
            </a:pPr>
            <a:r>
              <a:rPr lang="tr-TR" dirty="0">
                <a:solidFill>
                  <a:srgbClr val="000000"/>
                </a:solidFill>
                <a:latin typeface="Times New Roman" panose="02020603050405020304" pitchFamily="18" charset="0"/>
              </a:rPr>
              <a:t>Kuraklığa bağlı olarak ortaya çıkan su </a:t>
            </a:r>
            <a:r>
              <a:rPr lang="tr-TR" dirty="0" smtClean="0">
                <a:solidFill>
                  <a:srgbClr val="000000"/>
                </a:solidFill>
                <a:latin typeface="Times New Roman" panose="02020603050405020304" pitchFamily="18" charset="0"/>
              </a:rPr>
              <a:t>stresi,  </a:t>
            </a:r>
            <a:r>
              <a:rPr lang="tr-TR" dirty="0">
                <a:solidFill>
                  <a:srgbClr val="000000"/>
                </a:solidFill>
                <a:latin typeface="Times New Roman" panose="02020603050405020304" pitchFamily="18" charset="0"/>
              </a:rPr>
              <a:t>su talebinin, sürdürülebilir </a:t>
            </a:r>
            <a:r>
              <a:rPr lang="tr-TR" dirty="0" smtClean="0">
                <a:solidFill>
                  <a:srgbClr val="000000"/>
                </a:solidFill>
                <a:latin typeface="Times New Roman" panose="02020603050405020304" pitchFamily="18" charset="0"/>
              </a:rPr>
              <a:t>şartlarda kullanılabilir su potansiyelinden fazla olmasıdır. </a:t>
            </a:r>
            <a:r>
              <a:rPr lang="tr-TR" dirty="0">
                <a:solidFill>
                  <a:srgbClr val="000000"/>
                </a:solidFill>
                <a:latin typeface="Times New Roman" panose="02020603050405020304" pitchFamily="18" charset="0"/>
              </a:rPr>
              <a:t>Kuraklık ve su stresinin çok ciddi ekonomik, çevresel ve sosyal etkileri olmakla birlikte bunun sonucunda insan sağlığı ve gıda güvenliği olumsuz olarak etkilenebilmektedir. </a:t>
            </a:r>
            <a:endParaRPr lang="tr-TR" dirty="0" smtClean="0">
              <a:solidFill>
                <a:srgbClr val="000000"/>
              </a:solidFill>
              <a:latin typeface="Times New Roman" panose="02020603050405020304" pitchFamily="18" charset="0"/>
            </a:endParaRPr>
          </a:p>
          <a:p>
            <a:pPr marL="0" indent="0" algn="just">
              <a:buNone/>
            </a:pPr>
            <a:endParaRPr lang="tr-TR" dirty="0">
              <a:solidFill>
                <a:srgbClr val="000000"/>
              </a:solidFill>
              <a:latin typeface="Times New Roman" panose="02020603050405020304" pitchFamily="18" charset="0"/>
            </a:endParaRPr>
          </a:p>
          <a:p>
            <a:pPr marL="0" indent="0" algn="just">
              <a:buNone/>
            </a:pPr>
            <a:r>
              <a:rPr lang="tr-TR" dirty="0">
                <a:solidFill>
                  <a:srgbClr val="000000"/>
                </a:solidFill>
                <a:latin typeface="Times New Roman" panose="02020603050405020304" pitchFamily="18" charset="0"/>
              </a:rPr>
              <a:t>“Kuraklık yönetimi” ve “su kaynaklarının korunması” tanımları da sıklıkla birbirleriyle karıştırılmaktadır. Bunlar her ne kadar birbirlerini tamamlayacak şekilde tanımlansalar da, aralarında önemli farklar vardır. Kuraklığın oluşumunu kontrol etmek mümkün değildir. Ancak sonucunda ortaya çıkan etkiler belli bir dereceye kadar, kuraklık yönetim planları ile önceden belirlenmiş uygun izleme ve yönetim stratejileri yoluyla azaltılabilir. </a:t>
            </a:r>
            <a:endParaRPr lang="tr-TR" dirty="0" smtClean="0">
              <a:solidFill>
                <a:srgbClr val="000000"/>
              </a:solidFill>
              <a:latin typeface="Times New Roman" panose="02020603050405020304" pitchFamily="18" charset="0"/>
            </a:endParaRPr>
          </a:p>
          <a:p>
            <a:pPr marL="0" indent="0" algn="just">
              <a:buNone/>
            </a:pPr>
            <a:endParaRPr lang="tr-TR" dirty="0">
              <a:solidFill>
                <a:srgbClr val="000000"/>
              </a:solidFill>
              <a:latin typeface="Times New Roman" panose="02020603050405020304" pitchFamily="18" charset="0"/>
            </a:endParaRPr>
          </a:p>
          <a:p>
            <a:pPr marL="0" indent="0" algn="just">
              <a:buNone/>
            </a:pPr>
            <a:r>
              <a:rPr lang="tr-TR" dirty="0">
                <a:solidFill>
                  <a:srgbClr val="000000"/>
                </a:solidFill>
                <a:latin typeface="Times New Roman" panose="02020603050405020304" pitchFamily="18" charset="0"/>
              </a:rPr>
              <a:t>Kuraklık </a:t>
            </a:r>
            <a:r>
              <a:rPr lang="tr-TR" dirty="0" smtClean="0">
                <a:solidFill>
                  <a:srgbClr val="000000"/>
                </a:solidFill>
                <a:latin typeface="Times New Roman" panose="02020603050405020304" pitchFamily="18" charset="0"/>
              </a:rPr>
              <a:t>yönetiminde temel yaklaşımlar; </a:t>
            </a:r>
            <a:r>
              <a:rPr lang="tr-TR" dirty="0">
                <a:solidFill>
                  <a:srgbClr val="000000"/>
                </a:solidFill>
                <a:latin typeface="Times New Roman" panose="02020603050405020304" pitchFamily="18" charset="0"/>
              </a:rPr>
              <a:t>kriz yönetimi ve risk yönetimi olarak ikiye ayrılır. Günümüzde hem Avrupa’da hem de Türkiye’de kuraklık durumu karşısında karar vericilerin verdiği tepkiler genellikle “kriz yönetimi” sınıfında değerlendirilir. </a:t>
            </a:r>
          </a:p>
          <a:p>
            <a:pPr marL="0" indent="0" algn="just">
              <a:buNone/>
            </a:pPr>
            <a:r>
              <a:rPr lang="tr-TR" dirty="0">
                <a:solidFill>
                  <a:srgbClr val="000000"/>
                </a:solidFill>
                <a:latin typeface="Times New Roman" panose="02020603050405020304" pitchFamily="18" charset="0"/>
              </a:rPr>
              <a:t>Kuraklığın bu olumsuz etkilerini ve ülkemizde oluşturduğu zararları azaltma konusunda kuraklık esnasında devreye sokulan kriz yönetimi stratejileri yetersiz kalmakta ve uzun vadeli gereksinimleri karşılayamamaktadır. Daha etkin bir kuraklık yönetimi sağlanabilmesi için kuraklık öncesini, esnasını ve sonrasını bir bütün olarak ele alan risk tabanlı yönetim stratejilerinin uygulanması gerekmektedir. </a:t>
            </a:r>
          </a:p>
          <a:p>
            <a:pPr marL="0" indent="0" algn="just">
              <a:buNone/>
            </a:pPr>
            <a:r>
              <a:rPr lang="tr-TR" dirty="0" smtClean="0">
                <a:solidFill>
                  <a:srgbClr val="000000"/>
                </a:solidFill>
                <a:latin typeface="Times New Roman" panose="02020603050405020304" pitchFamily="18" charset="0"/>
              </a:rPr>
              <a:t>Bu amaçla Ulusal Kuraklık Yönetimi Strateji Belgesi ve Eylem Planı 2017-2023 hazırlanmıştır. Bu </a:t>
            </a:r>
            <a:r>
              <a:rPr lang="tr-TR" dirty="0">
                <a:solidFill>
                  <a:srgbClr val="000000"/>
                </a:solidFill>
                <a:latin typeface="Times New Roman" panose="02020603050405020304" pitchFamily="18" charset="0"/>
              </a:rPr>
              <a:t>strateji belgesi ile alınacak tedbirler koordineli bir şekilde, ekonomik ve çevresel faktörler </a:t>
            </a:r>
            <a:r>
              <a:rPr lang="tr-TR" dirty="0" smtClean="0">
                <a:solidFill>
                  <a:srgbClr val="000000"/>
                </a:solidFill>
                <a:latin typeface="Times New Roman" panose="02020603050405020304" pitchFamily="18" charset="0"/>
              </a:rPr>
              <a:t>dikkate alınarak uygulanmalıdır. </a:t>
            </a:r>
            <a:endParaRPr lang="tr-TR" dirty="0"/>
          </a:p>
        </p:txBody>
      </p:sp>
    </p:spTree>
    <p:extLst>
      <p:ext uri="{BB962C8B-B14F-4D97-AF65-F5344CB8AC3E}">
        <p14:creationId xmlns:p14="http://schemas.microsoft.com/office/powerpoint/2010/main" val="2940997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74497"/>
            <a:ext cx="10515600" cy="4351338"/>
          </a:xfrm>
        </p:spPr>
        <p:txBody>
          <a:bodyPr>
            <a:normAutofit fontScale="92500" lnSpcReduction="10000"/>
          </a:bodyPr>
          <a:lstStyle/>
          <a:p>
            <a:pPr marL="0" indent="0" algn="just">
              <a:buNone/>
            </a:pPr>
            <a:r>
              <a:rPr lang="tr-TR" dirty="0" smtClean="0">
                <a:solidFill>
                  <a:srgbClr val="000000"/>
                </a:solidFill>
                <a:latin typeface="Times New Roman" panose="02020603050405020304" pitchFamily="18" charset="0"/>
              </a:rPr>
              <a:t>Strateji </a:t>
            </a:r>
            <a:r>
              <a:rPr lang="tr-TR" dirty="0">
                <a:solidFill>
                  <a:srgbClr val="000000"/>
                </a:solidFill>
                <a:latin typeface="Times New Roman" panose="02020603050405020304" pitchFamily="18" charset="0"/>
              </a:rPr>
              <a:t>belgesinin </a:t>
            </a:r>
            <a:r>
              <a:rPr lang="tr-TR" dirty="0" smtClean="0">
                <a:solidFill>
                  <a:srgbClr val="000000"/>
                </a:solidFill>
                <a:latin typeface="Times New Roman" panose="02020603050405020304" pitchFamily="18" charset="0"/>
              </a:rPr>
              <a:t>amacı; </a:t>
            </a:r>
            <a:r>
              <a:rPr lang="tr-TR" dirty="0">
                <a:solidFill>
                  <a:srgbClr val="000000"/>
                </a:solidFill>
                <a:latin typeface="Times New Roman" panose="02020603050405020304" pitchFamily="18" charset="0"/>
              </a:rPr>
              <a:t>havza esaslı sürdürülebilir kuraklık yönetimi için sonuç odaklı ve somut hedeflerle desteklenmiş bir politika belirlenmesi, hedeflerin sorumlu kuruluşlarla birlikte tanımlanması, kuraklıkla ilgili halkın bilgilendirilmesi, kamu kesimi, özel sektör, sivil toplum kuruluşları ile bilimsel kurumların koordineli ve katılımcı bir yaklaşımla hareket etmesinin teşviki ve desteklenmesidir. </a:t>
            </a:r>
            <a:endParaRPr lang="tr-TR" dirty="0" smtClean="0">
              <a:solidFill>
                <a:srgbClr val="000000"/>
              </a:solidFill>
              <a:latin typeface="Times New Roman" panose="02020603050405020304" pitchFamily="18" charset="0"/>
            </a:endParaRPr>
          </a:p>
          <a:p>
            <a:pPr marL="0" indent="0" algn="just">
              <a:buNone/>
            </a:pPr>
            <a:endParaRPr lang="tr-TR" dirty="0" smtClean="0">
              <a:solidFill>
                <a:srgbClr val="000000"/>
              </a:solidFill>
              <a:latin typeface="Times New Roman" panose="02020603050405020304" pitchFamily="18" charset="0"/>
            </a:endParaRPr>
          </a:p>
          <a:p>
            <a:pPr marL="0" indent="0" algn="just">
              <a:buNone/>
            </a:pPr>
            <a:r>
              <a:rPr lang="tr-TR" dirty="0" smtClean="0">
                <a:solidFill>
                  <a:srgbClr val="000000"/>
                </a:solidFill>
                <a:latin typeface="Times New Roman" panose="02020603050405020304" pitchFamily="18" charset="0"/>
              </a:rPr>
              <a:t>Strateji </a:t>
            </a:r>
            <a:r>
              <a:rPr lang="tr-TR" dirty="0">
                <a:solidFill>
                  <a:srgbClr val="000000"/>
                </a:solidFill>
                <a:latin typeface="Times New Roman" panose="02020603050405020304" pitchFamily="18" charset="0"/>
              </a:rPr>
              <a:t>belgesinin kapsamı; kuraklık yönetimi ile ilgili mevzuat hazırlanması, sorumlu kuruluşların fonksiyonlarının belirlenmesi ve bu kuruluşların koordineli bir şekilde nasıl çalışabileceğinin araştırılması, toplumun kuraklık hususunda farkındalığının arttırılması ve kuraklıkların havza ölçeğinde yönetiminin sağlanmasıdır. </a:t>
            </a:r>
            <a:endParaRPr lang="tr-TR" dirty="0"/>
          </a:p>
        </p:txBody>
      </p:sp>
    </p:spTree>
    <p:extLst>
      <p:ext uri="{BB962C8B-B14F-4D97-AF65-F5344CB8AC3E}">
        <p14:creationId xmlns:p14="http://schemas.microsoft.com/office/powerpoint/2010/main" val="455627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3609" y="802043"/>
            <a:ext cx="10515600" cy="4351338"/>
          </a:xfrm>
        </p:spPr>
        <p:txBody>
          <a:bodyPr>
            <a:normAutofit fontScale="92500" lnSpcReduction="20000"/>
          </a:bodyPr>
          <a:lstStyle/>
          <a:p>
            <a:pPr marL="0" indent="0">
              <a:buNone/>
            </a:pPr>
            <a:r>
              <a:rPr lang="tr-TR" dirty="0">
                <a:solidFill>
                  <a:srgbClr val="000000"/>
                </a:solidFill>
                <a:latin typeface="Times New Roman" panose="02020603050405020304" pitchFamily="18" charset="0"/>
              </a:rPr>
              <a:t>Kuraklık yönetiminin ilkeleri; </a:t>
            </a:r>
          </a:p>
          <a:p>
            <a:pPr algn="just"/>
            <a:r>
              <a:rPr lang="tr-TR" dirty="0" smtClean="0">
                <a:solidFill>
                  <a:srgbClr val="000000"/>
                </a:solidFill>
                <a:latin typeface="Times New Roman" panose="02020603050405020304" pitchFamily="18" charset="0"/>
              </a:rPr>
              <a:t>Sürdürülebilir </a:t>
            </a:r>
            <a:r>
              <a:rPr lang="tr-TR" dirty="0">
                <a:solidFill>
                  <a:srgbClr val="000000"/>
                </a:solidFill>
                <a:latin typeface="Times New Roman" panose="02020603050405020304" pitchFamily="18" charset="0"/>
              </a:rPr>
              <a:t>bir kuraklık yönetimi için, havza ölçeğinde yapılacak çoklu tedbirleri içeren çalışmaların bir plan ve program çerçevesinde entegre bir yaklaşımla ele alınması, </a:t>
            </a:r>
          </a:p>
          <a:p>
            <a:pPr algn="just"/>
            <a:r>
              <a:rPr lang="tr-TR" dirty="0" smtClean="0">
                <a:solidFill>
                  <a:srgbClr val="000000"/>
                </a:solidFill>
                <a:latin typeface="Times New Roman" panose="02020603050405020304" pitchFamily="18" charset="0"/>
              </a:rPr>
              <a:t>Kuraklık </a:t>
            </a:r>
            <a:r>
              <a:rPr lang="tr-TR" dirty="0">
                <a:solidFill>
                  <a:srgbClr val="000000"/>
                </a:solidFill>
                <a:latin typeface="Times New Roman" panose="02020603050405020304" pitchFamily="18" charset="0"/>
              </a:rPr>
              <a:t>zararlarını azaltmak için yapısal ve yapısal olmayan tedbirlerin alınması, </a:t>
            </a:r>
          </a:p>
          <a:p>
            <a:pPr algn="just"/>
            <a:r>
              <a:rPr lang="tr-TR" dirty="0" smtClean="0">
                <a:solidFill>
                  <a:srgbClr val="000000"/>
                </a:solidFill>
                <a:latin typeface="Times New Roman" panose="02020603050405020304" pitchFamily="18" charset="0"/>
              </a:rPr>
              <a:t>Kurak </a:t>
            </a:r>
            <a:r>
              <a:rPr lang="tr-TR" dirty="0">
                <a:solidFill>
                  <a:srgbClr val="000000"/>
                </a:solidFill>
                <a:latin typeface="Times New Roman" panose="02020603050405020304" pitchFamily="18" charset="0"/>
              </a:rPr>
              <a:t>dönemde zarar görme riskini azaltmak maksadıyla suyun tasarruflu kullanımını sağlayacak stratejiler ile kuraklığın etkilerinin azaltılması, </a:t>
            </a:r>
          </a:p>
          <a:p>
            <a:pPr algn="just"/>
            <a:r>
              <a:rPr lang="tr-TR" dirty="0" smtClean="0">
                <a:solidFill>
                  <a:srgbClr val="000000"/>
                </a:solidFill>
                <a:latin typeface="Times New Roman" panose="02020603050405020304" pitchFamily="18" charset="0"/>
              </a:rPr>
              <a:t>Kuraklığın </a:t>
            </a:r>
            <a:r>
              <a:rPr lang="tr-TR" dirty="0">
                <a:solidFill>
                  <a:srgbClr val="000000"/>
                </a:solidFill>
                <a:latin typeface="Times New Roman" panose="02020603050405020304" pitchFamily="18" charset="0"/>
              </a:rPr>
              <a:t>havza/alt havza ölçeğinde izlenmesinin sağlanması, </a:t>
            </a:r>
          </a:p>
          <a:p>
            <a:pPr algn="just"/>
            <a:r>
              <a:rPr lang="tr-TR" dirty="0" smtClean="0">
                <a:solidFill>
                  <a:srgbClr val="000000"/>
                </a:solidFill>
                <a:latin typeface="Times New Roman" panose="02020603050405020304" pitchFamily="18" charset="0"/>
              </a:rPr>
              <a:t>Kuraklık </a:t>
            </a:r>
            <a:r>
              <a:rPr lang="tr-TR" dirty="0">
                <a:solidFill>
                  <a:srgbClr val="000000"/>
                </a:solidFill>
                <a:latin typeface="Times New Roman" panose="02020603050405020304" pitchFamily="18" charset="0"/>
              </a:rPr>
              <a:t>yönetiminde kurumsal sorumluluklar ve düzenlemeler dâhilinde sorumlu kuruluşların kuraklık öncesi, esnası ve sonrasında koordineli bir şekilde birlikte çalışmasıdır. </a:t>
            </a:r>
          </a:p>
          <a:p>
            <a:pPr marL="0" indent="0">
              <a:buNone/>
            </a:pPr>
            <a:endParaRPr lang="tr-TR" dirty="0"/>
          </a:p>
        </p:txBody>
      </p:sp>
    </p:spTree>
    <p:extLst>
      <p:ext uri="{BB962C8B-B14F-4D97-AF65-F5344CB8AC3E}">
        <p14:creationId xmlns:p14="http://schemas.microsoft.com/office/powerpoint/2010/main" val="2343107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4149" y="272955"/>
            <a:ext cx="10534934" cy="6387151"/>
          </a:xfrm>
        </p:spPr>
        <p:txBody>
          <a:bodyPr>
            <a:normAutofit fontScale="92500" lnSpcReduction="10000"/>
          </a:bodyPr>
          <a:lstStyle/>
          <a:p>
            <a:pPr marL="0" indent="0" algn="just">
              <a:buNone/>
            </a:pPr>
            <a:endParaRPr lang="tr-TR" sz="2400" dirty="0" smtClean="0">
              <a:solidFill>
                <a:srgbClr val="000000"/>
              </a:solidFill>
              <a:latin typeface="Times New Roman" panose="02020603050405020304" pitchFamily="18" charset="0"/>
            </a:endParaRPr>
          </a:p>
          <a:p>
            <a:pPr marL="0" indent="0" algn="just">
              <a:buNone/>
            </a:pPr>
            <a:r>
              <a:rPr lang="tr-TR" sz="2400" dirty="0" smtClean="0">
                <a:solidFill>
                  <a:srgbClr val="000000"/>
                </a:solidFill>
                <a:latin typeface="Times New Roman" panose="02020603050405020304" pitchFamily="18" charset="0"/>
              </a:rPr>
              <a:t>Türkiye</a:t>
            </a:r>
            <a:r>
              <a:rPr lang="tr-TR" sz="2400" dirty="0">
                <a:solidFill>
                  <a:srgbClr val="000000"/>
                </a:solidFill>
                <a:latin typeface="Times New Roman" panose="02020603050405020304" pitchFamily="18" charset="0"/>
              </a:rPr>
              <a:t>, 36° - 42° Kuzey paralelleri ve 26° - 45° Doğu meridyenleri arasında ılıman orta kuşakta yer alır. </a:t>
            </a:r>
          </a:p>
          <a:p>
            <a:pPr marL="0" indent="0" algn="just">
              <a:buNone/>
            </a:pPr>
            <a:r>
              <a:rPr lang="tr-TR" sz="2400" dirty="0">
                <a:solidFill>
                  <a:srgbClr val="000000"/>
                </a:solidFill>
                <a:latin typeface="Times New Roman" panose="02020603050405020304" pitchFamily="18" charset="0"/>
              </a:rPr>
              <a:t>Türkiye’nin ortalama deniz seviyesinden yüksekliği 1132 m olup ülkenin yarısından fazlası, yükseltisi 1000 m’yi aşan alanlardan oluşmaktadır. </a:t>
            </a:r>
          </a:p>
          <a:p>
            <a:pPr marL="0" indent="0" algn="just">
              <a:buNone/>
            </a:pPr>
            <a:r>
              <a:rPr lang="tr-TR" sz="2400" dirty="0">
                <a:solidFill>
                  <a:srgbClr val="000000"/>
                </a:solidFill>
                <a:latin typeface="Times New Roman" panose="02020603050405020304" pitchFamily="18" charset="0"/>
              </a:rPr>
              <a:t>Türkiye 25 hidrolojik havzaya bölünmüş olup DSİ verilerine göre bu havzalardan toplam ortalama yıllık akışın yaklaşık üçte biri, ülkenin doğusunda yer alan Fırat-Dicle havzasına ait olup bunu alansal büyüklük olarak Kızılırmak ve Sakarya havzaları izlemektedir. Ortalama yıllık su potansiyeli olarak Fırat-Dicle havzasından sonra Doğu Karadeniz, </a:t>
            </a:r>
            <a:r>
              <a:rPr lang="tr-TR" sz="2400" dirty="0" smtClean="0">
                <a:solidFill>
                  <a:srgbClr val="000000"/>
                </a:solidFill>
                <a:latin typeface="Times New Roman" panose="02020603050405020304" pitchFamily="18" charset="0"/>
              </a:rPr>
              <a:t>Doğu </a:t>
            </a:r>
            <a:r>
              <a:rPr lang="tr-TR" sz="2400" dirty="0">
                <a:solidFill>
                  <a:srgbClr val="000000"/>
                </a:solidFill>
                <a:latin typeface="Times New Roman" panose="02020603050405020304" pitchFamily="18" charset="0"/>
              </a:rPr>
              <a:t>Akdeniz ve Antalya Havzaları gelmektedir. </a:t>
            </a:r>
            <a:endParaRPr lang="tr-TR" sz="2400" dirty="0" smtClean="0">
              <a:solidFill>
                <a:srgbClr val="000000"/>
              </a:solidFill>
              <a:latin typeface="Times New Roman" panose="02020603050405020304" pitchFamily="18" charset="0"/>
            </a:endParaRPr>
          </a:p>
          <a:p>
            <a:pPr marL="0" indent="0" algn="just">
              <a:buNone/>
            </a:pPr>
            <a:r>
              <a:rPr lang="tr-TR" sz="2400" dirty="0">
                <a:solidFill>
                  <a:srgbClr val="000000"/>
                </a:solidFill>
                <a:latin typeface="Times New Roman" panose="02020603050405020304" pitchFamily="18" charset="0"/>
              </a:rPr>
              <a:t>Havzaların ekolojik, sosyal, demografik şartları ve havza kaynaklarının kullanımı, bulunduğu bölgeye göre ve havza alanlarının yatay ve dikey dağılımına bağlı olarak havzaların farklı yörelerinde önemli farklılıklar gösterebilmektedir. </a:t>
            </a:r>
          </a:p>
          <a:p>
            <a:pPr marL="0" indent="0" algn="just">
              <a:buNone/>
            </a:pPr>
            <a:r>
              <a:rPr lang="tr-TR" sz="2400" dirty="0">
                <a:solidFill>
                  <a:srgbClr val="000000"/>
                </a:solidFill>
                <a:latin typeface="Times New Roman" panose="02020603050405020304" pitchFamily="18" charset="0"/>
              </a:rPr>
              <a:t>Havzaların </a:t>
            </a:r>
            <a:r>
              <a:rPr lang="tr-TR" sz="2400" dirty="0" err="1">
                <a:solidFill>
                  <a:srgbClr val="000000"/>
                </a:solidFill>
                <a:latin typeface="Times New Roman" panose="02020603050405020304" pitchFamily="18" charset="0"/>
              </a:rPr>
              <a:t>membasında</a:t>
            </a:r>
            <a:r>
              <a:rPr lang="tr-TR" sz="2400" dirty="0">
                <a:solidFill>
                  <a:srgbClr val="000000"/>
                </a:solidFill>
                <a:latin typeface="Times New Roman" panose="02020603050405020304" pitchFamily="18" charset="0"/>
              </a:rPr>
              <a:t> ve doğu bölgelerinde nüfus yoğunluğu genel olarak düşükken havzaların mansabında ve batı bölgelerinde nüfus yoğunluğu yükselmektedir. Kırsal yoksulluk ve geçim için doğal kaynaklara bağımlılık havzanın yukarı bölgeleri ile doğu ve güneydoğu bölgelerinde, havzanın aşağı bölgelerine ve diğer bölgelere göre daha yaygındır. Havzaların yukarı bölgeleri daha çok hayvancılık, küçük ölçekli tarım ve ormancılık maksatlı kullanılırken, havzanın aşağı bölgelerinde geniş alanlarda modern tarımsal faaliyetler uygulanmaktadır. </a:t>
            </a:r>
            <a:endParaRPr lang="tr-TR" sz="2400" dirty="0"/>
          </a:p>
        </p:txBody>
      </p:sp>
    </p:spTree>
    <p:extLst>
      <p:ext uri="{BB962C8B-B14F-4D97-AF65-F5344CB8AC3E}">
        <p14:creationId xmlns:p14="http://schemas.microsoft.com/office/powerpoint/2010/main" val="4215037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7132" y="378962"/>
            <a:ext cx="11349250" cy="6131020"/>
          </a:xfrm>
        </p:spPr>
        <p:txBody>
          <a:bodyPr>
            <a:normAutofit/>
          </a:bodyPr>
          <a:lstStyle/>
          <a:p>
            <a:pPr marL="0" indent="0" algn="just">
              <a:buNone/>
            </a:pPr>
            <a:r>
              <a:rPr lang="tr-TR" sz="2400" dirty="0">
                <a:solidFill>
                  <a:srgbClr val="000000"/>
                </a:solidFill>
                <a:latin typeface="Times New Roman" panose="02020603050405020304" pitchFamily="18" charset="0"/>
              </a:rPr>
              <a:t>Türkiye’nin üç tarafının denizlerle çevrili olması, dağların konumu ve yeryüzü şekillerinin çeşitlilik göstermesi farklı özellikte iklim tiplerinin doğmasına yol açmıştır. Kıyı bölgelerinde denizlerin etkisiyle daha ılıman iklim özellikleri görülür. Kuzey Anadolu ile Toros Sıradağları deniz etkilerinin iç kesimlere girmesini engeller. Bu yüzden iç kesimlerde karasal iklim özellikleri görülür. 1981-2014 dönemi alansal ortalama yıllık yağış miktarı 574 mm’dir. </a:t>
            </a:r>
            <a:endParaRPr lang="tr-TR" sz="2400" dirty="0" smtClean="0">
              <a:solidFill>
                <a:srgbClr val="000000"/>
              </a:solidFill>
              <a:latin typeface="Times New Roman" panose="02020603050405020304" pitchFamily="18" charset="0"/>
            </a:endParaRPr>
          </a:p>
          <a:p>
            <a:pPr marL="0" indent="0" algn="just">
              <a:buNone/>
            </a:pPr>
            <a:r>
              <a:rPr lang="tr-TR" sz="2400" dirty="0">
                <a:solidFill>
                  <a:srgbClr val="000000"/>
                </a:solidFill>
                <a:latin typeface="Times New Roman" panose="02020603050405020304" pitchFamily="18" charset="0"/>
              </a:rPr>
              <a:t>Türkiye’nin içerisinde bulunduğu coğrafya tarih boyunca kuraklığın etkilerine sıklıkla maruz kalmıştır. Bu konuda yer ve zaman esaslarına dayalı analizler tam olarak yapılmış değildir. </a:t>
            </a:r>
            <a:r>
              <a:rPr lang="tr-TR" sz="2400" dirty="0" err="1">
                <a:solidFill>
                  <a:srgbClr val="000000"/>
                </a:solidFill>
                <a:latin typeface="Times New Roman" panose="02020603050405020304" pitchFamily="18" charset="0"/>
              </a:rPr>
              <a:t>MGM’nin</a:t>
            </a:r>
            <a:r>
              <a:rPr lang="tr-TR" sz="2400" dirty="0">
                <a:solidFill>
                  <a:srgbClr val="000000"/>
                </a:solidFill>
                <a:latin typeface="Times New Roman" panose="02020603050405020304" pitchFamily="18" charset="0"/>
              </a:rPr>
              <a:t> “İklim Değişikliği ve Kuraklık Analizi” isimli çalışmasında belirtildiği üzere, özellikle 1928, 1973, 1989, 1990, 1993, 1999, 2000, 2008 yıllarında yaygın kuraklıklar görülmüştür. 1876 yılında yaşanan büyük kuraklığın kıtlıklara ve hastalıklara yol açmak suretiyle yaklaşık 200.000 vatandaşın ölümüne sebep olduğu tahmin edilmektedir. Ayrıca ASKİ verilerine göre, 2008 yılında Ankara’da meydana gelen kuraklık barajlardaki su seviyesini %3,8’ e kadar düşürmüş ve ciddi bir içme suyu sıkıntısına yol açmıştır. </a:t>
            </a:r>
            <a:endParaRPr lang="tr-TR" sz="2400" dirty="0"/>
          </a:p>
        </p:txBody>
      </p:sp>
    </p:spTree>
    <p:extLst>
      <p:ext uri="{BB962C8B-B14F-4D97-AF65-F5344CB8AC3E}">
        <p14:creationId xmlns:p14="http://schemas.microsoft.com/office/powerpoint/2010/main" val="994518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06439" y="460849"/>
            <a:ext cx="10515600" cy="4351338"/>
          </a:xfrm>
        </p:spPr>
        <p:txBody>
          <a:bodyPr>
            <a:normAutofit/>
          </a:bodyPr>
          <a:lstStyle/>
          <a:p>
            <a:pPr marL="0" indent="0" algn="just">
              <a:buNone/>
            </a:pPr>
            <a:r>
              <a:rPr lang="tr-TR" sz="2400" dirty="0">
                <a:solidFill>
                  <a:srgbClr val="000000"/>
                </a:solidFill>
                <a:latin typeface="Times New Roman" panose="02020603050405020304" pitchFamily="18" charset="0"/>
              </a:rPr>
              <a:t>Türkiye’nin de içerisinde yer aldığı Akdeniz ülkelerinde, iklim değişikliğinin etkilerinin de hissedilmesi ile beraber, doğal olaylara bağlı olan kuraklık ve insani müdahalelerin de etkili olduğu su kıtlığı durumları genellikle aynı dönemde oluştuğundan bu iki kavram sıklıkla karıştırılmakta ve birbirleri yerine kullanılmaktadır. </a:t>
            </a:r>
          </a:p>
          <a:p>
            <a:pPr marL="0" indent="0" algn="just">
              <a:buNone/>
            </a:pPr>
            <a:r>
              <a:rPr lang="tr-TR" sz="2400" dirty="0">
                <a:solidFill>
                  <a:srgbClr val="000000"/>
                </a:solidFill>
                <a:latin typeface="Times New Roman" panose="02020603050405020304" pitchFamily="18" charset="0"/>
              </a:rPr>
              <a:t>Su kıtlığı, su kaynaklarının, uzun vadeli ortalama gereksinimleri karşılama konusundaki yetersizliğidir. Kuraklık ise; yağışların, kaydedilen normal düzeylerin önemli ölçüde altına düşmesi sonucu arazi, su kaynakları, üretim sistemlerini olumsuz olarak etkileyen ve ciddi hidrolojik dengesizliklere yol açan tabii bir olaydır. </a:t>
            </a:r>
            <a:endParaRPr lang="tr-TR" sz="2400" dirty="0"/>
          </a:p>
        </p:txBody>
      </p:sp>
    </p:spTree>
    <p:extLst>
      <p:ext uri="{BB962C8B-B14F-4D97-AF65-F5344CB8AC3E}">
        <p14:creationId xmlns:p14="http://schemas.microsoft.com/office/powerpoint/2010/main" val="4160992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2791" y="501792"/>
            <a:ext cx="10515600" cy="5557813"/>
          </a:xfrm>
        </p:spPr>
        <p:txBody>
          <a:bodyPr>
            <a:normAutofit fontScale="92500"/>
          </a:bodyPr>
          <a:lstStyle/>
          <a:p>
            <a:pPr marL="0" indent="0" algn="just">
              <a:buNone/>
            </a:pPr>
            <a:r>
              <a:rPr lang="tr-TR" sz="2400" dirty="0" smtClean="0">
                <a:solidFill>
                  <a:srgbClr val="000000"/>
                </a:solidFill>
                <a:latin typeface="Times New Roman" panose="02020603050405020304" pitchFamily="18" charset="0"/>
              </a:rPr>
              <a:t>Kuraklık, </a:t>
            </a:r>
            <a:r>
              <a:rPr lang="tr-TR" sz="2400" dirty="0">
                <a:solidFill>
                  <a:srgbClr val="000000"/>
                </a:solidFill>
                <a:latin typeface="Times New Roman" panose="02020603050405020304" pitchFamily="18" charset="0"/>
              </a:rPr>
              <a:t>yağış azlığı sebebiyle su durumunda geçici bir </a:t>
            </a:r>
            <a:r>
              <a:rPr lang="tr-TR" sz="2400" dirty="0" smtClean="0">
                <a:solidFill>
                  <a:srgbClr val="000000"/>
                </a:solidFill>
                <a:latin typeface="Times New Roman" panose="02020603050405020304" pitchFamily="18" charset="0"/>
              </a:rPr>
              <a:t>düşüşü ifade ederken, </a:t>
            </a:r>
            <a:r>
              <a:rPr lang="tr-TR" sz="2400" dirty="0">
                <a:solidFill>
                  <a:srgbClr val="000000"/>
                </a:solidFill>
                <a:latin typeface="Times New Roman" panose="02020603050405020304" pitchFamily="18" charset="0"/>
              </a:rPr>
              <a:t>"su kıtlığı" su talebinin sürdürülebilir şartlarda yararlanılabilir su kaynaklarının kapasitesini </a:t>
            </a:r>
            <a:r>
              <a:rPr lang="tr-TR" sz="2400" dirty="0" smtClean="0">
                <a:solidFill>
                  <a:srgbClr val="000000"/>
                </a:solidFill>
                <a:latin typeface="Times New Roman" panose="02020603050405020304" pitchFamily="18" charset="0"/>
              </a:rPr>
              <a:t>aşmasıdır. </a:t>
            </a:r>
            <a:r>
              <a:rPr lang="tr-TR" sz="2400" dirty="0">
                <a:solidFill>
                  <a:srgbClr val="000000"/>
                </a:solidFill>
                <a:latin typeface="Times New Roman" panose="02020603050405020304" pitchFamily="18" charset="0"/>
              </a:rPr>
              <a:t>Bu anlamda kuraklık olayının bir afete dönüşmesi, insani faaliyetlerin doğal denge üzerine yaptığı müdahalelerle daha da kolay bir hale gelmektedir. </a:t>
            </a:r>
          </a:p>
          <a:p>
            <a:pPr marL="0" indent="0" algn="just">
              <a:buNone/>
            </a:pPr>
            <a:r>
              <a:rPr lang="tr-TR" sz="2400" dirty="0">
                <a:solidFill>
                  <a:srgbClr val="000000"/>
                </a:solidFill>
                <a:latin typeface="Times New Roman" panose="02020603050405020304" pitchFamily="18" charset="0"/>
              </a:rPr>
              <a:t>Bu çerçevede, kuraklık hassasiyetinin mertebesini, tabii etmenler olarak nitelenebilecek coğrafi, iklimsel ve fiziksel özellikleri ile sosyoekonomik gelişme faaliyetlerinin (insan faaliyetlerinden kaynaklanan etmenler) belirlediğini ifade etmek gerekmektedir. </a:t>
            </a:r>
            <a:endParaRPr lang="tr-TR" sz="2400" dirty="0" smtClean="0">
              <a:solidFill>
                <a:srgbClr val="000000"/>
              </a:solidFill>
              <a:latin typeface="Times New Roman" panose="02020603050405020304" pitchFamily="18" charset="0"/>
            </a:endParaRPr>
          </a:p>
          <a:p>
            <a:pPr marL="0" indent="0" algn="just">
              <a:buNone/>
            </a:pPr>
            <a:r>
              <a:rPr lang="tr-TR" sz="2400" dirty="0" smtClean="0">
                <a:solidFill>
                  <a:srgbClr val="000000"/>
                </a:solidFill>
                <a:latin typeface="Times New Roman" panose="02020603050405020304" pitchFamily="18" charset="0"/>
              </a:rPr>
              <a:t>Ülkemizin </a:t>
            </a:r>
            <a:r>
              <a:rPr lang="tr-TR" sz="2400" dirty="0">
                <a:solidFill>
                  <a:srgbClr val="000000"/>
                </a:solidFill>
                <a:latin typeface="Times New Roman" panose="02020603050405020304" pitchFamily="18" charset="0"/>
              </a:rPr>
              <a:t>büyük bir bölümü kurak ve yarı-kurak özelliklere sahiptir. Ancak, bu genel özellik yağışa yönelik nitelikler de dahil olmak üzere bölgeden bölgeye önemli farklılıklar içermektedir. Nitekim son yıllarda yıllık ortalama yağış miktarı ülke genelinde ortalama 574 mm olmasına karşın, bu değer Güneydoğu bölgesinde 250 mm ye kadar düşmekte buna karşın Karadeniz bölgesinin doğu kesimlerinde 2500 mm ye kadar çıkmaktadır. </a:t>
            </a:r>
          </a:p>
          <a:p>
            <a:pPr marL="0" indent="0" algn="just">
              <a:buNone/>
            </a:pPr>
            <a:r>
              <a:rPr lang="tr-TR" sz="2400" dirty="0" smtClean="0">
                <a:solidFill>
                  <a:srgbClr val="000000"/>
                </a:solidFill>
                <a:latin typeface="Times New Roman" panose="02020603050405020304" pitchFamily="18" charset="0"/>
              </a:rPr>
              <a:t>Ülkenin </a:t>
            </a:r>
            <a:r>
              <a:rPr lang="tr-TR" sz="2400" dirty="0">
                <a:solidFill>
                  <a:srgbClr val="000000"/>
                </a:solidFill>
                <a:latin typeface="Times New Roman" panose="02020603050405020304" pitchFamily="18" charset="0"/>
              </a:rPr>
              <a:t>fiziksel özellikleri yönünden nehir havzalarının büyüklükleri, meteorolojik, jeolojik ve </a:t>
            </a:r>
            <a:r>
              <a:rPr lang="tr-TR" sz="2400" dirty="0" err="1">
                <a:solidFill>
                  <a:srgbClr val="000000"/>
                </a:solidFill>
                <a:latin typeface="Times New Roman" panose="02020603050405020304" pitchFamily="18" charset="0"/>
              </a:rPr>
              <a:t>topoğrafik</a:t>
            </a:r>
            <a:r>
              <a:rPr lang="tr-TR" sz="2400" dirty="0">
                <a:solidFill>
                  <a:srgbClr val="000000"/>
                </a:solidFill>
                <a:latin typeface="Times New Roman" panose="02020603050405020304" pitchFamily="18" charset="0"/>
              </a:rPr>
              <a:t> nitelikleri, arazi kullanım durumu ve şartları, toprak özellikleri ile orman örtüsü ve erozyon şartları gibi parametreler de kuraklık olaylarına hassasiyetin ölçüsünü belirleyen önemli tabii etmenler arasında yer almaktadır </a:t>
            </a:r>
            <a:endParaRPr lang="tr-TR" sz="2400" dirty="0"/>
          </a:p>
        </p:txBody>
      </p:sp>
    </p:spTree>
    <p:extLst>
      <p:ext uri="{BB962C8B-B14F-4D97-AF65-F5344CB8AC3E}">
        <p14:creationId xmlns:p14="http://schemas.microsoft.com/office/powerpoint/2010/main" val="103858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0905" y="187894"/>
            <a:ext cx="10515600" cy="4351338"/>
          </a:xfrm>
        </p:spPr>
        <p:txBody>
          <a:bodyPr>
            <a:normAutofit/>
          </a:bodyPr>
          <a:lstStyle/>
          <a:p>
            <a:pPr algn="just"/>
            <a:r>
              <a:rPr lang="tr-TR" sz="2400" dirty="0" smtClean="0">
                <a:solidFill>
                  <a:srgbClr val="000000"/>
                </a:solidFill>
                <a:latin typeface="Times New Roman" panose="02020603050405020304" pitchFamily="18" charset="0"/>
              </a:rPr>
              <a:t>Ülkemizin </a:t>
            </a:r>
            <a:r>
              <a:rPr lang="tr-TR" sz="2400" dirty="0">
                <a:solidFill>
                  <a:srgbClr val="000000"/>
                </a:solidFill>
                <a:latin typeface="Times New Roman" panose="02020603050405020304" pitchFamily="18" charset="0"/>
              </a:rPr>
              <a:t>büyük bir bölümü kurak ve yarı-kurak özelliklere sahiptir. Ancak, bu genel özellik yağışa yönelik nitelikler de dahil olmak üzere bölgeden bölgeye önemli farklılıklar içermektedir. </a:t>
            </a:r>
            <a:r>
              <a:rPr lang="tr-TR" sz="2400" dirty="0" smtClean="0">
                <a:solidFill>
                  <a:srgbClr val="000000"/>
                </a:solidFill>
                <a:latin typeface="Times New Roman" panose="02020603050405020304" pitchFamily="18" charset="0"/>
              </a:rPr>
              <a:t>Son </a:t>
            </a:r>
            <a:r>
              <a:rPr lang="tr-TR" sz="2400" dirty="0">
                <a:solidFill>
                  <a:srgbClr val="000000"/>
                </a:solidFill>
                <a:latin typeface="Times New Roman" panose="02020603050405020304" pitchFamily="18" charset="0"/>
              </a:rPr>
              <a:t>yıllarda yıllık ortalama yağış miktarı ülke genelinde ortalama 574 mm olmasına karşın, bu değer Güneydoğu bölgesinde 250 mm ye kadar düşmekte buna karşın Karadeniz bölgesinin doğu kesimlerinde 2500 mm ye kadar çıkmaktadır. </a:t>
            </a:r>
          </a:p>
          <a:p>
            <a:pPr algn="just"/>
            <a:r>
              <a:rPr lang="tr-TR" sz="2400" dirty="0">
                <a:solidFill>
                  <a:srgbClr val="000000"/>
                </a:solidFill>
                <a:latin typeface="Times New Roman" panose="02020603050405020304" pitchFamily="18" charset="0"/>
              </a:rPr>
              <a:t>Ülkenin fiziksel özellikleri yönünden nehir havzalarının büyüklükleri, meteorolojik, jeolojik ve </a:t>
            </a:r>
            <a:r>
              <a:rPr lang="tr-TR" sz="2400" dirty="0" err="1">
                <a:solidFill>
                  <a:srgbClr val="000000"/>
                </a:solidFill>
                <a:latin typeface="Times New Roman" panose="02020603050405020304" pitchFamily="18" charset="0"/>
              </a:rPr>
              <a:t>topoğrafik</a:t>
            </a:r>
            <a:r>
              <a:rPr lang="tr-TR" sz="2400" dirty="0">
                <a:solidFill>
                  <a:srgbClr val="000000"/>
                </a:solidFill>
                <a:latin typeface="Times New Roman" panose="02020603050405020304" pitchFamily="18" charset="0"/>
              </a:rPr>
              <a:t> nitelikleri, arazi kullanım durumu ve şartları, toprak özellikleri ile orman örtüsü ve erozyon şartları gibi parametreler de kuraklık olaylarına hassasiyetin ölçüsünü belirleyen önemli tabii </a:t>
            </a:r>
            <a:r>
              <a:rPr lang="tr-TR" sz="2400" dirty="0" smtClean="0">
                <a:solidFill>
                  <a:srgbClr val="000000"/>
                </a:solidFill>
                <a:latin typeface="Times New Roman" panose="02020603050405020304" pitchFamily="18" charset="0"/>
              </a:rPr>
              <a:t>faktörler </a:t>
            </a:r>
            <a:r>
              <a:rPr lang="tr-TR" sz="2400" dirty="0">
                <a:solidFill>
                  <a:srgbClr val="000000"/>
                </a:solidFill>
                <a:latin typeface="Times New Roman" panose="02020603050405020304" pitchFamily="18" charset="0"/>
              </a:rPr>
              <a:t>arasında yer </a:t>
            </a:r>
            <a:r>
              <a:rPr lang="tr-TR" sz="2400" dirty="0" smtClean="0">
                <a:solidFill>
                  <a:srgbClr val="000000"/>
                </a:solidFill>
                <a:latin typeface="Times New Roman" panose="02020603050405020304" pitchFamily="18" charset="0"/>
              </a:rPr>
              <a:t>almaktadır. </a:t>
            </a:r>
            <a:endParaRPr lang="tr-TR" sz="2400" dirty="0"/>
          </a:p>
        </p:txBody>
      </p:sp>
    </p:spTree>
    <p:extLst>
      <p:ext uri="{BB962C8B-B14F-4D97-AF65-F5344CB8AC3E}">
        <p14:creationId xmlns:p14="http://schemas.microsoft.com/office/powerpoint/2010/main" val="27395990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TotalTime>
  <Words>2085</Words>
  <Application>Microsoft Office PowerPoint</Application>
  <PresentationFormat>Geniş ekran</PresentationFormat>
  <Paragraphs>97</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Calibri</vt:lpstr>
      <vt:lpstr>Calibri Light</vt:lpstr>
      <vt:lpstr>Times New Roman</vt:lpstr>
      <vt:lpstr>Office Teması</vt:lpstr>
      <vt:lpstr>TARIMSAL KURAKLIK YÖNETİMİ 10. Ülkemizde tarımsal kuraklıkla mücadele stratejisi ve eylem planı  Prof.Dr.Belgin ÇAKMAK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TARIMSAL KURAKLIK YÖNETİMİ 10. Ülkemizde tarımsal kuraklıkla mücadele stratejisi ve eylem planı  Prof.Dr.Belgin ÇAKMAK </dc:title>
  <dc:creator>Belgin</dc:creator>
  <cp:lastModifiedBy>Belgin</cp:lastModifiedBy>
  <cp:revision>23</cp:revision>
  <dcterms:created xsi:type="dcterms:W3CDTF">2022-03-10T09:08:35Z</dcterms:created>
  <dcterms:modified xsi:type="dcterms:W3CDTF">2022-03-12T10:13:19Z</dcterms:modified>
</cp:coreProperties>
</file>