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50" r:id="rId2"/>
    <p:sldId id="438" r:id="rId3"/>
    <p:sldId id="463" r:id="rId4"/>
    <p:sldId id="465" r:id="rId5"/>
    <p:sldId id="466" r:id="rId6"/>
    <p:sldId id="451" r:id="rId7"/>
    <p:sldId id="452" r:id="rId8"/>
    <p:sldId id="439" r:id="rId9"/>
    <p:sldId id="454" r:id="rId10"/>
    <p:sldId id="467" r:id="rId11"/>
    <p:sldId id="45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rory_sutherland_perspective_is_everything#t-327867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rory_sutherland_perspective_is_everything#t-32786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Advertising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Advertising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/>
              <a:t>Perspective</a:t>
            </a:r>
            <a:r>
              <a:rPr lang="tr-TR" dirty="0"/>
              <a:t> is </a:t>
            </a:r>
            <a:r>
              <a:rPr lang="tr-TR" dirty="0" err="1"/>
              <a:t>Everything</a:t>
            </a:r>
            <a:r>
              <a:rPr lang="tr-TR" dirty="0" smtClean="0"/>
              <a:t>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0663" y="2456922"/>
            <a:ext cx="7875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https://www.ted.com/talks/rory_sutherland_perspective_is_everything#t-327867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6127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advertising</a:t>
            </a:r>
            <a:r>
              <a:rPr lang="tr-TR" dirty="0" smtClean="0"/>
              <a:t> on </a:t>
            </a:r>
            <a:r>
              <a:rPr lang="tr-TR" dirty="0" err="1" smtClean="0"/>
              <a:t>society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4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Speaking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Adversiting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912784" y="2389532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/>
              <a:t>Subject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advertising</a:t>
            </a:r>
            <a:r>
              <a:rPr lang="tr-TR" dirty="0" smtClean="0"/>
              <a:t> on </a:t>
            </a:r>
            <a:r>
              <a:rPr lang="tr-TR" dirty="0" err="1" smtClean="0"/>
              <a:t>society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4360" y="3068960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81486" y="1729468"/>
            <a:ext cx="52306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Class </a:t>
            </a:r>
            <a:r>
              <a:rPr lang="tr-TR" dirty="0" err="1" smtClean="0"/>
              <a:t>Debate</a:t>
            </a:r>
            <a:r>
              <a:rPr lang="tr-TR" dirty="0" smtClean="0"/>
              <a:t>: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 (</a:t>
            </a:r>
            <a:r>
              <a:rPr lang="tr-TR" dirty="0" err="1" smtClean="0"/>
              <a:t>pro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3623" y="3645024"/>
            <a:ext cx="6220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Groups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20 </a:t>
            </a:r>
            <a:r>
              <a:rPr lang="tr-TR" dirty="0" err="1" smtClean="0"/>
              <a:t>minutes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Advertising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Brown, K.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nd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Hood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 (2002).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Academic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Encounters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Life in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Cambridge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4650" y="2736055"/>
            <a:ext cx="265367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Unit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3 : Media and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35699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</a:t>
            </a:r>
            <a:r>
              <a:rPr lang="tr-TR" dirty="0" smtClean="0"/>
              <a:t>5: </a:t>
            </a:r>
            <a:r>
              <a:rPr lang="tr-TR" dirty="0" err="1" smtClean="0"/>
              <a:t>Mass</a:t>
            </a:r>
            <a:r>
              <a:rPr lang="tr-TR" dirty="0" smtClean="0"/>
              <a:t> Media </a:t>
            </a:r>
            <a:r>
              <a:rPr lang="tr-TR" dirty="0" err="1" smtClean="0"/>
              <a:t>Today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586137" y="3851507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Advertising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Advertising</a:t>
            </a:r>
            <a:r>
              <a:rPr lang="tr-TR" sz="3200" dirty="0" smtClean="0">
                <a:solidFill>
                  <a:srgbClr val="FF0000"/>
                </a:solidFill>
              </a:rPr>
              <a:t> in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reading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19787" y="2497993"/>
            <a:ext cx="463575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Describe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advertisement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watch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recently</a:t>
            </a:r>
            <a:r>
              <a:rPr lang="tr-TR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01554" y="3048419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advertisment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consumer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612774" y="3579481"/>
            <a:ext cx="6263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thnik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ethics</a:t>
            </a:r>
            <a:r>
              <a:rPr lang="tr-TR" dirty="0" smtClean="0"/>
              <a:t> in </a:t>
            </a:r>
            <a:r>
              <a:rPr lang="tr-TR" dirty="0" err="1" smtClean="0"/>
              <a:t>advertising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628550" y="4127024"/>
            <a:ext cx="7775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advertising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1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Metin kutusu 5"/>
          <p:cNvSpPr txBox="1">
            <a:spLocks noChangeArrowheads="1"/>
          </p:cNvSpPr>
          <p:nvPr/>
        </p:nvSpPr>
        <p:spPr bwMode="auto">
          <a:xfrm>
            <a:off x="527733" y="548680"/>
            <a:ext cx="21062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2400" b="1" dirty="0">
                <a:solidFill>
                  <a:srgbClr val="F93B07"/>
                </a:solidFill>
                <a:latin typeface="+mn-lt"/>
              </a:rPr>
              <a:t>Advertising</a:t>
            </a:r>
            <a:endParaRPr lang="tr-TR" alt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87055" name="Metin kutusu 1"/>
          <p:cNvSpPr txBox="1">
            <a:spLocks noChangeArrowheads="1"/>
          </p:cNvSpPr>
          <p:nvPr/>
        </p:nvSpPr>
        <p:spPr bwMode="auto">
          <a:xfrm>
            <a:off x="534411" y="1100008"/>
            <a:ext cx="723559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tr-TR" altLang="tr-TR" sz="1800" dirty="0">
                <a:latin typeface="+mn-lt"/>
              </a:rPr>
              <a:t>- </a:t>
            </a:r>
            <a:r>
              <a:rPr lang="tr-TR" altLang="tr-TR" sz="1800" dirty="0" err="1">
                <a:latin typeface="+mn-lt"/>
              </a:rPr>
              <a:t>It</a:t>
            </a:r>
            <a:r>
              <a:rPr lang="tr-TR" altLang="tr-TR" sz="1800" dirty="0">
                <a:latin typeface="+mn-lt"/>
              </a:rPr>
              <a:t> is paid communication used to persuade someone to buy a product or a service of an identifed sponsor.</a:t>
            </a:r>
            <a:endParaRPr lang="tr-TR" altLang="tr-TR" sz="18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7895" y="2338181"/>
            <a:ext cx="34411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en-US" dirty="0"/>
              <a:t>- Print (newspaper, magazine, outdoor)</a:t>
            </a:r>
            <a:endParaRPr lang="tr-TR" dirty="0"/>
          </a:p>
        </p:txBody>
      </p:sp>
      <p:sp>
        <p:nvSpPr>
          <p:cNvPr id="7" name="Aşağı Ok 2"/>
          <p:cNvSpPr/>
          <p:nvPr/>
        </p:nvSpPr>
        <p:spPr>
          <a:xfrm rot="16200000">
            <a:off x="4077843" y="2440899"/>
            <a:ext cx="226137" cy="330129"/>
          </a:xfrm>
          <a:prstGeom prst="downArrow">
            <a:avLst/>
          </a:prstGeom>
          <a:solidFill>
            <a:srgbClr val="F93B07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10"/>
          <p:cNvSpPr/>
          <p:nvPr/>
        </p:nvSpPr>
        <p:spPr>
          <a:xfrm>
            <a:off x="4938068" y="2311504"/>
            <a:ext cx="35927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en-US" dirty="0"/>
              <a:t>If the product needs considerable explanation </a:t>
            </a:r>
            <a:endParaRPr lang="tr-TR" dirty="0"/>
          </a:p>
        </p:txBody>
      </p:sp>
      <p:pic>
        <p:nvPicPr>
          <p:cNvPr id="10" name="Picture 2" descr="print advertisement examples newspaper ile ilgili gÃ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172" y="3181435"/>
            <a:ext cx="1723652" cy="222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newspaper ad example ile ilgili gÃ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692" y="3238920"/>
            <a:ext cx="1695588" cy="219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2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Metin kutusu 5"/>
          <p:cNvSpPr txBox="1">
            <a:spLocks noChangeArrowheads="1"/>
          </p:cNvSpPr>
          <p:nvPr/>
        </p:nvSpPr>
        <p:spPr bwMode="auto">
          <a:xfrm>
            <a:off x="650932" y="722943"/>
            <a:ext cx="21062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2400" b="1" dirty="0">
                <a:solidFill>
                  <a:srgbClr val="F93B07"/>
                </a:solidFill>
                <a:latin typeface="+mn-lt"/>
              </a:rPr>
              <a:t>Advertising</a:t>
            </a:r>
            <a:endParaRPr lang="tr-TR" alt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932" y="162538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en-US" dirty="0"/>
              <a:t>- Television and Radio</a:t>
            </a:r>
            <a:endParaRPr lang="tr-TR" dirty="0"/>
          </a:p>
        </p:txBody>
      </p:sp>
      <p:sp>
        <p:nvSpPr>
          <p:cNvPr id="9" name="Rectangle 8"/>
          <p:cNvSpPr/>
          <p:nvPr/>
        </p:nvSpPr>
        <p:spPr>
          <a:xfrm>
            <a:off x="3779912" y="16061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en-US" dirty="0">
                <a:latin typeface="Arial" charset="0"/>
              </a:rPr>
              <a:t>-Emotion (sound and motion)</a:t>
            </a:r>
            <a:endParaRPr lang="tr-TR" dirty="0"/>
          </a:p>
        </p:txBody>
      </p:sp>
      <p:sp>
        <p:nvSpPr>
          <p:cNvPr id="10" name="Aşağı Ok 2"/>
          <p:cNvSpPr/>
          <p:nvPr/>
        </p:nvSpPr>
        <p:spPr>
          <a:xfrm rot="16200000">
            <a:off x="3282429" y="1658942"/>
            <a:ext cx="202879" cy="360041"/>
          </a:xfrm>
          <a:prstGeom prst="downArrow">
            <a:avLst/>
          </a:prstGeom>
          <a:solidFill>
            <a:srgbClr val="F93B07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Dikdörtgen 7"/>
          <p:cNvSpPr/>
          <p:nvPr/>
        </p:nvSpPr>
        <p:spPr>
          <a:xfrm>
            <a:off x="650932" y="2249916"/>
            <a:ext cx="6009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Aaker ve </a:t>
            </a:r>
            <a:r>
              <a:rPr lang="tr-TR" dirty="0"/>
              <a:t>Day </a:t>
            </a:r>
            <a:r>
              <a:rPr lang="tr-TR" dirty="0">
                <a:sym typeface="Wingdings" panose="05000000000000000000" pitchFamily="2" charset="2"/>
              </a:rPr>
              <a:t> %35  «advertising is deceptive»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672713" y="2758511"/>
            <a:ext cx="8036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Smart vd.</a:t>
            </a:r>
            <a:r>
              <a:rPr lang="tr-TR" dirty="0">
                <a:sym typeface="Wingdings" panose="05000000000000000000" pitchFamily="2" charset="2"/>
              </a:rPr>
              <a:t> %74  «Advertisers trick people often with deceptive claims.»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678082" y="354155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u="sng" dirty="0"/>
              <a:t>2 Functions of Advertising: </a:t>
            </a:r>
            <a:endParaRPr lang="tr-TR" u="sng" dirty="0"/>
          </a:p>
        </p:txBody>
      </p:sp>
      <p:sp>
        <p:nvSpPr>
          <p:cNvPr id="13" name="Dikdörtgen 12"/>
          <p:cNvSpPr/>
          <p:nvPr/>
        </p:nvSpPr>
        <p:spPr>
          <a:xfrm>
            <a:off x="678083" y="395593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- Inform 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678083" y="4256016"/>
            <a:ext cx="14155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- Persuade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93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  <p:bldP spid="8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68382" y="1306705"/>
            <a:ext cx="106760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Income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65175" y="3226152"/>
            <a:ext cx="107914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Appeal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5175" y="2419597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Attract</a:t>
            </a:r>
            <a:r>
              <a:rPr lang="tr-TR" dirty="0" smtClean="0"/>
              <a:t> </a:t>
            </a:r>
            <a:r>
              <a:rPr lang="tr-TR" dirty="0" err="1" smtClean="0"/>
              <a:t>attention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81801" y="1656349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gain or recurrent benefit usually measured in money that derives from capital or </a:t>
            </a:r>
            <a:r>
              <a:rPr lang="en-US" dirty="0" smtClean="0"/>
              <a:t>labor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81801" y="2812171"/>
            <a:ext cx="7738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cause someone to look at </a:t>
            </a:r>
            <a:r>
              <a:rPr lang="en-US" dirty="0" smtClean="0"/>
              <a:t>one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1801" y="3601704"/>
            <a:ext cx="758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application (as to a recognized authority) for corroboration, vindication, or </a:t>
            </a:r>
            <a:r>
              <a:rPr lang="en-US" dirty="0" smtClean="0"/>
              <a:t>decision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819166" y="4256635"/>
            <a:ext cx="101681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Desire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1801" y="4718300"/>
            <a:ext cx="4321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long or hope </a:t>
            </a:r>
            <a:r>
              <a:rPr lang="en-US" dirty="0" smtClean="0"/>
              <a:t>for</a:t>
            </a:r>
            <a:r>
              <a:rPr lang="tr-TR" dirty="0" smtClean="0"/>
              <a:t>; </a:t>
            </a:r>
            <a:r>
              <a:rPr lang="en-US" dirty="0" smtClean="0"/>
              <a:t>exhibit </a:t>
            </a:r>
            <a:r>
              <a:rPr lang="en-US" dirty="0"/>
              <a:t>or </a:t>
            </a:r>
            <a:r>
              <a:rPr lang="en-US" dirty="0" smtClean="0"/>
              <a:t>feel</a:t>
            </a:r>
            <a:r>
              <a:rPr lang="tr-TR" dirty="0" smtClean="0"/>
              <a:t> </a:t>
            </a:r>
            <a:r>
              <a:rPr lang="tr-TR" dirty="0" err="1" smtClean="0"/>
              <a:t>desire</a:t>
            </a:r>
            <a:r>
              <a:rPr lang="tr-TR" dirty="0"/>
              <a:t> </a:t>
            </a:r>
            <a:r>
              <a:rPr lang="en-US" dirty="0" smtClean="0"/>
              <a:t>for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71268" y="1412996"/>
            <a:ext cx="94577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Image: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09578" y="3365285"/>
            <a:ext cx="96372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Idyllic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9578" y="260786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Glossy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mental conception held in common by members of a group and symbolic of a basic attitude and </a:t>
            </a:r>
            <a:r>
              <a:rPr lang="en-US" dirty="0" smtClean="0"/>
              <a:t>orientation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28161" y="2948049"/>
            <a:ext cx="779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</a:t>
            </a:r>
            <a:r>
              <a:rPr lang="en-US" dirty="0" err="1" smtClean="0"/>
              <a:t>ttractive</a:t>
            </a:r>
            <a:r>
              <a:rPr lang="en-US" dirty="0" smtClean="0"/>
              <a:t> </a:t>
            </a:r>
            <a:r>
              <a:rPr lang="en-US" dirty="0"/>
              <a:t>in an artificially opulent, sophisticated, or smoothly captivating </a:t>
            </a:r>
            <a:r>
              <a:rPr lang="en-US" dirty="0" smtClean="0"/>
              <a:t>manner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8263" y="378874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P</a:t>
            </a:r>
            <a:r>
              <a:rPr lang="en-US" dirty="0" smtClean="0"/>
              <a:t>leasing </a:t>
            </a:r>
            <a:r>
              <a:rPr lang="en-US" dirty="0"/>
              <a:t>or picturesque in natural </a:t>
            </a:r>
            <a:r>
              <a:rPr lang="en-US" dirty="0" smtClean="0"/>
              <a:t>simplicity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871268" y="4238654"/>
            <a:ext cx="124104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Close-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8263" y="4701184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photograph or movie shot taken at close </a:t>
            </a:r>
            <a:r>
              <a:rPr lang="en-US" dirty="0" smtClean="0"/>
              <a:t>range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8912" y="1454334"/>
            <a:ext cx="120148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Elegance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12775" y="2325763"/>
            <a:ext cx="92525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Purity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25994" y="3163590"/>
            <a:ext cx="98251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Wealth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858407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en-US" dirty="0" err="1" smtClean="0"/>
              <a:t>efined</a:t>
            </a:r>
            <a:r>
              <a:rPr lang="en-US" dirty="0" smtClean="0"/>
              <a:t> </a:t>
            </a:r>
            <a:r>
              <a:rPr lang="en-US" dirty="0"/>
              <a:t>grace or dignified </a:t>
            </a:r>
            <a:r>
              <a:rPr lang="en-US" dirty="0" smtClean="0"/>
              <a:t>propriety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719101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quality or state of being </a:t>
            </a:r>
            <a:r>
              <a:rPr lang="en-US" dirty="0" err="1" smtClean="0"/>
              <a:t>püre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9363" y="3600980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err="1" smtClean="0"/>
              <a:t>bundance</a:t>
            </a:r>
            <a:r>
              <a:rPr lang="en-US" dirty="0" smtClean="0"/>
              <a:t> </a:t>
            </a:r>
            <a:r>
              <a:rPr lang="en-US" dirty="0"/>
              <a:t>of valuable material possessions or </a:t>
            </a:r>
            <a:r>
              <a:rPr lang="en-US" dirty="0" smtClean="0"/>
              <a:t>resources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9363" y="4458430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F</a:t>
            </a:r>
            <a:r>
              <a:rPr lang="en-US" dirty="0" err="1" smtClean="0"/>
              <a:t>ull</a:t>
            </a:r>
            <a:r>
              <a:rPr lang="en-US" dirty="0" smtClean="0"/>
              <a:t> of</a:t>
            </a:r>
            <a:r>
              <a:rPr lang="tr-TR" dirty="0" smtClean="0"/>
              <a:t> </a:t>
            </a:r>
            <a:r>
              <a:rPr lang="tr-TR" dirty="0" err="1" smtClean="0"/>
              <a:t>glamour</a:t>
            </a:r>
            <a:r>
              <a:rPr lang="tr-TR" dirty="0" smtClean="0"/>
              <a:t>;</a:t>
            </a:r>
            <a:r>
              <a:rPr lang="en-US" dirty="0"/>
              <a:t> </a:t>
            </a:r>
            <a:r>
              <a:rPr lang="en-US" dirty="0" smtClean="0"/>
              <a:t>excitingly attractive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597935" y="4027260"/>
            <a:ext cx="139602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Glamorous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Advertising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/>
              <a:t>Perspective</a:t>
            </a:r>
            <a:r>
              <a:rPr lang="tr-TR" dirty="0"/>
              <a:t> is </a:t>
            </a:r>
            <a:r>
              <a:rPr lang="tr-TR" dirty="0" err="1"/>
              <a:t>Everything</a:t>
            </a:r>
            <a:r>
              <a:rPr lang="tr-TR" dirty="0" smtClean="0"/>
              <a:t>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0663" y="2456922"/>
            <a:ext cx="7875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https://www.ted.com/talks/rory_sutherland_perspective_is_everything#t-327867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4797</TotalTime>
  <Words>471</Words>
  <Application>Microsoft Office PowerPoint</Application>
  <PresentationFormat>Ekran Gösterisi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Ofis Teması</vt:lpstr>
      <vt:lpstr>Advertising</vt:lpstr>
      <vt:lpstr>Reading: Advertising</vt:lpstr>
      <vt:lpstr>Reading: Advertising in the Media</vt:lpstr>
      <vt:lpstr>PowerPoint Sunusu</vt:lpstr>
      <vt:lpstr>PowerPoint Sunusu</vt:lpstr>
      <vt:lpstr>PowerPoint Sunusu</vt:lpstr>
      <vt:lpstr>PowerPoint Sunusu</vt:lpstr>
      <vt:lpstr>PowerPoint Sunusu</vt:lpstr>
      <vt:lpstr>Listening: Advertising</vt:lpstr>
      <vt:lpstr>Listening: Advertising</vt:lpstr>
      <vt:lpstr>Speaking: Adversiting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213</cp:revision>
  <dcterms:created xsi:type="dcterms:W3CDTF">2020-02-06T11:34:11Z</dcterms:created>
  <dcterms:modified xsi:type="dcterms:W3CDTF">2020-05-10T14:19:59Z</dcterms:modified>
</cp:coreProperties>
</file>