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5"/>
  </p:notesMasterIdLst>
  <p:handoutMasterIdLst>
    <p:handoutMasterId r:id="rId26"/>
  </p:handoutMasterIdLst>
  <p:sldIdLst>
    <p:sldId id="256" r:id="rId2"/>
    <p:sldId id="297" r:id="rId3"/>
    <p:sldId id="350" r:id="rId4"/>
    <p:sldId id="370" r:id="rId5"/>
    <p:sldId id="371" r:id="rId6"/>
    <p:sldId id="372" r:id="rId7"/>
    <p:sldId id="373" r:id="rId8"/>
    <p:sldId id="374" r:id="rId9"/>
    <p:sldId id="375" r:id="rId10"/>
    <p:sldId id="379" r:id="rId11"/>
    <p:sldId id="376" r:id="rId12"/>
    <p:sldId id="380" r:id="rId13"/>
    <p:sldId id="381" r:id="rId14"/>
    <p:sldId id="382" r:id="rId15"/>
    <p:sldId id="383" r:id="rId16"/>
    <p:sldId id="384" r:id="rId17"/>
    <p:sldId id="385" r:id="rId18"/>
    <p:sldId id="386" r:id="rId19"/>
    <p:sldId id="387" r:id="rId20"/>
    <p:sldId id="388" r:id="rId21"/>
    <p:sldId id="393" r:id="rId22"/>
    <p:sldId id="394" r:id="rId23"/>
    <p:sldId id="390"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5050"/>
    <a:srgbClr val="EFF4E2"/>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142166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22533034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1554984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37966669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7060664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6222448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17019302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1623783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14641376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19</a:t>
            </a:fld>
            <a:endParaRPr lang="tr-TR"/>
          </a:p>
        </p:txBody>
      </p:sp>
    </p:spTree>
    <p:extLst>
      <p:ext uri="{BB962C8B-B14F-4D97-AF65-F5344CB8AC3E}">
        <p14:creationId xmlns:p14="http://schemas.microsoft.com/office/powerpoint/2010/main" val="3422725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23344876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20</a:t>
            </a:fld>
            <a:endParaRPr lang="tr-TR"/>
          </a:p>
        </p:txBody>
      </p:sp>
    </p:spTree>
    <p:extLst>
      <p:ext uri="{BB962C8B-B14F-4D97-AF65-F5344CB8AC3E}">
        <p14:creationId xmlns:p14="http://schemas.microsoft.com/office/powerpoint/2010/main" val="38496104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21</a:t>
            </a:fld>
            <a:endParaRPr lang="tr-TR"/>
          </a:p>
        </p:txBody>
      </p:sp>
    </p:spTree>
    <p:extLst>
      <p:ext uri="{BB962C8B-B14F-4D97-AF65-F5344CB8AC3E}">
        <p14:creationId xmlns:p14="http://schemas.microsoft.com/office/powerpoint/2010/main" val="27868435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22</a:t>
            </a:fld>
            <a:endParaRPr lang="tr-TR"/>
          </a:p>
        </p:txBody>
      </p:sp>
    </p:spTree>
    <p:extLst>
      <p:ext uri="{BB962C8B-B14F-4D97-AF65-F5344CB8AC3E}">
        <p14:creationId xmlns:p14="http://schemas.microsoft.com/office/powerpoint/2010/main" val="7354588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23</a:t>
            </a:fld>
            <a:endParaRPr lang="tr-TR"/>
          </a:p>
        </p:txBody>
      </p:sp>
    </p:spTree>
    <p:extLst>
      <p:ext uri="{BB962C8B-B14F-4D97-AF65-F5344CB8AC3E}">
        <p14:creationId xmlns:p14="http://schemas.microsoft.com/office/powerpoint/2010/main" val="2174498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780273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782189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2511496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1972667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1106456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672075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4280173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9292BA-4DCE-D1B3-7C8E-B62F8A76FFD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696DEE3-EAC6-FC8F-BBF1-73B58798E9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789E5AD-927E-6E96-E37C-9701E0D6F678}"/>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BA1DCCF1-66A1-B996-21AB-37F43C59F31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F49CDBD-4163-91EB-9E5E-EB024AB2B63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3841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603FCC-0D04-D1BD-F714-DB0D2699138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D670F31-55DB-8CEC-A1BC-068FCE53577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EF174E8-875D-7233-8197-FE175EBD4E42}"/>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0DEA8CCB-AEA9-D1D5-3904-753186F1DB4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D0A519B-BD8A-B454-6058-0B64C8060293}"/>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4583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384B400-A026-03F9-F164-BD8941DC657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4F67ECC-9B43-044A-0406-3451CDC839B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3AFE7C0-D2B5-27A6-5145-C93254BEA217}"/>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41154FA3-9C19-3D29-8CC6-1BA744F7395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9DA6F79-0364-A001-DE22-81EFA97C8873}"/>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34311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082D6E-F9E6-2991-D184-5DC008CD5C6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585683D-69BF-F52D-29FB-C7FB90E87A1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51BC0CB-271A-D1B7-D3BA-3D62C48E2BB7}"/>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A40CB8BA-49E8-2BB7-38EA-7F72EA0582F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CB48E12-2035-4F60-9B30-3061368366F3}"/>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57826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1C6F8B-3A96-1A0F-E9E5-F1AD1D6219C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3589568-0DE8-B8C2-C675-D859CDE79F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2C270F6-E8D8-68CA-2321-B84AA3B2E2BD}"/>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4A8294A2-FD73-9451-2A60-101FD805552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9D12F12-69E2-4DB0-3339-45FB24DD5534}"/>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63195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98B26F-C891-FE32-8335-FBEC6487E73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F467FB4-BF3D-1387-D1F5-7B0BB8C0749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7EA41D7-755B-ABBF-0F95-3A12123FA1E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0DA58A7-1D29-D243-E9A1-FA84C7A66553}"/>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AC849DD9-9CF9-EC66-B0C8-664B3BB6699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8912DE5-1EAB-5F4E-BFB1-07858B5937A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04017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7C021D-50F8-E68B-391D-3A742F2E8C0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1082FF1-7BE6-2C0F-31C9-998F2ED757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A9FB062-04C9-6956-B8D0-096E0732FCF0}"/>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8D72294-5621-DF82-516D-C08F2A3EF1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01E63B32-801A-908A-5A96-EF3A56AE810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97AA31E-28BE-DF48-48C8-BD5754F3F76D}"/>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BBBE16A5-4797-E8E0-0672-98618E975E6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2B556E2-E501-6A8E-9485-8CAF6B859D3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79781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6FB06A-18FB-889A-11F7-9F8B4EA6C72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3877FC4-586C-E451-D95F-42AF34DD6713}"/>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14AB361D-867F-6334-32CE-271B9A06E4F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9244DE7-1D4F-62BF-C25F-25C88AD00A81}"/>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128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CAEE192-8116-3D30-DCFF-54A4DC584168}"/>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8B6A429A-4C22-0DE9-4A20-31A7A2D6DAD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714A57A-B817-8719-E13C-8800A9C52C3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34982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8C4051-A1A2-7D5D-993A-352A5C72E46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9DB3481-8DAE-EE5E-5F54-005CC2605A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2240FE7-C84A-11DF-BBFE-698A65DA4E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620433E-B526-D59C-04C2-29DF6E696616}"/>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0F2F8D44-F1BE-B1AC-4118-467575EC2AC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D3A3E52-4A40-CDF4-2238-8EA10191C024}"/>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50564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AFFBC9-2CCA-26FF-0298-0CB93AF47E1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90EE81F-8A59-887E-D9F7-E96F2FCE08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47AAEA2-2E7D-D28E-4829-BFF1DFCB4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59F1AB6-DE0C-642F-FA54-D5662BA34CBE}"/>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68FCFFF1-FC5F-1E22-C9B0-7369CC9331E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15DE98A-AF5F-08B9-2D27-CFF3F47F160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3868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82D2F7E-1C3A-5979-8F7B-6F4A5FFEF7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434B188-13B4-2E12-BDB7-7CA2C19E6A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0AB80B2-7084-5016-88FA-459EBD1381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6D2A64BC-8708-06AF-AA75-DC36EDBA58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460F3C8-E7B4-7BFC-5DB3-B06FBAE6D0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265308617"/>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999656" y="1484784"/>
            <a:ext cx="6026746"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t>Ankara Üniversitesi </a:t>
            </a:r>
            <a:b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br>
            <a: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t>Sağlık Bilimleri Fakültesi</a:t>
            </a:r>
            <a:b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br>
            <a: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t>Sosyal Hizmet Anabilim Dalı</a:t>
            </a:r>
            <a:br>
              <a:rPr lang="tr-TR" sz="3100" b="1" spc="-1" dirty="0">
                <a:solidFill>
                  <a:schemeClr val="tx1"/>
                </a:solidFill>
                <a:uFill>
                  <a:solidFill>
                    <a:srgbClr val="FFFFFF"/>
                  </a:solidFill>
                </a:uFill>
                <a:latin typeface="Calibri" panose="020F0502020204030204" pitchFamily="34" charset="0"/>
                <a:cs typeface="Calibri" panose="020F0502020204030204" pitchFamily="34" charset="0"/>
              </a:rPr>
            </a:br>
            <a:endParaRPr lang="tr-TR" sz="31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351584" y="3158970"/>
            <a:ext cx="8928992" cy="2376264"/>
          </a:xfrm>
        </p:spPr>
        <p:txBody>
          <a:bodyPr>
            <a:normAutofit/>
          </a:bodyPr>
          <a:lstStyle/>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Dersin adı: </a:t>
            </a:r>
            <a:r>
              <a:rPr lang="tr-TR" sz="2800" spc="-1" dirty="0" err="1">
                <a:solidFill>
                  <a:schemeClr val="tx1"/>
                </a:solidFill>
                <a:uFill>
                  <a:solidFill>
                    <a:srgbClr val="FFFFFF"/>
                  </a:solidFill>
                </a:uFill>
                <a:latin typeface="Calibri" panose="020F0502020204030204" pitchFamily="34" charset="0"/>
                <a:cs typeface="Calibri" panose="020F0502020204030204" pitchFamily="34" charset="0"/>
              </a:rPr>
              <a:t>Gerontolojik</a:t>
            </a: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 Sosyal Hizmet</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Dersin kodu: USHB 239</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Sorumlu öğretim üyesi: Satı GÜL KAPISIZ</a:t>
            </a:r>
          </a:p>
          <a:p>
            <a:pPr marL="257310" indent="-256770" algn="just">
              <a:spcBef>
                <a:spcPts val="751"/>
              </a:spcBef>
            </a:pPr>
            <a:r>
              <a:rPr lang="tr-TR" sz="2800" spc="-1" dirty="0">
                <a:solidFill>
                  <a:schemeClr val="tx1"/>
                </a:solidFill>
                <a:uFill>
                  <a:solidFill>
                    <a:srgbClr val="FFFFFF"/>
                  </a:solidFill>
                </a:uFill>
                <a:latin typeface="Calibri" panose="020F0502020204030204" pitchFamily="34" charset="0"/>
                <a:cs typeface="Calibri" panose="020F0502020204030204" pitchFamily="34" charset="0"/>
              </a:rPr>
              <a:t>Ünitenin adı: Sosyal Hizmetin </a:t>
            </a:r>
            <a:r>
              <a:rPr lang="tr-TR" sz="2800" spc="-1">
                <a:solidFill>
                  <a:schemeClr val="tx1"/>
                </a:solidFill>
                <a:uFill>
                  <a:solidFill>
                    <a:srgbClr val="FFFFFF"/>
                  </a:solidFill>
                </a:uFill>
                <a:latin typeface="Calibri" panose="020F0502020204030204" pitchFamily="34" charset="0"/>
                <a:cs typeface="Calibri" panose="020F0502020204030204" pitchFamily="34" charset="0"/>
              </a:rPr>
              <a:t>Temel Kuramları</a:t>
            </a:r>
            <a:endParaRPr lang="tr-TR" sz="2800" dirty="0">
              <a:solidFill>
                <a:schemeClr val="tx1"/>
              </a:solidFill>
              <a:latin typeface="Calibri" panose="020F0502020204030204" pitchFamily="34" charset="0"/>
              <a:cs typeface="Calibri" panose="020F0502020204030204" pitchFamily="34" charset="0"/>
            </a:endParaRPr>
          </a:p>
          <a:p>
            <a:pPr marL="257310" indent="-256770" algn="ctr">
              <a:spcBef>
                <a:spcPts val="751"/>
              </a:spcBef>
            </a:pPr>
            <a:endParaRPr lang="tr-TR" sz="2200" b="1" spc="-1" dirty="0">
              <a:solidFill>
                <a:schemeClr val="tx1"/>
              </a:solidFill>
              <a:uFill>
                <a:solidFill>
                  <a:srgbClr val="FFFFFF"/>
                </a:solidFill>
              </a:uFill>
              <a:latin typeface="Times New Roman" pitchFamily="18" charset="0"/>
              <a:cs typeface="Times New Roman" pitchFamily="18" charset="0"/>
            </a:endParaRPr>
          </a:p>
          <a:p>
            <a:pPr marL="257310" indent="-256770" algn="ctr">
              <a:spcBef>
                <a:spcPts val="751"/>
              </a:spcBef>
            </a:pPr>
            <a:endParaRPr lang="tr-TR" sz="2200" b="1" spc="-1" dirty="0">
              <a:solidFill>
                <a:schemeClr val="tx1"/>
              </a:solidFill>
              <a:uFill>
                <a:solidFill>
                  <a:srgbClr val="FFFFFF"/>
                </a:solidFill>
              </a:uFill>
              <a:latin typeface="Times New Roman" pitchFamily="18" charset="0"/>
              <a:cs typeface="Times New Roman" pitchFamily="18" charset="0"/>
            </a:endParaRP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Güçlendirme Yaklaşımı</a:t>
            </a:r>
            <a:br>
              <a:rPr lang="tr-TR" sz="2800" b="1" dirty="0">
                <a:latin typeface="Calibri" panose="020F0502020204030204" pitchFamily="34" charset="0"/>
                <a:ea typeface="Times New Roman" panose="02020603050405020304" pitchFamily="18" charset="0"/>
                <a:cs typeface="Calibri" panose="020F0502020204030204" pitchFamily="34" charset="0"/>
              </a:rPr>
            </a:b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38163" indent="-457200" algn="just">
              <a:spcAft>
                <a:spcPts val="750"/>
              </a:spcAft>
              <a:buFont typeface="Arial" panose="020B0604020202020204" pitchFamily="34" charset="0"/>
              <a:buChar char="•"/>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Kişinin ailesinde baskı yaratan bir durum yaşanmasının ardından, örneğin Parkinson teşhisi konulan bireyin güçlendirme sürecinde inanç ve motivasyonla perçinlenen öz-yeterlilik arttıkça, bireyin normal yaşama dönmesine, tekrar sosyal işlevselliğini kazanmasına katkı verir ve </a:t>
            </a:r>
            <a:r>
              <a:rPr lang="tr-TR" sz="2800" dirty="0" err="1">
                <a:latin typeface="Calibri" panose="020F0502020204030204" pitchFamily="34" charset="0"/>
                <a:ea typeface="Times New Roman" panose="02020603050405020304" pitchFamily="18" charset="0"/>
                <a:cs typeface="Calibri" panose="020F0502020204030204" pitchFamily="34" charset="0"/>
              </a:rPr>
              <a:t>psiko</a:t>
            </a:r>
            <a:r>
              <a:rPr lang="tr-TR" sz="2800" dirty="0">
                <a:latin typeface="Calibri" panose="020F0502020204030204" pitchFamily="34" charset="0"/>
                <a:ea typeface="Times New Roman" panose="02020603050405020304" pitchFamily="18" charset="0"/>
                <a:cs typeface="Calibri" panose="020F0502020204030204" pitchFamily="34" charset="0"/>
              </a:rPr>
              <a:t>-sosyal iyilik halinin gerçekleştirilmesi kolaylaşır.</a:t>
            </a: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1130264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err="1">
                <a:solidFill>
                  <a:schemeClr val="tx1"/>
                </a:solidFill>
                <a:latin typeface="Calibri" panose="020F0502020204030204" pitchFamily="34" charset="0"/>
                <a:cs typeface="Calibri" panose="020F0502020204030204" pitchFamily="34" charset="0"/>
              </a:rPr>
              <a:t>Gerontolojik</a:t>
            </a:r>
            <a:r>
              <a:rPr lang="tr-TR" sz="3100" b="1" dirty="0">
                <a:solidFill>
                  <a:schemeClr val="tx1"/>
                </a:solidFill>
                <a:latin typeface="Calibri" panose="020F0502020204030204" pitchFamily="34" charset="0"/>
                <a:cs typeface="Calibri" panose="020F0502020204030204" pitchFamily="34" charset="0"/>
              </a:rPr>
              <a:t> Sosyal Hizmet Uygulama Düzeyleri</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spcBef>
                <a:spcPts val="751"/>
              </a:spcBef>
              <a:buFont typeface="Arial" panose="020B0604020202020204" pitchFamily="34" charset="0"/>
              <a:buChar char="•"/>
            </a:pP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1970'ler ve 1980’lerde yaşlı bireylere yönelik hizmetlerin geliştirilmesinin düşük bir önceliğe sahip olduğu belirtilmektedir. </a:t>
            </a:r>
          </a:p>
          <a:p>
            <a:pPr marL="457740" indent="-457200" algn="just">
              <a:spcBef>
                <a:spcPts val="751"/>
              </a:spcBef>
              <a:buFont typeface="Arial" panose="020B0604020202020204" pitchFamily="34" charset="0"/>
              <a:buChar char="•"/>
            </a:pP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Yaşlı nüfus, bir taraftan bir arada bulunduğu toplumu etkilerken diğer taraftan toplumun sosyal-kültürel düşüncesi, yaklaşım ve davranışları, yaşlılığın insanlar ve toplum tarafından algılanma biçimi dâhilinde yaşlılara verilen hizmetlere de etki etmektedir.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2191303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err="1">
                <a:solidFill>
                  <a:schemeClr val="tx1"/>
                </a:solidFill>
                <a:latin typeface="Calibri" panose="020F0502020204030204" pitchFamily="34" charset="0"/>
                <a:cs typeface="Calibri" panose="020F0502020204030204" pitchFamily="34" charset="0"/>
              </a:rPr>
              <a:t>Gerontolojik</a:t>
            </a:r>
            <a:r>
              <a:rPr lang="tr-TR" sz="3100" b="1" dirty="0">
                <a:solidFill>
                  <a:schemeClr val="tx1"/>
                </a:solidFill>
                <a:latin typeface="Calibri" panose="020F0502020204030204" pitchFamily="34" charset="0"/>
                <a:cs typeface="Calibri" panose="020F0502020204030204" pitchFamily="34" charset="0"/>
              </a:rPr>
              <a:t> Sosyal Hizmet Uygulama Düzeyleri</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0" indent="0" algn="just">
              <a:spcBef>
                <a:spcPts val="751"/>
              </a:spcBef>
              <a:buNone/>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a:p>
            <a:pPr marL="540" indent="0" algn="just">
              <a:spcBef>
                <a:spcPts val="751"/>
              </a:spcBef>
              <a:buNone/>
            </a:pPr>
            <a:r>
              <a:rPr lang="tr-TR" sz="2800" b="1" spc="-1" dirty="0" err="1">
                <a:solidFill>
                  <a:srgbClr val="000000"/>
                </a:solidFill>
                <a:uFill>
                  <a:solidFill>
                    <a:srgbClr val="FFFFFF"/>
                  </a:solidFill>
                </a:uFill>
                <a:latin typeface="Calibri" panose="020F0502020204030204" pitchFamily="34" charset="0"/>
                <a:cs typeface="Calibri" panose="020F0502020204030204" pitchFamily="34" charset="0"/>
              </a:rPr>
              <a:t>Gerontolojik</a:t>
            </a:r>
            <a:r>
              <a:rPr lang="tr-TR" sz="2800" b="1" spc="-1" dirty="0">
                <a:solidFill>
                  <a:srgbClr val="000000"/>
                </a:solidFill>
                <a:uFill>
                  <a:solidFill>
                    <a:srgbClr val="FFFFFF"/>
                  </a:solidFill>
                </a:uFill>
                <a:latin typeface="Calibri" panose="020F0502020204030204" pitchFamily="34" charset="0"/>
                <a:cs typeface="Calibri" panose="020F0502020204030204" pitchFamily="34" charset="0"/>
              </a:rPr>
              <a:t> sosyal hizmet uzmanları, çok çeşitli ortamlarda; </a:t>
            </a:r>
          </a:p>
          <a:p>
            <a:pPr marL="457740" indent="-457200" algn="just">
              <a:spcBef>
                <a:spcPts val="751"/>
              </a:spcBef>
              <a:buFont typeface="Arial" panose="020B0604020202020204" pitchFamily="34" charset="0"/>
              <a:buChar char="•"/>
            </a:pP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Yaşlı yetişkinlere ve ailelerine yönelik kapsamlı bireysel, grup, aile ve toplum hizmetleri sağlar,</a:t>
            </a:r>
          </a:p>
          <a:p>
            <a:pPr marL="457740" indent="-457200" algn="just">
              <a:spcBef>
                <a:spcPts val="751"/>
              </a:spcBef>
              <a:buFont typeface="Arial" panose="020B0604020202020204" pitchFamily="34" charset="0"/>
              <a:buChar char="•"/>
            </a:pP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Kamu politikasının oluşturulması, uygulanması ve değerlendirilmesinde oldukça aktif rol alır,</a:t>
            </a:r>
          </a:p>
          <a:p>
            <a:pPr marL="457740" indent="-457200" algn="just">
              <a:spcBef>
                <a:spcPts val="751"/>
              </a:spcBef>
              <a:buFont typeface="Arial" panose="020B0604020202020204" pitchFamily="34" charset="0"/>
              <a:buChar char="•"/>
            </a:pP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Tıp, psikiyatri ve uzun süreli bakım ortamlarındaki disiplinler arası ekiplerde temel </a:t>
            </a:r>
            <a:r>
              <a:rPr lang="tr-TR" sz="2800" spc="-1" dirty="0" err="1">
                <a:solidFill>
                  <a:srgbClr val="000000"/>
                </a:solidFill>
                <a:uFill>
                  <a:solidFill>
                    <a:srgbClr val="FFFFFF"/>
                  </a:solidFill>
                </a:uFill>
                <a:latin typeface="Calibri" panose="020F0502020204030204" pitchFamily="34" charset="0"/>
                <a:cs typeface="Calibri" panose="020F0502020204030204" pitchFamily="34" charset="0"/>
              </a:rPr>
              <a:t>psikososyal</a:t>
            </a: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 bakış açısını mesleki uygulamalarla hayata geçirir.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2423799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err="1">
                <a:solidFill>
                  <a:schemeClr val="tx1"/>
                </a:solidFill>
                <a:latin typeface="Calibri" panose="020F0502020204030204" pitchFamily="34" charset="0"/>
                <a:cs typeface="Calibri" panose="020F0502020204030204" pitchFamily="34" charset="0"/>
              </a:rPr>
              <a:t>Gerontolojik</a:t>
            </a:r>
            <a:r>
              <a:rPr lang="tr-TR" sz="3100" b="1" dirty="0">
                <a:solidFill>
                  <a:schemeClr val="tx1"/>
                </a:solidFill>
                <a:latin typeface="Calibri" panose="020F0502020204030204" pitchFamily="34" charset="0"/>
                <a:cs typeface="Calibri" panose="020F0502020204030204" pitchFamily="34" charset="0"/>
              </a:rPr>
              <a:t> Sosyal Hizmet Uygulama Düzeyleri</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r>
              <a:rPr lang="tr-TR" sz="2800" dirty="0">
                <a:latin typeface="Calibri" panose="020F0502020204030204" pitchFamily="34" charset="0"/>
                <a:ea typeface="Times New Roman" panose="02020603050405020304" pitchFamily="18" charset="0"/>
                <a:cs typeface="Calibri" panose="020F0502020204030204" pitchFamily="34" charset="0"/>
              </a:rPr>
              <a:t>Sosyal hizmet uzmanlarının insan haklarını temel alarak; </a:t>
            </a:r>
          </a:p>
          <a:p>
            <a:pPr marL="938213" lvl="1" indent="-457200" algn="just">
              <a:spcAft>
                <a:spcPts val="750"/>
              </a:spcAft>
              <a:buFont typeface="Arial" panose="020B0604020202020204" pitchFamily="34" charset="0"/>
              <a:buChar char="•"/>
            </a:pPr>
            <a:r>
              <a:rPr lang="tr-TR" sz="2800" b="1" dirty="0">
                <a:latin typeface="Calibri" panose="020F0502020204030204" pitchFamily="34" charset="0"/>
                <a:ea typeface="Times New Roman" panose="02020603050405020304" pitchFamily="18" charset="0"/>
                <a:cs typeface="Calibri" panose="020F0502020204030204" pitchFamily="34" charset="0"/>
              </a:rPr>
              <a:t>Yaşlılığa hazırlanma, </a:t>
            </a:r>
          </a:p>
          <a:p>
            <a:pPr marL="938213" lvl="1" indent="-457200" algn="just">
              <a:spcAft>
                <a:spcPts val="750"/>
              </a:spcAft>
              <a:buFont typeface="Arial" panose="020B0604020202020204" pitchFamily="34" charset="0"/>
              <a:buChar char="•"/>
            </a:pPr>
            <a:r>
              <a:rPr lang="tr-TR" sz="2800" b="1" dirty="0">
                <a:latin typeface="Calibri" panose="020F0502020204030204" pitchFamily="34" charset="0"/>
                <a:ea typeface="Times New Roman" panose="02020603050405020304" pitchFamily="18" charset="0"/>
                <a:cs typeface="Calibri" panose="020F0502020204030204" pitchFamily="34" charset="0"/>
              </a:rPr>
              <a:t>Sağlık problemleri, </a:t>
            </a:r>
          </a:p>
          <a:p>
            <a:pPr marL="938213" lvl="1" indent="-457200" algn="just">
              <a:spcAft>
                <a:spcPts val="750"/>
              </a:spcAft>
              <a:buFont typeface="Arial" panose="020B0604020202020204" pitchFamily="34" charset="0"/>
              <a:buChar char="•"/>
            </a:pPr>
            <a:r>
              <a:rPr lang="tr-TR" sz="2800" b="1" dirty="0">
                <a:latin typeface="Calibri" panose="020F0502020204030204" pitchFamily="34" charset="0"/>
                <a:ea typeface="Times New Roman" panose="02020603050405020304" pitchFamily="18" charset="0"/>
                <a:cs typeface="Calibri" panose="020F0502020204030204" pitchFamily="34" charset="0"/>
              </a:rPr>
              <a:t>Gelirle ilgili problemler, </a:t>
            </a:r>
          </a:p>
          <a:p>
            <a:pPr marL="938213" lvl="1" indent="-457200" algn="just">
              <a:spcAft>
                <a:spcPts val="750"/>
              </a:spcAft>
              <a:buFont typeface="Arial" panose="020B0604020202020204" pitchFamily="34" charset="0"/>
              <a:buChar char="•"/>
            </a:pPr>
            <a:r>
              <a:rPr lang="tr-TR" sz="2800" b="1" dirty="0">
                <a:latin typeface="Calibri" panose="020F0502020204030204" pitchFamily="34" charset="0"/>
                <a:ea typeface="Times New Roman" panose="02020603050405020304" pitchFamily="18" charset="0"/>
                <a:cs typeface="Calibri" panose="020F0502020204030204" pitchFamily="34" charset="0"/>
              </a:rPr>
              <a:t>Değişen aile içi ve toplumsal problemler, </a:t>
            </a:r>
          </a:p>
          <a:p>
            <a:pPr marL="938213" lvl="1" indent="-457200" algn="just">
              <a:spcAft>
                <a:spcPts val="750"/>
              </a:spcAft>
              <a:buFont typeface="Arial" panose="020B0604020202020204" pitchFamily="34" charset="0"/>
              <a:buChar char="•"/>
            </a:pPr>
            <a:r>
              <a:rPr lang="tr-TR" sz="2800" b="1" dirty="0">
                <a:latin typeface="Calibri" panose="020F0502020204030204" pitchFamily="34" charset="0"/>
                <a:ea typeface="Times New Roman" panose="02020603050405020304" pitchFamily="18" charset="0"/>
                <a:cs typeface="Calibri" panose="020F0502020204030204" pitchFamily="34" charset="0"/>
              </a:rPr>
              <a:t>Bağımlı olmadan yaşamı kolay bir şekilde sürdürmek için hizmetler ve tutumlar, </a:t>
            </a:r>
          </a:p>
          <a:p>
            <a:pPr marL="938213" lvl="1" indent="-457200" algn="just">
              <a:spcAft>
                <a:spcPts val="750"/>
              </a:spcAft>
              <a:buFont typeface="Arial" panose="020B0604020202020204" pitchFamily="34" charset="0"/>
              <a:buChar char="•"/>
            </a:pPr>
            <a:r>
              <a:rPr lang="tr-TR" sz="2800" b="1" dirty="0">
                <a:latin typeface="Calibri" panose="020F0502020204030204" pitchFamily="34" charset="0"/>
                <a:ea typeface="Times New Roman" panose="02020603050405020304" pitchFamily="18" charset="0"/>
                <a:cs typeface="Calibri" panose="020F0502020204030204" pitchFamily="34" charset="0"/>
              </a:rPr>
              <a:t>Saygın yaşam ve saygın ölüm gibi konularda çalıştıkları </a:t>
            </a:r>
            <a:r>
              <a:rPr lang="tr-TR" sz="2800" dirty="0">
                <a:latin typeface="Calibri" panose="020F0502020204030204" pitchFamily="34" charset="0"/>
                <a:ea typeface="Times New Roman" panose="02020603050405020304" pitchFamily="18" charset="0"/>
                <a:cs typeface="Calibri" panose="020F0502020204030204" pitchFamily="34" charset="0"/>
              </a:rPr>
              <a:t>söylenebilir. </a:t>
            </a:r>
          </a:p>
          <a:p>
            <a:pPr marL="540" indent="0" algn="just">
              <a:spcBef>
                <a:spcPts val="751"/>
              </a:spcBef>
              <a:buNone/>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3585224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err="1">
                <a:solidFill>
                  <a:schemeClr val="tx1"/>
                </a:solidFill>
                <a:latin typeface="Calibri" panose="020F0502020204030204" pitchFamily="34" charset="0"/>
                <a:cs typeface="Calibri" panose="020F0502020204030204" pitchFamily="34" charset="0"/>
              </a:rPr>
              <a:t>Gerontolojik</a:t>
            </a:r>
            <a:r>
              <a:rPr lang="tr-TR" sz="3100" b="1" dirty="0">
                <a:solidFill>
                  <a:schemeClr val="tx1"/>
                </a:solidFill>
                <a:latin typeface="Calibri" panose="020F0502020204030204" pitchFamily="34" charset="0"/>
                <a:cs typeface="Calibri" panose="020F0502020204030204" pitchFamily="34" charset="0"/>
              </a:rPr>
              <a:t> Sosyal Hizmet Uygulama Düzeyleri</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r>
              <a:rPr lang="tr-TR" sz="2800" b="1" dirty="0" err="1">
                <a:latin typeface="Calibri" panose="020F0502020204030204" pitchFamily="34" charset="0"/>
                <a:ea typeface="Times New Roman" panose="02020603050405020304" pitchFamily="18" charset="0"/>
                <a:cs typeface="Calibri" panose="020F0502020204030204" pitchFamily="34" charset="0"/>
              </a:rPr>
              <a:t>Gerontolojik</a:t>
            </a:r>
            <a:r>
              <a:rPr lang="tr-TR" sz="2800" b="1" dirty="0">
                <a:latin typeface="Calibri" panose="020F0502020204030204" pitchFamily="34" charset="0"/>
                <a:ea typeface="Times New Roman" panose="02020603050405020304" pitchFamily="18" charset="0"/>
                <a:cs typeface="Calibri" panose="020F0502020204030204" pitchFamily="34" charset="0"/>
              </a:rPr>
              <a:t> sosyal hizmet uygulamasının kapsamı, </a:t>
            </a: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Yaşlılarla ilgili refah konularının (iyilik hâlinin geliştirilmesi), </a:t>
            </a: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Yaşam kalitesinin arttırılması, </a:t>
            </a: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Yaşlıların yüksek yararı için savunuculuk yapılması (birey, grup, topluluk ve toplum düzeyinde pek çok açıdan ele alınması) ile ilgilidir. </a:t>
            </a: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Yaşlılara destek sunumunda ihtiyaç duyulan bilgi ve becerilerin doğru kullanımı ve uzmanın bu alandaki donanım ve deneyimi oldukça önemlidir.</a:t>
            </a:r>
          </a:p>
          <a:p>
            <a:pPr marL="457740" indent="-457200" algn="just">
              <a:spcBef>
                <a:spcPts val="751"/>
              </a:spcBef>
              <a:buFont typeface="Arial" panose="020B0604020202020204" pitchFamily="34" charset="0"/>
              <a:buChar char="•"/>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127565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err="1">
                <a:solidFill>
                  <a:schemeClr val="tx1"/>
                </a:solidFill>
                <a:latin typeface="Calibri" panose="020F0502020204030204" pitchFamily="34" charset="0"/>
                <a:cs typeface="Calibri" panose="020F0502020204030204" pitchFamily="34" charset="0"/>
              </a:rPr>
              <a:t>Gerontolojik</a:t>
            </a:r>
            <a:r>
              <a:rPr lang="tr-TR" sz="3100" b="1" dirty="0">
                <a:solidFill>
                  <a:schemeClr val="tx1"/>
                </a:solidFill>
                <a:latin typeface="Calibri" panose="020F0502020204030204" pitchFamily="34" charset="0"/>
                <a:cs typeface="Calibri" panose="020F0502020204030204" pitchFamily="34" charset="0"/>
              </a:rPr>
              <a:t> Sosyal Hizmet Uygulama Düzeyleri</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38163" indent="-457200" algn="just">
              <a:spcAft>
                <a:spcPts val="750"/>
              </a:spcAft>
              <a:buFont typeface="Arial" panose="020B0604020202020204" pitchFamily="34" charset="0"/>
              <a:buChar char="•"/>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Sosyal hizmet uzmanının </a:t>
            </a:r>
            <a:r>
              <a:rPr lang="tr-TR" sz="2800" b="1" dirty="0">
                <a:latin typeface="Calibri" panose="020F0502020204030204" pitchFamily="34" charset="0"/>
                <a:ea typeface="Times New Roman" panose="02020603050405020304" pitchFamily="18" charset="0"/>
                <a:cs typeface="Calibri" panose="020F0502020204030204" pitchFamily="34" charset="0"/>
              </a:rPr>
              <a:t>birincil amacı</a:t>
            </a:r>
            <a:r>
              <a:rPr lang="tr-TR" sz="2800" dirty="0">
                <a:latin typeface="Calibri" panose="020F0502020204030204" pitchFamily="34" charset="0"/>
                <a:ea typeface="Times New Roman" panose="02020603050405020304" pitchFamily="18" charset="0"/>
                <a:cs typeface="Calibri" panose="020F0502020204030204" pitchFamily="34" charset="0"/>
              </a:rPr>
              <a:t> </a:t>
            </a:r>
            <a:r>
              <a:rPr lang="tr-TR" sz="2800" dirty="0" err="1">
                <a:latin typeface="Calibri" panose="020F0502020204030204" pitchFamily="34" charset="0"/>
                <a:ea typeface="Times New Roman" panose="02020603050405020304" pitchFamily="18" charset="0"/>
                <a:cs typeface="Calibri" panose="020F0502020204030204" pitchFamily="34" charset="0"/>
              </a:rPr>
              <a:t>genelci</a:t>
            </a:r>
            <a:r>
              <a:rPr lang="tr-TR" sz="2800" dirty="0">
                <a:latin typeface="Calibri" panose="020F0502020204030204" pitchFamily="34" charset="0"/>
                <a:ea typeface="Times New Roman" panose="02020603050405020304" pitchFamily="18" charset="0"/>
                <a:cs typeface="Calibri" panose="020F0502020204030204" pitchFamily="34" charset="0"/>
              </a:rPr>
              <a:t> ve bütüncül bir yaklaşım ile</a:t>
            </a:r>
            <a:r>
              <a:rPr lang="tr-TR" sz="2800" b="1" dirty="0">
                <a:latin typeface="Calibri" panose="020F0502020204030204" pitchFamily="34" charset="0"/>
                <a:ea typeface="Times New Roman" panose="02020603050405020304" pitchFamily="18" charset="0"/>
                <a:cs typeface="Calibri" panose="020F0502020204030204" pitchFamily="34" charset="0"/>
              </a:rPr>
              <a:t> </a:t>
            </a:r>
            <a:r>
              <a:rPr lang="tr-TR" sz="2800" dirty="0">
                <a:latin typeface="Calibri" panose="020F0502020204030204" pitchFamily="34" charset="0"/>
                <a:ea typeface="Times New Roman" panose="02020603050405020304" pitchFamily="18" charset="0"/>
                <a:cs typeface="Calibri" panose="020F0502020204030204" pitchFamily="34" charset="0"/>
              </a:rPr>
              <a:t>yaşlanma sürecinin belirli zorluklarını ele almaktır.</a:t>
            </a: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Yaşlılarla çalışan sosyal hizmet uzmanlarının belirli bilgi ve beceri alanları arasında </a:t>
            </a:r>
            <a:r>
              <a:rPr lang="tr-TR" sz="2800" b="1" dirty="0">
                <a:latin typeface="Calibri" panose="020F0502020204030204" pitchFamily="34" charset="0"/>
                <a:ea typeface="Times New Roman" panose="02020603050405020304" pitchFamily="18" charset="0"/>
                <a:cs typeface="Calibri" panose="020F0502020204030204" pitchFamily="34" charset="0"/>
              </a:rPr>
              <a:t>yaşlı yetişkinlerin ihtiyaçlarının ve işlevsel kapasitelerinin değerlendirilmesi, fiziksel ve zihinsel sağlık sorunları ile ilgili uzmanlık, vaka ve bakım yönetimi, uzun süreli bakım, yaşlı istismarı, yaşam kalitesi sorunları ve ileri bakım planlaması </a:t>
            </a:r>
            <a:r>
              <a:rPr lang="tr-TR" sz="2800" dirty="0">
                <a:latin typeface="Calibri" panose="020F0502020204030204" pitchFamily="34" charset="0"/>
                <a:ea typeface="Times New Roman" panose="02020603050405020304" pitchFamily="18" charset="0"/>
                <a:cs typeface="Calibri" panose="020F0502020204030204" pitchFamily="34" charset="0"/>
              </a:rPr>
              <a:t>yer almaktadır. </a:t>
            </a:r>
          </a:p>
          <a:p>
            <a:pPr marL="457740" indent="-457200" algn="just">
              <a:spcBef>
                <a:spcPts val="751"/>
              </a:spcBef>
              <a:buFont typeface="Arial" panose="020B0604020202020204" pitchFamily="34" charset="0"/>
              <a:buChar char="•"/>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3028320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cs typeface="Calibri" panose="020F0502020204030204" pitchFamily="34" charset="0"/>
              </a:rPr>
              <a:t>Mikro Düzey</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38213" lvl="1" indent="-457200" algn="just">
              <a:spcAft>
                <a:spcPts val="750"/>
              </a:spcAft>
              <a:buFont typeface="Arial" panose="020B0604020202020204" pitchFamily="34" charset="0"/>
              <a:buChar char="•"/>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 bireylerin varsa eğer bağımlı olma durumlarını en aza indirgemek, </a:t>
            </a: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Aile, arkadaş veya yakın çevresiyle olan ilişkilerini onarmak-sürdürmek, </a:t>
            </a: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 birey üzerindeki stresi azaltmak, bunun için gerekirse bir psikolog veya psikiyatristten destek almak, </a:t>
            </a: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Aile bireylerinin sınırlarını keşfetmek ve yapılandırmak, </a:t>
            </a: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Yaşlının gereksinimine yönelik </a:t>
            </a:r>
            <a:r>
              <a:rPr lang="tr-TR" sz="2800" dirty="0" err="1">
                <a:latin typeface="Calibri" panose="020F0502020204030204" pitchFamily="34" charset="0"/>
                <a:ea typeface="Times New Roman" panose="02020603050405020304" pitchFamily="18" charset="0"/>
                <a:cs typeface="Calibri" panose="020F0502020204030204" pitchFamily="34" charset="0"/>
              </a:rPr>
              <a:t>psikososyal</a:t>
            </a:r>
            <a:r>
              <a:rPr lang="tr-TR" sz="2800" dirty="0">
                <a:latin typeface="Calibri" panose="020F0502020204030204" pitchFamily="34" charset="0"/>
                <a:ea typeface="Times New Roman" panose="02020603050405020304" pitchFamily="18" charset="0"/>
                <a:cs typeface="Calibri" panose="020F0502020204030204" pitchFamily="34" charset="0"/>
              </a:rPr>
              <a:t> destek ve danışmanlıkta bulunmak. </a:t>
            </a:r>
          </a:p>
          <a:p>
            <a:pPr marL="540" indent="0" algn="just">
              <a:spcBef>
                <a:spcPts val="751"/>
              </a:spcBef>
              <a:buNone/>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2035972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cs typeface="Calibri" panose="020F0502020204030204" pitchFamily="34" charset="0"/>
              </a:rPr>
              <a:t>Mikro Düzey</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81013" lvl="1" indent="0" algn="just">
              <a:spcAft>
                <a:spcPts val="750"/>
              </a:spcAft>
              <a:buNone/>
            </a:pPr>
            <a:endParaRPr lang="tr-TR" sz="2800" b="1" dirty="0">
              <a:latin typeface="Calibri" panose="020F0502020204030204" pitchFamily="34" charset="0"/>
              <a:ea typeface="Times New Roman" panose="02020603050405020304" pitchFamily="18" charset="0"/>
              <a:cs typeface="Calibri" panose="020F0502020204030204" pitchFamily="34" charset="0"/>
            </a:endParaRPr>
          </a:p>
          <a:p>
            <a:pPr marL="481013" lvl="1" indent="0" algn="just">
              <a:spcAft>
                <a:spcPts val="750"/>
              </a:spcAft>
              <a:buNone/>
            </a:pPr>
            <a:r>
              <a:rPr lang="tr-TR" sz="2800" b="1" dirty="0">
                <a:latin typeface="Calibri" panose="020F0502020204030204" pitchFamily="34" charset="0"/>
                <a:ea typeface="Times New Roman" panose="02020603050405020304" pitchFamily="18" charset="0"/>
                <a:cs typeface="Calibri" panose="020F0502020204030204" pitchFamily="34" charset="0"/>
              </a:rPr>
              <a:t>Temel Prensipler</a:t>
            </a: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Sosyal hizmet uzmanı ön yargılardan bağımsız olmalı,</a:t>
            </a: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Yaşlanmanın tüm evrelerini, anlamını ve güçlü yanlarını kavramalı,</a:t>
            </a: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Kendi kaderini tayin hakkı ilkesini benimseyip yaşlı bireyle iletişim kurarken bu ilkeyi göz önünde bulundurmalıdır.</a:t>
            </a:r>
          </a:p>
          <a:p>
            <a:pPr marL="540" indent="0" algn="just">
              <a:spcBef>
                <a:spcPts val="751"/>
              </a:spcBef>
              <a:buNone/>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1142480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err="1">
                <a:solidFill>
                  <a:schemeClr val="tx1"/>
                </a:solidFill>
                <a:latin typeface="Calibri" panose="020F0502020204030204" pitchFamily="34" charset="0"/>
                <a:ea typeface="Times New Roman" panose="02020603050405020304" pitchFamily="18" charset="0"/>
                <a:cs typeface="Calibri" panose="020F0502020204030204" pitchFamily="34" charset="0"/>
              </a:rPr>
              <a:t>Mezzo</a:t>
            </a:r>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 Düzey</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38213" lvl="1" indent="-457200" algn="just">
              <a:spcAft>
                <a:spcPts val="750"/>
              </a:spcAft>
              <a:buFont typeface="Arial" panose="020B0604020202020204" pitchFamily="34" charset="0"/>
              <a:buChar char="•"/>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Uzmanın, benzer konular dâhilinde güçlük yaşayan/hizmet alma ihtiyacı bulunan yaşlı bireylere yönelik organize edeceği grup çalışmaları (yaşlı eğitim grupları, yaşlı etkileşim grupları, yaşlı destek-tedavi grupları vb.) </a:t>
            </a:r>
            <a:r>
              <a:rPr lang="tr-TR" sz="2800" dirty="0" err="1">
                <a:latin typeface="Calibri" panose="020F0502020204030204" pitchFamily="34" charset="0"/>
                <a:ea typeface="Times New Roman" panose="02020603050405020304" pitchFamily="18" charset="0"/>
                <a:cs typeface="Calibri" panose="020F0502020204030204" pitchFamily="34" charset="0"/>
              </a:rPr>
              <a:t>mezzo</a:t>
            </a:r>
            <a:r>
              <a:rPr lang="tr-TR" sz="2800" dirty="0">
                <a:latin typeface="Calibri" panose="020F0502020204030204" pitchFamily="34" charset="0"/>
                <a:ea typeface="Times New Roman" panose="02020603050405020304" pitchFamily="18" charset="0"/>
                <a:cs typeface="Calibri" panose="020F0502020204030204" pitchFamily="34" charset="0"/>
              </a:rPr>
              <a:t> düzey çalışmalar arasında sıralanabilir. </a:t>
            </a:r>
          </a:p>
          <a:p>
            <a:pPr marL="938213" lvl="1"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Gruplarla çalışma konusunda uzmanın bilgi ve beceri sahibi olması ve deneyimli olması hizmetin kalitesi ve verimliliği açısından önem arz etmektedir.</a:t>
            </a:r>
          </a:p>
          <a:p>
            <a:pPr marL="481013" lvl="1" indent="0" algn="just">
              <a:spcAft>
                <a:spcPts val="750"/>
              </a:spcAft>
              <a:buNone/>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0" indent="0" algn="just">
              <a:spcBef>
                <a:spcPts val="751"/>
              </a:spcBef>
              <a:buNone/>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38518469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Makro Düzey</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38213" lvl="1" indent="-457200" algn="just">
              <a:spcAft>
                <a:spcPts val="750"/>
              </a:spcAft>
              <a:buFont typeface="Arial" panose="020B0604020202020204" pitchFamily="34" charset="0"/>
              <a:buChar char="•"/>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Uzmanın, sosyal politika ve mesleki politikaya hâkim olması, kurumlar ve kuruluşlar ile iş birliği içerisinde ve gerekirse yaşlı bireylerin haklarının savunulması konusunda politika yapıcılarla iş birliği içerisinde olması, yaşlı bireylere yönelik olan toplumsal ve kurumsal hizmetlerin geçerliliğini/uygulanmasını eleştirel biçimde inceleyip tartışması ayrıca toplumsal bir değişim yaratma amacıyla bir araya gelen bireyleri toplumla çalışma becerileriyle desteklenmesi makro düzey uygulamalara örnek olarak düşünülebilir.</a:t>
            </a:r>
          </a:p>
          <a:p>
            <a:pPr marL="481013" lvl="1" indent="0" algn="just">
              <a:spcAft>
                <a:spcPts val="750"/>
              </a:spcAft>
              <a:buNone/>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0" indent="0" algn="just">
              <a:spcBef>
                <a:spcPts val="751"/>
              </a:spcBef>
              <a:buNone/>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19</a:t>
            </a:fld>
            <a:endParaRPr lang="tr-TR"/>
          </a:p>
        </p:txBody>
      </p:sp>
    </p:spTree>
    <p:extLst>
      <p:ext uri="{BB962C8B-B14F-4D97-AF65-F5344CB8AC3E}">
        <p14:creationId xmlns:p14="http://schemas.microsoft.com/office/powerpoint/2010/main" val="2956481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a:bodyPr>
          <a:lstStyle/>
          <a:p>
            <a:r>
              <a:rPr lang="tr-TR" sz="2800" b="1" dirty="0">
                <a:solidFill>
                  <a:schemeClr val="tx1"/>
                </a:solidFill>
                <a:latin typeface="Calibri" panose="020F0502020204030204" pitchFamily="34" charset="0"/>
                <a:cs typeface="Calibri" panose="020F0502020204030204" pitchFamily="34" charset="0"/>
              </a:rPr>
              <a:t>Sosyal Hizmetin Temel Kuramları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Yaşlılık dönemi çok yönlü ele alınması gereken bir dönemdir. </a:t>
            </a:r>
          </a:p>
          <a:p>
            <a:pPr marL="549275" indent="-457200" algn="just">
              <a:buFont typeface="Arial" panose="020B0604020202020204" pitchFamily="34" charset="0"/>
              <a:buChar char="•"/>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Günümüzde yaşlılık dönemini açıklayan pek çok yaklaşım mevcuttur. Sosyal hizmet alanında insanı bir bütün olarak inceleyen yaklaşımlar; </a:t>
            </a:r>
            <a:r>
              <a:rPr lang="tr-TR" b="1" dirty="0">
                <a:latin typeface="Calibri" panose="020F0502020204030204" pitchFamily="34" charset="0"/>
                <a:ea typeface="Times New Roman" panose="02020603050405020304" pitchFamily="18" charset="0"/>
                <a:cs typeface="Calibri" panose="020F0502020204030204" pitchFamily="34" charset="0"/>
              </a:rPr>
              <a:t>Sistem Yaklaşımı ve Güçlendirme Yaklaşımıdır.</a:t>
            </a:r>
          </a:p>
          <a:p>
            <a:pPr marL="549275" indent="-457200" algn="just">
              <a:buFont typeface="Arial" panose="020B0604020202020204" pitchFamily="34" charset="0"/>
              <a:buChar char="•"/>
              <a:tabLst>
                <a:tab pos="0" algn="l"/>
              </a:tabLst>
            </a:pPr>
            <a:r>
              <a:rPr lang="tr-TR" dirty="0">
                <a:latin typeface="Calibri" panose="020F0502020204030204" pitchFamily="34" charset="0"/>
                <a:ea typeface="Times New Roman" panose="02020603050405020304" pitchFamily="18" charset="0"/>
                <a:cs typeface="Calibri" panose="020F0502020204030204" pitchFamily="34" charset="0"/>
              </a:rPr>
              <a:t>Çevresel faktörler ve çevrenin kişi üzerindeki etkisini inceleyen bir yaklaşım olan </a:t>
            </a:r>
            <a:r>
              <a:rPr lang="tr-TR" b="1" dirty="0">
                <a:latin typeface="Calibri" panose="020F0502020204030204" pitchFamily="34" charset="0"/>
                <a:ea typeface="Times New Roman" panose="02020603050405020304" pitchFamily="18" charset="0"/>
                <a:cs typeface="Calibri" panose="020F0502020204030204" pitchFamily="34" charset="0"/>
              </a:rPr>
              <a:t>Sistem Yaklaşımı </a:t>
            </a:r>
            <a:r>
              <a:rPr lang="tr-TR" dirty="0">
                <a:latin typeface="Calibri" panose="020F0502020204030204" pitchFamily="34" charset="0"/>
                <a:ea typeface="Times New Roman" panose="02020603050405020304" pitchFamily="18" charset="0"/>
                <a:cs typeface="Calibri" panose="020F0502020204030204" pitchFamily="34" charset="0"/>
              </a:rPr>
              <a:t>özellikle yaşlılık döneminde bireyin çeşitli nedenlerle yaşayabileceği işlevsizliğinin, sistemsel ilişkilerinin incelenmesi, sosyal hizmet değerlendirmesi ve müdahalesi için önemli bir analiz yapma fırsatı sunmaktadır. </a:t>
            </a:r>
          </a:p>
          <a:p>
            <a:pPr marL="549275" indent="-457200" algn="just">
              <a:buFont typeface="Arial" panose="020B0604020202020204" pitchFamily="34" charset="0"/>
              <a:buChar char="•"/>
              <a:tabLst>
                <a:tab pos="0" algn="l"/>
              </a:tabLst>
            </a:pPr>
            <a:r>
              <a:rPr lang="tr-TR" b="1" dirty="0">
                <a:latin typeface="Calibri" panose="020F0502020204030204" pitchFamily="34" charset="0"/>
                <a:ea typeface="Times New Roman" panose="02020603050405020304" pitchFamily="18" charset="0"/>
                <a:cs typeface="Calibri" panose="020F0502020204030204" pitchFamily="34" charset="0"/>
              </a:rPr>
              <a:t>Güçlendirme Yaklaşımı </a:t>
            </a:r>
            <a:r>
              <a:rPr lang="tr-TR" dirty="0">
                <a:latin typeface="Calibri" panose="020F0502020204030204" pitchFamily="34" charset="0"/>
                <a:ea typeface="Times New Roman" panose="02020603050405020304" pitchFamily="18" charset="0"/>
                <a:cs typeface="Calibri" panose="020F0502020204030204" pitchFamily="34" charset="0"/>
              </a:rPr>
              <a:t>ise bireyin güçlü yönlerine odaklanmaktadır.</a:t>
            </a:r>
          </a:p>
          <a:p>
            <a:pPr marL="549275" indent="-457200" algn="just">
              <a:buFont typeface="Wingdings" panose="05000000000000000000" pitchFamily="2" charset="2"/>
              <a:buChar char="ü"/>
              <a:tabLst>
                <a:tab pos="0" algn="l"/>
              </a:tabLst>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Makro Düzey</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Gerontoloji ekibiyle birlikte uygulanacak olan toplum temelli müdahale, sosyal hizmet uzmanının en önemli müdahale yöntemlerinden olan mikro (birey, birey ile ailesi), </a:t>
            </a:r>
            <a:r>
              <a:rPr lang="tr-TR" sz="2800" dirty="0" err="1">
                <a:latin typeface="Calibri" panose="020F0502020204030204" pitchFamily="34" charset="0"/>
                <a:ea typeface="Times New Roman" panose="02020603050405020304" pitchFamily="18" charset="0"/>
                <a:cs typeface="Calibri" panose="020F0502020204030204" pitchFamily="34" charset="0"/>
              </a:rPr>
              <a:t>mezzo</a:t>
            </a:r>
            <a:r>
              <a:rPr lang="tr-TR" sz="2800" dirty="0">
                <a:latin typeface="Calibri" panose="020F0502020204030204" pitchFamily="34" charset="0"/>
                <a:ea typeface="Times New Roman" panose="02020603050405020304" pitchFamily="18" charset="0"/>
                <a:cs typeface="Calibri" panose="020F0502020204030204" pitchFamily="34" charset="0"/>
              </a:rPr>
              <a:t> (komşu, arkadaş, tedavi gurubu) ve makro (toplum, topluluk, örgütler) düzeyleri içerebilir.</a:t>
            </a: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Mikro düzeyde yaşının bireysel problemleriyle ilgili çalışılırken yaşlıyla </a:t>
            </a:r>
            <a:r>
              <a:rPr lang="tr-TR" sz="2800" dirty="0" err="1">
                <a:latin typeface="Calibri" panose="020F0502020204030204" pitchFamily="34" charset="0"/>
                <a:ea typeface="Times New Roman" panose="02020603050405020304" pitchFamily="18" charset="0"/>
                <a:cs typeface="Calibri" panose="020F0502020204030204" pitchFamily="34" charset="0"/>
              </a:rPr>
              <a:t>mezzo</a:t>
            </a:r>
            <a:r>
              <a:rPr lang="tr-TR" sz="2800" dirty="0">
                <a:latin typeface="Calibri" panose="020F0502020204030204" pitchFamily="34" charset="0"/>
                <a:ea typeface="Times New Roman" panose="02020603050405020304" pitchFamily="18" charset="0"/>
                <a:cs typeface="Calibri" panose="020F0502020204030204" pitchFamily="34" charset="0"/>
              </a:rPr>
              <a:t> düzeyde resim sanatları grubunda çalışmak mümkündür. Makro düzeyde ise yaşlıların sosyal projelere </a:t>
            </a:r>
            <a:r>
              <a:rPr lang="tr-TR" sz="2800" dirty="0" err="1">
                <a:latin typeface="Calibri" panose="020F0502020204030204" pitchFamily="34" charset="0"/>
                <a:ea typeface="Times New Roman" panose="02020603050405020304" pitchFamily="18" charset="0"/>
                <a:cs typeface="Calibri" panose="020F0502020204030204" pitchFamily="34" charset="0"/>
              </a:rPr>
              <a:t>kanalize</a:t>
            </a:r>
            <a:r>
              <a:rPr lang="tr-TR" sz="2800" dirty="0">
                <a:latin typeface="Calibri" panose="020F0502020204030204" pitchFamily="34" charset="0"/>
                <a:ea typeface="Times New Roman" panose="02020603050405020304" pitchFamily="18" charset="0"/>
                <a:cs typeface="Calibri" panose="020F0502020204030204" pitchFamily="34" charset="0"/>
              </a:rPr>
              <a:t> edilmesi veya yaşlıların haklarını geliştirmeye yönelik lobicilik faaliyetlerini örnek olarak verebiliriz.</a:t>
            </a:r>
          </a:p>
          <a:p>
            <a:pPr marL="938213" lvl="1" indent="-457200" algn="just">
              <a:spcAft>
                <a:spcPts val="750"/>
              </a:spcAft>
              <a:buFont typeface="Arial" panose="020B0604020202020204" pitchFamily="34" charset="0"/>
              <a:buChar char="•"/>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0" indent="0" algn="just">
              <a:spcBef>
                <a:spcPts val="751"/>
              </a:spcBef>
              <a:buNone/>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20</a:t>
            </a:fld>
            <a:endParaRPr lang="tr-TR"/>
          </a:p>
        </p:txBody>
      </p:sp>
    </p:spTree>
    <p:extLst>
      <p:ext uri="{BB962C8B-B14F-4D97-AF65-F5344CB8AC3E}">
        <p14:creationId xmlns:p14="http://schemas.microsoft.com/office/powerpoint/2010/main" val="1099115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Makro Düzey</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r>
              <a:rPr lang="tr-TR" b="1" dirty="0">
                <a:latin typeface="Calibri" panose="020F0502020204030204" pitchFamily="34" charset="0"/>
                <a:ea typeface="Times New Roman" panose="02020603050405020304" pitchFamily="18" charset="0"/>
                <a:cs typeface="Calibri" panose="020F0502020204030204" pitchFamily="34" charset="0"/>
              </a:rPr>
              <a:t>Mikro ve </a:t>
            </a:r>
            <a:r>
              <a:rPr lang="tr-TR" b="1" dirty="0" err="1">
                <a:latin typeface="Calibri" panose="020F0502020204030204" pitchFamily="34" charset="0"/>
                <a:ea typeface="Times New Roman" panose="02020603050405020304" pitchFamily="18" charset="0"/>
                <a:cs typeface="Calibri" panose="020F0502020204030204" pitchFamily="34" charset="0"/>
              </a:rPr>
              <a:t>mezzo</a:t>
            </a:r>
            <a:r>
              <a:rPr lang="tr-TR" b="1" dirty="0">
                <a:latin typeface="Calibri" panose="020F0502020204030204" pitchFamily="34" charset="0"/>
                <a:ea typeface="Times New Roman" panose="02020603050405020304" pitchFamily="18" charset="0"/>
                <a:cs typeface="Calibri" panose="020F0502020204030204" pitchFamily="34" charset="0"/>
              </a:rPr>
              <a:t> düzeydeki mesleki uygulamaların; </a:t>
            </a:r>
          </a:p>
          <a:p>
            <a:pPr marL="938213" lvl="1" indent="-457200" algn="just">
              <a:spcAft>
                <a:spcPts val="750"/>
              </a:spcAft>
            </a:pPr>
            <a:r>
              <a:rPr lang="tr-TR" sz="2800" dirty="0">
                <a:latin typeface="Calibri" panose="020F0502020204030204" pitchFamily="34" charset="0"/>
                <a:ea typeface="Times New Roman" panose="02020603050405020304" pitchFamily="18" charset="0"/>
                <a:cs typeface="Calibri" panose="020F0502020204030204" pitchFamily="34" charset="0"/>
              </a:rPr>
              <a:t>yaşlı birey ve grupların sosyal işlevselliklerinin arttırılmasına, </a:t>
            </a:r>
          </a:p>
          <a:p>
            <a:pPr marL="938213" lvl="1" indent="-457200" algn="just">
              <a:spcAft>
                <a:spcPts val="750"/>
              </a:spcAft>
            </a:pPr>
            <a:r>
              <a:rPr lang="tr-TR" sz="2800" dirty="0" err="1">
                <a:latin typeface="Calibri" panose="020F0502020204030204" pitchFamily="34" charset="0"/>
                <a:ea typeface="Times New Roman" panose="02020603050405020304" pitchFamily="18" charset="0"/>
                <a:cs typeface="Calibri" panose="020F0502020204030204" pitchFamily="34" charset="0"/>
              </a:rPr>
              <a:t>psikososyal</a:t>
            </a:r>
            <a:r>
              <a:rPr lang="tr-TR" sz="2800" dirty="0">
                <a:latin typeface="Calibri" panose="020F0502020204030204" pitchFamily="34" charset="0"/>
                <a:ea typeface="Times New Roman" panose="02020603050405020304" pitchFamily="18" charset="0"/>
                <a:cs typeface="Calibri" panose="020F0502020204030204" pitchFamily="34" charset="0"/>
              </a:rPr>
              <a:t> sorunlara yönelik </a:t>
            </a:r>
            <a:r>
              <a:rPr lang="tr-TR" sz="2800" dirty="0" err="1">
                <a:latin typeface="Calibri" panose="020F0502020204030204" pitchFamily="34" charset="0"/>
                <a:ea typeface="Times New Roman" panose="02020603050405020304" pitchFamily="18" charset="0"/>
                <a:cs typeface="Calibri" panose="020F0502020204030204" pitchFamily="34" charset="0"/>
              </a:rPr>
              <a:t>başetme</a:t>
            </a:r>
            <a:r>
              <a:rPr lang="tr-TR" sz="2800" dirty="0">
                <a:latin typeface="Calibri" panose="020F0502020204030204" pitchFamily="34" charset="0"/>
                <a:ea typeface="Times New Roman" panose="02020603050405020304" pitchFamily="18" charset="0"/>
                <a:cs typeface="Calibri" panose="020F0502020204030204" pitchFamily="34" charset="0"/>
              </a:rPr>
              <a:t> kapasitelerinin gelişmesine, </a:t>
            </a:r>
          </a:p>
          <a:p>
            <a:pPr marL="938213" lvl="1" indent="-457200" algn="just">
              <a:spcAft>
                <a:spcPts val="750"/>
              </a:spcAft>
            </a:pPr>
            <a:r>
              <a:rPr lang="tr-TR" sz="2800" dirty="0" err="1">
                <a:latin typeface="Calibri" panose="020F0502020204030204" pitchFamily="34" charset="0"/>
                <a:ea typeface="Times New Roman" panose="02020603050405020304" pitchFamily="18" charset="0"/>
                <a:cs typeface="Calibri" panose="020F0502020204030204" pitchFamily="34" charset="0"/>
              </a:rPr>
              <a:t>psikososyal</a:t>
            </a:r>
            <a:r>
              <a:rPr lang="tr-TR" sz="2800" dirty="0">
                <a:latin typeface="Calibri" panose="020F0502020204030204" pitchFamily="34" charset="0"/>
                <a:ea typeface="Times New Roman" panose="02020603050405020304" pitchFamily="18" charset="0"/>
                <a:cs typeface="Calibri" panose="020F0502020204030204" pitchFamily="34" charset="0"/>
              </a:rPr>
              <a:t> açıdan güçlenmelerine, </a:t>
            </a:r>
          </a:p>
          <a:p>
            <a:pPr marL="938213" lvl="1" indent="-457200" algn="just">
              <a:spcAft>
                <a:spcPts val="750"/>
              </a:spcAft>
            </a:pPr>
            <a:r>
              <a:rPr lang="tr-TR" sz="2800" dirty="0">
                <a:latin typeface="Calibri" panose="020F0502020204030204" pitchFamily="34" charset="0"/>
                <a:ea typeface="Times New Roman" panose="02020603050405020304" pitchFamily="18" charset="0"/>
                <a:cs typeface="Calibri" panose="020F0502020204030204" pitchFamily="34" charset="0"/>
              </a:rPr>
              <a:t>yaşam kalitelerinin yükseltilmesine, </a:t>
            </a:r>
          </a:p>
          <a:p>
            <a:pPr marL="938213" lvl="1" indent="-457200" algn="just">
              <a:spcAft>
                <a:spcPts val="750"/>
              </a:spcAft>
            </a:pPr>
            <a:r>
              <a:rPr lang="tr-TR" sz="2800" dirty="0">
                <a:latin typeface="Calibri" panose="020F0502020204030204" pitchFamily="34" charset="0"/>
                <a:ea typeface="Times New Roman" panose="02020603050405020304" pitchFamily="18" charset="0"/>
                <a:cs typeface="Calibri" panose="020F0502020204030204" pitchFamily="34" charset="0"/>
              </a:rPr>
              <a:t>toplumda daha özerk ve katılımcı bir pozisyon almalarına ve</a:t>
            </a:r>
          </a:p>
          <a:p>
            <a:pPr marL="938213" lvl="1" indent="-457200" algn="just">
              <a:spcAft>
                <a:spcPts val="750"/>
              </a:spcAft>
            </a:pPr>
            <a:r>
              <a:rPr lang="tr-TR" sz="2800" dirty="0">
                <a:latin typeface="Calibri" panose="020F0502020204030204" pitchFamily="34" charset="0"/>
                <a:ea typeface="Times New Roman" panose="02020603050405020304" pitchFamily="18" charset="0"/>
                <a:cs typeface="Calibri" panose="020F0502020204030204" pitchFamily="34" charset="0"/>
              </a:rPr>
              <a:t>iyilik hâllerinin gelişmesine katkı sunduğu söylenebilir.</a:t>
            </a:r>
          </a:p>
          <a:p>
            <a:pPr marL="540" indent="0" algn="just">
              <a:spcBef>
                <a:spcPts val="751"/>
              </a:spcBef>
              <a:buNone/>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21</a:t>
            </a:fld>
            <a:endParaRPr lang="tr-TR"/>
          </a:p>
        </p:txBody>
      </p:sp>
    </p:spTree>
    <p:extLst>
      <p:ext uri="{BB962C8B-B14F-4D97-AF65-F5344CB8AC3E}">
        <p14:creationId xmlns:p14="http://schemas.microsoft.com/office/powerpoint/2010/main" val="4056579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Makro Düzey</a:t>
            </a:r>
            <a:b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br>
            <a:endParaRPr lang="tr-TR" sz="3100" b="1" dirty="0">
              <a:solidFill>
                <a:schemeClr val="tx1"/>
              </a:solidFill>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endParaRPr lang="tr-TR" b="1" dirty="0">
              <a:latin typeface="Calibri" panose="020F0502020204030204" pitchFamily="34" charset="0"/>
              <a:ea typeface="Times New Roman" panose="02020603050405020304" pitchFamily="18" charset="0"/>
              <a:cs typeface="Calibri" panose="020F0502020204030204" pitchFamily="34" charset="0"/>
            </a:endParaRPr>
          </a:p>
          <a:p>
            <a:pPr marL="80963" indent="0" algn="just">
              <a:spcAft>
                <a:spcPts val="750"/>
              </a:spcAft>
              <a:buNone/>
            </a:pPr>
            <a:r>
              <a:rPr lang="tr-TR" b="1" dirty="0">
                <a:latin typeface="Calibri" panose="020F0502020204030204" pitchFamily="34" charset="0"/>
                <a:ea typeface="Times New Roman" panose="02020603050405020304" pitchFamily="18" charset="0"/>
                <a:cs typeface="Calibri" panose="020F0502020204030204" pitchFamily="34" charset="0"/>
              </a:rPr>
              <a:t>Makro düzeydeki sosyal hizmet uygulamalarının;</a:t>
            </a:r>
            <a:endParaRPr lang="tr-TR"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Dışlanmaya maruz kalan veya hizmetlere erişimi kısıtlı olan yaşlı bireylerin haklarının korunabilmesi ve</a:t>
            </a: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Toplumsal hayata katılabilmeleri açısından vurgulamak yerinde olacaktır. </a:t>
            </a:r>
          </a:p>
          <a:p>
            <a:pPr marL="538163" indent="-457200" algn="just">
              <a:spcAft>
                <a:spcPts val="750"/>
              </a:spcAft>
            </a:pPr>
            <a:r>
              <a:rPr lang="tr-TR" dirty="0">
                <a:latin typeface="Calibri" panose="020F0502020204030204" pitchFamily="34" charset="0"/>
                <a:ea typeface="Times New Roman" panose="02020603050405020304" pitchFamily="18" charset="0"/>
                <a:cs typeface="Calibri" panose="020F0502020204030204" pitchFamily="34" charset="0"/>
              </a:rPr>
              <a:t>Yaşlılar için yeni politika ve hizmetlerin oluşturulmasında da makro sosyal hizmet uygulamaları öne çıkmaktadır. </a:t>
            </a:r>
          </a:p>
          <a:p>
            <a:pPr marL="938213" lvl="1" indent="-457200" algn="just">
              <a:spcAft>
                <a:spcPts val="750"/>
              </a:spcAft>
              <a:buFont typeface="Arial" panose="020B0604020202020204" pitchFamily="34" charset="0"/>
              <a:buChar char="•"/>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40" indent="0" algn="just">
              <a:spcBef>
                <a:spcPts val="751"/>
              </a:spcBef>
              <a:buNone/>
            </a:pPr>
            <a:endParaRPr lang="tr-TR" sz="2800" b="1" spc="-1" dirty="0">
              <a:solidFill>
                <a:srgbClr val="000000"/>
              </a:solidFill>
              <a:uFill>
                <a:solidFill>
                  <a:srgbClr val="FFFFFF"/>
                </a:solidFill>
              </a:uFill>
              <a:latin typeface="Calibri" panose="020F0502020204030204" pitchFamily="34"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22</a:t>
            </a:fld>
            <a:endParaRPr lang="tr-TR"/>
          </a:p>
        </p:txBody>
      </p:sp>
    </p:spTree>
    <p:extLst>
      <p:ext uri="{BB962C8B-B14F-4D97-AF65-F5344CB8AC3E}">
        <p14:creationId xmlns:p14="http://schemas.microsoft.com/office/powerpoint/2010/main" val="3375800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latin typeface="Calibri" panose="020F0502020204030204" pitchFamily="34" charset="0"/>
                <a:ea typeface="Times New Roman" panose="02020603050405020304" pitchFamily="18" charset="0"/>
                <a:cs typeface="Calibri" panose="020F0502020204030204" pitchFamily="34" charset="0"/>
              </a:rPr>
              <a:t>Kaynak</a:t>
            </a:r>
            <a:br>
              <a:rPr lang="tr-TR" sz="2800" b="1" dirty="0">
                <a:latin typeface="Calibri" panose="020F0502020204030204" pitchFamily="34" charset="0"/>
                <a:ea typeface="Times New Roman" panose="02020603050405020304" pitchFamily="18" charset="0"/>
                <a:cs typeface="Calibri" panose="020F0502020204030204" pitchFamily="34" charset="0"/>
              </a:rPr>
            </a:b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38163" indent="-457200" algn="just">
              <a:spcAft>
                <a:spcPts val="750"/>
              </a:spcAft>
              <a:buFont typeface="Wingdings" panose="05000000000000000000" pitchFamily="2" charset="2"/>
              <a:buChar char="ü"/>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80963" indent="0" algn="just">
              <a:spcAft>
                <a:spcPts val="750"/>
              </a:spcAft>
              <a:buNone/>
            </a:pPr>
            <a:r>
              <a:rPr lang="tr-TR" sz="2800" dirty="0">
                <a:latin typeface="Calibri" panose="020F0502020204030204" pitchFamily="34" charset="0"/>
                <a:ea typeface="Times New Roman" panose="02020603050405020304" pitchFamily="18" charset="0"/>
                <a:cs typeface="Calibri" panose="020F0502020204030204" pitchFamily="34" charset="0"/>
              </a:rPr>
              <a:t>1)Yaşlılığa Çok Yönlü Bakış. Yaşlılar İçin Sosyal Hizmet. Baş Editör: Prof. Dr. Emine </a:t>
            </a:r>
            <a:r>
              <a:rPr lang="tr-TR" sz="2800" dirty="0" err="1">
                <a:latin typeface="Calibri" panose="020F0502020204030204" pitchFamily="34" charset="0"/>
                <a:ea typeface="Times New Roman" panose="02020603050405020304" pitchFamily="18" charset="0"/>
                <a:cs typeface="Calibri" panose="020F0502020204030204" pitchFamily="34" charset="0"/>
              </a:rPr>
              <a:t>Özmete</a:t>
            </a:r>
            <a:r>
              <a:rPr lang="tr-TR" sz="2800" dirty="0">
                <a:latin typeface="Calibri" panose="020F0502020204030204" pitchFamily="34" charset="0"/>
                <a:ea typeface="Times New Roman" panose="02020603050405020304" pitchFamily="18" charset="0"/>
                <a:cs typeface="Calibri" panose="020F0502020204030204" pitchFamily="34" charset="0"/>
              </a:rPr>
              <a:t>. Kitap </a:t>
            </a:r>
            <a:r>
              <a:rPr lang="tr-TR" sz="2800" dirty="0" err="1">
                <a:latin typeface="Calibri" panose="020F0502020204030204" pitchFamily="34" charset="0"/>
                <a:ea typeface="Times New Roman" panose="02020603050405020304" pitchFamily="18" charset="0"/>
                <a:cs typeface="Calibri" panose="020F0502020204030204" pitchFamily="34" charset="0"/>
              </a:rPr>
              <a:t>Editörü:Prof</a:t>
            </a:r>
            <a:r>
              <a:rPr lang="tr-TR" sz="2800" dirty="0">
                <a:latin typeface="Calibri" panose="020F0502020204030204" pitchFamily="34" charset="0"/>
                <a:ea typeface="Times New Roman" panose="02020603050405020304" pitchFamily="18" charset="0"/>
                <a:cs typeface="Calibri" panose="020F0502020204030204" pitchFamily="34" charset="0"/>
              </a:rPr>
              <a:t>. Dr. Emine </a:t>
            </a:r>
            <a:r>
              <a:rPr lang="tr-TR" sz="2800" dirty="0" err="1">
                <a:latin typeface="Calibri" panose="020F0502020204030204" pitchFamily="34" charset="0"/>
                <a:ea typeface="Times New Roman" panose="02020603050405020304" pitchFamily="18" charset="0"/>
                <a:cs typeface="Calibri" panose="020F0502020204030204" pitchFamily="34" charset="0"/>
              </a:rPr>
              <a:t>Özmete</a:t>
            </a:r>
            <a:r>
              <a:rPr lang="tr-TR" sz="2800" dirty="0">
                <a:latin typeface="Calibri" panose="020F0502020204030204" pitchFamily="34" charset="0"/>
                <a:ea typeface="Times New Roman" panose="02020603050405020304" pitchFamily="18" charset="0"/>
                <a:cs typeface="Calibri" panose="020F0502020204030204" pitchFamily="34" charset="0"/>
              </a:rPr>
              <a:t>. Hedef Yayıncılık ve Mühendislik. Ankara, 2018.</a:t>
            </a:r>
          </a:p>
          <a:p>
            <a:pPr marL="80963" indent="0" algn="just">
              <a:spcAft>
                <a:spcPts val="750"/>
              </a:spcAft>
              <a:buNone/>
            </a:pPr>
            <a:r>
              <a:rPr lang="tr-TR" sz="2800" dirty="0">
                <a:latin typeface="Calibri" panose="020F0502020204030204" pitchFamily="34" charset="0"/>
                <a:ea typeface="Times New Roman" panose="02020603050405020304" pitchFamily="18" charset="0"/>
                <a:cs typeface="Calibri" panose="020F0502020204030204" pitchFamily="34" charset="0"/>
              </a:rPr>
              <a:t>2)</a:t>
            </a:r>
            <a:r>
              <a:rPr lang="tr-TR" sz="2800" dirty="0" err="1">
                <a:latin typeface="Calibri" panose="020F0502020204030204" pitchFamily="34" charset="0"/>
                <a:ea typeface="Times New Roman" panose="02020603050405020304" pitchFamily="18" charset="0"/>
                <a:cs typeface="Calibri" panose="020F0502020204030204" pitchFamily="34" charset="0"/>
              </a:rPr>
              <a:t>Gerontolojik</a:t>
            </a:r>
            <a:r>
              <a:rPr lang="tr-TR" sz="2800" dirty="0">
                <a:latin typeface="Calibri" panose="020F0502020204030204" pitchFamily="34" charset="0"/>
                <a:ea typeface="Times New Roman" panose="02020603050405020304" pitchFamily="18" charset="0"/>
                <a:cs typeface="Calibri" panose="020F0502020204030204" pitchFamily="34" charset="0"/>
              </a:rPr>
              <a:t> Sosyal Hizmet. Ed. Emre Birinci. Nobel Akademik Yayıncılık. Ankara,2021</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a:t>
            </a: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23</a:t>
            </a:fld>
            <a:endParaRPr lang="tr-TR"/>
          </a:p>
        </p:txBody>
      </p:sp>
    </p:spTree>
    <p:extLst>
      <p:ext uri="{BB962C8B-B14F-4D97-AF65-F5344CB8AC3E}">
        <p14:creationId xmlns:p14="http://schemas.microsoft.com/office/powerpoint/2010/main" val="1420904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351584" y="465457"/>
            <a:ext cx="9308604"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200" b="1" dirty="0">
                <a:solidFill>
                  <a:schemeClr val="tx1"/>
                </a:solidFill>
                <a:latin typeface="Calibri" panose="020F0502020204030204" pitchFamily="34" charset="0"/>
                <a:cs typeface="Calibri" panose="020F0502020204030204" pitchFamily="34" charset="0"/>
              </a:rPr>
              <a:t>Sosyal Hizmetin Temel Kuramları</a:t>
            </a:r>
            <a:endParaRPr lang="tr-TR" sz="31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r>
              <a:rPr lang="tr-TR" sz="2800" b="1" dirty="0">
                <a:ea typeface="Times New Roman" panose="02020603050405020304" pitchFamily="18" charset="0"/>
                <a:cs typeface="Times New Roman" panose="02020603050405020304" pitchFamily="18" charset="0"/>
              </a:rPr>
              <a:t>Sistem Yaklaşımı</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Sistem yaklaşımı sosyal hizmet alanında sıklıkla kullanılan yaklaşımlardan biridir. </a:t>
            </a:r>
            <a:r>
              <a:rPr lang="tr-TR" sz="2800" b="1" dirty="0">
                <a:latin typeface="Calibri" panose="020F0502020204030204" pitchFamily="34" charset="0"/>
                <a:ea typeface="Times New Roman" panose="02020603050405020304" pitchFamily="18" charset="0"/>
                <a:cs typeface="Calibri" panose="020F0502020204030204" pitchFamily="34" charset="0"/>
              </a:rPr>
              <a:t>Bireyi çevresi içerisinde ele alır </a:t>
            </a:r>
            <a:r>
              <a:rPr lang="tr-TR" sz="2800" dirty="0">
                <a:latin typeface="Calibri" panose="020F0502020204030204" pitchFamily="34" charset="0"/>
                <a:ea typeface="Times New Roman" panose="02020603050405020304" pitchFamily="18" charset="0"/>
                <a:cs typeface="Calibri" panose="020F0502020204030204" pitchFamily="34" charset="0"/>
              </a:rPr>
              <a:t>ve bireyin etkileşim içinde olduğu veya dolaylı olarak etkilendiği tüm sistemleri inceler. </a:t>
            </a:r>
          </a:p>
          <a:p>
            <a:pPr marL="549275" indent="-457200" algn="just">
              <a:buFont typeface="Arial" panose="020B0604020202020204" pitchFamily="34" charset="0"/>
              <a:buChar char="•"/>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Bu yaklaşım bireyin çevresinden ayrı değerlendirilmesinin mümkün olamadığına ve insanı anlamak için çevresi ile birlikte değerlendirmeye odaklanır.</a:t>
            </a:r>
          </a:p>
          <a:p>
            <a:pPr marL="549275" indent="-457200" algn="just">
              <a:buFont typeface="Wingdings" panose="05000000000000000000" pitchFamily="2" charset="2"/>
              <a:buChar char="ü"/>
              <a:tabLst>
                <a:tab pos="0" algn="l"/>
              </a:tabLst>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3477995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200" b="1" dirty="0">
                <a:solidFill>
                  <a:schemeClr val="tx1"/>
                </a:solidFill>
                <a:latin typeface="Calibri" panose="020F0502020204030204" pitchFamily="34" charset="0"/>
                <a:cs typeface="Calibri" panose="020F0502020204030204" pitchFamily="34" charset="0"/>
              </a:rPr>
              <a:t>Sosyal Hizmetin Temel Kuramları</a:t>
            </a:r>
            <a:br>
              <a:rPr lang="tr-TR" sz="2800" b="1" dirty="0">
                <a:latin typeface="Calibri" panose="020F0502020204030204" pitchFamily="34" charset="0"/>
                <a:ea typeface="Times New Roman" panose="02020603050405020304" pitchFamily="18" charset="0"/>
                <a:cs typeface="Calibri" panose="020F0502020204030204" pitchFamily="34" charset="0"/>
              </a:rPr>
            </a:b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r>
              <a:rPr lang="tr-TR" sz="28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Sistem Yaklaşımı</a:t>
            </a:r>
            <a:endParaRPr lang="tr-TR" sz="2800" dirty="0">
              <a:latin typeface="Calibri" panose="020F0502020204030204" pitchFamily="34" charset="0"/>
              <a:cs typeface="Calibri" panose="020F0502020204030204" pitchFamily="34" charset="0"/>
            </a:endParaRPr>
          </a:p>
          <a:p>
            <a:pPr marL="0" indent="0" algn="just">
              <a:buNone/>
            </a:pPr>
            <a:r>
              <a:rPr lang="tr-TR" sz="2800" b="1" dirty="0">
                <a:latin typeface="Calibri" panose="020F0502020204030204" pitchFamily="34" charset="0"/>
                <a:cs typeface="Calibri" panose="020F0502020204030204" pitchFamily="34" charset="0"/>
              </a:rPr>
              <a:t>Sosyal hizmet uzmanı yaşlının;</a:t>
            </a:r>
          </a:p>
          <a:p>
            <a:pPr algn="just">
              <a:buFont typeface="Arial" panose="020B0604020202020204" pitchFamily="34" charset="0"/>
              <a:buChar char="•"/>
            </a:pPr>
            <a:r>
              <a:rPr lang="tr-TR" sz="2800" b="1" dirty="0">
                <a:latin typeface="Calibri" panose="020F0502020204030204" pitchFamily="34" charset="0"/>
                <a:cs typeface="Calibri" panose="020F0502020204030204" pitchFamily="34" charset="0"/>
              </a:rPr>
              <a:t>A:</a:t>
            </a:r>
            <a:r>
              <a:rPr lang="tr-TR" sz="2800" dirty="0">
                <a:latin typeface="Calibri" panose="020F0502020204030204" pitchFamily="34" charset="0"/>
                <a:cs typeface="Calibri" panose="020F0502020204030204" pitchFamily="34" charset="0"/>
              </a:rPr>
              <a:t> Aile, bakım veren, arkadaş ve komşuları gibi </a:t>
            </a:r>
            <a:r>
              <a:rPr lang="tr-TR" sz="2800" b="1" dirty="0" err="1">
                <a:latin typeface="Calibri" panose="020F0502020204030204" pitchFamily="34" charset="0"/>
                <a:cs typeface="Calibri" panose="020F0502020204030204" pitchFamily="34" charset="0"/>
              </a:rPr>
              <a:t>informal</a:t>
            </a:r>
            <a:r>
              <a:rPr lang="tr-TR" sz="2800" dirty="0">
                <a:latin typeface="Calibri" panose="020F0502020204030204" pitchFamily="34" charset="0"/>
                <a:cs typeface="Calibri" panose="020F0502020204030204" pitchFamily="34" charset="0"/>
              </a:rPr>
              <a:t> ve doğal sistemine</a:t>
            </a:r>
          </a:p>
          <a:p>
            <a:pPr algn="just">
              <a:buFont typeface="Arial" panose="020B0604020202020204" pitchFamily="34" charset="0"/>
              <a:buChar char="•"/>
            </a:pPr>
            <a:r>
              <a:rPr lang="tr-TR" sz="2800" b="1" dirty="0">
                <a:latin typeface="Calibri" panose="020F0502020204030204" pitchFamily="34" charset="0"/>
                <a:cs typeface="Calibri" panose="020F0502020204030204" pitchFamily="34" charset="0"/>
              </a:rPr>
              <a:t>B:</a:t>
            </a:r>
            <a:r>
              <a:rPr lang="tr-TR" sz="2800" dirty="0">
                <a:latin typeface="Calibri" panose="020F0502020204030204" pitchFamily="34" charset="0"/>
                <a:cs typeface="Calibri" panose="020F0502020204030204" pitchFamily="34" charset="0"/>
              </a:rPr>
              <a:t> </a:t>
            </a:r>
            <a:r>
              <a:rPr lang="tr-TR" sz="2800" dirty="0" err="1">
                <a:latin typeface="Calibri" panose="020F0502020204030204" pitchFamily="34" charset="0"/>
                <a:cs typeface="Calibri" panose="020F0502020204030204" pitchFamily="34" charset="0"/>
              </a:rPr>
              <a:t>İnformal</a:t>
            </a:r>
            <a:r>
              <a:rPr lang="tr-TR" sz="2800" dirty="0">
                <a:latin typeface="Calibri" panose="020F0502020204030204" pitchFamily="34" charset="0"/>
                <a:cs typeface="Calibri" panose="020F0502020204030204" pitchFamily="34" charset="0"/>
              </a:rPr>
              <a:t> sistemin dışında daha çok özel hizmet sağlayan kurumlar ve toplum destekleri gibi </a:t>
            </a:r>
            <a:r>
              <a:rPr lang="tr-TR" sz="2800" b="1" dirty="0" err="1">
                <a:latin typeface="Calibri" panose="020F0502020204030204" pitchFamily="34" charset="0"/>
                <a:cs typeface="Calibri" panose="020F0502020204030204" pitchFamily="34" charset="0"/>
              </a:rPr>
              <a:t>formal</a:t>
            </a:r>
            <a:r>
              <a:rPr lang="tr-TR" sz="2800" dirty="0">
                <a:latin typeface="Calibri" panose="020F0502020204030204" pitchFamily="34" charset="0"/>
                <a:cs typeface="Calibri" panose="020F0502020204030204" pitchFamily="34" charset="0"/>
              </a:rPr>
              <a:t> sistemlere odaklanır. Ayrıca; </a:t>
            </a:r>
          </a:p>
          <a:p>
            <a:pPr algn="just">
              <a:buFont typeface="Arial" panose="020B0604020202020204" pitchFamily="34" charset="0"/>
              <a:buChar char="•"/>
            </a:pPr>
            <a:r>
              <a:rPr lang="tr-TR" sz="2800" b="1" dirty="0">
                <a:latin typeface="Calibri" panose="020F0502020204030204" pitchFamily="34" charset="0"/>
                <a:cs typeface="Calibri" panose="020F0502020204030204" pitchFamily="34" charset="0"/>
              </a:rPr>
              <a:t>C:</a:t>
            </a:r>
            <a:r>
              <a:rPr lang="tr-TR" sz="2800" dirty="0">
                <a:latin typeface="Calibri" panose="020F0502020204030204" pitchFamily="34" charset="0"/>
                <a:cs typeface="Calibri" panose="020F0502020204030204" pitchFamily="34" charset="0"/>
              </a:rPr>
              <a:t> Sosyal hizmet uzmanı, hastaneler, ruh sağlığı merkezleri, gündüz bakım merkezleri gibi toplumsal sistemler ve yapılar içerisinde yer alır.</a:t>
            </a:r>
          </a:p>
          <a:p>
            <a:pPr marL="549275" indent="-457200" algn="just">
              <a:buFont typeface="Arial" panose="020B0604020202020204" pitchFamily="34" charset="0"/>
              <a:buChar char="•"/>
              <a:tabLst>
                <a:tab pos="0" algn="l"/>
              </a:tabLst>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3485243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cs typeface="Calibri" panose="020F0502020204030204" pitchFamily="34" charset="0"/>
              </a:rPr>
              <a:t>Sosyal Hizmetin Temel Kuramları</a:t>
            </a:r>
            <a:br>
              <a:rPr lang="tr-TR" sz="3100" b="1" dirty="0">
                <a:latin typeface="Calibri" panose="020F0502020204030204" pitchFamily="34" charset="0"/>
                <a:ea typeface="Times New Roman" panose="02020603050405020304" pitchFamily="18" charset="0"/>
                <a:cs typeface="Calibri" panose="020F0502020204030204" pitchFamily="34" charset="0"/>
              </a:rPr>
            </a:br>
            <a:br>
              <a:rPr lang="tr-TR" sz="2800" b="1" dirty="0">
                <a:latin typeface="Calibri" panose="020F0502020204030204" pitchFamily="34" charset="0"/>
                <a:ea typeface="Times New Roman" panose="02020603050405020304" pitchFamily="18" charset="0"/>
                <a:cs typeface="Calibri" panose="020F0502020204030204" pitchFamily="34" charset="0"/>
              </a:rPr>
            </a:b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8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Sistem Yaklaşımı</a:t>
            </a:r>
            <a:endParaRPr lang="tr-TR" sz="2800" dirty="0">
              <a:latin typeface="Calibri" panose="020F0502020204030204" pitchFamily="34" charset="0"/>
              <a:cs typeface="Calibri" panose="020F0502020204030204" pitchFamily="34" charset="0"/>
            </a:endParaRPr>
          </a:p>
          <a:p>
            <a:pPr marL="549275" indent="-457200" algn="just">
              <a:buFont typeface="Arial" panose="020B0604020202020204" pitchFamily="34" charset="0"/>
              <a:buChar char="•"/>
              <a:tabLst>
                <a:tab pos="0" algn="l"/>
              </a:tabLst>
            </a:pPr>
            <a:r>
              <a:rPr lang="tr-TR" sz="2800" dirty="0">
                <a:latin typeface="Calibri" panose="020F0502020204030204" pitchFamily="34" charset="0"/>
                <a:cs typeface="Calibri" panose="020F0502020204030204" pitchFamily="34" charset="0"/>
              </a:rPr>
              <a:t>Sosyal hizmet bakış açısında sosyal hizmet uzmanı, kişinin yaşadığı sorunları yalnızca kişinin kendi meselesinden kaynaklanmadığını varsayar ve yaşlı kişinin yukarıda belirtilen sistemlerden herhangi birinin etkileşiminde bozulma meydana geldiğinde devreye girer.</a:t>
            </a:r>
          </a:p>
          <a:p>
            <a:pPr marL="549275" indent="-457200" algn="just">
              <a:buFont typeface="Arial" panose="020B0604020202020204" pitchFamily="34" charset="0"/>
              <a:buChar char="•"/>
              <a:tabLst>
                <a:tab pos="0" algn="l"/>
              </a:tabLst>
            </a:pPr>
            <a:r>
              <a:rPr lang="tr-TR" sz="2800" b="1" dirty="0">
                <a:latin typeface="Calibri" panose="020F0502020204030204" pitchFamily="34" charset="0"/>
                <a:cs typeface="Calibri" panose="020F0502020204030204" pitchFamily="34" charset="0"/>
              </a:rPr>
              <a:t>Sosyal hizmet uzmanının rolü, </a:t>
            </a:r>
            <a:r>
              <a:rPr lang="tr-TR" sz="2800" dirty="0">
                <a:latin typeface="Calibri" panose="020F0502020204030204" pitchFamily="34" charset="0"/>
                <a:cs typeface="Calibri" panose="020F0502020204030204" pitchFamily="34" charset="0"/>
              </a:rPr>
              <a:t>kaynak sistemi ile müracaatçı arasında yaşanan </a:t>
            </a:r>
            <a:r>
              <a:rPr lang="tr-TR" sz="2800" b="1" dirty="0">
                <a:latin typeface="Calibri" panose="020F0502020204030204" pitchFamily="34" charset="0"/>
                <a:cs typeface="Calibri" panose="020F0502020204030204" pitchFamily="34" charset="0"/>
              </a:rPr>
              <a:t>çatışma alanlarının nedenlerini değerlendirmek ve kolaylaştırıcılık yapmaktır. </a:t>
            </a:r>
          </a:p>
          <a:p>
            <a:pPr marL="549275" indent="-457200" algn="just">
              <a:buFont typeface="Arial" panose="020B0604020202020204" pitchFamily="34" charset="0"/>
              <a:buChar char="•"/>
              <a:tabLst>
                <a:tab pos="0" algn="l"/>
              </a:tabLst>
            </a:pPr>
            <a:endParaRPr lang="tr-TR" sz="2800" dirty="0">
              <a:latin typeface="Times New Roman" panose="02020603050405020304" pitchFamily="18" charset="0"/>
              <a:cs typeface="Times New Roman" panose="02020603050405020304" pitchFamily="18" charset="0"/>
            </a:endParaRPr>
          </a:p>
          <a:p>
            <a:pPr marL="549275" indent="-457200" algn="just">
              <a:buFont typeface="Arial" panose="020B0604020202020204" pitchFamily="34" charset="0"/>
              <a:buChar char="•"/>
              <a:tabLst>
                <a:tab pos="0" algn="l"/>
              </a:tabLst>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2442397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2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Güçlendirme Yaklaşımı</a:t>
            </a:r>
            <a:br>
              <a:rPr lang="tr-TR" sz="3200" dirty="0">
                <a:latin typeface="Calibri" panose="020F0502020204030204" pitchFamily="34" charset="0"/>
                <a:cs typeface="Calibri" panose="020F0502020204030204" pitchFamily="34" charset="0"/>
              </a:rPr>
            </a:br>
            <a:br>
              <a:rPr lang="tr-TR" sz="3100" b="1" dirty="0">
                <a:latin typeface="Calibri" panose="020F0502020204030204" pitchFamily="34" charset="0"/>
                <a:ea typeface="Times New Roman" panose="02020603050405020304" pitchFamily="18" charset="0"/>
                <a:cs typeface="Calibri" panose="020F0502020204030204" pitchFamily="34" charset="0"/>
              </a:rPr>
            </a:br>
            <a:br>
              <a:rPr lang="tr-TR" sz="3100" b="1" dirty="0">
                <a:latin typeface="Calibri" panose="020F0502020204030204" pitchFamily="34" charset="0"/>
                <a:ea typeface="Times New Roman" panose="02020603050405020304" pitchFamily="18" charset="0"/>
                <a:cs typeface="Calibri" panose="020F0502020204030204" pitchFamily="34" charset="0"/>
              </a:rPr>
            </a:br>
            <a:endParaRPr lang="tr-TR" sz="31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r>
              <a:rPr lang="tr-TR" sz="2800" b="1" dirty="0">
                <a:latin typeface="Calibri" panose="020F0502020204030204" pitchFamily="34" charset="0"/>
                <a:ea typeface="Times New Roman" panose="02020603050405020304" pitchFamily="18" charset="0"/>
                <a:cs typeface="Calibri" panose="020F0502020204030204" pitchFamily="34" charset="0"/>
              </a:rPr>
              <a:t>Bireylerin sorunlarının özünde güçsüzlüğün yatıyor oluşu </a:t>
            </a:r>
            <a:r>
              <a:rPr lang="tr-TR" sz="2800" dirty="0">
                <a:latin typeface="Calibri" panose="020F0502020204030204" pitchFamily="34" charset="0"/>
                <a:ea typeface="Times New Roman" panose="02020603050405020304" pitchFamily="18" charset="0"/>
                <a:cs typeface="Calibri" panose="020F0502020204030204" pitchFamily="34" charset="0"/>
              </a:rPr>
              <a:t>güçlendirme yaklaşımının temel varsayımlarındandır. Bunun nedeni, bireyin kendisinden çok onu etkileyen çevresel sistemin birey üzerinde yarattığı baskılardır. Sosyal hizmet uzmanı bireyin bu </a:t>
            </a:r>
            <a:r>
              <a:rPr lang="tr-TR" sz="2800" b="1" dirty="0">
                <a:latin typeface="Calibri" panose="020F0502020204030204" pitchFamily="34" charset="0"/>
                <a:ea typeface="Times New Roman" panose="02020603050405020304" pitchFamily="18" charset="0"/>
                <a:cs typeface="Calibri" panose="020F0502020204030204" pitchFamily="34" charset="0"/>
              </a:rPr>
              <a:t>durumu görmesini </a:t>
            </a:r>
            <a:r>
              <a:rPr lang="tr-TR" sz="2800" dirty="0">
                <a:latin typeface="Calibri" panose="020F0502020204030204" pitchFamily="34" charset="0"/>
                <a:ea typeface="Times New Roman" panose="02020603050405020304" pitchFamily="18" charset="0"/>
                <a:cs typeface="Calibri" panose="020F0502020204030204" pitchFamily="34" charset="0"/>
              </a:rPr>
              <a:t>ve </a:t>
            </a:r>
            <a:r>
              <a:rPr lang="tr-TR" sz="2800" b="1" dirty="0" err="1">
                <a:latin typeface="Calibri" panose="020F0502020204030204" pitchFamily="34" charset="0"/>
                <a:ea typeface="Times New Roman" panose="02020603050405020304" pitchFamily="18" charset="0"/>
                <a:cs typeface="Calibri" panose="020F0502020204030204" pitchFamily="34" charset="0"/>
              </a:rPr>
              <a:t>başetmesini</a:t>
            </a:r>
            <a:r>
              <a:rPr lang="tr-TR" sz="2800" b="1" dirty="0">
                <a:latin typeface="Calibri" panose="020F0502020204030204" pitchFamily="34" charset="0"/>
                <a:ea typeface="Times New Roman" panose="02020603050405020304" pitchFamily="18" charset="0"/>
                <a:cs typeface="Calibri" panose="020F0502020204030204" pitchFamily="34" charset="0"/>
              </a:rPr>
              <a:t> kolaylaştırmayı </a:t>
            </a:r>
            <a:r>
              <a:rPr lang="tr-TR" sz="2800" dirty="0">
                <a:latin typeface="Calibri" panose="020F0502020204030204" pitchFamily="34" charset="0"/>
                <a:ea typeface="Times New Roman" panose="02020603050405020304" pitchFamily="18" charset="0"/>
                <a:cs typeface="Calibri" panose="020F0502020204030204" pitchFamily="34" charset="0"/>
              </a:rPr>
              <a:t>hedefler. </a:t>
            </a:r>
          </a:p>
          <a:p>
            <a:pPr marL="549275" indent="-457200" algn="just">
              <a:tabLst>
                <a:tab pos="0" algn="l"/>
              </a:tabLst>
            </a:pPr>
            <a:r>
              <a:rPr lang="tr-TR" sz="2800" dirty="0">
                <a:latin typeface="Calibri" panose="020F0502020204030204" pitchFamily="34" charset="0"/>
                <a:ea typeface="Times New Roman" panose="02020603050405020304" pitchFamily="18" charset="0"/>
                <a:cs typeface="Calibri" panose="020F0502020204030204" pitchFamily="34" charset="0"/>
              </a:rPr>
              <a:t>Bireyin üzerindeki toplumsal baskının kalkması, haklarının korunması ve geliştirilmesi için sosyal hizmet uzmanının </a:t>
            </a:r>
            <a:r>
              <a:rPr lang="tr-TR" dirty="0">
                <a:latin typeface="Calibri" panose="020F0502020204030204" pitchFamily="34" charset="0"/>
                <a:ea typeface="Times New Roman" panose="02020603050405020304" pitchFamily="18" charset="0"/>
                <a:cs typeface="Calibri" panose="020F0502020204030204" pitchFamily="34" charset="0"/>
              </a:rPr>
              <a:t>savunuculuk rolünü hayata </a:t>
            </a:r>
            <a:r>
              <a:rPr lang="tr-TR" sz="2800" dirty="0">
                <a:latin typeface="Calibri" panose="020F0502020204030204" pitchFamily="34" charset="0"/>
                <a:ea typeface="Times New Roman" panose="02020603050405020304" pitchFamily="18" charset="0"/>
                <a:cs typeface="Calibri" panose="020F0502020204030204" pitchFamily="34" charset="0"/>
              </a:rPr>
              <a:t>geçirmesi gerekmektedir. </a:t>
            </a: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2704384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Güçlendirme Yaklaşımı</a:t>
            </a:r>
            <a:br>
              <a:rPr lang="tr-TR" sz="2800" b="1" dirty="0">
                <a:latin typeface="Calibri" panose="020F0502020204030204" pitchFamily="34" charset="0"/>
                <a:ea typeface="Times New Roman" panose="02020603050405020304" pitchFamily="18" charset="0"/>
                <a:cs typeface="Calibri" panose="020F0502020204030204" pitchFamily="34" charset="0"/>
              </a:rPr>
            </a:b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457200" algn="just">
              <a:buFont typeface="Arial" panose="020B0604020202020204" pitchFamily="34" charset="0"/>
              <a:buChar char="•"/>
              <a:tabLst>
                <a:tab pos="0" algn="l"/>
              </a:tabLst>
            </a:pPr>
            <a:endParaRPr lang="tr-TR" sz="2800" dirty="0">
              <a:latin typeface="Calibri" panose="020F0502020204030204" pitchFamily="34" charset="0"/>
              <a:cs typeface="Calibri" panose="020F0502020204030204" pitchFamily="34" charset="0"/>
            </a:endParaRPr>
          </a:p>
          <a:p>
            <a:pPr marL="457740" indent="-457200" algn="just">
              <a:spcBef>
                <a:spcPts val="751"/>
              </a:spcBef>
              <a:buFont typeface="Arial" panose="020B0604020202020204" pitchFamily="34" charset="0"/>
              <a:buChar char="•"/>
            </a:pP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Güçlendirme bireyin kendi hayatında söz sahibi olma becerisinin artırılmasıdır. </a:t>
            </a:r>
          </a:p>
          <a:p>
            <a:pPr marL="457740" indent="-457200" algn="just">
              <a:spcBef>
                <a:spcPts val="751"/>
              </a:spcBef>
              <a:buFont typeface="Arial" panose="020B0604020202020204" pitchFamily="34" charset="0"/>
              <a:buChar char="•"/>
            </a:pP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Güçlendirme birey adına değil birey ile birlikte gerçekleştirilir. Aynı zamanda bireyin sürece dahil olması ve içindeki gücü keşfetme sürecidir. </a:t>
            </a:r>
          </a:p>
          <a:p>
            <a:pPr marL="457740" indent="-457200" algn="just">
              <a:spcBef>
                <a:spcPts val="751"/>
              </a:spcBef>
              <a:buFont typeface="Arial" panose="020B0604020202020204" pitchFamily="34" charset="0"/>
              <a:buChar char="•"/>
            </a:pP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Kaynaklara ulaşmada sorun yaşayan birey veya gruplar güçsüzlük yaşarlar. </a:t>
            </a:r>
          </a:p>
          <a:p>
            <a:pPr marL="457740" indent="-457200" algn="just">
              <a:spcBef>
                <a:spcPts val="751"/>
              </a:spcBef>
              <a:buFont typeface="Arial" panose="020B0604020202020204" pitchFamily="34" charset="0"/>
              <a:buChar char="•"/>
            </a:pP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Bir sistem içerisinde </a:t>
            </a:r>
            <a:r>
              <a:rPr lang="tr-TR" sz="2800" b="1" spc="-1" dirty="0">
                <a:solidFill>
                  <a:srgbClr val="000000"/>
                </a:solidFill>
                <a:uFill>
                  <a:solidFill>
                    <a:srgbClr val="FFFFFF"/>
                  </a:solidFill>
                </a:uFill>
                <a:latin typeface="Calibri" panose="020F0502020204030204" pitchFamily="34" charset="0"/>
                <a:cs typeface="Calibri" panose="020F0502020204030204" pitchFamily="34" charset="0"/>
              </a:rPr>
              <a:t>bireysel, durumsal, insan ilişkileri ve </a:t>
            </a:r>
            <a:r>
              <a:rPr lang="tr-TR" sz="2800" b="1" spc="-1" dirty="0" err="1">
                <a:solidFill>
                  <a:srgbClr val="000000"/>
                </a:solidFill>
                <a:uFill>
                  <a:solidFill>
                    <a:srgbClr val="FFFFFF"/>
                  </a:solidFill>
                </a:uFill>
                <a:latin typeface="Calibri" panose="020F0502020204030204" pitchFamily="34" charset="0"/>
                <a:cs typeface="Calibri" panose="020F0502020204030204" pitchFamily="34" charset="0"/>
              </a:rPr>
              <a:t>sosyo</a:t>
            </a:r>
            <a:r>
              <a:rPr lang="tr-TR" sz="2800" b="1" spc="-1" dirty="0">
                <a:solidFill>
                  <a:srgbClr val="000000"/>
                </a:solidFill>
                <a:uFill>
                  <a:solidFill>
                    <a:srgbClr val="FFFFFF"/>
                  </a:solidFill>
                </a:uFill>
                <a:latin typeface="Calibri" panose="020F0502020204030204" pitchFamily="34" charset="0"/>
                <a:cs typeface="Calibri" panose="020F0502020204030204" pitchFamily="34" charset="0"/>
              </a:rPr>
              <a:t>-politik </a:t>
            </a:r>
            <a:r>
              <a:rPr lang="tr-TR" sz="2800" spc="-1" dirty="0">
                <a:solidFill>
                  <a:srgbClr val="000000"/>
                </a:solidFill>
                <a:uFill>
                  <a:solidFill>
                    <a:srgbClr val="FFFFFF"/>
                  </a:solidFill>
                </a:uFill>
                <a:latin typeface="Calibri" panose="020F0502020204030204" pitchFamily="34" charset="0"/>
                <a:cs typeface="Calibri" panose="020F0502020204030204" pitchFamily="34" charset="0"/>
              </a:rPr>
              <a:t>boyutlar insanların güçlü veya güçsüz olma durumunu etkilemektedir. </a:t>
            </a: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1298803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Güçlendirme Yaklaşımı</a:t>
            </a:r>
            <a:br>
              <a:rPr lang="tr-TR" sz="2800" b="1" dirty="0">
                <a:latin typeface="Calibri" panose="020F0502020204030204" pitchFamily="34" charset="0"/>
                <a:ea typeface="Times New Roman" panose="02020603050405020304" pitchFamily="18" charset="0"/>
                <a:cs typeface="Calibri" panose="020F0502020204030204" pitchFamily="34" charset="0"/>
              </a:rPr>
            </a:b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38163" indent="-457200" algn="just">
              <a:spcAft>
                <a:spcPts val="750"/>
              </a:spcAft>
              <a:buFont typeface="Arial" panose="020B0604020202020204" pitchFamily="34" charset="0"/>
              <a:buChar char="•"/>
            </a:pPr>
            <a:endParaRPr lang="tr-TR" sz="2800" b="1"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buFont typeface="Arial" panose="020B0604020202020204" pitchFamily="34" charset="0"/>
              <a:buChar char="•"/>
            </a:pPr>
            <a:r>
              <a:rPr lang="tr-TR" sz="2800" b="1" dirty="0">
                <a:latin typeface="Calibri" panose="020F0502020204030204" pitchFamily="34" charset="0"/>
                <a:ea typeface="Times New Roman" panose="02020603050405020304" pitchFamily="18" charset="0"/>
                <a:cs typeface="Calibri" panose="020F0502020204030204" pitchFamily="34" charset="0"/>
              </a:rPr>
              <a:t>Güçlendirme yaklaşımında </a:t>
            </a:r>
            <a:r>
              <a:rPr lang="tr-TR" sz="2800" dirty="0">
                <a:latin typeface="Calibri" panose="020F0502020204030204" pitchFamily="34" charset="0"/>
                <a:ea typeface="Times New Roman" panose="02020603050405020304" pitchFamily="18" charset="0"/>
                <a:cs typeface="Calibri" panose="020F0502020204030204" pitchFamily="34" charset="0"/>
              </a:rPr>
              <a:t>sosyal eşitsizlikler ve sosyal dışlanma ile karşı karşıya kalan müracaatçı grupları ile çalışılır.</a:t>
            </a:r>
          </a:p>
          <a:p>
            <a:pPr marL="538163" indent="-457200" algn="just">
              <a:spcAft>
                <a:spcPts val="750"/>
              </a:spcAft>
              <a:buFont typeface="Arial" panose="020B0604020202020204" pitchFamily="34" charset="0"/>
              <a:buChar char="•"/>
            </a:pPr>
            <a:r>
              <a:rPr lang="tr-TR" sz="2800" b="1" dirty="0">
                <a:latin typeface="Calibri" panose="020F0502020204030204" pitchFamily="34" charset="0"/>
                <a:ea typeface="Times New Roman" panose="02020603050405020304" pitchFamily="18" charset="0"/>
                <a:cs typeface="Calibri" panose="020F0502020204030204" pitchFamily="34" charset="0"/>
              </a:rPr>
              <a:t>Yaşlılık dönemi; </a:t>
            </a:r>
            <a:r>
              <a:rPr lang="tr-TR" sz="2800" dirty="0">
                <a:latin typeface="Calibri" panose="020F0502020204030204" pitchFamily="34" charset="0"/>
                <a:ea typeface="Times New Roman" panose="02020603050405020304" pitchFamily="18" charset="0"/>
                <a:cs typeface="Calibri" panose="020F0502020204030204" pitchFamily="34" charset="0"/>
              </a:rPr>
              <a:t>günümüzde toplumsal statü açısından dezavantajlı bir konumdadır. Güçsüzlük hissi son derece fazla olan bir dönemdir. </a:t>
            </a: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Sosyal hizmet uzmanı öncelikle sosyal içerme boyutunda yaşlılara yönelik sosyal dışlanma durumlarını tersine çevirmek amacıyla çalışmalıdır. Örneğin kurumsal dışlama boyutunda savunucu faaliyetler içerisinde yer almalıdır. </a:t>
            </a:r>
            <a:endParaRPr lang="tr-TR" sz="2800" spc="-1" dirty="0">
              <a:solidFill>
                <a:srgbClr val="000000"/>
              </a:solidFill>
              <a:uFill>
                <a:solidFill>
                  <a:srgbClr val="FFFFFF"/>
                </a:solidFill>
              </a:uFill>
              <a:latin typeface="Calibri" panose="020F0502020204030204" pitchFamily="34" charset="0"/>
              <a:cs typeface="Calibri" panose="020F0502020204030204" pitchFamily="34" charset="0"/>
            </a:endParaRP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2100355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2126512" y="465457"/>
            <a:ext cx="9533676" cy="644650"/>
          </a:xfrm>
        </p:spPr>
        <p:txBody>
          <a:bodyPr anchor="ctr">
            <a:normAutofit fontScale="90000"/>
          </a:bodyPr>
          <a:lstStyle/>
          <a:p>
            <a:br>
              <a:rPr lang="tr-TR" sz="2800" b="1" dirty="0">
                <a:latin typeface="Times New Roman" panose="02020603050405020304" pitchFamily="18" charset="0"/>
                <a:ea typeface="Times New Roman" panose="02020603050405020304" pitchFamily="18" charset="0"/>
                <a:cs typeface="Times New Roman" panose="02020603050405020304" pitchFamily="18" charset="0"/>
              </a:rPr>
            </a:br>
            <a:r>
              <a:rPr lang="tr-TR" sz="31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Güçlendirme Yaklaşımı</a:t>
            </a:r>
            <a:br>
              <a:rPr lang="tr-TR" sz="2800" b="1" dirty="0">
                <a:latin typeface="Calibri" panose="020F0502020204030204" pitchFamily="34" charset="0"/>
                <a:ea typeface="Times New Roman" panose="02020603050405020304" pitchFamily="18" charset="0"/>
                <a:cs typeface="Calibri" panose="020F0502020204030204" pitchFamily="34" charset="0"/>
              </a:rPr>
            </a:br>
            <a:endParaRPr lang="tr-TR" sz="2800" b="1"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38163" indent="-457200" algn="just">
              <a:spcAft>
                <a:spcPts val="750"/>
              </a:spcAft>
              <a:buFont typeface="Arial" panose="020B0604020202020204" pitchFamily="34" charset="0"/>
              <a:buChar char="•"/>
            </a:pPr>
            <a:endParaRPr lang="tr-TR" sz="2800" dirty="0">
              <a:latin typeface="Calibri" panose="020F0502020204030204" pitchFamily="34" charset="0"/>
              <a:ea typeface="Times New Roman" panose="02020603050405020304" pitchFamily="18" charset="0"/>
              <a:cs typeface="Calibri" panose="020F0502020204030204" pitchFamily="34" charset="0"/>
            </a:endParaRP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Güçlendirme yaklaşımı ile çalışan sosyal hizmet uzmanları </a:t>
            </a:r>
            <a:r>
              <a:rPr lang="tr-TR" sz="2800" b="1" dirty="0">
                <a:latin typeface="Calibri" panose="020F0502020204030204" pitchFamily="34" charset="0"/>
                <a:ea typeface="Times New Roman" panose="02020603050405020304" pitchFamily="18" charset="0"/>
                <a:cs typeface="Calibri" panose="020F0502020204030204" pitchFamily="34" charset="0"/>
              </a:rPr>
              <a:t>kaynak danışmanı, </a:t>
            </a:r>
            <a:r>
              <a:rPr lang="tr-TR" sz="2800" b="1" dirty="0" err="1">
                <a:latin typeface="Calibri" panose="020F0502020204030204" pitchFamily="34" charset="0"/>
                <a:ea typeface="Times New Roman" panose="02020603050405020304" pitchFamily="18" charset="0"/>
                <a:cs typeface="Calibri" panose="020F0502020204030204" pitchFamily="34" charset="0"/>
              </a:rPr>
              <a:t>duyarlılaştırıcı</a:t>
            </a:r>
            <a:r>
              <a:rPr lang="tr-TR" sz="2800" b="1" dirty="0">
                <a:latin typeface="Calibri" panose="020F0502020204030204" pitchFamily="34" charset="0"/>
                <a:ea typeface="Times New Roman" panose="02020603050405020304" pitchFamily="18" charset="0"/>
                <a:cs typeface="Calibri" panose="020F0502020204030204" pitchFamily="34" charset="0"/>
              </a:rPr>
              <a:t> (</a:t>
            </a:r>
            <a:r>
              <a:rPr lang="tr-TR" sz="2800" b="1" dirty="0" err="1">
                <a:latin typeface="Calibri" panose="020F0502020204030204" pitchFamily="34" charset="0"/>
                <a:ea typeface="Times New Roman" panose="02020603050405020304" pitchFamily="18" charset="0"/>
                <a:cs typeface="Calibri" panose="020F0502020204030204" pitchFamily="34" charset="0"/>
              </a:rPr>
              <a:t>sensitiser</a:t>
            </a:r>
            <a:r>
              <a:rPr lang="tr-TR" sz="2800" b="1" dirty="0">
                <a:latin typeface="Calibri" panose="020F0502020204030204" pitchFamily="34" charset="0"/>
                <a:ea typeface="Times New Roman" panose="02020603050405020304" pitchFamily="18" charset="0"/>
                <a:cs typeface="Calibri" panose="020F0502020204030204" pitchFamily="34" charset="0"/>
              </a:rPr>
              <a:t>) ve eğitimci</a:t>
            </a:r>
            <a:r>
              <a:rPr lang="tr-TR" sz="2800" dirty="0">
                <a:latin typeface="Calibri" panose="020F0502020204030204" pitchFamily="34" charset="0"/>
                <a:ea typeface="Times New Roman" panose="02020603050405020304" pitchFamily="18" charset="0"/>
                <a:cs typeface="Calibri" panose="020F0502020204030204" pitchFamily="34" charset="0"/>
              </a:rPr>
              <a:t> rollerini kullanırlar.</a:t>
            </a:r>
          </a:p>
          <a:p>
            <a:pPr marL="538163" indent="-457200" algn="just">
              <a:spcAft>
                <a:spcPts val="750"/>
              </a:spcAft>
              <a:buFont typeface="Arial" panose="020B0604020202020204" pitchFamily="34" charset="0"/>
              <a:buChar char="•"/>
            </a:pPr>
            <a:r>
              <a:rPr lang="tr-TR" sz="2800" dirty="0">
                <a:latin typeface="Calibri" panose="020F0502020204030204" pitchFamily="34" charset="0"/>
                <a:ea typeface="Times New Roman" panose="02020603050405020304" pitchFamily="18" charset="0"/>
                <a:cs typeface="Calibri" panose="020F0502020204030204" pitchFamily="34" charset="0"/>
              </a:rPr>
              <a:t>Bu roller, dezavantajlı yaşantıları nedeniyle güçsüzlüğü içselleştirmiş, negatif değerleri olan birey ve topluluklarla çalışırken sosyal hizmet uzmanlarının işlerine yaramaktadır. </a:t>
            </a:r>
          </a:p>
          <a:p>
            <a:pPr marL="549275" indent="-457200" algn="just">
              <a:buFont typeface="Arial" panose="020B0604020202020204" pitchFamily="34" charset="0"/>
              <a:buChar char="•"/>
              <a:tabLst>
                <a:tab pos="0" algn="l"/>
              </a:tabLst>
            </a:pPr>
            <a:endParaRPr lang="tr-TR" sz="2800" dirty="0">
              <a:latin typeface="Calibri" panose="020F0502020204030204" pitchFamily="34" charset="0"/>
              <a:ea typeface="Times New Roman" panose="02020603050405020304" pitchFamily="18" charset="0"/>
              <a:cs typeface="Calibri" panose="020F0502020204030204" pitchFamily="34"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69605481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16312</TotalTime>
  <Words>1461</Words>
  <Application>Microsoft Office PowerPoint</Application>
  <PresentationFormat>Geniş ekran</PresentationFormat>
  <Paragraphs>183</Paragraphs>
  <Slides>23</Slides>
  <Notes>23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Calibri Light</vt:lpstr>
      <vt:lpstr>Times New Roman</vt:lpstr>
      <vt:lpstr>Wingdings</vt:lpstr>
      <vt:lpstr>Office Teması</vt:lpstr>
      <vt:lpstr> Ankara Üniversitesi  Sağlık Bilimleri Fakültesi Sosyal Hizmet Anabilim Dalı </vt:lpstr>
      <vt:lpstr>Sosyal Hizmetin Temel Kuramları</vt:lpstr>
      <vt:lpstr> Sosyal Hizmetin Temel Kuramları</vt:lpstr>
      <vt:lpstr> Sosyal Hizmetin Temel Kuramları </vt:lpstr>
      <vt:lpstr> Sosyal Hizmetin Temel Kuramları  </vt:lpstr>
      <vt:lpstr>  Güçlendirme Yaklaşımı   </vt:lpstr>
      <vt:lpstr> Güçlendirme Yaklaşımı </vt:lpstr>
      <vt:lpstr> Güçlendirme Yaklaşımı </vt:lpstr>
      <vt:lpstr> Güçlendirme Yaklaşımı </vt:lpstr>
      <vt:lpstr> Güçlendirme Yaklaşımı </vt:lpstr>
      <vt:lpstr> Gerontolojik Sosyal Hizmet Uygulama Düzeyleri </vt:lpstr>
      <vt:lpstr> Gerontolojik Sosyal Hizmet Uygulama Düzeyleri </vt:lpstr>
      <vt:lpstr> Gerontolojik Sosyal Hizmet Uygulama Düzeyleri </vt:lpstr>
      <vt:lpstr> Gerontolojik Sosyal Hizmet Uygulama Düzeyleri </vt:lpstr>
      <vt:lpstr> Gerontolojik Sosyal Hizmet Uygulama Düzeyleri </vt:lpstr>
      <vt:lpstr> Mikro Düzey </vt:lpstr>
      <vt:lpstr> Mikro Düzey </vt:lpstr>
      <vt:lpstr> Mezzo Düzey </vt:lpstr>
      <vt:lpstr> Makro Düzey </vt:lpstr>
      <vt:lpstr> Makro Düzey </vt:lpstr>
      <vt:lpstr> Makro Düzey </vt:lpstr>
      <vt:lpstr> Makro Düzey </vt:lpstr>
      <vt:lpstr> Kaynak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138</cp:revision>
  <dcterms:created xsi:type="dcterms:W3CDTF">2019-12-10T17:31:29Z</dcterms:created>
  <dcterms:modified xsi:type="dcterms:W3CDTF">2022-12-26T17:34:25Z</dcterms:modified>
</cp:coreProperties>
</file>