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5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6" r:id="rId13"/>
    <p:sldId id="287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2A8-2475-48FD-A212-29EFE794C4B7}" type="datetimeFigureOut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46E2-C7B9-49B2-8F65-BB06FC730B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65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2A8-2475-48FD-A212-29EFE794C4B7}" type="datetimeFigureOut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46E2-C7B9-49B2-8F65-BB06FC730B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77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2A8-2475-48FD-A212-29EFE794C4B7}" type="datetimeFigureOut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46E2-C7B9-49B2-8F65-BB06FC730B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64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2A8-2475-48FD-A212-29EFE794C4B7}" type="datetimeFigureOut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46E2-C7B9-49B2-8F65-BB06FC730B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18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2A8-2475-48FD-A212-29EFE794C4B7}" type="datetimeFigureOut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46E2-C7B9-49B2-8F65-BB06FC730B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99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2A8-2475-48FD-A212-29EFE794C4B7}" type="datetimeFigureOut">
              <a:rPr lang="tr-TR" smtClean="0"/>
              <a:pPr/>
              <a:t>6.05.2020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46E2-C7B9-49B2-8F65-BB06FC730B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54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2A8-2475-48FD-A212-29EFE794C4B7}" type="datetimeFigureOut">
              <a:rPr lang="tr-TR" smtClean="0"/>
              <a:pPr/>
              <a:t>6.05.2020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46E2-C7B9-49B2-8F65-BB06FC730B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94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2A8-2475-48FD-A212-29EFE794C4B7}" type="datetimeFigureOut">
              <a:rPr lang="tr-TR" smtClean="0"/>
              <a:pPr/>
              <a:t>6.05.2020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46E2-C7B9-49B2-8F65-BB06FC730B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61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2A8-2475-48FD-A212-29EFE794C4B7}" type="datetimeFigureOut">
              <a:rPr lang="tr-TR" smtClean="0"/>
              <a:pPr/>
              <a:t>6.05.2020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46E2-C7B9-49B2-8F65-BB06FC730B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76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2A8-2475-48FD-A212-29EFE794C4B7}" type="datetimeFigureOut">
              <a:rPr lang="tr-TR" smtClean="0"/>
              <a:pPr/>
              <a:t>6.05.2020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46E2-C7B9-49B2-8F65-BB06FC730B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25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2A8-2475-48FD-A212-29EFE794C4B7}" type="datetimeFigureOut">
              <a:rPr lang="tr-TR" smtClean="0"/>
              <a:pPr/>
              <a:t>6.05.2020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46E2-C7B9-49B2-8F65-BB06FC730B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8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8D2A8-2475-48FD-A212-29EFE794C4B7}" type="datetimeFigureOut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546E2-C7B9-49B2-8F65-BB06FC730B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48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17772"/>
          </a:xfrm>
        </p:spPr>
        <p:txBody>
          <a:bodyPr>
            <a:normAutofit fontScale="90000"/>
          </a:bodyPr>
          <a:lstStyle/>
          <a:p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tr-TR" sz="5300" b="1" i="1" dirty="0" smtClean="0"/>
              <a:t>Erken </a:t>
            </a:r>
            <a:r>
              <a:rPr lang="tr-TR" sz="5300" b="1" i="1" dirty="0"/>
              <a:t>Çocukluk Döneminde Öğrenme Ortamları  ve Proje Yaklaşımı Uygulamaları: </a:t>
            </a:r>
            <a:r>
              <a:rPr lang="tr-TR" sz="5300" b="1" i="1" dirty="0" smtClean="0"/>
              <a:t/>
            </a:r>
            <a:br>
              <a:rPr lang="tr-TR" sz="5300" b="1" i="1" dirty="0" smtClean="0"/>
            </a:br>
            <a:r>
              <a:rPr lang="tr-TR" sz="5300" b="1" i="1" dirty="0" err="1" smtClean="0"/>
              <a:t>Reggio</a:t>
            </a:r>
            <a:r>
              <a:rPr lang="tr-TR" sz="5300" b="1" i="1" dirty="0" smtClean="0"/>
              <a:t> </a:t>
            </a:r>
            <a:r>
              <a:rPr lang="tr-TR" sz="5300" b="1" i="1" dirty="0" err="1"/>
              <a:t>Emilia</a:t>
            </a:r>
            <a:r>
              <a:rPr lang="tr-TR" sz="5300" b="1" i="1" dirty="0"/>
              <a:t> ve </a:t>
            </a:r>
            <a:r>
              <a:rPr lang="tr-TR" sz="5300" b="1" i="1" dirty="0" err="1"/>
              <a:t>Işıkkent</a:t>
            </a:r>
            <a:r>
              <a:rPr lang="tr-TR" sz="5300" b="1" i="1" dirty="0"/>
              <a:t> Örneği</a:t>
            </a:r>
            <a:endParaRPr lang="tr-TR" sz="53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62284"/>
          </a:xfrm>
        </p:spPr>
        <p:txBody>
          <a:bodyPr>
            <a:normAutofit lnSpcReduction="10000"/>
          </a:bodyPr>
          <a:lstStyle/>
          <a:p>
            <a:endParaRPr lang="tr-TR" sz="3200" b="1" dirty="0" smtClean="0">
              <a:latin typeface="Agency FB" panose="020B0503020202020204" pitchFamily="34" charset="0"/>
            </a:endParaRPr>
          </a:p>
          <a:p>
            <a:endParaRPr lang="tr-TR" sz="3200" b="1" dirty="0">
              <a:latin typeface="Agency FB" panose="020B0503020202020204" pitchFamily="34" charset="0"/>
            </a:endParaRPr>
          </a:p>
          <a:p>
            <a:endParaRPr lang="tr-TR" sz="3200" b="1" dirty="0" smtClean="0">
              <a:latin typeface="Agency FB" panose="020B0503020202020204" pitchFamily="34" charset="0"/>
            </a:endParaRPr>
          </a:p>
          <a:p>
            <a:r>
              <a:rPr lang="tr-TR" sz="3200" b="1" dirty="0" smtClean="0">
                <a:latin typeface="Agency FB" panose="020B0503020202020204" pitchFamily="34" charset="0"/>
              </a:rPr>
              <a:t>05 Mayıs 2015</a:t>
            </a:r>
          </a:p>
          <a:p>
            <a:r>
              <a:rPr lang="tr-TR" sz="3200" b="1" dirty="0" smtClean="0">
                <a:latin typeface="Agency FB" panose="020B0503020202020204" pitchFamily="34" charset="0"/>
              </a:rPr>
              <a:t>Ankara Üniversitesi Eğitim Bilimleri Fakültesi</a:t>
            </a:r>
            <a:endParaRPr lang="tr-TR" sz="32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9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K:\isikkent_2015\IMG_0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404" y="887475"/>
            <a:ext cx="5801784" cy="4351338"/>
          </a:xfrm>
          <a:prstGeom prst="rect">
            <a:avLst/>
          </a:prstGeom>
          <a:noFill/>
        </p:spPr>
      </p:pic>
      <p:pic>
        <p:nvPicPr>
          <p:cNvPr id="7171" name="Picture 3" descr="K:\isikkent_2015\IMG_0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990" y="415636"/>
            <a:ext cx="4493823" cy="599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510639"/>
            <a:ext cx="5028210" cy="217318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“</a:t>
            </a:r>
            <a:r>
              <a:rPr lang="tr-TR" i="1" dirty="0" smtClean="0"/>
              <a:t>Işık senin için ne ifade ediyor?</a:t>
            </a:r>
            <a:r>
              <a:rPr lang="tr-TR" dirty="0" smtClean="0"/>
              <a:t>”</a:t>
            </a:r>
          </a:p>
          <a:p>
            <a:endParaRPr lang="tr-TR" dirty="0" smtClean="0"/>
          </a:p>
          <a:p>
            <a:r>
              <a:rPr lang="tr-TR" dirty="0" smtClean="0"/>
              <a:t>Gölge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3074" name="Picture 2" descr="C:\Users\DİLEK\Desktop\light-ta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7076" y="307833"/>
            <a:ext cx="4275116" cy="1872501"/>
          </a:xfrm>
          <a:prstGeom prst="rect">
            <a:avLst/>
          </a:prstGeom>
          <a:noFill/>
        </p:spPr>
      </p:pic>
      <p:pic>
        <p:nvPicPr>
          <p:cNvPr id="3075" name="Picture 3" descr="C:\Users\DİLEK\Desktop\light-ta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7075" y="2434442"/>
            <a:ext cx="4275116" cy="1872501"/>
          </a:xfrm>
          <a:prstGeom prst="rect">
            <a:avLst/>
          </a:prstGeom>
          <a:noFill/>
        </p:spPr>
      </p:pic>
      <p:pic>
        <p:nvPicPr>
          <p:cNvPr id="3076" name="Picture 4" descr="C:\Users\DİLEK\Desktop\shadow-stor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396" y="3858101"/>
            <a:ext cx="6151420" cy="2694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Eğer sütun/kolonların bir kimliği olsaydı…..</a:t>
            </a:r>
            <a:br>
              <a:rPr lang="tr-TR" dirty="0" smtClean="0"/>
            </a:br>
            <a:r>
              <a:rPr lang="tr-TR" dirty="0" smtClean="0"/>
              <a:t>(4-6 Yaş)</a:t>
            </a:r>
            <a:endParaRPr lang="tr-TR" dirty="0"/>
          </a:p>
        </p:txBody>
      </p:sp>
      <p:pic>
        <p:nvPicPr>
          <p:cNvPr id="4098" name="Picture 2" descr="C:\Users\DİLEK\Desktop\choreograph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928" y="1995055"/>
            <a:ext cx="9153895" cy="3954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DİLEK\Desktop\colum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263" y="1995055"/>
            <a:ext cx="10720772" cy="3859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Merdivenlerin sesi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199" y="1825625"/>
            <a:ext cx="10051473" cy="1630094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Ritmik adımlar ve tekrarlayan zıplayışlar ile farklı kompozisyonlarda ses üretimi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6147" name="Picture 3" descr="C:\Users\DİLEK\Desktop\stai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310" y="3262517"/>
            <a:ext cx="7540830" cy="328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Ses sistemleri (4 yaş, öğretmenler, müzik öğretmeni)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1949"/>
          </a:xfrm>
        </p:spPr>
        <p:txBody>
          <a:bodyPr/>
          <a:lstStyle/>
          <a:p>
            <a:r>
              <a:rPr lang="tr-TR" dirty="0" smtClean="0"/>
              <a:t>Doğal malzemelerle ses heykelleri </a:t>
            </a:r>
          </a:p>
          <a:p>
            <a:endParaRPr lang="tr-TR" dirty="0"/>
          </a:p>
        </p:txBody>
      </p:sp>
      <p:pic>
        <p:nvPicPr>
          <p:cNvPr id="7171" name="Picture 3" descr="C:\Users\DİLEK\Desktop\ta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364" y="2517569"/>
            <a:ext cx="7022167" cy="3075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Bu süreçte neleri keşfetmişler?, neleri hissetmişler? Bunları tartışıyorlar.</a:t>
            </a:r>
          </a:p>
          <a:p>
            <a:pPr algn="just">
              <a:buNone/>
            </a:pPr>
            <a:endParaRPr lang="tr-TR" dirty="0" smtClean="0"/>
          </a:p>
          <a:p>
            <a:pPr algn="just"/>
            <a:r>
              <a:rPr lang="tr-TR" dirty="0" smtClean="0"/>
              <a:t>Varsayımsal sorular sorulmuyor, belirli yönlendirmeler yapılmıyor.</a:t>
            </a:r>
          </a:p>
          <a:p>
            <a:pPr algn="just">
              <a:buNone/>
            </a:pPr>
            <a:endParaRPr lang="tr-TR" dirty="0" smtClean="0"/>
          </a:p>
          <a:p>
            <a:pPr algn="just"/>
            <a:r>
              <a:rPr lang="tr-TR" dirty="0" smtClean="0"/>
              <a:t>Çocuğa </a:t>
            </a:r>
            <a:r>
              <a:rPr lang="tr-TR" b="1" i="1" dirty="0" smtClean="0"/>
              <a:t>sen hipotez geliştirebilirsin</a:t>
            </a:r>
            <a:r>
              <a:rPr lang="tr-TR" b="1" dirty="0" smtClean="0"/>
              <a:t> </a:t>
            </a:r>
            <a:r>
              <a:rPr lang="tr-TR" dirty="0" smtClean="0"/>
              <a:t>özgüveni veriliyor. Hipotez geliştirmenin özgürlüğü ve altında yatan güzelliği göstermeye çalışıyorlar. </a:t>
            </a:r>
          </a:p>
          <a:p>
            <a:pPr algn="just"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Materyallerle Karşılaşma Anı (Küçük Yaş)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365662"/>
            <a:ext cx="10515600" cy="4811301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</a:t>
            </a:r>
          </a:p>
        </p:txBody>
      </p:sp>
      <p:pic>
        <p:nvPicPr>
          <p:cNvPr id="2050" name="Picture 2" descr="C:\Users\DİLEK\Desktop\t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760" y="1947553"/>
            <a:ext cx="8815014" cy="3860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617517"/>
            <a:ext cx="10515600" cy="5559446"/>
          </a:xfrm>
        </p:spPr>
        <p:txBody>
          <a:bodyPr/>
          <a:lstStyle/>
          <a:p>
            <a:pPr>
              <a:buNone/>
            </a:pPr>
            <a:r>
              <a:rPr lang="tr-TR" i="1" dirty="0" smtClean="0"/>
              <a:t>  Bir masaya farklı kağıtlar, bir masaya boya kalemleri, yere ışıklı masa koyuyorlar ve çocukları bu ortamla baş başa bırakıyorlar.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Farklı dokuda pek çok kağıt ve farklı boyalar verilmiş küçük çocuklara ve bu boyaların bu kağıtlar üzerindeki etkisini gözlemlemişler.</a:t>
            </a:r>
          </a:p>
          <a:p>
            <a:r>
              <a:rPr lang="tr-TR" dirty="0" smtClean="0"/>
              <a:t>Çocukların bu malzemelerle karşılaşma anı nasıldı? Çocuklar çalışma sırasında bir şeyler söyledi mi? Nasıl ve neler söyledi? </a:t>
            </a:r>
          </a:p>
          <a:p>
            <a:r>
              <a:rPr lang="tr-TR" dirty="0" smtClean="0"/>
              <a:t>Çocukların süreçlerini öğretmenler takip ettiler. Sonra bir araya gelerek dokümantasyon notlarını karşılaştırdılar, değerlendirdiler.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Proje çalışmalarında ellerin akıl ile konuşmasını sağlayarak beyinde farklı bağlantılar kurulmasını destekliyorlar.</a:t>
            </a:r>
          </a:p>
          <a:p>
            <a:r>
              <a:rPr lang="tr-TR" dirty="0" smtClean="0"/>
              <a:t>Grup çalışması                Sivil toplum çalışmalarının temelini </a:t>
            </a:r>
          </a:p>
          <a:p>
            <a:pPr>
              <a:buNone/>
            </a:pPr>
            <a:r>
              <a:rPr lang="tr-TR" dirty="0" smtClean="0"/>
              <a:t>                                             oluşturuyor.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Kreş ve anaokullarını araştırma laboratuarı olarak görüyorlar.</a:t>
            </a:r>
          </a:p>
        </p:txBody>
      </p:sp>
      <p:sp>
        <p:nvSpPr>
          <p:cNvPr id="4" name="3 Sağ Ok"/>
          <p:cNvSpPr/>
          <p:nvPr/>
        </p:nvSpPr>
        <p:spPr>
          <a:xfrm>
            <a:off x="3479470" y="27313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Yaşayan Organizmalar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Öğretmenler Karin </a:t>
            </a:r>
            <a:r>
              <a:rPr lang="tr-TR" dirty="0" err="1" smtClean="0"/>
              <a:t>Furness</a:t>
            </a:r>
            <a:r>
              <a:rPr lang="tr-TR" dirty="0" smtClean="0"/>
              <a:t>_</a:t>
            </a:r>
            <a:r>
              <a:rPr lang="tr-TR" dirty="0" err="1" smtClean="0"/>
              <a:t>Faded</a:t>
            </a:r>
            <a:r>
              <a:rPr lang="tr-TR" dirty="0" smtClean="0"/>
              <a:t> </a:t>
            </a:r>
            <a:r>
              <a:rPr lang="tr-TR" dirty="0" err="1" smtClean="0"/>
              <a:t>Beauties</a:t>
            </a:r>
            <a:r>
              <a:rPr lang="tr-TR" dirty="0" smtClean="0"/>
              <a:t> (Solmuş Güzellikler) adlı sergiye gidiyorlar (</a:t>
            </a:r>
            <a:r>
              <a:rPr lang="tr-TR" dirty="0" err="1" smtClean="0"/>
              <a:t>Anafikir</a:t>
            </a:r>
            <a:r>
              <a:rPr lang="tr-TR" dirty="0" smtClean="0"/>
              <a:t>: Yaşayan organizmaların dönüşümü)</a:t>
            </a:r>
          </a:p>
          <a:p>
            <a:endParaRPr lang="tr-TR" dirty="0" smtClean="0"/>
          </a:p>
          <a:p>
            <a:r>
              <a:rPr lang="tr-TR" dirty="0" smtClean="0"/>
              <a:t>Çocuklar bu sergiden ne tür kavramsal bağlar çıkarabilir bunları tartışıyorlar.</a:t>
            </a:r>
          </a:p>
          <a:p>
            <a:endParaRPr lang="tr-TR" dirty="0" smtClean="0"/>
          </a:p>
          <a:p>
            <a:r>
              <a:rPr lang="tr-TR" dirty="0" smtClean="0"/>
              <a:t>Sergi ile ilgili atölye çalışması başlatıyorlar.</a:t>
            </a:r>
          </a:p>
          <a:p>
            <a:endParaRPr lang="tr-TR" dirty="0" smtClean="0"/>
          </a:p>
          <a:p>
            <a:r>
              <a:rPr lang="tr-TR" dirty="0" smtClean="0"/>
              <a:t>Zaman içindeki dönüşümü ifade eden bir ortam yaratıyorlar.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Lahananın yaşamı</a:t>
            </a:r>
            <a:endParaRPr lang="tr-TR" dirty="0"/>
          </a:p>
        </p:txBody>
      </p:sp>
      <p:pic>
        <p:nvPicPr>
          <p:cNvPr id="3074" name="Picture 2" descr="K:\isikkent_2015\IMG_0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0987" y="1425039"/>
            <a:ext cx="3941101" cy="525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724395"/>
            <a:ext cx="5883234" cy="5452568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“</a:t>
            </a:r>
            <a:r>
              <a:rPr lang="tr-TR" i="1" dirty="0" smtClean="0"/>
              <a:t>Lahana doğadan bir hediye aslında çünkü kat kat hediye gibi paketlenmiş”</a:t>
            </a:r>
          </a:p>
          <a:p>
            <a:endParaRPr lang="tr-TR" i="1" dirty="0" smtClean="0"/>
          </a:p>
          <a:p>
            <a:r>
              <a:rPr lang="tr-TR" dirty="0" smtClean="0"/>
              <a:t>Lahananın resmini çiziyorlar.</a:t>
            </a:r>
          </a:p>
          <a:p>
            <a:r>
              <a:rPr lang="tr-TR" dirty="0" smtClean="0"/>
              <a:t>Resim yapmak bir objeyi yeniden yorumlamaktır.</a:t>
            </a:r>
          </a:p>
          <a:p>
            <a:r>
              <a:rPr lang="tr-TR" dirty="0" smtClean="0"/>
              <a:t>Lahananın yaşam döngüsünü ifade eden çizimler yapıyorlar.</a:t>
            </a:r>
          </a:p>
          <a:p>
            <a:endParaRPr lang="tr-TR" dirty="0"/>
          </a:p>
        </p:txBody>
      </p:sp>
      <p:pic>
        <p:nvPicPr>
          <p:cNvPr id="4099" name="Picture 3" descr="K:\isikkent_2015\IMG_0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8940" y="477818"/>
            <a:ext cx="4560125" cy="6080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K:\isikkent_2015\IMG_0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61" y="176154"/>
            <a:ext cx="4868882" cy="6491842"/>
          </a:xfrm>
          <a:prstGeom prst="rect">
            <a:avLst/>
          </a:prstGeom>
          <a:noFill/>
        </p:spPr>
      </p:pic>
      <p:pic>
        <p:nvPicPr>
          <p:cNvPr id="5" name="Picture 2" descr="K:\isikkent_2015\IMG_0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916" y="144484"/>
            <a:ext cx="4861460" cy="6481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7" name="Picture 3" descr="K:\isikkent_2015\IMG_0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83" y="534390"/>
            <a:ext cx="4469552" cy="5959402"/>
          </a:xfrm>
          <a:prstGeom prst="rect">
            <a:avLst/>
          </a:prstGeom>
          <a:noFill/>
        </p:spPr>
      </p:pic>
      <p:pic>
        <p:nvPicPr>
          <p:cNvPr id="6148" name="Picture 4" descr="K:\isikkent_2015\IMG_0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9543" y="415307"/>
            <a:ext cx="4595751" cy="6127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284</Words>
  <Application>Microsoft Office PowerPoint</Application>
  <PresentationFormat>Geniş ekran</PresentationFormat>
  <Paragraphs>49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Office Teması</vt:lpstr>
      <vt:lpstr> Erken Çocukluk Döneminde Öğrenme Ortamları  ve Proje Yaklaşımı Uygulamaları:  Reggio Emilia ve Işıkkent Örneği</vt:lpstr>
      <vt:lpstr>Materyallerle Karşılaşma Anı (Küçük Yaş)</vt:lpstr>
      <vt:lpstr>PowerPoint Sunusu</vt:lpstr>
      <vt:lpstr>PowerPoint Sunusu</vt:lpstr>
      <vt:lpstr>Yaşayan Organizmalar</vt:lpstr>
      <vt:lpstr>Lahananın yaşamı</vt:lpstr>
      <vt:lpstr>PowerPoint Sunusu</vt:lpstr>
      <vt:lpstr>PowerPoint Sunusu</vt:lpstr>
      <vt:lpstr>PowerPoint Sunusu</vt:lpstr>
      <vt:lpstr>PowerPoint Sunusu</vt:lpstr>
      <vt:lpstr>PowerPoint Sunusu</vt:lpstr>
      <vt:lpstr>Eğer sütun/kolonların bir kimliği olsaydı….. (4-6 Yaş)</vt:lpstr>
      <vt:lpstr>PowerPoint Sunusu</vt:lpstr>
      <vt:lpstr>Merdivenlerin sesi</vt:lpstr>
      <vt:lpstr>Ses sistemleri (4 yaş, öğretmenler, müzik öğretmeni)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Erken Çocukluk Döneminde Öğrenme Ortamları  ve Proje Yaklaşımı Uygulamaları:  Reggio Emilia ve Işıkkent Örneği</dc:title>
  <dc:creator>DILEK_ACER</dc:creator>
  <cp:lastModifiedBy>DİLEK_ACER</cp:lastModifiedBy>
  <cp:revision>116</cp:revision>
  <dcterms:created xsi:type="dcterms:W3CDTF">2015-05-03T12:23:25Z</dcterms:created>
  <dcterms:modified xsi:type="dcterms:W3CDTF">2020-05-06T14:38:40Z</dcterms:modified>
</cp:coreProperties>
</file>