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1" d="100"/>
          <a:sy n="81" d="100"/>
        </p:scale>
        <p:origin x="120" y="7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480028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55899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784065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2698563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674288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E7505FD9-342C-4D4C-88BA-AB570E82F689}" type="datetimeFigureOut">
              <a:rPr lang="en-US" smtClean="0"/>
              <a:t>10/18/2019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264486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E7505FD9-342C-4D4C-88BA-AB570E82F689}" type="datetimeFigureOut">
              <a:rPr lang="en-US" smtClean="0"/>
              <a:t>10/18/2019</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2559097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E7505FD9-342C-4D4C-88BA-AB570E82F689}" type="datetimeFigureOut">
              <a:rPr lang="en-US" smtClean="0"/>
              <a:t>10/18/2019</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3177169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7505FD9-342C-4D4C-88BA-AB570E82F689}" type="datetimeFigureOut">
              <a:rPr lang="en-US" smtClean="0"/>
              <a:t>10/18/2019</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60262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7505FD9-342C-4D4C-88BA-AB570E82F689}" type="datetimeFigureOut">
              <a:rPr lang="en-US" smtClean="0"/>
              <a:t>10/18/2019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864053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7505FD9-342C-4D4C-88BA-AB570E82F689}" type="datetimeFigureOut">
              <a:rPr lang="en-US" smtClean="0"/>
              <a:t>10/18/2019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3777173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505FD9-342C-4D4C-88BA-AB570E82F689}" type="datetimeFigureOut">
              <a:rPr lang="en-US" smtClean="0"/>
              <a:t>10/18/2019</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EA9FC7-E922-4213-B57C-693C0D77C9CC}" type="slidenum">
              <a:rPr lang="en-US" smtClean="0"/>
              <a:t>‹#›</a:t>
            </a:fld>
            <a:endParaRPr lang="en-US"/>
          </a:p>
        </p:txBody>
      </p:sp>
    </p:spTree>
    <p:extLst>
      <p:ext uri="{BB962C8B-B14F-4D97-AF65-F5344CB8AC3E}">
        <p14:creationId xmlns:p14="http://schemas.microsoft.com/office/powerpoint/2010/main" val="3077481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en-US"/>
          </a:p>
        </p:txBody>
      </p:sp>
      <p:sp>
        <p:nvSpPr>
          <p:cNvPr id="3" name="Alt Başlık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25265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dirty="0"/>
              <a:t>2. Additional provisions for transport by road or rail</a:t>
            </a:r>
            <a:br>
              <a:rPr lang="en-US" dirty="0"/>
            </a:br>
            <a:endParaRPr lang="en-US" dirty="0"/>
          </a:p>
        </p:txBody>
      </p:sp>
      <p:sp>
        <p:nvSpPr>
          <p:cNvPr id="3" name="İçerik Yer Tutucusu 2"/>
          <p:cNvSpPr>
            <a:spLocks noGrp="1"/>
          </p:cNvSpPr>
          <p:nvPr>
            <p:ph idx="1"/>
          </p:nvPr>
        </p:nvSpPr>
        <p:spPr/>
        <p:txBody>
          <a:bodyPr>
            <a:normAutofit/>
          </a:bodyPr>
          <a:lstStyle/>
          <a:p>
            <a:r>
              <a:rPr lang="en-US" dirty="0" smtClean="0"/>
              <a:t>2.1</a:t>
            </a:r>
            <a:r>
              <a:rPr lang="en-US" dirty="0"/>
              <a:t>. Vehicles in which animals are transported shall be clearly and visibly marked indicating the presence of </a:t>
            </a:r>
            <a:r>
              <a:rPr lang="en-US" dirty="0" smtClean="0"/>
              <a:t>live</a:t>
            </a:r>
            <a:r>
              <a:rPr lang="tr-TR" dirty="0" smtClean="0"/>
              <a:t> </a:t>
            </a:r>
            <a:r>
              <a:rPr lang="en-US" dirty="0" smtClean="0"/>
              <a:t>animals</a:t>
            </a:r>
            <a:r>
              <a:rPr lang="en-US" dirty="0"/>
              <a:t>, except when the animals are transported in </a:t>
            </a:r>
            <a:r>
              <a:rPr lang="en-US" dirty="0" smtClean="0"/>
              <a:t>containers</a:t>
            </a:r>
            <a:endParaRPr lang="en-US" dirty="0"/>
          </a:p>
          <a:p>
            <a:r>
              <a:rPr lang="en-US" dirty="0"/>
              <a:t>2.2. Road vehicles shall carry suitable equipment for loading and unloading.</a:t>
            </a:r>
          </a:p>
          <a:p>
            <a:r>
              <a:rPr lang="en-US" dirty="0"/>
              <a:t>2.3. When assembling trains and during all other movement of rail wagons every precaution shall be taken to </a:t>
            </a:r>
            <a:r>
              <a:rPr lang="en-US" dirty="0" smtClean="0"/>
              <a:t>avoid</a:t>
            </a:r>
            <a:r>
              <a:rPr lang="tr-TR" dirty="0" smtClean="0"/>
              <a:t> </a:t>
            </a:r>
            <a:r>
              <a:rPr lang="en-US" dirty="0" smtClean="0"/>
              <a:t>jolting </a:t>
            </a:r>
            <a:r>
              <a:rPr lang="en-US" dirty="0"/>
              <a:t>of a rail wagon containing animals.</a:t>
            </a:r>
          </a:p>
        </p:txBody>
      </p:sp>
    </p:spTree>
    <p:extLst>
      <p:ext uri="{BB962C8B-B14F-4D97-AF65-F5344CB8AC3E}">
        <p14:creationId xmlns:p14="http://schemas.microsoft.com/office/powerpoint/2010/main" val="1839757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92500" lnSpcReduction="20000"/>
          </a:bodyPr>
          <a:lstStyle/>
          <a:p>
            <a:r>
              <a:rPr lang="en-US" dirty="0"/>
              <a:t>3. Additional provisions for transport on roll-on-roll-off vessels</a:t>
            </a:r>
          </a:p>
          <a:p>
            <a:r>
              <a:rPr lang="en-US" dirty="0"/>
              <a:t>3.1. Before loading onto a vessel the master shall verify that when vehicles are loaded:</a:t>
            </a:r>
          </a:p>
          <a:p>
            <a:r>
              <a:rPr lang="en-US" dirty="0"/>
              <a:t>(a) on enclosed decks, the vessel is equipped with an appropriate forced ventilation system and it is fitted </a:t>
            </a:r>
            <a:r>
              <a:rPr lang="en-US" dirty="0" smtClean="0"/>
              <a:t>with</a:t>
            </a:r>
            <a:r>
              <a:rPr lang="tr-TR" dirty="0" smtClean="0"/>
              <a:t> </a:t>
            </a:r>
            <a:r>
              <a:rPr lang="en-US" dirty="0" smtClean="0"/>
              <a:t>an </a:t>
            </a:r>
            <a:r>
              <a:rPr lang="en-US" dirty="0"/>
              <a:t>alarm system and an adequate secondary source of power in case of failure;</a:t>
            </a:r>
          </a:p>
          <a:p>
            <a:r>
              <a:rPr lang="en-US" dirty="0"/>
              <a:t>(b) on open decks, adequate protection from sea water is provided.</a:t>
            </a:r>
          </a:p>
          <a:p>
            <a:r>
              <a:rPr lang="en-US" dirty="0"/>
              <a:t>3.2. Road vehicles and rail wagons shall be equipped with a sufficient number of adequately designed, </a:t>
            </a:r>
            <a:r>
              <a:rPr lang="en-US" dirty="0" smtClean="0"/>
              <a:t>positioned</a:t>
            </a:r>
            <a:r>
              <a:rPr lang="tr-TR" dirty="0" smtClean="0"/>
              <a:t> </a:t>
            </a:r>
            <a:r>
              <a:rPr lang="en-US" dirty="0" smtClean="0"/>
              <a:t>and </a:t>
            </a:r>
            <a:r>
              <a:rPr lang="en-US" dirty="0"/>
              <a:t>maintained securing points enabling them to be securely fastened to the vessel. Road vehicles and </a:t>
            </a:r>
            <a:r>
              <a:rPr lang="en-US" dirty="0" smtClean="0"/>
              <a:t>rail</a:t>
            </a:r>
            <a:r>
              <a:rPr lang="tr-TR" dirty="0" smtClean="0"/>
              <a:t> </a:t>
            </a:r>
            <a:r>
              <a:rPr lang="en-US" dirty="0" smtClean="0"/>
              <a:t>wagons </a:t>
            </a:r>
            <a:r>
              <a:rPr lang="en-US" dirty="0"/>
              <a:t>shall be secured to the vessel before the start of the sea journey to prevent them being displaced by </a:t>
            </a:r>
            <a:r>
              <a:rPr lang="en-US" dirty="0" smtClean="0"/>
              <a:t>the</a:t>
            </a:r>
            <a:r>
              <a:rPr lang="tr-TR" dirty="0" smtClean="0"/>
              <a:t> </a:t>
            </a:r>
            <a:r>
              <a:rPr lang="en-US" dirty="0" smtClean="0"/>
              <a:t>motion </a:t>
            </a:r>
            <a:r>
              <a:rPr lang="en-US" dirty="0"/>
              <a:t>of the vessel.</a:t>
            </a:r>
          </a:p>
        </p:txBody>
      </p:sp>
    </p:spTree>
    <p:extLst>
      <p:ext uri="{BB962C8B-B14F-4D97-AF65-F5344CB8AC3E}">
        <p14:creationId xmlns:p14="http://schemas.microsoft.com/office/powerpoint/2010/main" val="1416150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r>
              <a:rPr lang="en-US" dirty="0"/>
              <a:t>4. Additional provisions for transport by air</a:t>
            </a:r>
          </a:p>
          <a:p>
            <a:r>
              <a:rPr lang="en-US" dirty="0"/>
              <a:t>4.1. Animals shall be transported in containers, pens or stalls appropriate for the species, which comply with International Air Transport Association (IATA) live animals Regulations, in its version referred to in Annex VI.</a:t>
            </a:r>
          </a:p>
          <a:p>
            <a:r>
              <a:rPr lang="en-US" dirty="0"/>
              <a:t>4.2. Animals shall be transported only in conditions where air quality, temperature and pressure can be </a:t>
            </a:r>
            <a:r>
              <a:rPr lang="en-US" dirty="0" smtClean="0"/>
              <a:t>maintained</a:t>
            </a:r>
            <a:r>
              <a:rPr lang="tr-TR" dirty="0" smtClean="0"/>
              <a:t> </a:t>
            </a:r>
            <a:r>
              <a:rPr lang="en-US" dirty="0" smtClean="0"/>
              <a:t>within </a:t>
            </a:r>
            <a:r>
              <a:rPr lang="en-US" dirty="0"/>
              <a:t>an appropriate range during the entire journey, having regard to the species of animals.</a:t>
            </a:r>
          </a:p>
        </p:txBody>
      </p:sp>
    </p:spTree>
    <p:extLst>
      <p:ext uri="{BB962C8B-B14F-4D97-AF65-F5344CB8AC3E}">
        <p14:creationId xmlns:p14="http://schemas.microsoft.com/office/powerpoint/2010/main" val="2653513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85000" lnSpcReduction="10000"/>
          </a:bodyPr>
          <a:lstStyle/>
          <a:p>
            <a:r>
              <a:rPr lang="en-US" dirty="0"/>
              <a:t>5. Additional provisions for transport in containers</a:t>
            </a:r>
          </a:p>
          <a:p>
            <a:r>
              <a:rPr lang="en-US" dirty="0"/>
              <a:t>5.1. Containers in which animals are transported shall be clearly and visibly marked, indicating the presence of </a:t>
            </a:r>
            <a:r>
              <a:rPr lang="en-US" dirty="0" smtClean="0"/>
              <a:t>live</a:t>
            </a:r>
            <a:r>
              <a:rPr lang="tr-TR" dirty="0" smtClean="0"/>
              <a:t> </a:t>
            </a:r>
            <a:r>
              <a:rPr lang="en-US" dirty="0" smtClean="0"/>
              <a:t>animals </a:t>
            </a:r>
            <a:r>
              <a:rPr lang="en-US" dirty="0"/>
              <a:t>and with a sign indicating the top of the container.</a:t>
            </a:r>
          </a:p>
          <a:p>
            <a:r>
              <a:rPr lang="en-US" dirty="0"/>
              <a:t>5.2. During transport and handling, containers shall always be kept upright and severe jolts or shaking shall be </a:t>
            </a:r>
            <a:r>
              <a:rPr lang="en-US" dirty="0" err="1"/>
              <a:t>minimised</a:t>
            </a:r>
            <a:r>
              <a:rPr lang="en-US" dirty="0"/>
              <a:t>. Containers shall be secured so as to prevent displacement due to the movement of the means of transport.</a:t>
            </a:r>
          </a:p>
          <a:p>
            <a:r>
              <a:rPr lang="en-US" dirty="0"/>
              <a:t>5.3. Containers of more that 50 kg shall be equipped with a sufficient number of adequately designed, </a:t>
            </a:r>
            <a:r>
              <a:rPr lang="en-US" dirty="0" smtClean="0"/>
              <a:t>positioned</a:t>
            </a:r>
            <a:r>
              <a:rPr lang="tr-TR" dirty="0" smtClean="0"/>
              <a:t> </a:t>
            </a:r>
            <a:r>
              <a:rPr lang="en-US" dirty="0" smtClean="0"/>
              <a:t>and </a:t>
            </a:r>
            <a:r>
              <a:rPr lang="en-US" dirty="0"/>
              <a:t>maintained securing points enabling them to be securely fastened to the means of transport where they </a:t>
            </a:r>
            <a:r>
              <a:rPr lang="en-US" dirty="0" smtClean="0"/>
              <a:t>are</a:t>
            </a:r>
            <a:r>
              <a:rPr lang="tr-TR" dirty="0" smtClean="0"/>
              <a:t> </a:t>
            </a:r>
            <a:r>
              <a:rPr lang="en-US" dirty="0" smtClean="0"/>
              <a:t>to </a:t>
            </a:r>
            <a:r>
              <a:rPr lang="en-US" dirty="0"/>
              <a:t>be loaded. Containers shall be secured to the means of transport before the start of the journey to </a:t>
            </a:r>
            <a:r>
              <a:rPr lang="en-US" dirty="0" smtClean="0"/>
              <a:t>prevent</a:t>
            </a:r>
            <a:r>
              <a:rPr lang="tr-TR" dirty="0" smtClean="0"/>
              <a:t> </a:t>
            </a:r>
            <a:r>
              <a:rPr lang="en-US" dirty="0" smtClean="0"/>
              <a:t>displacement </a:t>
            </a:r>
            <a:r>
              <a:rPr lang="en-US" dirty="0"/>
              <a:t>due to the motion of the means of transport.</a:t>
            </a:r>
          </a:p>
        </p:txBody>
      </p:sp>
    </p:spTree>
    <p:extLst>
      <p:ext uri="{BB962C8B-B14F-4D97-AF65-F5344CB8AC3E}">
        <p14:creationId xmlns:p14="http://schemas.microsoft.com/office/powerpoint/2010/main" val="450427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TRANSPORT PRACTICES</a:t>
            </a:r>
          </a:p>
        </p:txBody>
      </p:sp>
      <p:sp>
        <p:nvSpPr>
          <p:cNvPr id="3" name="İçerik Yer Tutucusu 2"/>
          <p:cNvSpPr>
            <a:spLocks noGrp="1"/>
          </p:cNvSpPr>
          <p:nvPr>
            <p:ph idx="1"/>
          </p:nvPr>
        </p:nvSpPr>
        <p:spPr/>
        <p:txBody>
          <a:bodyPr>
            <a:normAutofit fontScale="92500" lnSpcReduction="10000"/>
          </a:bodyPr>
          <a:lstStyle/>
          <a:p>
            <a:r>
              <a:rPr lang="en-US" dirty="0"/>
              <a:t>1. Loading, unloading and handling</a:t>
            </a:r>
          </a:p>
          <a:p>
            <a:r>
              <a:rPr lang="en-US" dirty="0"/>
              <a:t>1.1. Due regard shall be paid to the need of certain categories of animals, such as wild animals, to become </a:t>
            </a:r>
            <a:r>
              <a:rPr lang="en-US" dirty="0" err="1"/>
              <a:t>acclimatised</a:t>
            </a:r>
            <a:r>
              <a:rPr lang="en-US" dirty="0"/>
              <a:t> to the mode of transport prior to the proposed journey.</a:t>
            </a:r>
          </a:p>
          <a:p>
            <a:r>
              <a:rPr lang="en-US" dirty="0"/>
              <a:t>1.2. Where loading or unloading operations last for more than four hours, except for poultry:</a:t>
            </a:r>
          </a:p>
          <a:p>
            <a:r>
              <a:rPr lang="en-US" dirty="0"/>
              <a:t>(a) appropriate facilities shall be available in order to keep, feed and water the animals outside the means </a:t>
            </a:r>
            <a:r>
              <a:rPr lang="en-US" dirty="0" smtClean="0"/>
              <a:t>of</a:t>
            </a:r>
            <a:r>
              <a:rPr lang="tr-TR" dirty="0" smtClean="0"/>
              <a:t> </a:t>
            </a:r>
            <a:r>
              <a:rPr lang="en-US" dirty="0" smtClean="0"/>
              <a:t>transport </a:t>
            </a:r>
            <a:r>
              <a:rPr lang="en-US" dirty="0"/>
              <a:t>without being tied;</a:t>
            </a:r>
          </a:p>
          <a:p>
            <a:r>
              <a:rPr lang="en-US" dirty="0"/>
              <a:t>(b) operations shall be supervised by an </a:t>
            </a:r>
            <a:r>
              <a:rPr lang="en-US" dirty="0" err="1"/>
              <a:t>authorised</a:t>
            </a:r>
            <a:r>
              <a:rPr lang="en-US" dirty="0"/>
              <a:t> veterinarian and particular precautions shall be taken </a:t>
            </a:r>
            <a:r>
              <a:rPr lang="en-US" dirty="0" smtClean="0"/>
              <a:t>to</a:t>
            </a:r>
            <a:r>
              <a:rPr lang="tr-TR" dirty="0" smtClean="0"/>
              <a:t> </a:t>
            </a:r>
            <a:r>
              <a:rPr lang="en-US" dirty="0" smtClean="0"/>
              <a:t>ensure </a:t>
            </a:r>
            <a:r>
              <a:rPr lang="en-US" dirty="0"/>
              <a:t>that the welfare of the animals is properly maintained during these operations.</a:t>
            </a:r>
          </a:p>
        </p:txBody>
      </p:sp>
    </p:spTree>
    <p:extLst>
      <p:ext uri="{BB962C8B-B14F-4D97-AF65-F5344CB8AC3E}">
        <p14:creationId xmlns:p14="http://schemas.microsoft.com/office/powerpoint/2010/main" val="3977231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t>Facilities and procedures</a:t>
            </a:r>
            <a:br>
              <a:rPr lang="en-US" dirty="0"/>
            </a:br>
            <a:endParaRPr lang="en-US" dirty="0"/>
          </a:p>
        </p:txBody>
      </p:sp>
      <p:sp>
        <p:nvSpPr>
          <p:cNvPr id="3" name="İçerik Yer Tutucusu 2"/>
          <p:cNvSpPr>
            <a:spLocks noGrp="1"/>
          </p:cNvSpPr>
          <p:nvPr>
            <p:ph idx="1"/>
          </p:nvPr>
        </p:nvSpPr>
        <p:spPr/>
        <p:txBody>
          <a:bodyPr/>
          <a:lstStyle/>
          <a:p>
            <a:r>
              <a:rPr lang="en-US" dirty="0" smtClean="0"/>
              <a:t>1.3</a:t>
            </a:r>
            <a:r>
              <a:rPr lang="en-US" dirty="0"/>
              <a:t>. Facilities for loading and unloading, including the flooring, shall be designed, constructed, maintained and operated so as to:</a:t>
            </a:r>
          </a:p>
          <a:p>
            <a:r>
              <a:rPr lang="en-US" dirty="0"/>
              <a:t>(a) prevent injury and suffering and </a:t>
            </a:r>
            <a:r>
              <a:rPr lang="en-US" dirty="0" err="1"/>
              <a:t>minimise</a:t>
            </a:r>
            <a:r>
              <a:rPr lang="en-US" dirty="0"/>
              <a:t> excitement and distress during animal movements as well as </a:t>
            </a:r>
            <a:r>
              <a:rPr lang="en-US" dirty="0" smtClean="0"/>
              <a:t>to</a:t>
            </a:r>
            <a:r>
              <a:rPr lang="tr-TR" dirty="0" smtClean="0"/>
              <a:t> </a:t>
            </a:r>
            <a:r>
              <a:rPr lang="en-US" dirty="0" smtClean="0"/>
              <a:t>ensure </a:t>
            </a:r>
            <a:r>
              <a:rPr lang="en-US" dirty="0"/>
              <a:t>the safety of the animals. In particular, surfaces shall not be slippery and lateral protections shall </a:t>
            </a:r>
            <a:r>
              <a:rPr lang="en-US" dirty="0" smtClean="0"/>
              <a:t>be</a:t>
            </a:r>
            <a:r>
              <a:rPr lang="tr-TR" dirty="0" smtClean="0"/>
              <a:t> </a:t>
            </a:r>
            <a:r>
              <a:rPr lang="en-US" dirty="0" smtClean="0"/>
              <a:t>provided </a:t>
            </a:r>
            <a:r>
              <a:rPr lang="en-US" dirty="0"/>
              <a:t>so as to prevent animals from escaping;</a:t>
            </a:r>
          </a:p>
          <a:p>
            <a:r>
              <a:rPr lang="en-US" dirty="0"/>
              <a:t>(b) be cleaned and disinfected.</a:t>
            </a:r>
          </a:p>
        </p:txBody>
      </p:sp>
    </p:spTree>
    <p:extLst>
      <p:ext uri="{BB962C8B-B14F-4D97-AF65-F5344CB8AC3E}">
        <p14:creationId xmlns:p14="http://schemas.microsoft.com/office/powerpoint/2010/main" val="3469994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r>
              <a:rPr lang="en-US" dirty="0"/>
              <a:t>1.4. (a) Ramps shall not be steeper than an angle of 20 degrees, that is 36,4 % to the horizontal for pigs, calves </a:t>
            </a:r>
            <a:r>
              <a:rPr lang="en-US" dirty="0" smtClean="0"/>
              <a:t>and</a:t>
            </a:r>
            <a:r>
              <a:rPr lang="tr-TR" dirty="0" smtClean="0"/>
              <a:t> </a:t>
            </a:r>
            <a:r>
              <a:rPr lang="en-US" dirty="0" smtClean="0"/>
              <a:t>horses </a:t>
            </a:r>
            <a:r>
              <a:rPr lang="en-US" dirty="0"/>
              <a:t>and an angle of 26 degrees 34 minutes, that is 50 % to the horizontal for sheep and cattle other </a:t>
            </a:r>
            <a:r>
              <a:rPr lang="en-US" dirty="0" smtClean="0"/>
              <a:t>than</a:t>
            </a:r>
            <a:r>
              <a:rPr lang="tr-TR" dirty="0" smtClean="0"/>
              <a:t> </a:t>
            </a:r>
            <a:r>
              <a:rPr lang="en-US" dirty="0" smtClean="0"/>
              <a:t>calves</a:t>
            </a:r>
            <a:r>
              <a:rPr lang="en-US" dirty="0"/>
              <a:t>. Where the slope is steeper than 10 degrees, that is 17,6 % to the horizontal, ramps shall be </a:t>
            </a:r>
            <a:r>
              <a:rPr lang="en-US" dirty="0" smtClean="0"/>
              <a:t>fitted</a:t>
            </a:r>
            <a:r>
              <a:rPr lang="tr-TR" dirty="0" smtClean="0"/>
              <a:t> </a:t>
            </a:r>
            <a:r>
              <a:rPr lang="en-US" dirty="0" smtClean="0"/>
              <a:t>with </a:t>
            </a:r>
            <a:r>
              <a:rPr lang="en-US" dirty="0"/>
              <a:t>a system, such as provided by foot battens, which ensure that the animals climb or go down </a:t>
            </a:r>
            <a:r>
              <a:rPr lang="en-US" dirty="0" smtClean="0"/>
              <a:t>without</a:t>
            </a:r>
            <a:r>
              <a:rPr lang="tr-TR" dirty="0" smtClean="0"/>
              <a:t> </a:t>
            </a:r>
            <a:r>
              <a:rPr lang="en-US" dirty="0" smtClean="0"/>
              <a:t>risks </a:t>
            </a:r>
            <a:r>
              <a:rPr lang="en-US" dirty="0"/>
              <a:t>or difficulties;</a:t>
            </a:r>
          </a:p>
          <a:p>
            <a:r>
              <a:rPr lang="en-US" dirty="0"/>
              <a:t>(b) lifting platforms and upper floors shall have safety barriers so as to prevent animals falling or </a:t>
            </a:r>
            <a:r>
              <a:rPr lang="en-US" dirty="0" smtClean="0"/>
              <a:t>escaping</a:t>
            </a:r>
            <a:r>
              <a:rPr lang="tr-TR" dirty="0" smtClean="0"/>
              <a:t> </a:t>
            </a:r>
            <a:r>
              <a:rPr lang="en-US" dirty="0" smtClean="0"/>
              <a:t>during </a:t>
            </a:r>
            <a:r>
              <a:rPr lang="en-US" dirty="0"/>
              <a:t>loading and unloading operations.</a:t>
            </a:r>
          </a:p>
        </p:txBody>
      </p:sp>
    </p:spTree>
    <p:extLst>
      <p:ext uri="{BB962C8B-B14F-4D97-AF65-F5344CB8AC3E}">
        <p14:creationId xmlns:p14="http://schemas.microsoft.com/office/powerpoint/2010/main" val="3032013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92500"/>
          </a:bodyPr>
          <a:lstStyle/>
          <a:p>
            <a:r>
              <a:rPr lang="en-US" dirty="0"/>
              <a:t>1.5. Goods which are being transported in the same means of transport as animals shall be positioned so that </a:t>
            </a:r>
            <a:r>
              <a:rPr lang="en-US" dirty="0" smtClean="0"/>
              <a:t>they</a:t>
            </a:r>
            <a:r>
              <a:rPr lang="tr-TR" dirty="0" smtClean="0"/>
              <a:t> </a:t>
            </a:r>
            <a:r>
              <a:rPr lang="en-US" dirty="0" smtClean="0"/>
              <a:t>do </a:t>
            </a:r>
            <a:r>
              <a:rPr lang="en-US" dirty="0"/>
              <a:t>not cause injury, suffering or distress to the animals.</a:t>
            </a:r>
          </a:p>
          <a:p>
            <a:r>
              <a:rPr lang="en-US" dirty="0"/>
              <a:t>1.6. Appropriate lighting shall be provided during loading and unloading.</a:t>
            </a:r>
          </a:p>
          <a:p>
            <a:r>
              <a:rPr lang="en-US" dirty="0"/>
              <a:t>1.7. When containers loaded with animals are placed one on top of the other on the means of transport, the necessary precautions shall be taken:</a:t>
            </a:r>
          </a:p>
          <a:p>
            <a:r>
              <a:rPr lang="en-US" dirty="0"/>
              <a:t>(a) to avoid, or in the case of poultry, rabbits and fur animals, to limit urine and </a:t>
            </a:r>
            <a:r>
              <a:rPr lang="en-US" dirty="0" err="1"/>
              <a:t>faeces</a:t>
            </a:r>
            <a:r>
              <a:rPr lang="en-US" dirty="0"/>
              <a:t> falling on the </a:t>
            </a:r>
            <a:r>
              <a:rPr lang="en-US" dirty="0" smtClean="0"/>
              <a:t>animals</a:t>
            </a:r>
            <a:r>
              <a:rPr lang="tr-TR" smtClean="0"/>
              <a:t>  </a:t>
            </a:r>
            <a:r>
              <a:rPr lang="en-US" smtClean="0"/>
              <a:t>placed </a:t>
            </a:r>
            <a:r>
              <a:rPr lang="en-US" dirty="0"/>
              <a:t>underneath;</a:t>
            </a:r>
          </a:p>
          <a:p>
            <a:r>
              <a:rPr lang="en-US" dirty="0"/>
              <a:t>(b) to ensure stability of the containers;</a:t>
            </a:r>
          </a:p>
          <a:p>
            <a:r>
              <a:rPr lang="en-US" dirty="0"/>
              <a:t>(c) to ensure that ventilation is not impeded.</a:t>
            </a:r>
          </a:p>
        </p:txBody>
      </p:sp>
    </p:spTree>
    <p:extLst>
      <p:ext uri="{BB962C8B-B14F-4D97-AF65-F5344CB8AC3E}">
        <p14:creationId xmlns:p14="http://schemas.microsoft.com/office/powerpoint/2010/main" val="423335354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424</TotalTime>
  <Words>911</Words>
  <Application>Microsoft Office PowerPoint</Application>
  <PresentationFormat>Geniş ekran</PresentationFormat>
  <Paragraphs>34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PowerPoint Sunusu</vt:lpstr>
      <vt:lpstr>2. Additional provisions for transport by road or rail </vt:lpstr>
      <vt:lpstr>PowerPoint Sunusu</vt:lpstr>
      <vt:lpstr>PowerPoint Sunusu</vt:lpstr>
      <vt:lpstr>PowerPoint Sunusu</vt:lpstr>
      <vt:lpstr>TRANSPORT PRACTICES</vt:lpstr>
      <vt:lpstr>Facilities and procedures </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dc:creator>
  <cp:lastModifiedBy>a</cp:lastModifiedBy>
  <cp:revision>47</cp:revision>
  <dcterms:created xsi:type="dcterms:W3CDTF">2019-10-18T06:30:59Z</dcterms:created>
  <dcterms:modified xsi:type="dcterms:W3CDTF">2019-10-18T13:37:17Z</dcterms:modified>
</cp:coreProperties>
</file>