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5" r:id="rId30"/>
    <p:sldId id="286" r:id="rId31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21"/>
  </p:normalViewPr>
  <p:slideViewPr>
    <p:cSldViewPr snapToGrid="0" snapToObjects="1">
      <p:cViewPr varScale="1">
        <p:scale>
          <a:sx n="108" d="100"/>
          <a:sy n="108" d="100"/>
        </p:scale>
        <p:origin x="736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5E4AF8F-9626-6A49-AA53-AFF7AF80CA0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E0961684-55F4-D644-BE7D-C61167E6B84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4DD5C719-05AA-594F-AED0-B5A727B3D0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37411-6D0B-9248-9043-6E9C65E23EBA}" type="datetimeFigureOut">
              <a:rPr lang="tr-TR" smtClean="0"/>
              <a:t>15.12.2021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23CAB2D1-DEBE-5F47-9F81-9FBE66D038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DFB44E45-05A0-B442-87B9-93FFB13902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9B6B4-E6ED-3E4B-9EEE-A7F18ED0799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039758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48DBE50-1737-974E-93DE-17AC3FECB4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E92C0C39-775A-D142-86D7-430E84E0E0B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C9291FDA-B51D-D049-AD89-5AF56922A4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37411-6D0B-9248-9043-6E9C65E23EBA}" type="datetimeFigureOut">
              <a:rPr lang="tr-TR" smtClean="0"/>
              <a:t>15.12.2021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90C2769E-0955-6849-901A-FA55D0722D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030F231F-35AA-AF4D-9301-F483A494CB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9B6B4-E6ED-3E4B-9EEE-A7F18ED0799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252108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D6CFC6F8-5082-094F-A9B3-A5325B263A1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D574E856-AC4B-0F41-9D21-07580DFB029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0D167A0A-2599-6B44-AD97-B7B7C719A6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37411-6D0B-9248-9043-6E9C65E23EBA}" type="datetimeFigureOut">
              <a:rPr lang="tr-TR" smtClean="0"/>
              <a:t>15.12.2021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37DD01E9-778F-7746-A44E-6BD23F70EF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53B7E1FD-7DB2-9642-9B43-8486592CA5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9B6B4-E6ED-3E4B-9EEE-A7F18ED0799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7143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25294A3-580A-7344-B308-3C57FD33C5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DF3DDA2-3BCE-924E-8434-B36B23DB66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E1ED68D0-C3AE-B14F-AA45-3AAC7B99B2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37411-6D0B-9248-9043-6E9C65E23EBA}" type="datetimeFigureOut">
              <a:rPr lang="tr-TR" smtClean="0"/>
              <a:t>15.12.2021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4630998D-E768-0646-934E-0AF096F58B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3544F200-F2BD-F942-A3E1-5EF83E1C4D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9B6B4-E6ED-3E4B-9EEE-A7F18ED0799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466073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5BAC55C-6F48-9444-A80D-0641A1D5E2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B143AD97-25D2-5446-9ABE-F7A35B205A5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315C7ABD-A766-5440-AB88-5378201590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37411-6D0B-9248-9043-6E9C65E23EBA}" type="datetimeFigureOut">
              <a:rPr lang="tr-TR" smtClean="0"/>
              <a:t>15.12.2021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A22053A7-53FA-6745-BD10-F953772C58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267617F6-E074-674F-8D70-DA9CF8387A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9B6B4-E6ED-3E4B-9EEE-A7F18ED0799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065137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903D1441-5F5A-DD42-9EBF-521B055F9D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63359BD-AAE5-C94C-95D8-4A4A1A1DAC5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A4811D37-8A46-F043-918D-D661CC44195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834E8D31-F8AB-8647-ADF8-2B67B9A383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37411-6D0B-9248-9043-6E9C65E23EBA}" type="datetimeFigureOut">
              <a:rPr lang="tr-TR" smtClean="0"/>
              <a:t>15.12.2021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68F0B724-A4D4-1F4D-897D-2FE286161B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41F47C8B-AC3F-7E48-973C-D778EB14C0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9B6B4-E6ED-3E4B-9EEE-A7F18ED0799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494483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587E111-E52D-BB47-93C8-965FE09DEE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592B90DC-161B-2C41-B82D-599EADB471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1B743D27-6357-754E-A7E7-658425C9F89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E2FF2DDA-9056-8E40-928D-DE19243F1A7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E73F7817-7EBA-EA40-8FFB-85289B64C13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E7F615DE-907C-5C40-A1D1-FEA66FF53A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37411-6D0B-9248-9043-6E9C65E23EBA}" type="datetimeFigureOut">
              <a:rPr lang="tr-TR" smtClean="0"/>
              <a:t>15.12.2021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674F961D-8C61-794E-8034-34BD285444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DEB1F080-79D1-2545-A107-5CD2DCF43C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9B6B4-E6ED-3E4B-9EEE-A7F18ED0799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77380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1A68E37-D391-7745-BCC5-7DCE36015A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FE02ED7F-3FBE-CC49-BDBC-501E22BB28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37411-6D0B-9248-9043-6E9C65E23EBA}" type="datetimeFigureOut">
              <a:rPr lang="tr-TR" smtClean="0"/>
              <a:t>15.12.2021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A876A329-35A1-9841-800F-01A8BE4E01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5466DD74-4FE4-444A-B7B8-2CA25B4335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9B6B4-E6ED-3E4B-9EEE-A7F18ED0799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500505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0993C183-F7D0-9946-82E4-15E5BFE912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37411-6D0B-9248-9043-6E9C65E23EBA}" type="datetimeFigureOut">
              <a:rPr lang="tr-TR" smtClean="0"/>
              <a:t>15.12.2021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B6AC9365-25E8-BF4B-93B8-909719F400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777860CA-1314-CA44-BFA9-BD83426FDC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9B6B4-E6ED-3E4B-9EEE-A7F18ED0799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075742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8C9ED64E-6653-1C4A-A575-8E10F4D766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9B76F8C-C236-DB46-9872-5518B30469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427CB88B-8F2D-5144-89E1-60BDF2B88BE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BE6B167E-DB27-3941-999C-65D20B224C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37411-6D0B-9248-9043-6E9C65E23EBA}" type="datetimeFigureOut">
              <a:rPr lang="tr-TR" smtClean="0"/>
              <a:t>15.12.2021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78D14231-0E23-9546-A101-9B7D858DEE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CCEBA402-FF75-BA42-B93F-EB7F71D5B6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9B6B4-E6ED-3E4B-9EEE-A7F18ED0799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658752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AA875B0-5FCC-5A48-9345-5BC6C9982A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7B4E8401-5C58-6447-82D0-B40294389A9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CD6D1D6C-8BD2-F34F-8E41-503EAFCA13B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31B42A0C-2999-9842-80EC-502E714A41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37411-6D0B-9248-9043-6E9C65E23EBA}" type="datetimeFigureOut">
              <a:rPr lang="tr-TR" smtClean="0"/>
              <a:t>15.12.2021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50E7CB9E-B673-CE4B-970C-4A7E38BEBF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9571AC6C-A20A-9F4C-9948-1F0D025D77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9B6B4-E6ED-3E4B-9EEE-A7F18ED0799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461142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B7D1E23B-03A3-8B4F-B2F2-5AC3993DF9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9FFD95BC-DEE5-3D45-9675-4A625738E8A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4236223E-02E1-B743-874A-C4C7276BE7D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937411-6D0B-9248-9043-6E9C65E23EBA}" type="datetimeFigureOut">
              <a:rPr lang="tr-TR" smtClean="0"/>
              <a:t>15.12.2021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C2909EE1-FB18-7F48-A4C4-D6C6CDAFA56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FEA648F9-AD1F-4548-B28A-C3BE878FB3A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E9B6B4-E6ED-3E4B-9EEE-A7F18ED0799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121279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B4EE091-34C2-3043-B679-C5BC566A025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133599"/>
          </a:xfrm>
        </p:spPr>
        <p:txBody>
          <a:bodyPr/>
          <a:lstStyle/>
          <a:p>
            <a:r>
              <a:rPr lang="tr-TR" dirty="0"/>
              <a:t>DOĞUM ÖNCESİ BAKIM REHBERİ 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61B9DEFE-91E8-7E4B-8BE6-EE770661D9A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 dirty="0"/>
          </a:p>
          <a:p>
            <a:r>
              <a:rPr lang="tr-TR" dirty="0" err="1"/>
              <a:t>Dr</a:t>
            </a:r>
            <a:r>
              <a:rPr lang="tr-TR" dirty="0"/>
              <a:t> Öğretim Üyesi </a:t>
            </a:r>
            <a:r>
              <a:rPr lang="tr-TR" dirty="0" err="1"/>
              <a:t>A.Selda</a:t>
            </a:r>
            <a:r>
              <a:rPr lang="tr-TR" dirty="0"/>
              <a:t> Tekiner</a:t>
            </a:r>
          </a:p>
        </p:txBody>
      </p:sp>
    </p:spTree>
    <p:extLst>
      <p:ext uri="{BB962C8B-B14F-4D97-AF65-F5344CB8AC3E}">
        <p14:creationId xmlns:p14="http://schemas.microsoft.com/office/powerpoint/2010/main" val="60928319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E2895FDC-0DF5-C746-A018-A8ED67459E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MEVCUT GEBELİK İLE İLGİLİ ÖYKÜ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8FEEAA1-E764-654B-9D1D-5F8404269E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Son adet tarihi (son adetinin ilk günü) </a:t>
            </a:r>
          </a:p>
          <a:p>
            <a:r>
              <a:rPr lang="tr-TR" dirty="0"/>
              <a:t> Adet düzeni Tahmini doğum tarihi Son adet tarihini bilmiyorsa veya şüpheli ise (ultrason ile gebelik yaşının belirlemesi) </a:t>
            </a:r>
          </a:p>
          <a:p>
            <a:r>
              <a:rPr lang="tr-TR" dirty="0"/>
              <a:t> Gebelik yakınmaları (bulantı kusma, aşırı </a:t>
            </a:r>
            <a:r>
              <a:rPr lang="tr-TR" dirty="0" err="1"/>
              <a:t>tükrük</a:t>
            </a:r>
            <a:r>
              <a:rPr lang="tr-TR" dirty="0"/>
              <a:t> salgılanması, toprak vb. yeme, sık idrara çıkma, meme hassasiyeti, kabızlık, mide yanması, nefes darlığı, çarpıntı, halsizlik..)</a:t>
            </a:r>
          </a:p>
          <a:p>
            <a:r>
              <a:rPr lang="tr-TR" dirty="0"/>
              <a:t> Gebelik tehlike işaretlerine ait yakınmalar (vajinal kanama, yüksek ateş, karın ağrısı, solunum güçlüğü veya sık solunum, günlük aktivitelerin gerçekleştirilememesi vb.</a:t>
            </a:r>
          </a:p>
        </p:txBody>
      </p:sp>
    </p:spTree>
    <p:extLst>
      <p:ext uri="{BB962C8B-B14F-4D97-AF65-F5344CB8AC3E}">
        <p14:creationId xmlns:p14="http://schemas.microsoft.com/office/powerpoint/2010/main" val="289327656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879FD79-01DA-6345-9A68-E440FB41E2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05535"/>
          </a:xfrm>
        </p:spPr>
        <p:txBody>
          <a:bodyPr/>
          <a:lstStyle/>
          <a:p>
            <a:r>
              <a:rPr lang="tr-TR" dirty="0"/>
              <a:t>FİZİK MUAYENE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90ED1A8-3CAE-7D43-AEFF-10825847D9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6265" y="1128156"/>
            <a:ext cx="11020301" cy="5048807"/>
          </a:xfrm>
        </p:spPr>
        <p:txBody>
          <a:bodyPr>
            <a:normAutofit lnSpcReduction="10000"/>
          </a:bodyPr>
          <a:lstStyle/>
          <a:p>
            <a:r>
              <a:rPr lang="tr-TR" dirty="0"/>
              <a:t>Gebenin boy ve kilosunu ölçünüz, kan basıncını ölçünüz, nabzını sayınız </a:t>
            </a:r>
          </a:p>
          <a:p>
            <a:r>
              <a:rPr lang="tr-TR" dirty="0"/>
              <a:t>Ciddi anemi bulgularını kontrol ediniz </a:t>
            </a:r>
          </a:p>
          <a:p>
            <a:r>
              <a:rPr lang="tr-TR" dirty="0"/>
              <a:t> Göğüs ve kalp </a:t>
            </a:r>
            <a:r>
              <a:rPr lang="tr-TR" dirty="0" err="1"/>
              <a:t>oskültasyonu</a:t>
            </a:r>
            <a:r>
              <a:rPr lang="tr-TR" dirty="0"/>
              <a:t> yapınız </a:t>
            </a:r>
          </a:p>
          <a:p>
            <a:r>
              <a:rPr lang="tr-TR" dirty="0"/>
              <a:t> </a:t>
            </a:r>
            <a:r>
              <a:rPr lang="tr-TR" dirty="0" err="1"/>
              <a:t>Pretibial</a:t>
            </a:r>
            <a:r>
              <a:rPr lang="tr-TR" dirty="0"/>
              <a:t> ödem ve varis tespiti için muayene yapınız </a:t>
            </a:r>
          </a:p>
          <a:p>
            <a:r>
              <a:rPr lang="tr-TR" dirty="0"/>
              <a:t> Gebelik haftası ile </a:t>
            </a:r>
            <a:r>
              <a:rPr lang="tr-TR" dirty="0" err="1"/>
              <a:t>uterus</a:t>
            </a:r>
            <a:r>
              <a:rPr lang="tr-TR" dirty="0"/>
              <a:t> büyüklüğünün uygunluğunu değerlendiriniz. (</a:t>
            </a:r>
            <a:r>
              <a:rPr lang="tr-TR" dirty="0" err="1"/>
              <a:t>Uterus</a:t>
            </a:r>
            <a:r>
              <a:rPr lang="tr-TR" dirty="0"/>
              <a:t> yüksekliğinin (</a:t>
            </a:r>
            <a:r>
              <a:rPr lang="tr-TR" dirty="0" err="1"/>
              <a:t>fundus-pubis</a:t>
            </a:r>
            <a:r>
              <a:rPr lang="tr-TR" dirty="0"/>
              <a:t> mesafesi) beklenen haftaya göre büyük veya küçük olması (± 4cm.) durumunda sevk edilmelidir)</a:t>
            </a:r>
          </a:p>
          <a:p>
            <a:r>
              <a:rPr lang="tr-TR" dirty="0"/>
              <a:t> </a:t>
            </a:r>
            <a:r>
              <a:rPr lang="tr-TR" dirty="0" err="1"/>
              <a:t>Semptomatik</a:t>
            </a:r>
            <a:r>
              <a:rPr lang="tr-TR" dirty="0"/>
              <a:t> CYBE bulgusu varsa değerlendiriniz </a:t>
            </a:r>
          </a:p>
          <a:p>
            <a:r>
              <a:rPr lang="tr-TR" dirty="0" err="1"/>
              <a:t>Fetus</a:t>
            </a:r>
            <a:r>
              <a:rPr lang="tr-TR" dirty="0"/>
              <a:t> kalp seslerini değerlendiriniz .</a:t>
            </a:r>
            <a:r>
              <a:rPr lang="tr-TR" dirty="0" err="1"/>
              <a:t>Fetal</a:t>
            </a:r>
            <a:r>
              <a:rPr lang="tr-TR" dirty="0"/>
              <a:t> kalp atımı sayısı normalde; dakikada 120-160 aralığındadır. El </a:t>
            </a:r>
            <a:r>
              <a:rPr lang="tr-TR" dirty="0" err="1"/>
              <a:t>doppleri</a:t>
            </a:r>
            <a:r>
              <a:rPr lang="tr-TR" dirty="0"/>
              <a:t> ile 10.-12. haftalardan itibaren duyulabilir.</a:t>
            </a:r>
          </a:p>
        </p:txBody>
      </p:sp>
    </p:spTree>
    <p:extLst>
      <p:ext uri="{BB962C8B-B14F-4D97-AF65-F5344CB8AC3E}">
        <p14:creationId xmlns:p14="http://schemas.microsoft.com/office/powerpoint/2010/main" val="33307772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3DC755E9-BC24-534D-84C9-C0E5C07A31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25632"/>
            <a:ext cx="10515600" cy="950026"/>
          </a:xfrm>
        </p:spPr>
        <p:txBody>
          <a:bodyPr/>
          <a:lstStyle/>
          <a:p>
            <a:r>
              <a:rPr lang="tr-TR" dirty="0"/>
              <a:t>LABORATUAR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BC3503E0-CB49-9446-8F7E-494E0C8B65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21278"/>
            <a:ext cx="10515600" cy="5155685"/>
          </a:xfrm>
        </p:spPr>
        <p:txBody>
          <a:bodyPr/>
          <a:lstStyle/>
          <a:p>
            <a:r>
              <a:rPr lang="tr-TR" dirty="0"/>
              <a:t>İdrar tahlili: </a:t>
            </a:r>
            <a:r>
              <a:rPr lang="tr-TR" dirty="0" err="1"/>
              <a:t>Bakteriüri</a:t>
            </a:r>
            <a:r>
              <a:rPr lang="tr-TR" dirty="0"/>
              <a:t> ve </a:t>
            </a:r>
            <a:r>
              <a:rPr lang="tr-TR" dirty="0" err="1"/>
              <a:t>proteinüri</a:t>
            </a:r>
            <a:r>
              <a:rPr lang="tr-TR" dirty="0"/>
              <a:t> açısından mümkünse mikroskobik, mümkün değilse test çubuğu ile </a:t>
            </a:r>
            <a:r>
              <a:rPr lang="tr-TR" dirty="0" err="1"/>
              <a:t>değelendiriniz</a:t>
            </a:r>
            <a:r>
              <a:rPr lang="tr-TR" dirty="0"/>
              <a:t>. </a:t>
            </a:r>
          </a:p>
          <a:p>
            <a:r>
              <a:rPr lang="tr-TR" dirty="0"/>
              <a:t> Kan tetkiki: Bakılabiliyorsa </a:t>
            </a:r>
            <a:r>
              <a:rPr lang="tr-TR" dirty="0" err="1"/>
              <a:t>ferritin</a:t>
            </a:r>
            <a:r>
              <a:rPr lang="tr-TR" dirty="0"/>
              <a:t> ile birlikte hemoglobin, bakılamıyorsa hemoglobin bakınız. </a:t>
            </a:r>
            <a:r>
              <a:rPr lang="tr-TR" dirty="0" err="1"/>
              <a:t>HBs</a:t>
            </a:r>
            <a:r>
              <a:rPr lang="tr-TR" dirty="0"/>
              <a:t> </a:t>
            </a:r>
            <a:r>
              <a:rPr lang="tr-TR" dirty="0" err="1"/>
              <a:t>Ag</a:t>
            </a:r>
            <a:r>
              <a:rPr lang="tr-TR" dirty="0"/>
              <a:t> bakınız</a:t>
            </a:r>
          </a:p>
          <a:p>
            <a:r>
              <a:rPr lang="tr-TR" dirty="0" err="1"/>
              <a:t>Rh</a:t>
            </a:r>
            <a:r>
              <a:rPr lang="tr-TR" dirty="0"/>
              <a:t> uygunsuzluğu açısından gebenin ve eşinin kan grubuna bakınız. Anne </a:t>
            </a:r>
            <a:r>
              <a:rPr lang="tr-TR" dirty="0" err="1"/>
              <a:t>Rh</a:t>
            </a:r>
            <a:r>
              <a:rPr lang="tr-TR" dirty="0"/>
              <a:t> (-), baba </a:t>
            </a:r>
            <a:r>
              <a:rPr lang="tr-TR" dirty="0" err="1"/>
              <a:t>Rh</a:t>
            </a:r>
            <a:r>
              <a:rPr lang="tr-TR" dirty="0"/>
              <a:t> (+) ise </a:t>
            </a:r>
            <a:r>
              <a:rPr lang="tr-TR" dirty="0" err="1"/>
              <a:t>indirekt</a:t>
            </a:r>
            <a:r>
              <a:rPr lang="tr-TR" dirty="0"/>
              <a:t> </a:t>
            </a:r>
            <a:r>
              <a:rPr lang="tr-TR" dirty="0" err="1"/>
              <a:t>Coombs</a:t>
            </a:r>
            <a:r>
              <a:rPr lang="tr-TR" dirty="0"/>
              <a:t> Testinin yapılmasını sağlayınız. </a:t>
            </a:r>
            <a:r>
              <a:rPr lang="tr-TR" dirty="0" err="1"/>
              <a:t>İndirekt</a:t>
            </a:r>
            <a:r>
              <a:rPr lang="tr-TR" dirty="0"/>
              <a:t> </a:t>
            </a:r>
            <a:r>
              <a:rPr lang="tr-TR" dirty="0" err="1"/>
              <a:t>Coombs</a:t>
            </a:r>
            <a:r>
              <a:rPr lang="tr-TR" dirty="0"/>
              <a:t> testi sonucu (-) olanları izleyiniz, (+) olanları üst basamağa sevk ediniz. </a:t>
            </a:r>
          </a:p>
        </p:txBody>
      </p:sp>
    </p:spTree>
    <p:extLst>
      <p:ext uri="{BB962C8B-B14F-4D97-AF65-F5344CB8AC3E}">
        <p14:creationId xmlns:p14="http://schemas.microsoft.com/office/powerpoint/2010/main" val="185041242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388D632-E15D-3F43-94F5-34BE91DBBD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0201ADD3-986A-4944-A12C-DCFBD779D5F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Gebe </a:t>
            </a:r>
            <a:r>
              <a:rPr lang="tr-TR" dirty="0" err="1"/>
              <a:t>gestesyonel</a:t>
            </a:r>
            <a:r>
              <a:rPr lang="tr-TR" dirty="0"/>
              <a:t> diyabet açısından risk grubunda ve açlık plazma </a:t>
            </a:r>
            <a:r>
              <a:rPr lang="tr-TR" dirty="0" err="1"/>
              <a:t>glukozu</a:t>
            </a:r>
            <a:r>
              <a:rPr lang="tr-TR" dirty="0"/>
              <a:t> 100-126 arasında ise </a:t>
            </a:r>
            <a:r>
              <a:rPr lang="tr-TR" dirty="0" err="1"/>
              <a:t>glukoz</a:t>
            </a:r>
            <a:r>
              <a:rPr lang="tr-TR" dirty="0"/>
              <a:t> tarama testinin yapılmasını sağlayınız. </a:t>
            </a:r>
          </a:p>
          <a:p>
            <a:r>
              <a:rPr lang="tr-TR" dirty="0"/>
              <a:t>Gebe risk grubunda değilse gebeliğin 24-28. haftaları arasında </a:t>
            </a:r>
            <a:r>
              <a:rPr lang="tr-TR" dirty="0" err="1"/>
              <a:t>glukoz</a:t>
            </a:r>
            <a:r>
              <a:rPr lang="tr-TR" dirty="0"/>
              <a:t> tarama testinin yapılmasını sağlayınız. </a:t>
            </a:r>
          </a:p>
          <a:p>
            <a:r>
              <a:rPr lang="tr-TR" dirty="0"/>
              <a:t>Bakılabiliyorsa TSH bakınız, bakılamıyorsa bakılmasını öneriniz.</a:t>
            </a:r>
          </a:p>
        </p:txBody>
      </p:sp>
    </p:spTree>
    <p:extLst>
      <p:ext uri="{BB962C8B-B14F-4D97-AF65-F5344CB8AC3E}">
        <p14:creationId xmlns:p14="http://schemas.microsoft.com/office/powerpoint/2010/main" val="374890988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B6EB158-140F-CB42-8F05-924D268882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B6BC1E92-5DFB-8840-8409-6D15292E34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err="1"/>
              <a:t>Fetal</a:t>
            </a:r>
            <a:r>
              <a:rPr lang="tr-TR" dirty="0"/>
              <a:t> anomaliler ve </a:t>
            </a:r>
            <a:r>
              <a:rPr lang="tr-TR" dirty="0" err="1"/>
              <a:t>kromozomal</a:t>
            </a:r>
            <a:r>
              <a:rPr lang="tr-TR" dirty="0"/>
              <a:t> </a:t>
            </a:r>
            <a:r>
              <a:rPr lang="tr-TR" dirty="0" err="1"/>
              <a:t>anoploidi</a:t>
            </a:r>
            <a:r>
              <a:rPr lang="tr-TR" dirty="0"/>
              <a:t> tarama testleri ve USG incelemeleri hakkında bilgilendiriniz. </a:t>
            </a:r>
          </a:p>
          <a:p>
            <a:r>
              <a:rPr lang="tr-TR" dirty="0"/>
              <a:t> 11-14 haftalar arasında ultrasonografi ile ense saydamlığı ve </a:t>
            </a:r>
            <a:r>
              <a:rPr lang="tr-TR" dirty="0" err="1"/>
              <a:t>combine</a:t>
            </a:r>
            <a:r>
              <a:rPr lang="tr-TR" dirty="0"/>
              <a:t> test </a:t>
            </a:r>
          </a:p>
          <a:p>
            <a:r>
              <a:rPr lang="tr-TR" dirty="0"/>
              <a:t>16-20 haftalar arasında </a:t>
            </a:r>
            <a:r>
              <a:rPr lang="tr-TR" dirty="0" err="1"/>
              <a:t>maternal</a:t>
            </a:r>
            <a:r>
              <a:rPr lang="tr-TR" dirty="0"/>
              <a:t> serum AFP 16-20 haftalar arasında üçlü/dörtlü test (</a:t>
            </a:r>
            <a:r>
              <a:rPr lang="tr-TR" dirty="0" err="1"/>
              <a:t>combine</a:t>
            </a:r>
            <a:r>
              <a:rPr lang="tr-TR" dirty="0"/>
              <a:t> test yapılmamışsa) </a:t>
            </a:r>
          </a:p>
          <a:p>
            <a:r>
              <a:rPr lang="tr-TR" dirty="0"/>
              <a:t> 18-22 haftalar arasında </a:t>
            </a:r>
            <a:r>
              <a:rPr lang="tr-TR" dirty="0" err="1"/>
              <a:t>fetal</a:t>
            </a:r>
            <a:r>
              <a:rPr lang="tr-TR" dirty="0"/>
              <a:t> anomali taraması </a:t>
            </a:r>
          </a:p>
          <a:p>
            <a:r>
              <a:rPr lang="tr-TR" dirty="0"/>
              <a:t> Gebenin semptomlarına göre gereken diğer testler, sağlık kuruluşunda yapılamıyor ise bir üst basamağa yönlendiriniz.</a:t>
            </a:r>
          </a:p>
        </p:txBody>
      </p:sp>
    </p:spTree>
    <p:extLst>
      <p:ext uri="{BB962C8B-B14F-4D97-AF65-F5344CB8AC3E}">
        <p14:creationId xmlns:p14="http://schemas.microsoft.com/office/powerpoint/2010/main" val="125853662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F1126F5-BA98-BB4C-80A1-C707627C14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29285"/>
          </a:xfrm>
        </p:spPr>
        <p:txBody>
          <a:bodyPr/>
          <a:lstStyle/>
          <a:p>
            <a:r>
              <a:rPr lang="tr-TR" dirty="0"/>
              <a:t>İLAÇ DESTEĞİ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3E308A4-5F60-F344-BF79-57C3D31279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94410"/>
            <a:ext cx="10515600" cy="4882553"/>
          </a:xfrm>
        </p:spPr>
        <p:txBody>
          <a:bodyPr>
            <a:normAutofit fontScale="85000" lnSpcReduction="20000"/>
          </a:bodyPr>
          <a:lstStyle/>
          <a:p>
            <a:r>
              <a:rPr lang="tr-TR" dirty="0"/>
              <a:t>Anemi tespit edildiğinde tedavi dozunda demir başlayınız</a:t>
            </a:r>
          </a:p>
          <a:p>
            <a:r>
              <a:rPr lang="tr-TR" dirty="0"/>
              <a:t>Anemi yoksa 16. gebelik haftasından itibaren demir desteğine başlayınız.</a:t>
            </a:r>
          </a:p>
          <a:p>
            <a:r>
              <a:rPr lang="tr-TR" dirty="0"/>
              <a:t>12. Haftadan itibaren 1200 IU (9 damla) günlük tek doz D Vitamini Preparatı başlayın. </a:t>
            </a:r>
          </a:p>
          <a:p>
            <a:r>
              <a:rPr lang="tr-TR" dirty="0" err="1"/>
              <a:t>Tetanoz</a:t>
            </a:r>
            <a:r>
              <a:rPr lang="tr-TR" dirty="0"/>
              <a:t> bağışıklaması sorgulayınız gerekiyorsa </a:t>
            </a:r>
            <a:r>
              <a:rPr lang="tr-TR" dirty="0" err="1"/>
              <a:t>tetanoz</a:t>
            </a:r>
            <a:r>
              <a:rPr lang="tr-TR" dirty="0"/>
              <a:t> </a:t>
            </a:r>
            <a:r>
              <a:rPr lang="tr-TR" dirty="0" err="1"/>
              <a:t>toksoid</a:t>
            </a:r>
            <a:r>
              <a:rPr lang="tr-TR" dirty="0"/>
              <a:t> aşısını yapınız. </a:t>
            </a:r>
          </a:p>
          <a:p>
            <a:r>
              <a:rPr lang="tr-TR" dirty="0"/>
              <a:t>Hepatit B enfeksiyonuna karşı bağışık değilse </a:t>
            </a:r>
            <a:r>
              <a:rPr lang="tr-TR" dirty="0" err="1"/>
              <a:t>bağışıklanmasını</a:t>
            </a:r>
            <a:r>
              <a:rPr lang="tr-TR" dirty="0"/>
              <a:t> öneriniz. </a:t>
            </a:r>
          </a:p>
          <a:p>
            <a:r>
              <a:rPr lang="tr-TR" dirty="0"/>
              <a:t> Gebeye gebeliğinin 2. veya 3. </a:t>
            </a:r>
            <a:r>
              <a:rPr lang="tr-TR" dirty="0" err="1"/>
              <a:t>trimestrinde</a:t>
            </a:r>
            <a:r>
              <a:rPr lang="tr-TR" dirty="0"/>
              <a:t> grip sezonunda grip aşısı yaptırmasını öneriniz. </a:t>
            </a:r>
          </a:p>
          <a:p>
            <a:r>
              <a:rPr lang="tr-TR" dirty="0"/>
              <a:t> Gelişen idrar yolu enfeksiyonu ve diğer enfeksiyonlarla ilgili gerekli tedavileri veriniz. </a:t>
            </a:r>
          </a:p>
          <a:p>
            <a:r>
              <a:rPr lang="tr-TR" dirty="0"/>
              <a:t>İdrar yolu enfeksiyonu düşünüldüğünde veya varlığında mümkünse idrar kültürü yapınız, yapılamıyorsa yapılmasını sağlayınız ve gerekirse tedaviyi düzenleyiniz. Tedaviye rağmen enfeksiyon devam ediyorsa sevk ediniz. </a:t>
            </a:r>
          </a:p>
          <a:p>
            <a:r>
              <a:rPr lang="tr-TR" dirty="0"/>
              <a:t> Diğer enfeksiyonların varlığında gereken tedavileri veriniz. </a:t>
            </a:r>
          </a:p>
        </p:txBody>
      </p:sp>
    </p:spTree>
    <p:extLst>
      <p:ext uri="{BB962C8B-B14F-4D97-AF65-F5344CB8AC3E}">
        <p14:creationId xmlns:p14="http://schemas.microsoft.com/office/powerpoint/2010/main" val="209516593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EC75DEF7-59E3-9247-BFBE-700065F36F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93659"/>
          </a:xfrm>
        </p:spPr>
        <p:txBody>
          <a:bodyPr/>
          <a:lstStyle/>
          <a:p>
            <a:r>
              <a:rPr lang="tr-TR" dirty="0"/>
              <a:t>Bilgilendirme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2666049F-A22C-F64F-9A29-B50C2AA819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58784"/>
            <a:ext cx="10515600" cy="4918179"/>
          </a:xfrm>
        </p:spPr>
        <p:txBody>
          <a:bodyPr/>
          <a:lstStyle/>
          <a:p>
            <a:r>
              <a:rPr lang="tr-TR" dirty="0"/>
              <a:t>Yorgunluk, bulantı ve kusma, sık idrara çıkma, baş dönmesi, varis ve </a:t>
            </a:r>
            <a:r>
              <a:rPr lang="tr-TR" dirty="0" err="1"/>
              <a:t>hemoroid</a:t>
            </a:r>
            <a:r>
              <a:rPr lang="tr-TR" dirty="0"/>
              <a:t>, kabızlık, mide yanması, bacaklarda kramplar</a:t>
            </a:r>
          </a:p>
          <a:p>
            <a:r>
              <a:rPr lang="tr-TR" dirty="0"/>
              <a:t> Nefes darlığı </a:t>
            </a:r>
          </a:p>
          <a:p>
            <a:r>
              <a:rPr lang="tr-TR" dirty="0"/>
              <a:t>Ciltteki değişiklikler </a:t>
            </a:r>
          </a:p>
          <a:p>
            <a:r>
              <a:rPr lang="tr-TR" dirty="0"/>
              <a:t>Memelerde hassasiyet, meme başındaki </a:t>
            </a:r>
            <a:r>
              <a:rPr lang="tr-TR" dirty="0" err="1"/>
              <a:t>glandlarda</a:t>
            </a:r>
            <a:r>
              <a:rPr lang="tr-TR" dirty="0"/>
              <a:t> belirginleşme, kolostrum salınımı </a:t>
            </a:r>
          </a:p>
          <a:p>
            <a:r>
              <a:rPr lang="tr-TR" dirty="0"/>
              <a:t> Vajinal akıntı </a:t>
            </a:r>
          </a:p>
          <a:p>
            <a:r>
              <a:rPr lang="tr-TR" dirty="0"/>
              <a:t> Aşırı tükürük salgılanması</a:t>
            </a:r>
          </a:p>
          <a:p>
            <a:r>
              <a:rPr lang="tr-TR" dirty="0"/>
              <a:t> Toprak vb. yeme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9756438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6B54A39-5409-7B44-8A71-B55EA8F1EA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17410"/>
          </a:xfrm>
        </p:spPr>
        <p:txBody>
          <a:bodyPr/>
          <a:lstStyle/>
          <a:p>
            <a:r>
              <a:rPr lang="tr-TR" dirty="0"/>
              <a:t>Danışmanlık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E5F393A-D02C-F74D-8F3B-6B6BD6D586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92530"/>
            <a:ext cx="10515600" cy="5084433"/>
          </a:xfrm>
        </p:spPr>
        <p:txBody>
          <a:bodyPr>
            <a:normAutofit fontScale="92500" lnSpcReduction="10000"/>
          </a:bodyPr>
          <a:lstStyle/>
          <a:p>
            <a:r>
              <a:rPr lang="tr-TR" dirty="0"/>
              <a:t>Beslenme ve diyet, fiziksel aktivite ve çalışma koşulları</a:t>
            </a:r>
          </a:p>
          <a:p>
            <a:r>
              <a:rPr lang="tr-TR" dirty="0"/>
              <a:t> Gebelikte cinsel yaşam</a:t>
            </a:r>
          </a:p>
          <a:p>
            <a:r>
              <a:rPr lang="tr-TR" dirty="0"/>
              <a:t>Hijyen ve genel vücut bakımı</a:t>
            </a:r>
          </a:p>
          <a:p>
            <a:r>
              <a:rPr lang="tr-TR" dirty="0"/>
              <a:t> Ağız ve diş sağlığı </a:t>
            </a:r>
          </a:p>
          <a:p>
            <a:r>
              <a:rPr lang="tr-TR" dirty="0"/>
              <a:t> Sigara alışkanlığı, alkol alışkanlığı ve madde bağımlılığı </a:t>
            </a:r>
          </a:p>
          <a:p>
            <a:r>
              <a:rPr lang="tr-TR" dirty="0"/>
              <a:t>İlaç kullanımı </a:t>
            </a:r>
          </a:p>
          <a:p>
            <a:r>
              <a:rPr lang="tr-TR" dirty="0" err="1"/>
              <a:t>Tetanoz</a:t>
            </a:r>
            <a:r>
              <a:rPr lang="tr-TR" dirty="0"/>
              <a:t> </a:t>
            </a:r>
            <a:r>
              <a:rPr lang="tr-TR" dirty="0" err="1"/>
              <a:t>toksoid</a:t>
            </a:r>
            <a:r>
              <a:rPr lang="tr-TR" dirty="0"/>
              <a:t> </a:t>
            </a:r>
            <a:r>
              <a:rPr lang="tr-TR" dirty="0" err="1"/>
              <a:t>immünizasyonu</a:t>
            </a:r>
            <a:r>
              <a:rPr lang="tr-TR" dirty="0"/>
              <a:t> </a:t>
            </a:r>
          </a:p>
          <a:p>
            <a:r>
              <a:rPr lang="tr-TR" dirty="0">
                <a:highlight>
                  <a:srgbClr val="FFFF00"/>
                </a:highlight>
              </a:rPr>
              <a:t>Gebelikte tehlike işaretleri: </a:t>
            </a:r>
          </a:p>
          <a:p>
            <a:pPr lvl="1"/>
            <a:r>
              <a:rPr lang="tr-TR" dirty="0">
                <a:highlight>
                  <a:srgbClr val="FFFF00"/>
                </a:highlight>
              </a:rPr>
              <a:t>Vajinal kanama, </a:t>
            </a:r>
            <a:r>
              <a:rPr lang="tr-TR" dirty="0" err="1">
                <a:highlight>
                  <a:srgbClr val="FFFF00"/>
                </a:highlight>
              </a:rPr>
              <a:t>Konvülziyon</a:t>
            </a:r>
            <a:r>
              <a:rPr lang="tr-TR" dirty="0">
                <a:highlight>
                  <a:srgbClr val="FFFF00"/>
                </a:highlight>
              </a:rPr>
              <a:t> (sara nöbeti gibi kasılmalar), Baş ağrısı ile beraber görmede bozulma, Ateş, Günlük aktivitelerini yerine getirememe, Karın ağrısı, Solunum güçlüğü veya sık solunum, Suyunun gelmesi</a:t>
            </a:r>
          </a:p>
          <a:p>
            <a:r>
              <a:rPr lang="tr-TR" dirty="0">
                <a:highlight>
                  <a:srgbClr val="FFFF00"/>
                </a:highlight>
              </a:rPr>
              <a:t>Yüz, el ve bacaklarda şişme </a:t>
            </a:r>
          </a:p>
        </p:txBody>
      </p:sp>
    </p:spTree>
    <p:extLst>
      <p:ext uri="{BB962C8B-B14F-4D97-AF65-F5344CB8AC3E}">
        <p14:creationId xmlns:p14="http://schemas.microsoft.com/office/powerpoint/2010/main" val="251125458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374981A-94C4-6A49-98F5-0A1C0C8A6B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86781"/>
          </a:xfrm>
        </p:spPr>
        <p:txBody>
          <a:bodyPr/>
          <a:lstStyle/>
          <a:p>
            <a:r>
              <a:rPr lang="tr-TR" dirty="0"/>
              <a:t>SEVK EDİLECEK DURUMLAR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9DB4607-85E9-344B-B78D-83D7156899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51906"/>
            <a:ext cx="10515600" cy="5025057"/>
          </a:xfrm>
        </p:spPr>
        <p:txBody>
          <a:bodyPr>
            <a:normAutofit fontScale="92500" lnSpcReduction="10000"/>
          </a:bodyPr>
          <a:lstStyle/>
          <a:p>
            <a:r>
              <a:rPr lang="tr-TR" dirty="0"/>
              <a:t>Hemoglobinin 7 gr/dl altında olması </a:t>
            </a:r>
          </a:p>
          <a:p>
            <a:r>
              <a:rPr lang="tr-TR" dirty="0"/>
              <a:t> Kanama ve lekelenme olması</a:t>
            </a:r>
          </a:p>
          <a:p>
            <a:r>
              <a:rPr lang="tr-TR" dirty="0"/>
              <a:t> </a:t>
            </a:r>
            <a:r>
              <a:rPr lang="tr-TR" dirty="0" err="1"/>
              <a:t>Preeklampsi</a:t>
            </a:r>
            <a:r>
              <a:rPr lang="tr-TR" dirty="0"/>
              <a:t> belirtileri, hipertansiyon ve/veya </a:t>
            </a:r>
            <a:r>
              <a:rPr lang="tr-TR" dirty="0" err="1"/>
              <a:t>proteinüri</a:t>
            </a:r>
            <a:r>
              <a:rPr lang="tr-TR" dirty="0"/>
              <a:t> olması </a:t>
            </a:r>
          </a:p>
          <a:p>
            <a:r>
              <a:rPr lang="tr-TR" dirty="0"/>
              <a:t> </a:t>
            </a:r>
            <a:r>
              <a:rPr lang="tr-TR" dirty="0" err="1"/>
              <a:t>Uterus</a:t>
            </a:r>
            <a:r>
              <a:rPr lang="tr-TR" dirty="0"/>
              <a:t> yüksekliğinin (</a:t>
            </a:r>
            <a:r>
              <a:rPr lang="tr-TR" dirty="0" err="1"/>
              <a:t>fundus-pubis</a:t>
            </a:r>
            <a:r>
              <a:rPr lang="tr-TR" dirty="0"/>
              <a:t> mesafesi) beklenen haftaya göre büyük veya küçük olması (± 4cm.) </a:t>
            </a:r>
          </a:p>
          <a:p>
            <a:r>
              <a:rPr lang="tr-TR" dirty="0"/>
              <a:t>Gebenin </a:t>
            </a:r>
            <a:r>
              <a:rPr lang="tr-TR" dirty="0" err="1"/>
              <a:t>fetus</a:t>
            </a:r>
            <a:r>
              <a:rPr lang="tr-TR" dirty="0"/>
              <a:t> hareketlerini hissetmemesi veya el </a:t>
            </a:r>
            <a:r>
              <a:rPr lang="tr-TR" dirty="0" err="1"/>
              <a:t>doppleri</a:t>
            </a:r>
            <a:r>
              <a:rPr lang="tr-TR" dirty="0"/>
              <a:t> ile </a:t>
            </a:r>
            <a:r>
              <a:rPr lang="tr-TR" dirty="0" err="1"/>
              <a:t>fetal</a:t>
            </a:r>
            <a:r>
              <a:rPr lang="tr-TR" dirty="0"/>
              <a:t> kalp seslerinin duyulmaması</a:t>
            </a:r>
          </a:p>
          <a:p>
            <a:r>
              <a:rPr lang="tr-TR" dirty="0"/>
              <a:t> </a:t>
            </a:r>
            <a:r>
              <a:rPr lang="tr-TR" dirty="0" err="1"/>
              <a:t>Bakteriüri</a:t>
            </a:r>
            <a:r>
              <a:rPr lang="tr-TR" dirty="0"/>
              <a:t> tespit edilen gebede tedaviye rağmen </a:t>
            </a:r>
            <a:r>
              <a:rPr lang="tr-TR" dirty="0" err="1"/>
              <a:t>bakteriürinin</a:t>
            </a:r>
            <a:r>
              <a:rPr lang="tr-TR" dirty="0"/>
              <a:t> devam ediyor olması </a:t>
            </a:r>
          </a:p>
          <a:p>
            <a:r>
              <a:rPr lang="tr-TR" dirty="0"/>
              <a:t> Tehlike işaretlerinin varlığı </a:t>
            </a:r>
          </a:p>
          <a:p>
            <a:r>
              <a:rPr lang="tr-TR" dirty="0"/>
              <a:t> Gebeliğe eşlik eden sistemik hastalıkların varlığı </a:t>
            </a:r>
          </a:p>
          <a:p>
            <a:r>
              <a:rPr lang="tr-TR" dirty="0"/>
              <a:t> Çoğul gebelik şüphesi olması </a:t>
            </a:r>
          </a:p>
        </p:txBody>
      </p:sp>
    </p:spTree>
    <p:extLst>
      <p:ext uri="{BB962C8B-B14F-4D97-AF65-F5344CB8AC3E}">
        <p14:creationId xmlns:p14="http://schemas.microsoft.com/office/powerpoint/2010/main" val="147773598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1EE7FD4-AE0C-6C41-82A7-B65D83B510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/>
              <a:t>İKİNCİ İZLEM</a:t>
            </a:r>
            <a:br>
              <a:rPr lang="tr-TR" dirty="0"/>
            </a:br>
            <a:r>
              <a:rPr lang="tr-TR" dirty="0"/>
              <a:t>Gebeliğin 18-24. haftaları arasında yapınız ve izlem için 20 dakika zaman ayırınız.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A16EB47F-F851-6247-9D8E-D89C7EB2F0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9387" y="1825625"/>
            <a:ext cx="10914413" cy="4351338"/>
          </a:xfrm>
        </p:spPr>
        <p:txBody>
          <a:bodyPr/>
          <a:lstStyle/>
          <a:p>
            <a:r>
              <a:rPr lang="tr-TR" dirty="0"/>
              <a:t>Birinci izlemde yapılan fizik muayeneyi tekrar uygulayınız. </a:t>
            </a:r>
          </a:p>
          <a:p>
            <a:r>
              <a:rPr lang="tr-TR" dirty="0"/>
              <a:t> LABORATUVAR TESTLERİ: İdrar tahlili: Birinci izlemde yapılan idrar tahlilini tekrar yapınız.</a:t>
            </a:r>
          </a:p>
          <a:p>
            <a:r>
              <a:rPr lang="tr-TR" dirty="0"/>
              <a:t>Birinci izlemde yapılan kan tetkiklerinin sonuçlarını gözden geçiriniz. Bakılabiliyorsa </a:t>
            </a:r>
            <a:r>
              <a:rPr lang="tr-TR" dirty="0" err="1"/>
              <a:t>ferritin</a:t>
            </a:r>
            <a:r>
              <a:rPr lang="tr-TR" dirty="0"/>
              <a:t> ile birlikte hemoglobin, bakılamıyorsa hemoglobin bakınız.</a:t>
            </a:r>
          </a:p>
          <a:p>
            <a:pPr marL="0" indent="0">
              <a:buNone/>
            </a:pPr>
            <a:endParaRPr lang="tr-TR" dirty="0"/>
          </a:p>
          <a:p>
            <a:pPr lvl="1"/>
            <a:r>
              <a:rPr lang="tr-TR" dirty="0" err="1">
                <a:highlight>
                  <a:srgbClr val="FFFF00"/>
                </a:highlight>
              </a:rPr>
              <a:t>Fetus</a:t>
            </a:r>
            <a:r>
              <a:rPr lang="tr-TR" dirty="0">
                <a:highlight>
                  <a:srgbClr val="FFFF00"/>
                </a:highlight>
              </a:rPr>
              <a:t> hareketlerinin hissedilememesi </a:t>
            </a:r>
          </a:p>
          <a:p>
            <a:pPr lvl="1"/>
            <a:r>
              <a:rPr lang="tr-TR" dirty="0">
                <a:highlight>
                  <a:srgbClr val="FFFF00"/>
                </a:highlight>
              </a:rPr>
              <a:t> Hızlı kilo alımı </a:t>
            </a:r>
          </a:p>
        </p:txBody>
      </p:sp>
    </p:spTree>
    <p:extLst>
      <p:ext uri="{BB962C8B-B14F-4D97-AF65-F5344CB8AC3E}">
        <p14:creationId xmlns:p14="http://schemas.microsoft.com/office/powerpoint/2010/main" val="21237217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33EE56B5-4282-C44F-B80E-E4736403DF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315912"/>
          </a:xfrm>
        </p:spPr>
        <p:txBody>
          <a:bodyPr>
            <a:normAutofit fontScale="90000"/>
          </a:bodyPr>
          <a:lstStyle/>
          <a:p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A9819EE7-71F2-554A-8425-669151A948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878774"/>
            <a:ext cx="10515600" cy="5298189"/>
          </a:xfrm>
        </p:spPr>
        <p:txBody>
          <a:bodyPr/>
          <a:lstStyle/>
          <a:p>
            <a:endParaRPr lang="tr-TR" dirty="0"/>
          </a:p>
          <a:p>
            <a:r>
              <a:rPr lang="tr-TR" dirty="0"/>
              <a:t>Çok boyutlu bir kalkınma göstergesi olarak anne ölüm oranı, üreme sağlığı hizmet sunumu kalitesi ile yakından ilişkilidir. </a:t>
            </a:r>
          </a:p>
          <a:p>
            <a:r>
              <a:rPr lang="tr-TR" dirty="0"/>
              <a:t>Dünyada her yıl 400.000 civarında anne ölümünün gerçekleştiği tahmin edilmektedir.</a:t>
            </a:r>
          </a:p>
          <a:p>
            <a:r>
              <a:rPr lang="tr-TR" dirty="0"/>
              <a:t>Her gebenin en az; 4 kez nitelikli izlenmesi, doğum sonrası hastanede 3, evde 3 olmak üzere 6 kez lohusa izleminin yapılması, normal doğum sonrası 24 saat, sezaryen sonrası 48 saat hastanede takip edilmesi, her doğumun hastanede gerçekleştirilmesi, acil </a:t>
            </a:r>
            <a:r>
              <a:rPr lang="tr-TR" dirty="0" err="1"/>
              <a:t>obstetrik</a:t>
            </a:r>
            <a:r>
              <a:rPr lang="tr-TR" dirty="0"/>
              <a:t> vakaların yönetimi ve gerektiğinde stabilize etmek kaydıyla bir üst düzey hastaneye sevklerinin gerçekleştirilmesi beklenmektedir</a:t>
            </a:r>
          </a:p>
        </p:txBody>
      </p:sp>
    </p:spTree>
    <p:extLst>
      <p:ext uri="{BB962C8B-B14F-4D97-AF65-F5344CB8AC3E}">
        <p14:creationId xmlns:p14="http://schemas.microsoft.com/office/powerpoint/2010/main" val="47968043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D1FF0F9-BAB6-224C-8F18-FB27919D8D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0511"/>
          </a:xfrm>
        </p:spPr>
        <p:txBody>
          <a:bodyPr>
            <a:normAutofit fontScale="90000"/>
          </a:bodyPr>
          <a:lstStyle/>
          <a:p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058B1789-80FC-844A-8919-63A5168F5A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760021"/>
            <a:ext cx="10515600" cy="5416942"/>
          </a:xfrm>
        </p:spPr>
        <p:txBody>
          <a:bodyPr/>
          <a:lstStyle/>
          <a:p>
            <a:r>
              <a:rPr lang="tr-TR" dirty="0"/>
              <a:t>Birinci izlemde yapılan diğer muayene ve testlerin sonuçlarını gözden geçiriniz. </a:t>
            </a:r>
          </a:p>
          <a:p>
            <a:r>
              <a:rPr lang="tr-TR" dirty="0"/>
              <a:t>Gebeliğin 24-28. haftaları arasında </a:t>
            </a:r>
            <a:r>
              <a:rPr lang="tr-TR" dirty="0" err="1"/>
              <a:t>glukoz</a:t>
            </a:r>
            <a:r>
              <a:rPr lang="tr-TR" dirty="0"/>
              <a:t> tarama testinin yapılmasını sağlayınız. </a:t>
            </a:r>
          </a:p>
          <a:p>
            <a:r>
              <a:rPr lang="tr-TR" dirty="0" err="1"/>
              <a:t>Obstetrik</a:t>
            </a:r>
            <a:r>
              <a:rPr lang="tr-TR" dirty="0"/>
              <a:t> ultrasonografi yapılmasını sağlayınız (</a:t>
            </a:r>
            <a:r>
              <a:rPr lang="tr-TR" dirty="0" err="1"/>
              <a:t>fetus</a:t>
            </a:r>
            <a:r>
              <a:rPr lang="tr-TR" dirty="0"/>
              <a:t> sayısı, </a:t>
            </a:r>
            <a:r>
              <a:rPr lang="tr-TR" dirty="0" err="1"/>
              <a:t>fetal</a:t>
            </a:r>
            <a:r>
              <a:rPr lang="tr-TR" dirty="0"/>
              <a:t> kalp atımı, </a:t>
            </a:r>
            <a:r>
              <a:rPr lang="tr-TR" dirty="0" err="1"/>
              <a:t>fetal</a:t>
            </a:r>
            <a:r>
              <a:rPr lang="tr-TR" dirty="0"/>
              <a:t> </a:t>
            </a:r>
            <a:r>
              <a:rPr lang="tr-TR" dirty="0" err="1"/>
              <a:t>biometrik</a:t>
            </a:r>
            <a:r>
              <a:rPr lang="tr-TR" dirty="0"/>
              <a:t> ölçümler, plasenta lokalizasyonu, </a:t>
            </a:r>
            <a:r>
              <a:rPr lang="tr-TR" dirty="0" err="1"/>
              <a:t>amniyotik</a:t>
            </a:r>
            <a:r>
              <a:rPr lang="tr-TR" dirty="0"/>
              <a:t> sıvı miktarı değerlendirilir)</a:t>
            </a:r>
          </a:p>
          <a:p>
            <a:endParaRPr lang="tr-TR" dirty="0"/>
          </a:p>
          <a:p>
            <a:r>
              <a:rPr lang="tr-TR" dirty="0"/>
              <a:t>Birinci izlemdeki gebeye verilecek olan ilaç desteği, bağışıklama ve tedaviler bölümünü gözden geçiriniz. </a:t>
            </a:r>
          </a:p>
          <a:p>
            <a:pPr lvl="1"/>
            <a:r>
              <a:rPr lang="tr-TR" dirty="0"/>
              <a:t>Demir ve D vitamini desteği</a:t>
            </a:r>
          </a:p>
        </p:txBody>
      </p:sp>
    </p:spTree>
    <p:extLst>
      <p:ext uri="{BB962C8B-B14F-4D97-AF65-F5344CB8AC3E}">
        <p14:creationId xmlns:p14="http://schemas.microsoft.com/office/powerpoint/2010/main" val="258421486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33093D32-4919-0149-A561-BAA14E8E1C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DANIŞMANLIK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02D7EEB3-0B6E-814A-B9A9-B7F06D261A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/>
              <a:t>Fetus</a:t>
            </a:r>
            <a:r>
              <a:rPr lang="tr-TR" dirty="0"/>
              <a:t> hareketlerinin hissedilememesi </a:t>
            </a:r>
          </a:p>
          <a:p>
            <a:r>
              <a:rPr lang="tr-TR" dirty="0"/>
              <a:t>Hızlı kilo alımı </a:t>
            </a:r>
          </a:p>
        </p:txBody>
      </p:sp>
    </p:spTree>
    <p:extLst>
      <p:ext uri="{BB962C8B-B14F-4D97-AF65-F5344CB8AC3E}">
        <p14:creationId xmlns:p14="http://schemas.microsoft.com/office/powerpoint/2010/main" val="145563229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8F704306-505A-1243-8627-3939B39D1B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81784"/>
          </a:xfrm>
        </p:spPr>
        <p:txBody>
          <a:bodyPr/>
          <a:lstStyle/>
          <a:p>
            <a:r>
              <a:rPr lang="tr-TR" dirty="0"/>
              <a:t>ÜÇÜNCÜ İZLEM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2720CA9-3DB3-024F-B4DE-CC11FA168D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7512" y="1401288"/>
            <a:ext cx="10926288" cy="4775675"/>
          </a:xfrm>
        </p:spPr>
        <p:txBody>
          <a:bodyPr/>
          <a:lstStyle/>
          <a:p>
            <a:r>
              <a:rPr lang="tr-TR" dirty="0"/>
              <a:t>Gebeliğin 28-32. haftaları arasında yapınız ve izlem için 20 dakika zaman ayırınız. </a:t>
            </a:r>
          </a:p>
          <a:p>
            <a:r>
              <a:rPr lang="tr-TR" dirty="0"/>
              <a:t>Alışkanlıkları yeniden sorgulayınız. (sigara, alkol, madde bağımlılığı)</a:t>
            </a:r>
          </a:p>
          <a:p>
            <a:r>
              <a:rPr lang="tr-TR" dirty="0"/>
              <a:t>İkinci izlemden bu yana gelişen gebelik yakınmalarını sorgulayınız. (Bacaklarda kramp gibi) </a:t>
            </a:r>
          </a:p>
          <a:p>
            <a:r>
              <a:rPr lang="tr-TR" dirty="0"/>
              <a:t>İkinci izlemden bu yana gelişen gebelikte tehlike işaretlerinin varlığını sorgulayınız. </a:t>
            </a:r>
          </a:p>
          <a:p>
            <a:r>
              <a:rPr lang="tr-TR" dirty="0"/>
              <a:t>Demir alımı ile ilgili yakınmasının olup olmadığını sorgulayınız. </a:t>
            </a:r>
          </a:p>
          <a:p>
            <a:r>
              <a:rPr lang="tr-TR" dirty="0"/>
              <a:t> Demir dışında ilaç alımının varlığını sorgulayınız, varsa kayıt ediniz.</a:t>
            </a:r>
          </a:p>
        </p:txBody>
      </p:sp>
    </p:spTree>
    <p:extLst>
      <p:ext uri="{BB962C8B-B14F-4D97-AF65-F5344CB8AC3E}">
        <p14:creationId xmlns:p14="http://schemas.microsoft.com/office/powerpoint/2010/main" val="411109805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62FD7AE-88FB-B342-9065-A99FBB3660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489898"/>
          </a:xfrm>
        </p:spPr>
        <p:txBody>
          <a:bodyPr>
            <a:normAutofit fontScale="90000"/>
          </a:bodyPr>
          <a:lstStyle/>
          <a:p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0D43206-7CAE-FB44-B359-02EA5AE2EF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961901"/>
            <a:ext cx="10515600" cy="5215062"/>
          </a:xfrm>
        </p:spPr>
        <p:txBody>
          <a:bodyPr>
            <a:normAutofit lnSpcReduction="10000"/>
          </a:bodyPr>
          <a:lstStyle/>
          <a:p>
            <a:r>
              <a:rPr lang="tr-TR" dirty="0"/>
              <a:t>Yaygın ödem kontrolünü yapınız. Gebeliğin son aylarında ayaklarda hidrostatik basınca bağlı olarak ödem ortaya çıkabilir. </a:t>
            </a:r>
          </a:p>
          <a:p>
            <a:r>
              <a:rPr lang="tr-TR" dirty="0"/>
              <a:t>Vücudun üst kısmında (eller, göz kapakları) ödem gözlenmesi </a:t>
            </a:r>
            <a:r>
              <a:rPr lang="tr-TR" dirty="0" err="1"/>
              <a:t>preeklampsinin</a:t>
            </a:r>
            <a:r>
              <a:rPr lang="tr-TR" dirty="0"/>
              <a:t> ilk belirtisi olabilir.)</a:t>
            </a:r>
          </a:p>
          <a:p>
            <a:r>
              <a:rPr lang="tr-TR" dirty="0"/>
              <a:t> Meme muayenesi yapınız.</a:t>
            </a:r>
          </a:p>
          <a:p>
            <a:r>
              <a:rPr lang="tr-TR" dirty="0" err="1"/>
              <a:t>Fetus</a:t>
            </a:r>
            <a:r>
              <a:rPr lang="tr-TR" dirty="0"/>
              <a:t> hareketlerinin hissedilememesi </a:t>
            </a:r>
          </a:p>
          <a:p>
            <a:r>
              <a:rPr lang="tr-TR" dirty="0"/>
              <a:t> Hızlı kilo alımı </a:t>
            </a:r>
          </a:p>
          <a:p>
            <a:r>
              <a:rPr lang="tr-TR" dirty="0"/>
              <a:t> Doğum eylemi ve doğum </a:t>
            </a:r>
          </a:p>
          <a:p>
            <a:r>
              <a:rPr lang="tr-TR" dirty="0"/>
              <a:t> Doğumun nerede ve kim tarafından yapılacağının planlanması </a:t>
            </a:r>
          </a:p>
          <a:p>
            <a:r>
              <a:rPr lang="tr-TR" dirty="0"/>
              <a:t> Anne sütü ve emzirme </a:t>
            </a:r>
          </a:p>
          <a:p>
            <a:r>
              <a:rPr lang="tr-TR" dirty="0"/>
              <a:t> </a:t>
            </a:r>
            <a:r>
              <a:rPr lang="tr-TR" dirty="0" err="1"/>
              <a:t>Postpartum</a:t>
            </a:r>
            <a:r>
              <a:rPr lang="tr-TR" dirty="0"/>
              <a:t> aile planlaması danışmanlığı</a:t>
            </a:r>
          </a:p>
        </p:txBody>
      </p:sp>
    </p:spTree>
    <p:extLst>
      <p:ext uri="{BB962C8B-B14F-4D97-AF65-F5344CB8AC3E}">
        <p14:creationId xmlns:p14="http://schemas.microsoft.com/office/powerpoint/2010/main" val="337921001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8D79657F-CF27-4541-8E8B-83E139C873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/>
              <a:t>DÖRDÜNCÜ İZLEM </a:t>
            </a:r>
            <a:br>
              <a:rPr lang="tr-TR" dirty="0"/>
            </a:br>
            <a:r>
              <a:rPr lang="tr-TR" sz="4000" dirty="0"/>
              <a:t>Gebeliğin 36-38. haftaları arasında yapınız ve izlem için 20 dakika zaman ayırınız</a:t>
            </a:r>
            <a:r>
              <a:rPr lang="tr-TR" dirty="0"/>
              <a:t>.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2216FA50-AC1A-E243-9836-9256E5BD2A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244435"/>
            <a:ext cx="10515600" cy="3932527"/>
          </a:xfrm>
        </p:spPr>
        <p:txBody>
          <a:bodyPr/>
          <a:lstStyle/>
          <a:p>
            <a:endParaRPr lang="tr-TR" dirty="0"/>
          </a:p>
          <a:p>
            <a:r>
              <a:rPr lang="tr-TR" dirty="0"/>
              <a:t>Alışkanlıkları yeniden sorgulayınız. (sigara, alkol, madde bağımlılığı) </a:t>
            </a:r>
          </a:p>
          <a:p>
            <a:r>
              <a:rPr lang="tr-TR" dirty="0"/>
              <a:t> Üçüncü izlemden bu yana </a:t>
            </a:r>
            <a:r>
              <a:rPr lang="tr-TR" dirty="0" err="1"/>
              <a:t>geliĢen</a:t>
            </a:r>
            <a:r>
              <a:rPr lang="tr-TR" dirty="0"/>
              <a:t> gebelik yakınmalarını sorgulayınız. (Bacaklarda kramp gibi) </a:t>
            </a:r>
          </a:p>
          <a:p>
            <a:r>
              <a:rPr lang="tr-TR" dirty="0"/>
              <a:t>Üçüncü izlemden bu yana gelişen gebelikte tehlike işaretlerinin varlığını sorgulayınız.</a:t>
            </a:r>
          </a:p>
          <a:p>
            <a:r>
              <a:rPr lang="tr-TR" dirty="0"/>
              <a:t> Demir alımı ile ilgili yakınmasının olup olmadığını sorgulayınız.</a:t>
            </a:r>
          </a:p>
          <a:p>
            <a:r>
              <a:rPr lang="tr-TR" dirty="0"/>
              <a:t> Demir dışında ilaç alımının varlığını sorgulayınız, varsa kayıt ediniz.</a:t>
            </a:r>
          </a:p>
        </p:txBody>
      </p:sp>
    </p:spTree>
    <p:extLst>
      <p:ext uri="{BB962C8B-B14F-4D97-AF65-F5344CB8AC3E}">
        <p14:creationId xmlns:p14="http://schemas.microsoft.com/office/powerpoint/2010/main" val="127810753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BDA8813-5B3B-B64A-B2A2-080C320012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84901"/>
          </a:xfrm>
        </p:spPr>
        <p:txBody>
          <a:bodyPr>
            <a:normAutofit fontScale="90000"/>
          </a:bodyPr>
          <a:lstStyle/>
          <a:p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CB74548-A06A-0740-A416-D62F1ADD9F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99408"/>
            <a:ext cx="10515600" cy="5131934"/>
          </a:xfrm>
        </p:spPr>
        <p:txBody>
          <a:bodyPr/>
          <a:lstStyle/>
          <a:p>
            <a:r>
              <a:rPr lang="tr-TR" dirty="0"/>
              <a:t>Birinci izlemde yapılan fizik muayeneyi tekrar uygulayınız. </a:t>
            </a:r>
          </a:p>
          <a:p>
            <a:r>
              <a:rPr lang="tr-TR" dirty="0"/>
              <a:t>Ayrıca, yaygın ödem kontrolünü yapınız. (Gebeliğin son aylarında ayaklarda hidrostatik basınca bağlı olarak ödem ortaya çıkabilir. Vücudun üst kısmında (eller, göz kapakları) ödem gözlenmesi </a:t>
            </a:r>
            <a:r>
              <a:rPr lang="tr-TR" dirty="0" err="1"/>
              <a:t>preeklampsinin</a:t>
            </a:r>
            <a:r>
              <a:rPr lang="tr-TR" dirty="0"/>
              <a:t> ilk belirtisi olabilir.)</a:t>
            </a:r>
          </a:p>
          <a:p>
            <a:r>
              <a:rPr lang="tr-TR" dirty="0"/>
              <a:t>Meme muayenesi yapınız. </a:t>
            </a:r>
          </a:p>
          <a:p>
            <a:r>
              <a:rPr lang="tr-TR" dirty="0"/>
              <a:t> </a:t>
            </a:r>
            <a:r>
              <a:rPr lang="tr-TR" dirty="0" err="1"/>
              <a:t>Obstetrik</a:t>
            </a:r>
            <a:r>
              <a:rPr lang="tr-TR" dirty="0"/>
              <a:t> değerlendirme amaçlı vajinal muayene yapınız (</a:t>
            </a:r>
            <a:r>
              <a:rPr lang="tr-TR" dirty="0" err="1"/>
              <a:t>pelvik</a:t>
            </a:r>
            <a:r>
              <a:rPr lang="tr-TR" dirty="0"/>
              <a:t> yapı, </a:t>
            </a:r>
            <a:r>
              <a:rPr lang="tr-TR" dirty="0" err="1"/>
              <a:t>serviks</a:t>
            </a:r>
            <a:r>
              <a:rPr lang="tr-TR" dirty="0"/>
              <a:t>, </a:t>
            </a:r>
            <a:r>
              <a:rPr lang="tr-TR" dirty="0" err="1"/>
              <a:t>prezente</a:t>
            </a:r>
            <a:r>
              <a:rPr lang="tr-TR" dirty="0"/>
              <a:t> olan kısım)</a:t>
            </a:r>
          </a:p>
        </p:txBody>
      </p:sp>
    </p:spTree>
    <p:extLst>
      <p:ext uri="{BB962C8B-B14F-4D97-AF65-F5344CB8AC3E}">
        <p14:creationId xmlns:p14="http://schemas.microsoft.com/office/powerpoint/2010/main" val="280189909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90F0E37F-2899-7B41-88C8-91CFF2CEBB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D9F2BD3-8F94-2844-8665-E23E7CD775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/>
              <a:t>Fetus</a:t>
            </a:r>
            <a:r>
              <a:rPr lang="tr-TR" dirty="0"/>
              <a:t> hareketlerinin hissedilememesi </a:t>
            </a:r>
          </a:p>
          <a:p>
            <a:r>
              <a:rPr lang="tr-TR" dirty="0"/>
              <a:t> Hızlı kilo alımı  Doğum eylemi ve doğum </a:t>
            </a:r>
          </a:p>
          <a:p>
            <a:r>
              <a:rPr lang="tr-TR" dirty="0"/>
              <a:t>Doğumun nerede ve kim tarafından yapılacağının planlanması </a:t>
            </a:r>
          </a:p>
          <a:p>
            <a:r>
              <a:rPr lang="tr-TR" dirty="0"/>
              <a:t> Anne sütü ve emzirme </a:t>
            </a:r>
          </a:p>
          <a:p>
            <a:r>
              <a:rPr lang="tr-TR" dirty="0"/>
              <a:t> </a:t>
            </a:r>
            <a:r>
              <a:rPr lang="tr-TR" dirty="0" err="1"/>
              <a:t>Postpartum</a:t>
            </a:r>
            <a:r>
              <a:rPr lang="tr-TR" dirty="0"/>
              <a:t> aile planlaması danışmanlığı</a:t>
            </a:r>
          </a:p>
        </p:txBody>
      </p:sp>
    </p:spTree>
    <p:extLst>
      <p:ext uri="{BB962C8B-B14F-4D97-AF65-F5344CB8AC3E}">
        <p14:creationId xmlns:p14="http://schemas.microsoft.com/office/powerpoint/2010/main" val="416410075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53EE8C7F-2F16-9744-B868-F6B1282E66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8769" y="365125"/>
            <a:ext cx="10666619" cy="691779"/>
          </a:xfrm>
        </p:spPr>
        <p:txBody>
          <a:bodyPr>
            <a:normAutofit/>
          </a:bodyPr>
          <a:lstStyle/>
          <a:p>
            <a:r>
              <a:rPr lang="tr-TR" sz="3600" dirty="0"/>
              <a:t>GEBELİKTE RİSK DEĞERLENDİRME FORMU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09FAB6D8-73AE-C849-A8C5-415D3D20BE8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088015"/>
            <a:ext cx="5157787" cy="593148"/>
          </a:xfrm>
        </p:spPr>
        <p:txBody>
          <a:bodyPr>
            <a:normAutofit/>
          </a:bodyPr>
          <a:lstStyle/>
          <a:p>
            <a:r>
              <a:rPr lang="tr-TR" dirty="0"/>
              <a:t>Tıbbi Öykü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08FEE0CC-0A85-F446-93AD-E647D9C7BAD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1712274"/>
            <a:ext cx="5157787" cy="4477389"/>
          </a:xfrm>
        </p:spPr>
        <p:txBody>
          <a:bodyPr>
            <a:normAutofit fontScale="70000" lnSpcReduction="20000"/>
          </a:bodyPr>
          <a:lstStyle/>
          <a:p>
            <a:r>
              <a:rPr lang="tr-TR" dirty="0" err="1"/>
              <a:t>Kardiyovasküler</a:t>
            </a:r>
            <a:r>
              <a:rPr lang="tr-TR" dirty="0"/>
              <a:t> Hastalıklar </a:t>
            </a:r>
          </a:p>
          <a:p>
            <a:r>
              <a:rPr lang="tr-TR" dirty="0"/>
              <a:t> Jinekolojik Hastalıklar: </a:t>
            </a:r>
            <a:r>
              <a:rPr lang="tr-TR" dirty="0" err="1"/>
              <a:t>Pelvik</a:t>
            </a:r>
            <a:r>
              <a:rPr lang="tr-TR" dirty="0"/>
              <a:t> Kitle, </a:t>
            </a:r>
            <a:r>
              <a:rPr lang="tr-TR" dirty="0" err="1"/>
              <a:t>Myom</a:t>
            </a:r>
            <a:r>
              <a:rPr lang="tr-TR" dirty="0"/>
              <a:t>, </a:t>
            </a:r>
            <a:r>
              <a:rPr lang="tr-TR" dirty="0" err="1"/>
              <a:t>Uterin</a:t>
            </a:r>
            <a:r>
              <a:rPr lang="tr-TR" dirty="0"/>
              <a:t> </a:t>
            </a:r>
            <a:r>
              <a:rPr lang="tr-TR" dirty="0" err="1"/>
              <a:t>Malformasyon</a:t>
            </a:r>
            <a:r>
              <a:rPr lang="tr-TR" dirty="0"/>
              <a:t> vb.</a:t>
            </a:r>
          </a:p>
          <a:p>
            <a:r>
              <a:rPr lang="tr-TR" dirty="0"/>
              <a:t> </a:t>
            </a:r>
            <a:r>
              <a:rPr lang="tr-TR" dirty="0" err="1"/>
              <a:t>Diabetes</a:t>
            </a:r>
            <a:r>
              <a:rPr lang="tr-TR" dirty="0"/>
              <a:t> </a:t>
            </a:r>
            <a:r>
              <a:rPr lang="tr-TR" dirty="0" err="1"/>
              <a:t>Mellitus</a:t>
            </a:r>
            <a:r>
              <a:rPr lang="tr-TR" dirty="0"/>
              <a:t> </a:t>
            </a:r>
          </a:p>
          <a:p>
            <a:r>
              <a:rPr lang="tr-TR" dirty="0"/>
              <a:t>Diğer Endokrin Hastalıklar: </a:t>
            </a:r>
            <a:r>
              <a:rPr lang="tr-TR" dirty="0" err="1"/>
              <a:t>Hipotroidi</a:t>
            </a:r>
            <a:r>
              <a:rPr lang="tr-TR" dirty="0"/>
              <a:t>, </a:t>
            </a:r>
            <a:r>
              <a:rPr lang="tr-TR" dirty="0" err="1"/>
              <a:t>Hipertroidi</a:t>
            </a:r>
            <a:r>
              <a:rPr lang="tr-TR" dirty="0"/>
              <a:t>, Guatr, </a:t>
            </a:r>
            <a:r>
              <a:rPr lang="tr-TR" dirty="0" err="1"/>
              <a:t>Hiperlipidemi</a:t>
            </a:r>
            <a:r>
              <a:rPr lang="tr-TR" dirty="0"/>
              <a:t> vb. </a:t>
            </a:r>
          </a:p>
          <a:p>
            <a:r>
              <a:rPr lang="tr-TR" dirty="0"/>
              <a:t> Epilepsi </a:t>
            </a:r>
          </a:p>
          <a:p>
            <a:r>
              <a:rPr lang="tr-TR" dirty="0"/>
              <a:t> Diğer </a:t>
            </a:r>
            <a:r>
              <a:rPr lang="tr-TR" dirty="0" err="1"/>
              <a:t>Serebrovasküler</a:t>
            </a:r>
            <a:r>
              <a:rPr lang="tr-TR" dirty="0"/>
              <a:t> ve Nörolojik Hastalıklar: Anevrizma, Fistül vb. </a:t>
            </a:r>
          </a:p>
          <a:p>
            <a:r>
              <a:rPr lang="tr-TR" dirty="0"/>
              <a:t> Psikiyatrik Hastalıklar: Depresyon vb. </a:t>
            </a:r>
          </a:p>
          <a:p>
            <a:r>
              <a:rPr lang="tr-TR" dirty="0"/>
              <a:t> Kronik Hipertansiyon </a:t>
            </a:r>
          </a:p>
          <a:p>
            <a:r>
              <a:rPr lang="tr-TR" dirty="0"/>
              <a:t> Solunum Sistemi Hastalıkları: Astım, KOAH vb. </a:t>
            </a:r>
          </a:p>
          <a:p>
            <a:r>
              <a:rPr lang="tr-TR" dirty="0"/>
              <a:t> </a:t>
            </a:r>
            <a:r>
              <a:rPr lang="tr-TR" dirty="0" err="1"/>
              <a:t>Renal</a:t>
            </a:r>
            <a:r>
              <a:rPr lang="tr-TR" dirty="0"/>
              <a:t> Hastalıklar: </a:t>
            </a:r>
            <a:r>
              <a:rPr lang="tr-TR" dirty="0" err="1"/>
              <a:t>Pyelonefrit</a:t>
            </a:r>
            <a:r>
              <a:rPr lang="tr-TR" dirty="0"/>
              <a:t>, </a:t>
            </a:r>
            <a:r>
              <a:rPr lang="tr-TR" dirty="0" err="1"/>
              <a:t>Nefrotik</a:t>
            </a:r>
            <a:r>
              <a:rPr lang="tr-TR" dirty="0"/>
              <a:t> Sendrom, Kronik Böbrek Yetmezliği vb.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B248007C-2492-E140-A409-13C7D195D2F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088016"/>
            <a:ext cx="5183188" cy="467652"/>
          </a:xfrm>
        </p:spPr>
        <p:txBody>
          <a:bodyPr>
            <a:normAutofit/>
          </a:bodyPr>
          <a:lstStyle/>
          <a:p>
            <a:r>
              <a:rPr lang="tr-TR" dirty="0"/>
              <a:t>Tıbbi Öykü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5014B7BD-B892-1040-BE64-15AED24208F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1712274"/>
            <a:ext cx="5183188" cy="4477389"/>
          </a:xfrm>
        </p:spPr>
        <p:txBody>
          <a:bodyPr>
            <a:normAutofit fontScale="70000" lnSpcReduction="20000"/>
          </a:bodyPr>
          <a:lstStyle/>
          <a:p>
            <a:r>
              <a:rPr lang="tr-TR" dirty="0"/>
              <a:t>Hematolojik Hastalıklar: Orak Hücreli Anemi, </a:t>
            </a:r>
            <a:r>
              <a:rPr lang="tr-TR" dirty="0" err="1"/>
              <a:t>Talasemi</a:t>
            </a:r>
            <a:r>
              <a:rPr lang="tr-TR" dirty="0"/>
              <a:t>, </a:t>
            </a:r>
            <a:r>
              <a:rPr lang="tr-TR" dirty="0" err="1"/>
              <a:t>Koagülasyon</a:t>
            </a:r>
            <a:r>
              <a:rPr lang="tr-TR" dirty="0"/>
              <a:t> Bozukluğu vb..</a:t>
            </a:r>
          </a:p>
          <a:p>
            <a:r>
              <a:rPr lang="tr-TR" dirty="0"/>
              <a:t> Enfeksiyon Hastalıkları: Tüberküloz, Sıtma, HBV, HCV, HĠV, ,,</a:t>
            </a:r>
          </a:p>
          <a:p>
            <a:r>
              <a:rPr lang="tr-TR" dirty="0"/>
              <a:t> </a:t>
            </a:r>
            <a:r>
              <a:rPr lang="tr-TR" dirty="0" err="1"/>
              <a:t>Romatolojik</a:t>
            </a:r>
            <a:r>
              <a:rPr lang="tr-TR" dirty="0"/>
              <a:t> Hastalıklar: Sistemik </a:t>
            </a:r>
            <a:r>
              <a:rPr lang="tr-TR" dirty="0" err="1"/>
              <a:t>Lupus</a:t>
            </a:r>
            <a:r>
              <a:rPr lang="tr-TR" dirty="0"/>
              <a:t> </a:t>
            </a:r>
            <a:r>
              <a:rPr lang="tr-TR" dirty="0" err="1"/>
              <a:t>Eritematozus</a:t>
            </a:r>
            <a:r>
              <a:rPr lang="tr-TR" dirty="0"/>
              <a:t> vb. </a:t>
            </a:r>
          </a:p>
          <a:p>
            <a:r>
              <a:rPr lang="tr-TR" dirty="0"/>
              <a:t> </a:t>
            </a:r>
            <a:r>
              <a:rPr lang="tr-TR" dirty="0" err="1"/>
              <a:t>Venöz</a:t>
            </a:r>
            <a:r>
              <a:rPr lang="tr-TR" dirty="0"/>
              <a:t> </a:t>
            </a:r>
            <a:r>
              <a:rPr lang="tr-TR" dirty="0" err="1"/>
              <a:t>Tromboemboli</a:t>
            </a:r>
            <a:r>
              <a:rPr lang="tr-TR" dirty="0"/>
              <a:t> </a:t>
            </a:r>
          </a:p>
          <a:p>
            <a:r>
              <a:rPr lang="tr-TR" dirty="0" err="1"/>
              <a:t>Neoplazmlar</a:t>
            </a:r>
            <a:r>
              <a:rPr lang="tr-TR" dirty="0"/>
              <a:t> </a:t>
            </a:r>
          </a:p>
          <a:p>
            <a:r>
              <a:rPr lang="tr-TR" dirty="0"/>
              <a:t> Kalıtsal Hastalıklar: </a:t>
            </a:r>
            <a:r>
              <a:rPr lang="tr-TR" dirty="0" err="1"/>
              <a:t>Konjenital</a:t>
            </a:r>
            <a:r>
              <a:rPr lang="tr-TR" dirty="0"/>
              <a:t> Hastalıklar, Kas Hastalıklar, </a:t>
            </a:r>
            <a:r>
              <a:rPr lang="tr-TR" dirty="0" err="1"/>
              <a:t>Metabolik</a:t>
            </a:r>
            <a:r>
              <a:rPr lang="tr-TR" dirty="0"/>
              <a:t> Hastalıklar vb. </a:t>
            </a:r>
          </a:p>
          <a:p>
            <a:r>
              <a:rPr lang="tr-TR" dirty="0"/>
              <a:t> Ortopedik bozukluk : DKÇ, </a:t>
            </a:r>
            <a:r>
              <a:rPr lang="tr-TR" dirty="0" err="1"/>
              <a:t>Skolyoz</a:t>
            </a:r>
            <a:r>
              <a:rPr lang="tr-TR" dirty="0"/>
              <a:t> vb. </a:t>
            </a:r>
          </a:p>
          <a:p>
            <a:r>
              <a:rPr lang="tr-TR" dirty="0"/>
              <a:t> Akraba Evliliği </a:t>
            </a:r>
          </a:p>
          <a:p>
            <a:r>
              <a:rPr lang="tr-TR" dirty="0"/>
              <a:t> İlaç Kullanımı ve Zararlı Madde Bağımlılığı: Sigara, Alkol vb. </a:t>
            </a:r>
          </a:p>
          <a:p>
            <a:r>
              <a:rPr lang="tr-TR" dirty="0"/>
              <a:t> Düşük Sosyoekonomik Durum</a:t>
            </a:r>
          </a:p>
        </p:txBody>
      </p:sp>
    </p:spTree>
    <p:extLst>
      <p:ext uri="{BB962C8B-B14F-4D97-AF65-F5344CB8AC3E}">
        <p14:creationId xmlns:p14="http://schemas.microsoft.com/office/powerpoint/2010/main" val="424239788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98268512-6D59-1C4A-ACC6-1098BA429E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261257"/>
            <a:ext cx="10515600" cy="823913"/>
          </a:xfrm>
        </p:spPr>
        <p:txBody>
          <a:bodyPr>
            <a:normAutofit/>
          </a:bodyPr>
          <a:lstStyle/>
          <a:p>
            <a:r>
              <a:rPr lang="tr-TR" sz="3600" dirty="0"/>
              <a:t>GEBELİKTE RİSK DEĞERLENDİRME FORMU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929C1BF7-5BC5-1F40-A98C-8507B1B9D4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085171"/>
            <a:ext cx="5157787" cy="387370"/>
          </a:xfrm>
        </p:spPr>
        <p:txBody>
          <a:bodyPr>
            <a:normAutofit fontScale="92500" lnSpcReduction="10000"/>
          </a:bodyPr>
          <a:lstStyle/>
          <a:p>
            <a:r>
              <a:rPr lang="tr-TR" dirty="0" err="1"/>
              <a:t>Obstetrik</a:t>
            </a:r>
            <a:r>
              <a:rPr lang="tr-TR" dirty="0"/>
              <a:t> Öykü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B4AB423E-9E49-A543-BCB6-5A1925840DE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1472541"/>
            <a:ext cx="5157787" cy="4717122"/>
          </a:xfrm>
        </p:spPr>
        <p:txBody>
          <a:bodyPr>
            <a:normAutofit fontScale="77500" lnSpcReduction="20000"/>
          </a:bodyPr>
          <a:lstStyle/>
          <a:p>
            <a:endParaRPr lang="tr-TR" dirty="0"/>
          </a:p>
          <a:p>
            <a:r>
              <a:rPr lang="tr-TR" dirty="0" err="1"/>
              <a:t>GeçirilmiĢ</a:t>
            </a:r>
            <a:r>
              <a:rPr lang="tr-TR" dirty="0"/>
              <a:t> </a:t>
            </a:r>
            <a:r>
              <a:rPr lang="tr-TR" dirty="0" err="1"/>
              <a:t>Uterin</a:t>
            </a:r>
            <a:r>
              <a:rPr lang="tr-TR" dirty="0"/>
              <a:t> Cerrahi: Sezaryen, </a:t>
            </a:r>
            <a:r>
              <a:rPr lang="tr-TR" dirty="0" err="1"/>
              <a:t>Myomektomi</a:t>
            </a:r>
            <a:r>
              <a:rPr lang="tr-TR" dirty="0"/>
              <a:t>, </a:t>
            </a:r>
            <a:r>
              <a:rPr lang="tr-TR" dirty="0" err="1"/>
              <a:t>Metroplasti</a:t>
            </a:r>
            <a:r>
              <a:rPr lang="tr-TR" dirty="0"/>
              <a:t>, </a:t>
            </a:r>
            <a:r>
              <a:rPr lang="tr-TR" dirty="0" err="1"/>
              <a:t>Septum</a:t>
            </a:r>
            <a:r>
              <a:rPr lang="tr-TR" dirty="0"/>
              <a:t> Rezeksiyonu </a:t>
            </a:r>
          </a:p>
          <a:p>
            <a:r>
              <a:rPr lang="tr-TR" dirty="0"/>
              <a:t> </a:t>
            </a:r>
            <a:r>
              <a:rPr lang="tr-TR" dirty="0" err="1"/>
              <a:t>Pelvik</a:t>
            </a:r>
            <a:r>
              <a:rPr lang="tr-TR" dirty="0"/>
              <a:t> Kitle, </a:t>
            </a:r>
            <a:r>
              <a:rPr lang="tr-TR" dirty="0" err="1"/>
              <a:t>Myom</a:t>
            </a:r>
            <a:r>
              <a:rPr lang="tr-TR" dirty="0"/>
              <a:t>, </a:t>
            </a:r>
            <a:r>
              <a:rPr lang="tr-TR" dirty="0" err="1"/>
              <a:t>Uterin</a:t>
            </a:r>
            <a:r>
              <a:rPr lang="tr-TR" dirty="0"/>
              <a:t> </a:t>
            </a:r>
            <a:r>
              <a:rPr lang="tr-TR" dirty="0" err="1"/>
              <a:t>Malformasyon</a:t>
            </a:r>
            <a:r>
              <a:rPr lang="tr-TR" dirty="0"/>
              <a:t> </a:t>
            </a:r>
          </a:p>
          <a:p>
            <a:r>
              <a:rPr lang="tr-TR" dirty="0"/>
              <a:t>Tekrarlayan </a:t>
            </a:r>
            <a:r>
              <a:rPr lang="tr-TR" dirty="0" err="1"/>
              <a:t>DüĢük</a:t>
            </a:r>
            <a:r>
              <a:rPr lang="tr-TR" dirty="0"/>
              <a:t>: 3 ve üzeri </a:t>
            </a:r>
          </a:p>
          <a:p>
            <a:r>
              <a:rPr lang="tr-TR" dirty="0" err="1"/>
              <a:t>DüĢük</a:t>
            </a:r>
            <a:r>
              <a:rPr lang="tr-TR" dirty="0"/>
              <a:t> Doğum Ağırlığı 2500gr.↓ Öyküsü </a:t>
            </a:r>
          </a:p>
          <a:p>
            <a:r>
              <a:rPr lang="tr-TR" dirty="0"/>
              <a:t> </a:t>
            </a:r>
            <a:r>
              <a:rPr lang="tr-TR" dirty="0" err="1"/>
              <a:t>Makrozomik</a:t>
            </a:r>
            <a:r>
              <a:rPr lang="tr-TR" dirty="0"/>
              <a:t> Bebek 4000gr.↑ Öyküsü </a:t>
            </a:r>
          </a:p>
          <a:p>
            <a:r>
              <a:rPr lang="tr-TR" dirty="0"/>
              <a:t>Ölü Doğum, Yeni Doğan Ölümü </a:t>
            </a:r>
          </a:p>
          <a:p>
            <a:r>
              <a:rPr lang="tr-TR" dirty="0"/>
              <a:t> </a:t>
            </a:r>
            <a:r>
              <a:rPr lang="tr-TR" dirty="0" err="1"/>
              <a:t>Eklampsi-Preeklampsi</a:t>
            </a:r>
            <a:r>
              <a:rPr lang="tr-TR" dirty="0"/>
              <a:t> Öyküsü </a:t>
            </a:r>
          </a:p>
          <a:p>
            <a:r>
              <a:rPr lang="tr-TR" dirty="0"/>
              <a:t> Erken Doğum Öyküsü, </a:t>
            </a:r>
          </a:p>
          <a:p>
            <a:r>
              <a:rPr lang="tr-TR" dirty="0" err="1"/>
              <a:t>Postterm</a:t>
            </a:r>
            <a:r>
              <a:rPr lang="tr-TR" dirty="0"/>
              <a:t> Doğum Öyküsü </a:t>
            </a:r>
          </a:p>
          <a:p>
            <a:r>
              <a:rPr lang="tr-TR" dirty="0"/>
              <a:t> Anomalili Bebek Öyküsü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5C4AC53A-8D86-BF45-9B85-ABAF75C404A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096000" y="1085170"/>
            <a:ext cx="5259388" cy="660503"/>
          </a:xfrm>
        </p:spPr>
        <p:txBody>
          <a:bodyPr>
            <a:normAutofit fontScale="92500" lnSpcReduction="10000"/>
          </a:bodyPr>
          <a:lstStyle/>
          <a:p>
            <a:r>
              <a:rPr lang="tr-TR" dirty="0" err="1"/>
              <a:t>Obstetrik</a:t>
            </a:r>
            <a:r>
              <a:rPr lang="tr-TR" dirty="0"/>
              <a:t> Öykü</a:t>
            </a:r>
          </a:p>
          <a:p>
            <a:endParaRPr lang="tr-TR" dirty="0"/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93267D0F-3341-F649-8B1C-909A28D74AD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1472541"/>
            <a:ext cx="5183188" cy="4717122"/>
          </a:xfrm>
        </p:spPr>
        <p:txBody>
          <a:bodyPr>
            <a:normAutofit fontScale="77500" lnSpcReduction="20000"/>
          </a:bodyPr>
          <a:lstStyle/>
          <a:p>
            <a:r>
              <a:rPr lang="tr-TR" dirty="0" err="1"/>
              <a:t>Gestasyonel</a:t>
            </a:r>
            <a:r>
              <a:rPr lang="tr-TR" dirty="0"/>
              <a:t> </a:t>
            </a:r>
            <a:r>
              <a:rPr lang="tr-TR" dirty="0" err="1"/>
              <a:t>Diabetes</a:t>
            </a:r>
            <a:r>
              <a:rPr lang="tr-TR" dirty="0"/>
              <a:t> </a:t>
            </a:r>
            <a:r>
              <a:rPr lang="tr-TR" dirty="0" err="1"/>
              <a:t>Mellitus</a:t>
            </a:r>
            <a:r>
              <a:rPr lang="tr-TR" dirty="0"/>
              <a:t> Öyküsü </a:t>
            </a:r>
          </a:p>
          <a:p>
            <a:r>
              <a:rPr lang="tr-TR" dirty="0"/>
              <a:t> </a:t>
            </a:r>
            <a:r>
              <a:rPr lang="tr-TR" dirty="0" err="1"/>
              <a:t>Venöz</a:t>
            </a:r>
            <a:r>
              <a:rPr lang="tr-TR" dirty="0"/>
              <a:t> </a:t>
            </a:r>
            <a:r>
              <a:rPr lang="tr-TR" dirty="0" err="1"/>
              <a:t>Tromboemboli</a:t>
            </a:r>
            <a:r>
              <a:rPr lang="tr-TR" dirty="0"/>
              <a:t> Öyküsü </a:t>
            </a:r>
          </a:p>
          <a:p>
            <a:r>
              <a:rPr lang="tr-TR" dirty="0"/>
              <a:t> </a:t>
            </a:r>
            <a:r>
              <a:rPr lang="tr-TR" dirty="0" err="1"/>
              <a:t>Ektopik</a:t>
            </a:r>
            <a:r>
              <a:rPr lang="tr-TR" dirty="0"/>
              <a:t> Gebelik Öyküsü </a:t>
            </a:r>
          </a:p>
          <a:p>
            <a:r>
              <a:rPr lang="tr-TR" dirty="0"/>
              <a:t> RH/</a:t>
            </a:r>
            <a:r>
              <a:rPr lang="tr-TR" dirty="0" err="1"/>
              <a:t>rh</a:t>
            </a:r>
            <a:r>
              <a:rPr lang="tr-TR" dirty="0"/>
              <a:t> Uygunsuzluğu </a:t>
            </a:r>
          </a:p>
          <a:p>
            <a:r>
              <a:rPr lang="tr-TR" dirty="0"/>
              <a:t> </a:t>
            </a:r>
            <a:r>
              <a:rPr lang="tr-TR" dirty="0" err="1"/>
              <a:t>Antepartum</a:t>
            </a:r>
            <a:r>
              <a:rPr lang="tr-TR" dirty="0"/>
              <a:t> ve </a:t>
            </a:r>
            <a:r>
              <a:rPr lang="tr-TR" dirty="0" err="1"/>
              <a:t>Postpartum</a:t>
            </a:r>
            <a:r>
              <a:rPr lang="tr-TR" dirty="0"/>
              <a:t> kanama Öyküsü </a:t>
            </a:r>
          </a:p>
          <a:p>
            <a:r>
              <a:rPr lang="tr-TR" dirty="0"/>
              <a:t> Zor ve Müdahaleli Doğum Öyküsü </a:t>
            </a:r>
          </a:p>
          <a:p>
            <a:r>
              <a:rPr lang="tr-TR" dirty="0"/>
              <a:t> Plasenta </a:t>
            </a:r>
            <a:r>
              <a:rPr lang="tr-TR" dirty="0" err="1"/>
              <a:t>Previa</a:t>
            </a:r>
            <a:r>
              <a:rPr lang="tr-TR" dirty="0"/>
              <a:t> , Plasenta </a:t>
            </a:r>
            <a:r>
              <a:rPr lang="tr-TR" dirty="0" err="1"/>
              <a:t>Dekolmanı</a:t>
            </a:r>
            <a:r>
              <a:rPr lang="tr-TR" dirty="0"/>
              <a:t> Öyküsü</a:t>
            </a:r>
          </a:p>
        </p:txBody>
      </p:sp>
    </p:spTree>
    <p:extLst>
      <p:ext uri="{BB962C8B-B14F-4D97-AF65-F5344CB8AC3E}">
        <p14:creationId xmlns:p14="http://schemas.microsoft.com/office/powerpoint/2010/main" val="325352544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7782136-87C3-9845-B83D-28BB01F921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315911"/>
          </a:xfrm>
        </p:spPr>
        <p:txBody>
          <a:bodyPr>
            <a:normAutofit fontScale="90000"/>
          </a:bodyPr>
          <a:lstStyle/>
          <a:p>
            <a:r>
              <a:rPr lang="tr-TR" dirty="0"/>
              <a:t>MEVCUT GEBELİĞİN DEĞERLENDİRİLMESİ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0D765E8-55D0-E245-BA33-47791797E8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878774"/>
            <a:ext cx="10515600" cy="5298189"/>
          </a:xfrm>
        </p:spPr>
        <p:txBody>
          <a:bodyPr>
            <a:normAutofit lnSpcReduction="10000"/>
          </a:bodyPr>
          <a:lstStyle/>
          <a:p>
            <a:r>
              <a:rPr lang="tr-TR" sz="2000" dirty="0"/>
              <a:t>18 Yaş Altı, 35 </a:t>
            </a:r>
            <a:r>
              <a:rPr lang="tr-TR" sz="2000" dirty="0" err="1"/>
              <a:t>YaĢ</a:t>
            </a:r>
            <a:r>
              <a:rPr lang="tr-TR" sz="2000" dirty="0"/>
              <a:t> Üstü </a:t>
            </a:r>
          </a:p>
          <a:p>
            <a:r>
              <a:rPr lang="tr-TR" sz="2000" dirty="0"/>
              <a:t>RH/</a:t>
            </a:r>
            <a:r>
              <a:rPr lang="tr-TR" sz="2000" dirty="0" err="1"/>
              <a:t>rh</a:t>
            </a:r>
            <a:r>
              <a:rPr lang="tr-TR" sz="2000" dirty="0"/>
              <a:t> Uygunsuzluğu </a:t>
            </a:r>
          </a:p>
          <a:p>
            <a:r>
              <a:rPr lang="tr-TR" sz="2000" dirty="0"/>
              <a:t>Çoğul Gebelik </a:t>
            </a:r>
          </a:p>
          <a:p>
            <a:r>
              <a:rPr lang="tr-TR" sz="2000" dirty="0"/>
              <a:t>İki Yıldan Sık Gebelik </a:t>
            </a:r>
          </a:p>
          <a:p>
            <a:r>
              <a:rPr lang="tr-TR" sz="2000" dirty="0"/>
              <a:t> Sigara , Alkol Kullanımı </a:t>
            </a:r>
          </a:p>
          <a:p>
            <a:r>
              <a:rPr lang="tr-TR" sz="2000" dirty="0" err="1"/>
              <a:t>Grandmultiparite</a:t>
            </a:r>
            <a:r>
              <a:rPr lang="tr-TR" sz="2000" dirty="0"/>
              <a:t>: 5 ve üzeri doğum </a:t>
            </a:r>
          </a:p>
          <a:p>
            <a:r>
              <a:rPr lang="tr-TR" sz="2000" dirty="0"/>
              <a:t> </a:t>
            </a:r>
            <a:r>
              <a:rPr lang="tr-TR" sz="2000" dirty="0" err="1"/>
              <a:t>Gestasyonel</a:t>
            </a:r>
            <a:r>
              <a:rPr lang="tr-TR" sz="2000" dirty="0"/>
              <a:t> Diyabet </a:t>
            </a:r>
          </a:p>
          <a:p>
            <a:r>
              <a:rPr lang="tr-TR" sz="2000" dirty="0"/>
              <a:t> Plasenta </a:t>
            </a:r>
            <a:r>
              <a:rPr lang="tr-TR" sz="2000" dirty="0" err="1"/>
              <a:t>Previa</a:t>
            </a:r>
            <a:endParaRPr lang="tr-TR" sz="2000" dirty="0"/>
          </a:p>
          <a:p>
            <a:r>
              <a:rPr lang="tr-TR" sz="2000" dirty="0" err="1"/>
              <a:t>Venöz</a:t>
            </a:r>
            <a:r>
              <a:rPr lang="tr-TR" sz="2000" dirty="0"/>
              <a:t> </a:t>
            </a:r>
            <a:r>
              <a:rPr lang="tr-TR" sz="2000" dirty="0" err="1"/>
              <a:t>Tromboemboli</a:t>
            </a:r>
            <a:endParaRPr lang="tr-TR" sz="2000" dirty="0"/>
          </a:p>
          <a:p>
            <a:r>
              <a:rPr lang="tr-TR" sz="2000" dirty="0"/>
              <a:t> Varis</a:t>
            </a:r>
          </a:p>
          <a:p>
            <a:r>
              <a:rPr lang="tr-TR" sz="2000" dirty="0" err="1"/>
              <a:t>Polihidramnios-Oligohidramnios</a:t>
            </a:r>
            <a:r>
              <a:rPr lang="tr-TR" sz="2000" dirty="0"/>
              <a:t> </a:t>
            </a:r>
          </a:p>
          <a:p>
            <a:r>
              <a:rPr lang="tr-TR" sz="2000" dirty="0"/>
              <a:t> Anomalili Fetüs </a:t>
            </a:r>
          </a:p>
          <a:p>
            <a:r>
              <a:rPr lang="tr-TR" sz="2000" dirty="0"/>
              <a:t> </a:t>
            </a:r>
            <a:r>
              <a:rPr lang="tr-TR" sz="2000" dirty="0" err="1"/>
              <a:t>Servikal</a:t>
            </a:r>
            <a:r>
              <a:rPr lang="tr-TR" sz="2000" dirty="0"/>
              <a:t> Yetmezlik </a:t>
            </a:r>
          </a:p>
          <a:p>
            <a:r>
              <a:rPr lang="tr-TR" sz="2000" dirty="0"/>
              <a:t>Vajinal Kanama</a:t>
            </a:r>
          </a:p>
        </p:txBody>
      </p:sp>
    </p:spTree>
    <p:extLst>
      <p:ext uri="{BB962C8B-B14F-4D97-AF65-F5344CB8AC3E}">
        <p14:creationId xmlns:p14="http://schemas.microsoft.com/office/powerpoint/2010/main" val="14221051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A98600B-F2AA-3848-819B-A7BCFE08E0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BİRİNCİ GÖZLEM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D33C257-A953-044F-A362-AE9AEBEF0E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Gebeliğin </a:t>
            </a:r>
            <a:r>
              <a:rPr lang="tr-TR" b="1" dirty="0"/>
              <a:t>ilk 14 haftası </a:t>
            </a:r>
            <a:r>
              <a:rPr lang="tr-TR" dirty="0"/>
              <a:t>içerisinde yapınız ve izlem için 30 dakika zaman ayırınız.</a:t>
            </a:r>
          </a:p>
          <a:p>
            <a:endParaRPr lang="tr-TR" dirty="0"/>
          </a:p>
          <a:p>
            <a:r>
              <a:rPr lang="tr-TR" dirty="0"/>
              <a:t>14. haftadan sonraki gebe tespitlerinde; gebelik haftasına bakılmaksızın “İlk Gözlem” olarak değerlendirilir, ilk izlemde yapılması gereken tüm prosedürler uygulanır ve bunlara ek olarak gebelik haftasına uygun izlem prosedürler yerine getirilir</a:t>
            </a:r>
          </a:p>
        </p:txBody>
      </p:sp>
    </p:spTree>
    <p:extLst>
      <p:ext uri="{BB962C8B-B14F-4D97-AF65-F5344CB8AC3E}">
        <p14:creationId xmlns:p14="http://schemas.microsoft.com/office/powerpoint/2010/main" val="2940533977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FDD65EF-AF47-084E-B017-6A5BE88C8A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89898"/>
          </a:xfrm>
        </p:spPr>
        <p:txBody>
          <a:bodyPr>
            <a:normAutofit fontScale="90000"/>
          </a:bodyPr>
          <a:lstStyle/>
          <a:p>
            <a:r>
              <a:rPr lang="tr-TR" dirty="0"/>
              <a:t>MEVCUT GEBELİĞİN DEĞERLENDİRİLMESİ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2435B21F-EDDA-254C-BC0E-66E5708C34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4390" y="855023"/>
            <a:ext cx="10819410" cy="5637851"/>
          </a:xfrm>
        </p:spPr>
        <p:txBody>
          <a:bodyPr>
            <a:normAutofit fontScale="62500" lnSpcReduction="20000"/>
          </a:bodyPr>
          <a:lstStyle/>
          <a:p>
            <a:r>
              <a:rPr lang="tr-TR" dirty="0" err="1"/>
              <a:t>Preeklampsi-Eklampsi</a:t>
            </a:r>
            <a:r>
              <a:rPr lang="tr-TR" dirty="0"/>
              <a:t> </a:t>
            </a:r>
          </a:p>
          <a:p>
            <a:r>
              <a:rPr lang="tr-TR" dirty="0"/>
              <a:t> Gebelikte Cerrahi Müdahale Geçirilmesi: </a:t>
            </a:r>
            <a:r>
              <a:rPr lang="tr-TR" dirty="0" err="1"/>
              <a:t>Appendektomi</a:t>
            </a:r>
            <a:r>
              <a:rPr lang="tr-TR" dirty="0"/>
              <a:t> vb.</a:t>
            </a:r>
          </a:p>
          <a:p>
            <a:r>
              <a:rPr lang="tr-TR" dirty="0"/>
              <a:t> Yatış Gerektiren </a:t>
            </a:r>
            <a:r>
              <a:rPr lang="tr-TR" dirty="0" err="1"/>
              <a:t>Hiperemezis</a:t>
            </a:r>
            <a:r>
              <a:rPr lang="tr-TR" dirty="0"/>
              <a:t> </a:t>
            </a:r>
            <a:r>
              <a:rPr lang="tr-TR" dirty="0" err="1"/>
              <a:t>Gravidarum</a:t>
            </a:r>
            <a:r>
              <a:rPr lang="tr-TR" dirty="0"/>
              <a:t>  </a:t>
            </a:r>
          </a:p>
          <a:p>
            <a:r>
              <a:rPr lang="tr-TR" dirty="0" err="1"/>
              <a:t>Preterm</a:t>
            </a:r>
            <a:r>
              <a:rPr lang="tr-TR" dirty="0"/>
              <a:t> Eylem</a:t>
            </a:r>
          </a:p>
          <a:p>
            <a:r>
              <a:rPr lang="tr-TR" dirty="0"/>
              <a:t>Gebelikte Travma Geçirilmesi </a:t>
            </a:r>
          </a:p>
          <a:p>
            <a:r>
              <a:rPr lang="tr-TR" dirty="0"/>
              <a:t>Şiddetli Enfeksiyon </a:t>
            </a:r>
          </a:p>
          <a:p>
            <a:r>
              <a:rPr lang="tr-TR" dirty="0"/>
              <a:t>Ciddi Anemi </a:t>
            </a:r>
          </a:p>
          <a:p>
            <a:r>
              <a:rPr lang="tr-TR" dirty="0" err="1"/>
              <a:t>Preterm</a:t>
            </a:r>
            <a:r>
              <a:rPr lang="tr-TR" dirty="0"/>
              <a:t> Erken </a:t>
            </a:r>
            <a:r>
              <a:rPr lang="tr-TR" dirty="0" err="1"/>
              <a:t>Membran</a:t>
            </a:r>
            <a:r>
              <a:rPr lang="tr-TR" dirty="0"/>
              <a:t> </a:t>
            </a:r>
            <a:r>
              <a:rPr lang="tr-TR" dirty="0" err="1"/>
              <a:t>Rüptür</a:t>
            </a:r>
            <a:r>
              <a:rPr lang="tr-TR" dirty="0"/>
              <a:t> (EMR) </a:t>
            </a:r>
          </a:p>
          <a:p>
            <a:r>
              <a:rPr lang="tr-TR" dirty="0"/>
              <a:t>Vücut Kitle İndeksi &gt;30kg/m2 </a:t>
            </a:r>
          </a:p>
          <a:p>
            <a:r>
              <a:rPr lang="tr-TR" dirty="0"/>
              <a:t>Vücut Kitle İndeksi &lt;18</a:t>
            </a:r>
          </a:p>
          <a:p>
            <a:r>
              <a:rPr lang="tr-TR" dirty="0"/>
              <a:t> </a:t>
            </a:r>
            <a:r>
              <a:rPr lang="tr-TR" dirty="0" err="1"/>
              <a:t>İnfertilite</a:t>
            </a:r>
            <a:r>
              <a:rPr lang="tr-TR" dirty="0"/>
              <a:t> Sonrası Gebelik </a:t>
            </a:r>
          </a:p>
          <a:p>
            <a:r>
              <a:rPr lang="tr-TR" dirty="0"/>
              <a:t>Anormal PAP </a:t>
            </a:r>
            <a:r>
              <a:rPr lang="tr-TR" dirty="0" err="1"/>
              <a:t>Smear</a:t>
            </a:r>
            <a:r>
              <a:rPr lang="tr-TR" dirty="0"/>
              <a:t> </a:t>
            </a:r>
          </a:p>
          <a:p>
            <a:r>
              <a:rPr lang="tr-TR" dirty="0"/>
              <a:t>Sistit </a:t>
            </a:r>
          </a:p>
          <a:p>
            <a:r>
              <a:rPr lang="tr-TR" dirty="0" err="1"/>
              <a:t>İntrauterin</a:t>
            </a:r>
            <a:r>
              <a:rPr lang="tr-TR" dirty="0"/>
              <a:t> Gelişme Geriliği </a:t>
            </a:r>
          </a:p>
          <a:p>
            <a:r>
              <a:rPr lang="tr-TR" dirty="0"/>
              <a:t> </a:t>
            </a:r>
            <a:r>
              <a:rPr lang="tr-TR" dirty="0" err="1"/>
              <a:t>Gestasyonel</a:t>
            </a:r>
            <a:r>
              <a:rPr lang="tr-TR" dirty="0"/>
              <a:t> haftası ile </a:t>
            </a:r>
            <a:r>
              <a:rPr lang="tr-TR" dirty="0" err="1"/>
              <a:t>uterus</a:t>
            </a:r>
            <a:r>
              <a:rPr lang="tr-TR" dirty="0"/>
              <a:t> büyüklüğünün uygunsuzluğu (± 4 cm fark) 31. 10-12. haftalardan itibaren el </a:t>
            </a:r>
            <a:r>
              <a:rPr lang="tr-TR" dirty="0" err="1"/>
              <a:t>doppleri</a:t>
            </a:r>
            <a:r>
              <a:rPr lang="tr-TR" dirty="0"/>
              <a:t>, 16-20.haftalardan itibaren </a:t>
            </a:r>
            <a:r>
              <a:rPr lang="tr-TR" dirty="0" err="1"/>
              <a:t>fetal</a:t>
            </a:r>
            <a:r>
              <a:rPr lang="tr-TR" dirty="0"/>
              <a:t> </a:t>
            </a:r>
            <a:r>
              <a:rPr lang="tr-TR" dirty="0" err="1"/>
              <a:t>steteskop</a:t>
            </a:r>
            <a:r>
              <a:rPr lang="tr-TR" dirty="0"/>
              <a:t> ile </a:t>
            </a:r>
            <a:r>
              <a:rPr lang="tr-TR" dirty="0" err="1"/>
              <a:t>fetal</a:t>
            </a:r>
            <a:r>
              <a:rPr lang="tr-TR" dirty="0"/>
              <a:t> kalp seslerinin duyulmaması. </a:t>
            </a:r>
          </a:p>
          <a:p>
            <a:r>
              <a:rPr lang="tr-TR" dirty="0"/>
              <a:t>20. haftadan sonra gebenin </a:t>
            </a:r>
            <a:r>
              <a:rPr lang="tr-TR" dirty="0" err="1"/>
              <a:t>fetus</a:t>
            </a:r>
            <a:r>
              <a:rPr lang="tr-TR" dirty="0"/>
              <a:t> hareketlerini hissetmemesi </a:t>
            </a:r>
          </a:p>
          <a:p>
            <a:r>
              <a:rPr lang="tr-TR" dirty="0" err="1"/>
              <a:t>Pelvik</a:t>
            </a:r>
            <a:r>
              <a:rPr lang="tr-TR" dirty="0"/>
              <a:t> Kitle, </a:t>
            </a:r>
            <a:r>
              <a:rPr lang="tr-TR" dirty="0" err="1"/>
              <a:t>Myom</a:t>
            </a:r>
            <a:r>
              <a:rPr lang="tr-TR" dirty="0"/>
              <a:t>, </a:t>
            </a:r>
            <a:r>
              <a:rPr lang="tr-TR" dirty="0" err="1"/>
              <a:t>Uterin</a:t>
            </a:r>
            <a:r>
              <a:rPr lang="tr-TR" dirty="0"/>
              <a:t> </a:t>
            </a:r>
            <a:r>
              <a:rPr lang="tr-TR" dirty="0" err="1"/>
              <a:t>Malformasyon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7087837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3B476A41-621C-674B-A1DA-61A9A82289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İLETİŞİM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A6A3932F-B415-E747-A045-8326314867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Gebeyi nazik bir şekilde karşılama</a:t>
            </a:r>
          </a:p>
          <a:p>
            <a:r>
              <a:rPr lang="tr-TR" dirty="0"/>
              <a:t> Gerekli mahremiyeti sağlama</a:t>
            </a:r>
          </a:p>
          <a:p>
            <a:r>
              <a:rPr lang="tr-TR" dirty="0"/>
              <a:t> Kendini tanıtma</a:t>
            </a:r>
          </a:p>
          <a:p>
            <a:r>
              <a:rPr lang="tr-TR" dirty="0"/>
              <a:t> Gebenin adını öğrenme ve kullanma</a:t>
            </a:r>
          </a:p>
          <a:p>
            <a:r>
              <a:rPr lang="tr-TR" dirty="0"/>
              <a:t> Gerekli olumlu beden dilini kullanma</a:t>
            </a:r>
          </a:p>
          <a:p>
            <a:r>
              <a:rPr lang="tr-TR" dirty="0"/>
              <a:t> İletişim için gerekli mesafeyi ayarlama, Gebe ile yüz yüze olma, göz teması kurma</a:t>
            </a:r>
          </a:p>
          <a:p>
            <a:r>
              <a:rPr lang="tr-TR" dirty="0"/>
              <a:t>Her aşamada soru sorabileceğini belirtme</a:t>
            </a:r>
          </a:p>
        </p:txBody>
      </p:sp>
    </p:spTree>
    <p:extLst>
      <p:ext uri="{BB962C8B-B14F-4D97-AF65-F5344CB8AC3E}">
        <p14:creationId xmlns:p14="http://schemas.microsoft.com/office/powerpoint/2010/main" val="18970728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98263561-7218-0142-B831-1D0CB3410B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15530"/>
          </a:xfrm>
        </p:spPr>
        <p:txBody>
          <a:bodyPr/>
          <a:lstStyle/>
          <a:p>
            <a:r>
              <a:rPr lang="tr-TR" dirty="0"/>
              <a:t>ÖYKÜ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BFFB2D2-5AA8-9548-B073-F1644D8E9A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75657"/>
            <a:ext cx="10515600" cy="5001306"/>
          </a:xfrm>
        </p:spPr>
        <p:txBody>
          <a:bodyPr/>
          <a:lstStyle/>
          <a:p>
            <a:r>
              <a:rPr lang="tr-TR" dirty="0"/>
              <a:t>T.C Kimlik Numarası, Yaş (Doğum tarihi)  Adres ve telefon numarası Medeni hali  Akraba evliliği/derecesi (Birinci derece akraba; kardeş çocukları arasında, İkinci derece akraba; kardeş torunları arasında) </a:t>
            </a:r>
          </a:p>
          <a:p>
            <a:r>
              <a:rPr lang="tr-TR" dirty="0"/>
              <a:t> Yaşadığı ev tipi, büyüklüğü ve hane halkı sayısı</a:t>
            </a:r>
          </a:p>
          <a:p>
            <a:r>
              <a:rPr lang="tr-TR" dirty="0"/>
              <a:t> Yaşadığı mekanın alt yapı koşulları; tuvalet, su kaynağı, elektrik ve ısınma kaynağı </a:t>
            </a:r>
          </a:p>
          <a:p>
            <a:r>
              <a:rPr lang="tr-TR" dirty="0"/>
              <a:t>Eğitim düzeyi, ekonomik kaynakları (Kendi mesleği ve çalışma durumu, eşinin mesleği ve çalışma durumu </a:t>
            </a:r>
          </a:p>
          <a:p>
            <a:r>
              <a:rPr lang="tr-TR" dirty="0"/>
              <a:t>Yaşadığı yerin en yakın sağlık kuruluşuna uzaklığı ulaşım şartları,</a:t>
            </a:r>
          </a:p>
          <a:p>
            <a:r>
              <a:rPr lang="tr-TR" dirty="0"/>
              <a:t> Sosyal güvencesi</a:t>
            </a:r>
          </a:p>
        </p:txBody>
      </p:sp>
    </p:spTree>
    <p:extLst>
      <p:ext uri="{BB962C8B-B14F-4D97-AF65-F5344CB8AC3E}">
        <p14:creationId xmlns:p14="http://schemas.microsoft.com/office/powerpoint/2010/main" val="26731674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12E9597-1040-B341-A727-EF3B10324C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525524"/>
          </a:xfrm>
        </p:spPr>
        <p:txBody>
          <a:bodyPr>
            <a:normAutofit fontScale="90000"/>
          </a:bodyPr>
          <a:lstStyle/>
          <a:p>
            <a:r>
              <a:rPr lang="tr-TR" dirty="0"/>
              <a:t>SOY GEÇMİŞ 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3F39C2C-2B92-4E4F-A811-3AC61DE54D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16281"/>
            <a:ext cx="10515600" cy="5060682"/>
          </a:xfrm>
        </p:spPr>
        <p:txBody>
          <a:bodyPr/>
          <a:lstStyle/>
          <a:p>
            <a:r>
              <a:rPr lang="tr-TR" dirty="0"/>
              <a:t>Aile öyküsünde kalıtsal hastalıklar? (</a:t>
            </a:r>
            <a:r>
              <a:rPr lang="tr-TR" dirty="0" err="1"/>
              <a:t>konjenital</a:t>
            </a:r>
            <a:r>
              <a:rPr lang="tr-TR" dirty="0"/>
              <a:t> hastalıklar, kas hastalıklar, </a:t>
            </a:r>
            <a:r>
              <a:rPr lang="tr-TR" dirty="0" err="1"/>
              <a:t>metabolik</a:t>
            </a:r>
            <a:r>
              <a:rPr lang="tr-TR" dirty="0"/>
              <a:t> hastalıklar, endokrin hastalıkları, psikiyatrik hastalıklar vb.) </a:t>
            </a:r>
          </a:p>
          <a:p>
            <a:r>
              <a:rPr lang="tr-TR" dirty="0"/>
              <a:t>Madde bağımlılığı (sigara, alkol, uyuşturucu) Toprak vb. yeme</a:t>
            </a:r>
          </a:p>
        </p:txBody>
      </p:sp>
    </p:spTree>
    <p:extLst>
      <p:ext uri="{BB962C8B-B14F-4D97-AF65-F5344CB8AC3E}">
        <p14:creationId xmlns:p14="http://schemas.microsoft.com/office/powerpoint/2010/main" val="31009122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A352B35-80F9-F641-AF4E-3DE8E2C79D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68028"/>
          </a:xfrm>
        </p:spPr>
        <p:txBody>
          <a:bodyPr>
            <a:normAutofit fontScale="90000"/>
          </a:bodyPr>
          <a:lstStyle/>
          <a:p>
            <a:br>
              <a:rPr lang="tr-TR" dirty="0"/>
            </a:br>
            <a:r>
              <a:rPr lang="tr-TR" dirty="0"/>
              <a:t>TIBBİ ÖYKÜ</a:t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55C1993-BA10-4846-ADD2-D62225E2DC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3138" y="1116281"/>
            <a:ext cx="10890662" cy="5060682"/>
          </a:xfrm>
        </p:spPr>
        <p:txBody>
          <a:bodyPr>
            <a:normAutofit fontScale="77500" lnSpcReduction="20000"/>
          </a:bodyPr>
          <a:lstStyle/>
          <a:p>
            <a:r>
              <a:rPr lang="tr-TR" dirty="0"/>
              <a:t>Kronik sistemik hastalıklar (</a:t>
            </a:r>
            <a:r>
              <a:rPr lang="tr-TR" dirty="0" err="1"/>
              <a:t>diabetes</a:t>
            </a:r>
            <a:r>
              <a:rPr lang="tr-TR" dirty="0"/>
              <a:t> </a:t>
            </a:r>
            <a:r>
              <a:rPr lang="tr-TR" dirty="0" err="1"/>
              <a:t>mellitus</a:t>
            </a:r>
            <a:r>
              <a:rPr lang="tr-TR" dirty="0"/>
              <a:t>, hipertansiyon, </a:t>
            </a:r>
            <a:r>
              <a:rPr lang="tr-TR" dirty="0" err="1"/>
              <a:t>kardiyovasküler</a:t>
            </a:r>
            <a:r>
              <a:rPr lang="tr-TR" dirty="0"/>
              <a:t> hastalıklar, böbrek hastalığı, epilepsi, </a:t>
            </a:r>
            <a:r>
              <a:rPr lang="tr-TR" dirty="0" err="1"/>
              <a:t>tiroid</a:t>
            </a:r>
            <a:r>
              <a:rPr lang="tr-TR" dirty="0"/>
              <a:t> hastalıkları vb.)</a:t>
            </a:r>
          </a:p>
          <a:p>
            <a:r>
              <a:rPr lang="tr-TR" dirty="0"/>
              <a:t> Geçirilmiş veya tedavisi sürmekte olan enfeksiyon hastalıkları (tüberküloz, </a:t>
            </a:r>
            <a:r>
              <a:rPr lang="tr-TR" dirty="0" err="1"/>
              <a:t>brucella</a:t>
            </a:r>
            <a:r>
              <a:rPr lang="tr-TR" dirty="0"/>
              <a:t>, </a:t>
            </a:r>
            <a:r>
              <a:rPr lang="tr-TR" dirty="0" err="1"/>
              <a:t>paraziter</a:t>
            </a:r>
            <a:r>
              <a:rPr lang="tr-TR" dirty="0"/>
              <a:t> </a:t>
            </a:r>
            <a:r>
              <a:rPr lang="tr-TR" dirty="0" err="1"/>
              <a:t>hastaliklar</a:t>
            </a:r>
            <a:r>
              <a:rPr lang="tr-TR" dirty="0"/>
              <a:t>, ..)</a:t>
            </a:r>
          </a:p>
          <a:p>
            <a:r>
              <a:rPr lang="tr-TR" dirty="0"/>
              <a:t> Cinsel yolla bulaşan enfeksiyon (CYBE) öyküsü </a:t>
            </a:r>
          </a:p>
          <a:p>
            <a:r>
              <a:rPr lang="tr-TR" dirty="0"/>
              <a:t> Psikiyatrik hastalıklar </a:t>
            </a:r>
          </a:p>
          <a:p>
            <a:r>
              <a:rPr lang="tr-TR" dirty="0"/>
              <a:t>Kan transfüzyonu </a:t>
            </a:r>
          </a:p>
          <a:p>
            <a:r>
              <a:rPr lang="tr-TR" dirty="0"/>
              <a:t> </a:t>
            </a:r>
            <a:r>
              <a:rPr lang="tr-TR" dirty="0" err="1"/>
              <a:t>Talasemi</a:t>
            </a:r>
            <a:r>
              <a:rPr lang="tr-TR" dirty="0"/>
              <a:t> taşıyıcılığı</a:t>
            </a:r>
          </a:p>
          <a:p>
            <a:endParaRPr lang="tr-TR" dirty="0"/>
          </a:p>
          <a:p>
            <a:r>
              <a:rPr lang="tr-TR" dirty="0"/>
              <a:t>Geçirilmiş operasyonlar; jinekolojik operasyonlar (</a:t>
            </a:r>
            <a:r>
              <a:rPr lang="tr-TR" dirty="0" err="1"/>
              <a:t>histerotomi</a:t>
            </a:r>
            <a:r>
              <a:rPr lang="tr-TR" dirty="0"/>
              <a:t>, </a:t>
            </a:r>
            <a:r>
              <a:rPr lang="tr-TR" dirty="0" err="1"/>
              <a:t>myomektomi</a:t>
            </a:r>
            <a:r>
              <a:rPr lang="tr-TR" dirty="0"/>
              <a:t>..)</a:t>
            </a:r>
          </a:p>
          <a:p>
            <a:r>
              <a:rPr lang="tr-TR" dirty="0" err="1"/>
              <a:t>İnfertilite</a:t>
            </a:r>
            <a:r>
              <a:rPr lang="tr-TR" dirty="0"/>
              <a:t> mevcut ise süresi, gördüğü tedaviler</a:t>
            </a:r>
          </a:p>
          <a:p>
            <a:r>
              <a:rPr lang="tr-TR" dirty="0"/>
              <a:t>İlaç </a:t>
            </a:r>
            <a:r>
              <a:rPr lang="tr-TR" dirty="0" err="1"/>
              <a:t>allerjisi</a:t>
            </a:r>
            <a:r>
              <a:rPr lang="tr-TR" dirty="0"/>
              <a:t> </a:t>
            </a:r>
          </a:p>
          <a:p>
            <a:r>
              <a:rPr lang="tr-TR" dirty="0"/>
              <a:t>Sürekli kullanmak zorunda olduğu ilaçlar (</a:t>
            </a:r>
            <a:r>
              <a:rPr lang="tr-TR" dirty="0" err="1"/>
              <a:t>antiepileptikler</a:t>
            </a:r>
            <a:r>
              <a:rPr lang="tr-TR" dirty="0"/>
              <a:t>, </a:t>
            </a:r>
            <a:r>
              <a:rPr lang="tr-TR" dirty="0" err="1"/>
              <a:t>antidiyabetikler</a:t>
            </a:r>
            <a:r>
              <a:rPr lang="tr-TR" dirty="0"/>
              <a:t>, </a:t>
            </a:r>
            <a:r>
              <a:rPr lang="tr-TR" dirty="0" err="1"/>
              <a:t>antihipertansifler</a:t>
            </a:r>
            <a:r>
              <a:rPr lang="tr-TR" dirty="0"/>
              <a:t>..)</a:t>
            </a:r>
          </a:p>
          <a:p>
            <a:r>
              <a:rPr lang="tr-TR" dirty="0"/>
              <a:t> </a:t>
            </a:r>
            <a:r>
              <a:rPr lang="tr-TR" dirty="0" err="1"/>
              <a:t>Tetanoz</a:t>
            </a:r>
            <a:r>
              <a:rPr lang="tr-TR" dirty="0"/>
              <a:t> </a:t>
            </a:r>
            <a:r>
              <a:rPr lang="tr-TR" dirty="0" err="1"/>
              <a:t>toksoid</a:t>
            </a:r>
            <a:r>
              <a:rPr lang="tr-TR" dirty="0"/>
              <a:t> </a:t>
            </a:r>
            <a:r>
              <a:rPr lang="tr-TR" dirty="0" err="1"/>
              <a:t>immünizasyonu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842554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C20551C-C3B1-6D4E-8E31-C330BA64E4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Obstetrik</a:t>
            </a:r>
            <a:r>
              <a:rPr lang="tr-TR" dirty="0"/>
              <a:t> Öykü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DDFA9309-E8FB-E442-9264-B2D72AEE7C0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Bu gebeliği dahil toplam gebelik sayısı: </a:t>
            </a:r>
            <a:r>
              <a:rPr lang="tr-TR" dirty="0" err="1"/>
              <a:t>Gravida</a:t>
            </a:r>
            <a:r>
              <a:rPr lang="tr-TR" dirty="0"/>
              <a:t> </a:t>
            </a:r>
          </a:p>
          <a:p>
            <a:r>
              <a:rPr lang="tr-TR" dirty="0"/>
              <a:t>Daha önceki doğum sayısı: Parite</a:t>
            </a:r>
          </a:p>
          <a:p>
            <a:r>
              <a:rPr lang="tr-TR" dirty="0"/>
              <a:t> Yaşayan çocuk sayısı </a:t>
            </a:r>
          </a:p>
          <a:p>
            <a:r>
              <a:rPr lang="tr-TR" dirty="0"/>
              <a:t>Son gebeliğin sonlanma tarihi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16752544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1845B35-733C-5543-AFDE-E1F2364B8E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5642" y="201881"/>
            <a:ext cx="10748158" cy="926274"/>
          </a:xfrm>
        </p:spPr>
        <p:txBody>
          <a:bodyPr>
            <a:normAutofit/>
          </a:bodyPr>
          <a:lstStyle/>
          <a:p>
            <a:r>
              <a:rPr lang="tr-TR" dirty="0"/>
              <a:t>OBSTETRİK ÖYKÜ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2807594-639A-724F-BA46-E63F7CD76C4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05642" y="1128155"/>
            <a:ext cx="5414158" cy="5048807"/>
          </a:xfrm>
        </p:spPr>
        <p:txBody>
          <a:bodyPr>
            <a:normAutofit fontScale="77500" lnSpcReduction="20000"/>
          </a:bodyPr>
          <a:lstStyle/>
          <a:p>
            <a:endParaRPr lang="tr-TR" dirty="0"/>
          </a:p>
          <a:p>
            <a:r>
              <a:rPr lang="tr-TR" dirty="0" err="1"/>
              <a:t>Maternal</a:t>
            </a:r>
            <a:r>
              <a:rPr lang="tr-TR" dirty="0"/>
              <a:t> komplikasyonlar (gebelik sırasında yaşanan komplikasyonlar; kanama, </a:t>
            </a:r>
            <a:r>
              <a:rPr lang="tr-TR" dirty="0" err="1"/>
              <a:t>preeklampsi</a:t>
            </a:r>
            <a:r>
              <a:rPr lang="tr-TR" dirty="0"/>
              <a:t>, </a:t>
            </a:r>
            <a:r>
              <a:rPr lang="tr-TR" dirty="0" err="1"/>
              <a:t>eklampsi</a:t>
            </a:r>
            <a:r>
              <a:rPr lang="tr-TR" dirty="0"/>
              <a:t>, </a:t>
            </a:r>
            <a:r>
              <a:rPr lang="tr-TR" dirty="0" err="1"/>
              <a:t>gestasyonel</a:t>
            </a:r>
            <a:r>
              <a:rPr lang="tr-TR" dirty="0"/>
              <a:t> diyabet, </a:t>
            </a:r>
            <a:r>
              <a:rPr lang="tr-TR" dirty="0" err="1"/>
              <a:t>tromboz</a:t>
            </a:r>
            <a:r>
              <a:rPr lang="tr-TR" dirty="0"/>
              <a:t>, </a:t>
            </a:r>
            <a:r>
              <a:rPr lang="tr-TR" dirty="0" err="1"/>
              <a:t>emboli</a:t>
            </a:r>
            <a:r>
              <a:rPr lang="tr-TR" dirty="0"/>
              <a:t> ...)</a:t>
            </a:r>
          </a:p>
          <a:p>
            <a:r>
              <a:rPr lang="tr-TR" dirty="0"/>
              <a:t>Doğumların kim tarafından nerede yapıldığı </a:t>
            </a:r>
          </a:p>
          <a:p>
            <a:r>
              <a:rPr lang="tr-TR" dirty="0"/>
              <a:t> Doğum ağırlığı</a:t>
            </a:r>
          </a:p>
          <a:p>
            <a:r>
              <a:rPr lang="tr-TR" dirty="0"/>
              <a:t> Doğum sırasında yaşanan komplikasyonlar (plasentanın erken ayrılması, plasenta </a:t>
            </a:r>
            <a:r>
              <a:rPr lang="tr-TR" dirty="0" err="1"/>
              <a:t>previa</a:t>
            </a:r>
            <a:r>
              <a:rPr lang="tr-TR" dirty="0"/>
              <a:t>, makat, </a:t>
            </a:r>
            <a:r>
              <a:rPr lang="tr-TR" dirty="0" err="1"/>
              <a:t>transvers</a:t>
            </a:r>
            <a:r>
              <a:rPr lang="tr-TR" dirty="0"/>
              <a:t> ve diğer </a:t>
            </a:r>
            <a:r>
              <a:rPr lang="tr-TR" dirty="0" err="1"/>
              <a:t>prezentasyon</a:t>
            </a:r>
            <a:r>
              <a:rPr lang="tr-TR" dirty="0"/>
              <a:t> anomalileri, uzamış doğum eylemi, üçüncü derece perine yırtıkları ve masif kanama, plasentanın elle çıkarılması). </a:t>
            </a:r>
          </a:p>
          <a:p>
            <a:r>
              <a:rPr lang="tr-TR" dirty="0"/>
              <a:t>Sezaryen, müdahaleli doğum, kendiliğinden düşük, isteyerek düşük, </a:t>
            </a:r>
            <a:r>
              <a:rPr lang="tr-TR" dirty="0" err="1"/>
              <a:t>teropatik</a:t>
            </a:r>
            <a:r>
              <a:rPr lang="tr-TR" dirty="0"/>
              <a:t> düşük, </a:t>
            </a:r>
            <a:r>
              <a:rPr lang="tr-TR" dirty="0" err="1"/>
              <a:t>ektopik</a:t>
            </a:r>
            <a:r>
              <a:rPr lang="tr-TR" dirty="0"/>
              <a:t> gebelik, </a:t>
            </a:r>
            <a:r>
              <a:rPr lang="tr-TR" dirty="0" err="1"/>
              <a:t>mol</a:t>
            </a:r>
            <a:r>
              <a:rPr lang="tr-TR" dirty="0"/>
              <a:t> gebeliği).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4DE97955-7EB7-D540-A101-1C7F60E54E0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938151"/>
            <a:ext cx="5181600" cy="5238812"/>
          </a:xfrm>
        </p:spPr>
        <p:txBody>
          <a:bodyPr>
            <a:normAutofit fontScale="77500" lnSpcReduction="20000"/>
          </a:bodyPr>
          <a:lstStyle/>
          <a:p>
            <a:endParaRPr lang="tr-TR" dirty="0"/>
          </a:p>
          <a:p>
            <a:pPr marL="0" indent="0">
              <a:buNone/>
            </a:pPr>
            <a:endParaRPr lang="tr-TR" dirty="0"/>
          </a:p>
          <a:p>
            <a:r>
              <a:rPr lang="tr-TR" dirty="0"/>
              <a:t>Doğum sonrası yaşanan komplikasyonlar (kanama, </a:t>
            </a:r>
            <a:r>
              <a:rPr lang="tr-TR" dirty="0" err="1"/>
              <a:t>sepsis</a:t>
            </a:r>
            <a:r>
              <a:rPr lang="tr-TR" dirty="0"/>
              <a:t>, depresyon, meme </a:t>
            </a:r>
            <a:r>
              <a:rPr lang="tr-TR" dirty="0" err="1"/>
              <a:t>absesi</a:t>
            </a:r>
            <a:r>
              <a:rPr lang="tr-TR" dirty="0"/>
              <a:t> vb.). </a:t>
            </a:r>
          </a:p>
          <a:p>
            <a:r>
              <a:rPr lang="tr-TR" dirty="0"/>
              <a:t> </a:t>
            </a:r>
            <a:r>
              <a:rPr lang="tr-TR" dirty="0" err="1"/>
              <a:t>Fötal</a:t>
            </a:r>
            <a:r>
              <a:rPr lang="tr-TR" dirty="0"/>
              <a:t> komplikasyonlar (</a:t>
            </a:r>
            <a:r>
              <a:rPr lang="tr-TR" dirty="0" err="1"/>
              <a:t>hidrops</a:t>
            </a:r>
            <a:r>
              <a:rPr lang="tr-TR" dirty="0"/>
              <a:t> </a:t>
            </a:r>
            <a:r>
              <a:rPr lang="tr-TR" dirty="0" err="1"/>
              <a:t>fetalis</a:t>
            </a:r>
            <a:r>
              <a:rPr lang="tr-TR" dirty="0"/>
              <a:t>, </a:t>
            </a:r>
            <a:r>
              <a:rPr lang="tr-TR" dirty="0" err="1"/>
              <a:t>resüsitasyon</a:t>
            </a:r>
            <a:r>
              <a:rPr lang="tr-TR" dirty="0"/>
              <a:t> veya başka tedavi almış </a:t>
            </a:r>
            <a:r>
              <a:rPr lang="tr-TR" dirty="0" err="1"/>
              <a:t>yenidoğan</a:t>
            </a:r>
            <a:r>
              <a:rPr lang="tr-TR" dirty="0"/>
              <a:t>, </a:t>
            </a:r>
            <a:r>
              <a:rPr lang="tr-TR" dirty="0" err="1"/>
              <a:t>kromozomal</a:t>
            </a:r>
            <a:r>
              <a:rPr lang="tr-TR" dirty="0"/>
              <a:t> anomali veya </a:t>
            </a:r>
            <a:r>
              <a:rPr lang="tr-TR" dirty="0" err="1"/>
              <a:t>malformasyon</a:t>
            </a:r>
            <a:r>
              <a:rPr lang="tr-TR" dirty="0"/>
              <a:t>, düşük doğum ağırlığı, </a:t>
            </a:r>
            <a:r>
              <a:rPr lang="tr-TR" dirty="0" err="1"/>
              <a:t>intrauterin</a:t>
            </a:r>
            <a:r>
              <a:rPr lang="tr-TR" dirty="0"/>
              <a:t> gelişme geriliği ve </a:t>
            </a:r>
            <a:r>
              <a:rPr lang="tr-TR" dirty="0" err="1"/>
              <a:t>makrozomi</a:t>
            </a:r>
            <a:r>
              <a:rPr lang="tr-TR" dirty="0"/>
              <a:t>). </a:t>
            </a:r>
          </a:p>
          <a:p>
            <a:r>
              <a:rPr lang="tr-TR" dirty="0"/>
              <a:t> Ölü doğum ve nedenleri </a:t>
            </a:r>
          </a:p>
          <a:p>
            <a:r>
              <a:rPr lang="tr-TR" dirty="0"/>
              <a:t> Bebek ölümü ve nedenleri, Çocuk ölümü ve nedenleri</a:t>
            </a:r>
          </a:p>
          <a:p>
            <a:r>
              <a:rPr lang="tr-TR" dirty="0" err="1"/>
              <a:t>Prematür</a:t>
            </a:r>
            <a:r>
              <a:rPr lang="tr-TR" dirty="0"/>
              <a:t> doğum, </a:t>
            </a:r>
            <a:r>
              <a:rPr lang="tr-TR" dirty="0" err="1"/>
              <a:t>Postmatür</a:t>
            </a:r>
            <a:r>
              <a:rPr lang="tr-TR" dirty="0"/>
              <a:t> doğum, Çoğul gebelik </a:t>
            </a:r>
          </a:p>
          <a:p>
            <a:r>
              <a:rPr lang="tr-TR" dirty="0"/>
              <a:t> Tekrarlayan düşükler </a:t>
            </a:r>
          </a:p>
          <a:p>
            <a:r>
              <a:rPr lang="tr-TR" dirty="0"/>
              <a:t>Anne sütü verip vermediği ve süresi </a:t>
            </a:r>
          </a:p>
        </p:txBody>
      </p:sp>
    </p:spTree>
    <p:extLst>
      <p:ext uri="{BB962C8B-B14F-4D97-AF65-F5344CB8AC3E}">
        <p14:creationId xmlns:p14="http://schemas.microsoft.com/office/powerpoint/2010/main" val="1852084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286</TotalTime>
  <Words>2203</Words>
  <Application>Microsoft Macintosh PowerPoint</Application>
  <PresentationFormat>Geniş ekran</PresentationFormat>
  <Paragraphs>252</Paragraphs>
  <Slides>30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30</vt:i4>
      </vt:variant>
    </vt:vector>
  </HeadingPairs>
  <TitlesOfParts>
    <vt:vector size="34" baseType="lpstr">
      <vt:lpstr>Arial</vt:lpstr>
      <vt:lpstr>Calibri</vt:lpstr>
      <vt:lpstr>Calibri Light</vt:lpstr>
      <vt:lpstr>Office Teması</vt:lpstr>
      <vt:lpstr>DOĞUM ÖNCESİ BAKIM REHBERİ </vt:lpstr>
      <vt:lpstr>PowerPoint Sunusu</vt:lpstr>
      <vt:lpstr>BİRİNCİ GÖZLEM</vt:lpstr>
      <vt:lpstr>İLETİŞİM</vt:lpstr>
      <vt:lpstr>ÖYKÜ</vt:lpstr>
      <vt:lpstr>SOY GEÇMİŞ </vt:lpstr>
      <vt:lpstr> TIBBİ ÖYKÜ </vt:lpstr>
      <vt:lpstr>Obstetrik Öykü</vt:lpstr>
      <vt:lpstr>OBSTETRİK ÖYKÜ</vt:lpstr>
      <vt:lpstr>MEVCUT GEBELİK İLE İLGİLİ ÖYKÜ</vt:lpstr>
      <vt:lpstr>FİZİK MUAYENE</vt:lpstr>
      <vt:lpstr>LABORATUAR</vt:lpstr>
      <vt:lpstr>PowerPoint Sunusu</vt:lpstr>
      <vt:lpstr>PowerPoint Sunusu</vt:lpstr>
      <vt:lpstr>İLAÇ DESTEĞİ</vt:lpstr>
      <vt:lpstr>Bilgilendirme</vt:lpstr>
      <vt:lpstr>Danışmanlık</vt:lpstr>
      <vt:lpstr>SEVK EDİLECEK DURUMLAR</vt:lpstr>
      <vt:lpstr>İKİNCİ İZLEM Gebeliğin 18-24. haftaları arasında yapınız ve izlem için 20 dakika zaman ayırınız.</vt:lpstr>
      <vt:lpstr>PowerPoint Sunusu</vt:lpstr>
      <vt:lpstr>DANIŞMANLIK</vt:lpstr>
      <vt:lpstr>ÜÇÜNCÜ İZLEM</vt:lpstr>
      <vt:lpstr>PowerPoint Sunusu</vt:lpstr>
      <vt:lpstr>DÖRDÜNCÜ İZLEM  Gebeliğin 36-38. haftaları arasında yapınız ve izlem için 20 dakika zaman ayırınız.</vt:lpstr>
      <vt:lpstr>PowerPoint Sunusu</vt:lpstr>
      <vt:lpstr>PowerPoint Sunusu</vt:lpstr>
      <vt:lpstr>GEBELİKTE RİSK DEĞERLENDİRME FORMU</vt:lpstr>
      <vt:lpstr>GEBELİKTE RİSK DEĞERLENDİRME FORMU</vt:lpstr>
      <vt:lpstr>MEVCUT GEBELİĞİN DEĞERLENDİRİLMESİ</vt:lpstr>
      <vt:lpstr>MEVCUT GEBELİĞİN DEĞERLENDİRİLMESİ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DOĞUM ÖNCESİ BAKIM REHBERİ </dc:title>
  <dc:creator>selda Tekiner</dc:creator>
  <cp:lastModifiedBy>selda Tekiner</cp:lastModifiedBy>
  <cp:revision>4</cp:revision>
  <dcterms:created xsi:type="dcterms:W3CDTF">2021-12-14T19:07:53Z</dcterms:created>
  <dcterms:modified xsi:type="dcterms:W3CDTF">2021-12-15T07:24:18Z</dcterms:modified>
</cp:coreProperties>
</file>