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8" r:id="rId2"/>
    <p:sldId id="269" r:id="rId3"/>
    <p:sldId id="277" r:id="rId4"/>
    <p:sldId id="274" r:id="rId5"/>
    <p:sldId id="279" r:id="rId6"/>
    <p:sldId id="278" r:id="rId7"/>
    <p:sldId id="280" r:id="rId8"/>
    <p:sldId id="270" r:id="rId9"/>
    <p:sldId id="275" r:id="rId10"/>
    <p:sldId id="271" r:id="rId11"/>
    <p:sldId id="276" r:id="rId12"/>
    <p:sldId id="272" r:id="rId13"/>
    <p:sldId id="273" r:id="rId14"/>
  </p:sldIdLst>
  <p:sldSz cx="9599613" cy="71993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46" autoAdjust="0"/>
    <p:restoredTop sz="94660"/>
  </p:normalViewPr>
  <p:slideViewPr>
    <p:cSldViewPr snapToGrid="0">
      <p:cViewPr>
        <p:scale>
          <a:sx n="66" d="100"/>
          <a:sy n="66" d="100"/>
        </p:scale>
        <p:origin x="1906" y="5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9971" y="1178222"/>
            <a:ext cx="8159671" cy="2506427"/>
          </a:xfrm>
        </p:spPr>
        <p:txBody>
          <a:bodyPr anchor="b"/>
          <a:lstStyle>
            <a:lvl1pPr algn="ctr">
              <a:defRPr sz="6299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9952" y="3781306"/>
            <a:ext cx="7199710" cy="1738167"/>
          </a:xfrm>
        </p:spPr>
        <p:txBody>
          <a:bodyPr/>
          <a:lstStyle>
            <a:lvl1pPr marL="0" indent="0" algn="ctr">
              <a:buNone/>
              <a:defRPr sz="2520"/>
            </a:lvl1pPr>
            <a:lvl2pPr marL="479969" indent="0" algn="ctr">
              <a:buNone/>
              <a:defRPr sz="2100"/>
            </a:lvl2pPr>
            <a:lvl3pPr marL="959937" indent="0" algn="ctr">
              <a:buNone/>
              <a:defRPr sz="1890"/>
            </a:lvl3pPr>
            <a:lvl4pPr marL="1439906" indent="0" algn="ctr">
              <a:buNone/>
              <a:defRPr sz="1680"/>
            </a:lvl4pPr>
            <a:lvl5pPr marL="1919874" indent="0" algn="ctr">
              <a:buNone/>
              <a:defRPr sz="1680"/>
            </a:lvl5pPr>
            <a:lvl6pPr marL="2399843" indent="0" algn="ctr">
              <a:buNone/>
              <a:defRPr sz="1680"/>
            </a:lvl6pPr>
            <a:lvl7pPr marL="2879811" indent="0" algn="ctr">
              <a:buNone/>
              <a:defRPr sz="1680"/>
            </a:lvl7pPr>
            <a:lvl8pPr marL="3359780" indent="0" algn="ctr">
              <a:buNone/>
              <a:defRPr sz="1680"/>
            </a:lvl8pPr>
            <a:lvl9pPr marL="3839748" indent="0" algn="ctr">
              <a:buNone/>
              <a:defRPr sz="168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28.11.2019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6962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28.11.2019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0260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9723" y="383297"/>
            <a:ext cx="2069917" cy="6101085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9974" y="383297"/>
            <a:ext cx="6089754" cy="6101085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28.11.2019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98893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28.11.2019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20859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974" y="1794831"/>
            <a:ext cx="8279666" cy="2994714"/>
          </a:xfrm>
        </p:spPr>
        <p:txBody>
          <a:bodyPr anchor="b"/>
          <a:lstStyle>
            <a:lvl1pPr>
              <a:defRPr sz="6299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4974" y="4817876"/>
            <a:ext cx="8279666" cy="1574849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/>
                </a:solidFill>
              </a:defRPr>
            </a:lvl1pPr>
            <a:lvl2pPr marL="47996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59937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39906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19874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399843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79811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597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39748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28.11.2019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1807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9973" y="1916484"/>
            <a:ext cx="4079836" cy="456789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9804" y="1916484"/>
            <a:ext cx="4079836" cy="456789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28.11.2019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93795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224" y="383299"/>
            <a:ext cx="8279666" cy="1391534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225" y="1764832"/>
            <a:ext cx="4061086" cy="86491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79969" indent="0">
              <a:buNone/>
              <a:defRPr sz="2100" b="1"/>
            </a:lvl2pPr>
            <a:lvl3pPr marL="959937" indent="0">
              <a:buNone/>
              <a:defRPr sz="1890" b="1"/>
            </a:lvl3pPr>
            <a:lvl4pPr marL="1439906" indent="0">
              <a:buNone/>
              <a:defRPr sz="1680" b="1"/>
            </a:lvl4pPr>
            <a:lvl5pPr marL="1919874" indent="0">
              <a:buNone/>
              <a:defRPr sz="1680" b="1"/>
            </a:lvl5pPr>
            <a:lvl6pPr marL="2399843" indent="0">
              <a:buNone/>
              <a:defRPr sz="1680" b="1"/>
            </a:lvl6pPr>
            <a:lvl7pPr marL="2879811" indent="0">
              <a:buNone/>
              <a:defRPr sz="1680" b="1"/>
            </a:lvl7pPr>
            <a:lvl8pPr marL="3359780" indent="0">
              <a:buNone/>
              <a:defRPr sz="1680" b="1"/>
            </a:lvl8pPr>
            <a:lvl9pPr marL="3839748" indent="0">
              <a:buNone/>
              <a:defRPr sz="168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225" y="2629749"/>
            <a:ext cx="4061086" cy="3867965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805" y="1764832"/>
            <a:ext cx="4081086" cy="86491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79969" indent="0">
              <a:buNone/>
              <a:defRPr sz="2100" b="1"/>
            </a:lvl2pPr>
            <a:lvl3pPr marL="959937" indent="0">
              <a:buNone/>
              <a:defRPr sz="1890" b="1"/>
            </a:lvl3pPr>
            <a:lvl4pPr marL="1439906" indent="0">
              <a:buNone/>
              <a:defRPr sz="1680" b="1"/>
            </a:lvl4pPr>
            <a:lvl5pPr marL="1919874" indent="0">
              <a:buNone/>
              <a:defRPr sz="1680" b="1"/>
            </a:lvl5pPr>
            <a:lvl6pPr marL="2399843" indent="0">
              <a:buNone/>
              <a:defRPr sz="1680" b="1"/>
            </a:lvl6pPr>
            <a:lvl7pPr marL="2879811" indent="0">
              <a:buNone/>
              <a:defRPr sz="1680" b="1"/>
            </a:lvl7pPr>
            <a:lvl8pPr marL="3359780" indent="0">
              <a:buNone/>
              <a:defRPr sz="1680" b="1"/>
            </a:lvl8pPr>
            <a:lvl9pPr marL="3839748" indent="0">
              <a:buNone/>
              <a:defRPr sz="168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9805" y="2629749"/>
            <a:ext cx="4081086" cy="3867965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28.11.2019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903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28.11.2019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1227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28.11.2019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04304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224" y="479954"/>
            <a:ext cx="3096125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1086" y="1036570"/>
            <a:ext cx="4859804" cy="5116178"/>
          </a:xfrm>
        </p:spPr>
        <p:txBody>
          <a:bodyPr/>
          <a:lstStyle>
            <a:lvl1pPr>
              <a:defRPr sz="3359"/>
            </a:lvl1pPr>
            <a:lvl2pPr>
              <a:defRPr sz="2939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224" y="2159794"/>
            <a:ext cx="3096125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69" indent="0">
              <a:buNone/>
              <a:defRPr sz="1470"/>
            </a:lvl2pPr>
            <a:lvl3pPr marL="959937" indent="0">
              <a:buNone/>
              <a:defRPr sz="1260"/>
            </a:lvl3pPr>
            <a:lvl4pPr marL="1439906" indent="0">
              <a:buNone/>
              <a:defRPr sz="1050"/>
            </a:lvl4pPr>
            <a:lvl5pPr marL="1919874" indent="0">
              <a:buNone/>
              <a:defRPr sz="1050"/>
            </a:lvl5pPr>
            <a:lvl6pPr marL="2399843" indent="0">
              <a:buNone/>
              <a:defRPr sz="1050"/>
            </a:lvl6pPr>
            <a:lvl7pPr marL="2879811" indent="0">
              <a:buNone/>
              <a:defRPr sz="1050"/>
            </a:lvl7pPr>
            <a:lvl8pPr marL="3359780" indent="0">
              <a:buNone/>
              <a:defRPr sz="1050"/>
            </a:lvl8pPr>
            <a:lvl9pPr marL="3839748" indent="0">
              <a:buNone/>
              <a:defRPr sz="10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28.11.2019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30726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224" y="479954"/>
            <a:ext cx="3096125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81086" y="1036570"/>
            <a:ext cx="4859804" cy="5116178"/>
          </a:xfrm>
        </p:spPr>
        <p:txBody>
          <a:bodyPr anchor="t"/>
          <a:lstStyle>
            <a:lvl1pPr marL="0" indent="0">
              <a:buNone/>
              <a:defRPr sz="3359"/>
            </a:lvl1pPr>
            <a:lvl2pPr marL="479969" indent="0">
              <a:buNone/>
              <a:defRPr sz="2939"/>
            </a:lvl2pPr>
            <a:lvl3pPr marL="959937" indent="0">
              <a:buNone/>
              <a:defRPr sz="2520"/>
            </a:lvl3pPr>
            <a:lvl4pPr marL="1439906" indent="0">
              <a:buNone/>
              <a:defRPr sz="2100"/>
            </a:lvl4pPr>
            <a:lvl5pPr marL="1919874" indent="0">
              <a:buNone/>
              <a:defRPr sz="2100"/>
            </a:lvl5pPr>
            <a:lvl6pPr marL="2399843" indent="0">
              <a:buNone/>
              <a:defRPr sz="2100"/>
            </a:lvl6pPr>
            <a:lvl7pPr marL="2879811" indent="0">
              <a:buNone/>
              <a:defRPr sz="2100"/>
            </a:lvl7pPr>
            <a:lvl8pPr marL="3359780" indent="0">
              <a:buNone/>
              <a:defRPr sz="2100"/>
            </a:lvl8pPr>
            <a:lvl9pPr marL="3839748" indent="0">
              <a:buNone/>
              <a:defRPr sz="21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224" y="2159794"/>
            <a:ext cx="3096125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69" indent="0">
              <a:buNone/>
              <a:defRPr sz="1470"/>
            </a:lvl2pPr>
            <a:lvl3pPr marL="959937" indent="0">
              <a:buNone/>
              <a:defRPr sz="1260"/>
            </a:lvl3pPr>
            <a:lvl4pPr marL="1439906" indent="0">
              <a:buNone/>
              <a:defRPr sz="1050"/>
            </a:lvl4pPr>
            <a:lvl5pPr marL="1919874" indent="0">
              <a:buNone/>
              <a:defRPr sz="1050"/>
            </a:lvl5pPr>
            <a:lvl6pPr marL="2399843" indent="0">
              <a:buNone/>
              <a:defRPr sz="1050"/>
            </a:lvl6pPr>
            <a:lvl7pPr marL="2879811" indent="0">
              <a:buNone/>
              <a:defRPr sz="1050"/>
            </a:lvl7pPr>
            <a:lvl8pPr marL="3359780" indent="0">
              <a:buNone/>
              <a:defRPr sz="1050"/>
            </a:lvl8pPr>
            <a:lvl9pPr marL="3839748" indent="0">
              <a:buNone/>
              <a:defRPr sz="10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28.11.2019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6737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9974" y="383299"/>
            <a:ext cx="8279666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9974" y="1916484"/>
            <a:ext cx="8279666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9973" y="6672698"/>
            <a:ext cx="2159913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00569-41FC-49E5-B2D4-D3D1AB23C11D}" type="datetimeFigureOut">
              <a:rPr lang="tr-TR" smtClean="0"/>
              <a:t>28.11.2019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9872" y="6672698"/>
            <a:ext cx="3239869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9727" y="6672698"/>
            <a:ext cx="2159913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7771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59937" rtl="0" eaLnBrk="1" latinLnBrk="0" hangingPunct="1">
        <a:lnSpc>
          <a:spcPct val="90000"/>
        </a:lnSpc>
        <a:spcBef>
          <a:spcPct val="0"/>
        </a:spcBef>
        <a:buNone/>
        <a:defRPr sz="461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9984" indent="-239984" algn="l" defTabSz="959937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39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199921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79890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59859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39827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19796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599764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79733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79969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59937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39906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19874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399843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79811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59780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39748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54AE26D1-ED70-4F35-9AC9-304BF65B37F0}"/>
              </a:ext>
            </a:extLst>
          </p:cNvPr>
          <p:cNvSpPr txBox="1"/>
          <p:nvPr/>
        </p:nvSpPr>
        <p:spPr>
          <a:xfrm>
            <a:off x="2573531" y="1577645"/>
            <a:ext cx="4239879" cy="561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048" b="1" dirty="0"/>
              <a:t>JEOMORFOLOİK ANALİZ I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3E0EBB79-BEF5-481B-9892-405C8EAC72FE}"/>
              </a:ext>
            </a:extLst>
          </p:cNvPr>
          <p:cNvSpPr txBox="1"/>
          <p:nvPr/>
        </p:nvSpPr>
        <p:spPr>
          <a:xfrm>
            <a:off x="7800274" y="5032686"/>
            <a:ext cx="1799339" cy="385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905" b="1" dirty="0"/>
              <a:t>Dr. Erkan Yılmaz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E35F12D0-D095-4272-952D-701352D9315C}"/>
              </a:ext>
            </a:extLst>
          </p:cNvPr>
          <p:cNvSpPr txBox="1"/>
          <p:nvPr/>
        </p:nvSpPr>
        <p:spPr>
          <a:xfrm>
            <a:off x="244984" y="5418176"/>
            <a:ext cx="66995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1. Hafta - Giriş:</a:t>
            </a:r>
            <a:endParaRPr lang="tr-TR" dirty="0"/>
          </a:p>
          <a:p>
            <a:r>
              <a:rPr lang="tr-TR" dirty="0"/>
              <a:t>a)Dersin konusu, amacı ve kapsamı, kullanılan araç-gereçler.</a:t>
            </a:r>
          </a:p>
          <a:p>
            <a:r>
              <a:rPr lang="tr-TR" dirty="0"/>
              <a:t>b)Dersin işlenişi ve değerlendirilmesi.</a:t>
            </a:r>
          </a:p>
          <a:p>
            <a:r>
              <a:rPr lang="tr-TR" dirty="0"/>
              <a:t>c)Derste kullanılan ana ve yardımcı kaynaklar.</a:t>
            </a:r>
          </a:p>
          <a:p>
            <a:r>
              <a:rPr lang="tr-TR" dirty="0"/>
              <a:t>d)Arazi çalışmaları ve rapor hazırlama.</a:t>
            </a:r>
          </a:p>
        </p:txBody>
      </p:sp>
    </p:spTree>
    <p:extLst>
      <p:ext uri="{BB962C8B-B14F-4D97-AF65-F5344CB8AC3E}">
        <p14:creationId xmlns:p14="http://schemas.microsoft.com/office/powerpoint/2010/main" val="1500054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8C524C8-3CED-4591-85E4-B5D459364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3279530" cy="4394682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50E3CE73-B880-46CC-9EA1-EBE1636AAA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699"/>
          <a:stretch/>
        </p:blipFill>
        <p:spPr>
          <a:xfrm>
            <a:off x="1460776" y="1193262"/>
            <a:ext cx="3591542" cy="4812788"/>
          </a:xfrm>
          <a:prstGeom prst="rect">
            <a:avLst/>
          </a:prstGeom>
        </p:spPr>
      </p:pic>
      <p:pic>
        <p:nvPicPr>
          <p:cNvPr id="1034" name="Picture 10" descr="genel jeoloji ile ilgili gÃ¶rsel sonucu">
            <a:extLst>
              <a:ext uri="{FF2B5EF4-FFF2-40B4-BE49-F238E27FC236}">
                <a16:creationId xmlns:a16="http://schemas.microsoft.com/office/drawing/2014/main" id="{47447275-6E3D-42B1-8045-78264DA2C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867" y="1918598"/>
            <a:ext cx="4291878" cy="495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106D9FE2-CF9A-435F-975C-3B2E77EE53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3066" y="2663410"/>
            <a:ext cx="3256546" cy="4535903"/>
          </a:xfrm>
          <a:prstGeom prst="rect">
            <a:avLst/>
          </a:prstGeom>
        </p:spPr>
      </p:pic>
      <p:sp>
        <p:nvSpPr>
          <p:cNvPr id="8" name="Dikdörtgen 1">
            <a:extLst>
              <a:ext uri="{FF2B5EF4-FFF2-40B4-BE49-F238E27FC236}">
                <a16:creationId xmlns:a16="http://schemas.microsoft.com/office/drawing/2014/main" id="{8D6CE5E5-D5CA-4A91-AAD3-427F713391CD}"/>
              </a:ext>
            </a:extLst>
          </p:cNvPr>
          <p:cNvSpPr/>
          <p:nvPr/>
        </p:nvSpPr>
        <p:spPr>
          <a:xfrm>
            <a:off x="4576250" y="0"/>
            <a:ext cx="5023363" cy="40011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none">
            <a:spAutoFit/>
          </a:bodyPr>
          <a:lstStyle/>
          <a:p>
            <a:r>
              <a:rPr lang="tr-TR" sz="2000" b="1" dirty="0"/>
              <a:t>c)Derste kullanılan ana ve yardımcı kaynaklar.</a:t>
            </a:r>
          </a:p>
        </p:txBody>
      </p:sp>
    </p:spTree>
    <p:extLst>
      <p:ext uri="{BB962C8B-B14F-4D97-AF65-F5344CB8AC3E}">
        <p14:creationId xmlns:p14="http://schemas.microsoft.com/office/powerpoint/2010/main" val="282387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jeomorfoloji erinÃ§ ile ilgili gÃ¶rsel sonucu">
            <a:extLst>
              <a:ext uri="{FF2B5EF4-FFF2-40B4-BE49-F238E27FC236}">
                <a16:creationId xmlns:a16="http://schemas.microsoft.com/office/drawing/2014/main" id="{0018D2B7-8D4B-4C1C-953A-3846D48BA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26" y="0"/>
            <a:ext cx="3237113" cy="450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jeomorfoloji erinÃ§ ile ilgili gÃ¶rsel sonucu">
            <a:extLst>
              <a:ext uri="{FF2B5EF4-FFF2-40B4-BE49-F238E27FC236}">
                <a16:creationId xmlns:a16="http://schemas.microsoft.com/office/drawing/2014/main" id="{856B5C0A-EE88-44AE-A5BC-B0144E623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693" y="995422"/>
            <a:ext cx="3237113" cy="450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jeomorfolojinin temelleri ile ilgili gÃ¶rsel sonucu">
            <a:extLst>
              <a:ext uri="{FF2B5EF4-FFF2-40B4-BE49-F238E27FC236}">
                <a16:creationId xmlns:a16="http://schemas.microsoft.com/office/drawing/2014/main" id="{582C5DED-461E-40EF-8B15-2F8B42495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249" y="2154685"/>
            <a:ext cx="3743406" cy="450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CAB04F6D-460E-4BCD-AB1F-309E3944A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8524" y="2695528"/>
            <a:ext cx="2876792" cy="4503785"/>
          </a:xfrm>
          <a:prstGeom prst="rect">
            <a:avLst/>
          </a:prstGeom>
        </p:spPr>
      </p:pic>
      <p:sp>
        <p:nvSpPr>
          <p:cNvPr id="8" name="Dikdörtgen 1">
            <a:extLst>
              <a:ext uri="{FF2B5EF4-FFF2-40B4-BE49-F238E27FC236}">
                <a16:creationId xmlns:a16="http://schemas.microsoft.com/office/drawing/2014/main" id="{4522C479-27F5-4DD8-B392-D365BAA699EB}"/>
              </a:ext>
            </a:extLst>
          </p:cNvPr>
          <p:cNvSpPr/>
          <p:nvPr/>
        </p:nvSpPr>
        <p:spPr>
          <a:xfrm>
            <a:off x="4576250" y="0"/>
            <a:ext cx="5023363" cy="40011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none">
            <a:spAutoFit/>
          </a:bodyPr>
          <a:lstStyle/>
          <a:p>
            <a:r>
              <a:rPr lang="tr-TR" sz="2000" b="1" dirty="0"/>
              <a:t>c)Derste kullanılan ana ve yardımcı kaynaklar.</a:t>
            </a:r>
          </a:p>
        </p:txBody>
      </p:sp>
    </p:spTree>
    <p:extLst>
      <p:ext uri="{BB962C8B-B14F-4D97-AF65-F5344CB8AC3E}">
        <p14:creationId xmlns:p14="http://schemas.microsoft.com/office/powerpoint/2010/main" val="101024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EC2068A6-6FBD-4E65-9B83-311CE5BFB579}"/>
              </a:ext>
            </a:extLst>
          </p:cNvPr>
          <p:cNvSpPr/>
          <p:nvPr/>
        </p:nvSpPr>
        <p:spPr>
          <a:xfrm>
            <a:off x="6138088" y="0"/>
            <a:ext cx="3461525" cy="40011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none">
            <a:spAutoFit/>
          </a:bodyPr>
          <a:lstStyle/>
          <a:p>
            <a:r>
              <a:rPr lang="tr-TR" sz="2000" b="1" dirty="0"/>
              <a:t>Derste kullanılan araç-gereçler.</a:t>
            </a:r>
          </a:p>
        </p:txBody>
      </p:sp>
      <p:pic>
        <p:nvPicPr>
          <p:cNvPr id="2050" name="Picture 2" descr="aydinger ile ilgili gÃ¶rsel sonucu">
            <a:extLst>
              <a:ext uri="{FF2B5EF4-FFF2-40B4-BE49-F238E27FC236}">
                <a16:creationId xmlns:a16="http://schemas.microsoft.com/office/drawing/2014/main" id="{9DB6B32A-FB3D-4765-90B4-209DBA171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010" y="400110"/>
            <a:ext cx="5517658" cy="551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ilimetrik kaÄÄ±t ile ilgili gÃ¶rsel sonucu">
            <a:extLst>
              <a:ext uri="{FF2B5EF4-FFF2-40B4-BE49-F238E27FC236}">
                <a16:creationId xmlns:a16="http://schemas.microsoft.com/office/drawing/2014/main" id="{AECF2364-6A4D-4380-9003-9DDE0F7FA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6715" y="400110"/>
            <a:ext cx="3783724" cy="534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etvel ile ilgili gÃ¶rsel sonucu">
            <a:extLst>
              <a:ext uri="{FF2B5EF4-FFF2-40B4-BE49-F238E27FC236}">
                <a16:creationId xmlns:a16="http://schemas.microsoft.com/office/drawing/2014/main" id="{E02E3804-913D-43EF-9963-8B96C32B7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670" y="3670939"/>
            <a:ext cx="4361520" cy="436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183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8E8C837F-55DB-4DEC-9D0F-06FE8CE25779}"/>
              </a:ext>
            </a:extLst>
          </p:cNvPr>
          <p:cNvSpPr/>
          <p:nvPr/>
        </p:nvSpPr>
        <p:spPr>
          <a:xfrm>
            <a:off x="5441359" y="0"/>
            <a:ext cx="4158254" cy="40011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none">
            <a:spAutoFit/>
          </a:bodyPr>
          <a:lstStyle/>
          <a:p>
            <a:r>
              <a:rPr lang="tr-TR" sz="2000" b="1" dirty="0"/>
              <a:t>b)Dersin işlenişi ve değerlendirilmesi.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48747B9A-61E9-4EE4-A5A2-6AB85498E735}"/>
              </a:ext>
            </a:extLst>
          </p:cNvPr>
          <p:cNvSpPr txBox="1"/>
          <p:nvPr/>
        </p:nvSpPr>
        <p:spPr>
          <a:xfrm>
            <a:off x="6812760" y="689349"/>
            <a:ext cx="2786853" cy="92333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tr-TR" b="1" dirty="0"/>
              <a:t>Haftalık Ödevler</a:t>
            </a:r>
          </a:p>
          <a:p>
            <a:r>
              <a:rPr lang="tr-TR" b="1" dirty="0"/>
              <a:t>Arazi Çalışması</a:t>
            </a:r>
          </a:p>
          <a:p>
            <a:r>
              <a:rPr lang="tr-TR" b="1" dirty="0"/>
              <a:t>Ara ve yarıyıl sonu sınavları</a:t>
            </a:r>
          </a:p>
        </p:txBody>
      </p:sp>
      <p:sp>
        <p:nvSpPr>
          <p:cNvPr id="4" name="Metin kutusu 8">
            <a:extLst>
              <a:ext uri="{FF2B5EF4-FFF2-40B4-BE49-F238E27FC236}">
                <a16:creationId xmlns:a16="http://schemas.microsoft.com/office/drawing/2014/main" id="{7132CBD3-B5D0-4954-BA2A-1632AE19C063}"/>
              </a:ext>
            </a:extLst>
          </p:cNvPr>
          <p:cNvSpPr txBox="1"/>
          <p:nvPr/>
        </p:nvSpPr>
        <p:spPr>
          <a:xfrm>
            <a:off x="97669" y="5913574"/>
            <a:ext cx="1170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/>
              <a:t>Ödev (50) </a:t>
            </a:r>
          </a:p>
        </p:txBody>
      </p:sp>
      <p:sp>
        <p:nvSpPr>
          <p:cNvPr id="5" name="Metin kutusu 9">
            <a:extLst>
              <a:ext uri="{FF2B5EF4-FFF2-40B4-BE49-F238E27FC236}">
                <a16:creationId xmlns:a16="http://schemas.microsoft.com/office/drawing/2014/main" id="{7CD2891C-F54D-4993-A89B-49CDA513AFD4}"/>
              </a:ext>
            </a:extLst>
          </p:cNvPr>
          <p:cNvSpPr txBox="1"/>
          <p:nvPr/>
        </p:nvSpPr>
        <p:spPr>
          <a:xfrm>
            <a:off x="881970" y="4541295"/>
            <a:ext cx="6832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b="1" dirty="0"/>
          </a:p>
          <a:p>
            <a:r>
              <a:rPr lang="tr-TR" b="1" dirty="0"/>
              <a:t>80     </a:t>
            </a:r>
          </a:p>
          <a:p>
            <a:endParaRPr lang="tr-TR" b="1" dirty="0"/>
          </a:p>
          <a:p>
            <a:endParaRPr lang="tr-TR" b="1" dirty="0"/>
          </a:p>
        </p:txBody>
      </p:sp>
      <p:cxnSp>
        <p:nvCxnSpPr>
          <p:cNvPr id="6" name="Düz Ok Bağlayıcısı 11">
            <a:extLst>
              <a:ext uri="{FF2B5EF4-FFF2-40B4-BE49-F238E27FC236}">
                <a16:creationId xmlns:a16="http://schemas.microsoft.com/office/drawing/2014/main" id="{47063D54-C91E-4360-A905-53FB009AF754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412696" y="5141460"/>
            <a:ext cx="469274" cy="6317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Düz Ok Bağlayıcısı 13">
            <a:extLst>
              <a:ext uri="{FF2B5EF4-FFF2-40B4-BE49-F238E27FC236}">
                <a16:creationId xmlns:a16="http://schemas.microsoft.com/office/drawing/2014/main" id="{8D529347-6768-48D0-9AF2-F13848D4D101}"/>
              </a:ext>
            </a:extLst>
          </p:cNvPr>
          <p:cNvCxnSpPr>
            <a:cxnSpLocks/>
          </p:cNvCxnSpPr>
          <p:nvPr/>
        </p:nvCxnSpPr>
        <p:spPr>
          <a:xfrm>
            <a:off x="1168101" y="5141459"/>
            <a:ext cx="485983" cy="7873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etin kutusu 14">
            <a:extLst>
              <a:ext uri="{FF2B5EF4-FFF2-40B4-BE49-F238E27FC236}">
                <a16:creationId xmlns:a16="http://schemas.microsoft.com/office/drawing/2014/main" id="{4DFAEBE9-B729-4B04-ACEE-D5CD6F21C8EB}"/>
              </a:ext>
            </a:extLst>
          </p:cNvPr>
          <p:cNvSpPr txBox="1"/>
          <p:nvPr/>
        </p:nvSpPr>
        <p:spPr>
          <a:xfrm>
            <a:off x="1523400" y="5867886"/>
            <a:ext cx="2342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/>
              <a:t>Yarıyıl Sonu Sınavı (50)</a:t>
            </a:r>
          </a:p>
        </p:txBody>
      </p:sp>
      <p:cxnSp>
        <p:nvCxnSpPr>
          <p:cNvPr id="11" name="Düz Ok Bağlayıcısı 11">
            <a:extLst>
              <a:ext uri="{FF2B5EF4-FFF2-40B4-BE49-F238E27FC236}">
                <a16:creationId xmlns:a16="http://schemas.microsoft.com/office/drawing/2014/main" id="{1D46CE8A-262A-403E-8EE0-E57C97D54B8B}"/>
              </a:ext>
            </a:extLst>
          </p:cNvPr>
          <p:cNvCxnSpPr>
            <a:cxnSpLocks/>
          </p:cNvCxnSpPr>
          <p:nvPr/>
        </p:nvCxnSpPr>
        <p:spPr>
          <a:xfrm flipH="1">
            <a:off x="732053" y="2384794"/>
            <a:ext cx="491517" cy="659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Düz Ok Bağlayıcısı 13">
            <a:extLst>
              <a:ext uri="{FF2B5EF4-FFF2-40B4-BE49-F238E27FC236}">
                <a16:creationId xmlns:a16="http://schemas.microsoft.com/office/drawing/2014/main" id="{3E6A4559-23B1-404F-9330-FCAB03C4E69C}"/>
              </a:ext>
            </a:extLst>
          </p:cNvPr>
          <p:cNvCxnSpPr>
            <a:cxnSpLocks/>
          </p:cNvCxnSpPr>
          <p:nvPr/>
        </p:nvCxnSpPr>
        <p:spPr>
          <a:xfrm>
            <a:off x="1478339" y="2332317"/>
            <a:ext cx="380624" cy="839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4">
            <a:extLst>
              <a:ext uri="{FF2B5EF4-FFF2-40B4-BE49-F238E27FC236}">
                <a16:creationId xmlns:a16="http://schemas.microsoft.com/office/drawing/2014/main" id="{15169CD8-8E50-42B8-B840-4AA1737785BF}"/>
              </a:ext>
            </a:extLst>
          </p:cNvPr>
          <p:cNvCxnSpPr>
            <a:cxnSpLocks/>
            <a:stCxn id="22" idx="3"/>
          </p:cNvCxnSpPr>
          <p:nvPr/>
        </p:nvCxnSpPr>
        <p:spPr>
          <a:xfrm>
            <a:off x="1723510" y="2212844"/>
            <a:ext cx="4488535" cy="13868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6">
            <a:extLst>
              <a:ext uri="{FF2B5EF4-FFF2-40B4-BE49-F238E27FC236}">
                <a16:creationId xmlns:a16="http://schemas.microsoft.com/office/drawing/2014/main" id="{679870AE-E490-492C-9983-D9B03CF212CC}"/>
              </a:ext>
            </a:extLst>
          </p:cNvPr>
          <p:cNvCxnSpPr>
            <a:cxnSpLocks/>
          </p:cNvCxnSpPr>
          <p:nvPr/>
        </p:nvCxnSpPr>
        <p:spPr>
          <a:xfrm flipV="1">
            <a:off x="1411092" y="3683501"/>
            <a:ext cx="4735316" cy="11495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etin kutusu 14">
            <a:extLst>
              <a:ext uri="{FF2B5EF4-FFF2-40B4-BE49-F238E27FC236}">
                <a16:creationId xmlns:a16="http://schemas.microsoft.com/office/drawing/2014/main" id="{71D62F1F-644A-4F25-BC64-2765594FE1A8}"/>
              </a:ext>
            </a:extLst>
          </p:cNvPr>
          <p:cNvSpPr txBox="1"/>
          <p:nvPr/>
        </p:nvSpPr>
        <p:spPr>
          <a:xfrm>
            <a:off x="6423037" y="3414990"/>
            <a:ext cx="1399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/>
              <a:t>Yılsonu Notu</a:t>
            </a:r>
          </a:p>
        </p:txBody>
      </p:sp>
      <p:sp>
        <p:nvSpPr>
          <p:cNvPr id="20" name="Metin kutusu 8">
            <a:extLst>
              <a:ext uri="{FF2B5EF4-FFF2-40B4-BE49-F238E27FC236}">
                <a16:creationId xmlns:a16="http://schemas.microsoft.com/office/drawing/2014/main" id="{C0039DEF-206A-40EC-B6A3-4DB351D34667}"/>
              </a:ext>
            </a:extLst>
          </p:cNvPr>
          <p:cNvSpPr txBox="1"/>
          <p:nvPr/>
        </p:nvSpPr>
        <p:spPr>
          <a:xfrm>
            <a:off x="9078" y="3206923"/>
            <a:ext cx="1170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/>
              <a:t>Ödev (50) </a:t>
            </a:r>
          </a:p>
        </p:txBody>
      </p:sp>
      <p:sp>
        <p:nvSpPr>
          <p:cNvPr id="21" name="Metin kutusu 14">
            <a:extLst>
              <a:ext uri="{FF2B5EF4-FFF2-40B4-BE49-F238E27FC236}">
                <a16:creationId xmlns:a16="http://schemas.microsoft.com/office/drawing/2014/main" id="{AE8A756D-AF64-4912-AD30-FB6F3994E720}"/>
              </a:ext>
            </a:extLst>
          </p:cNvPr>
          <p:cNvSpPr txBox="1"/>
          <p:nvPr/>
        </p:nvSpPr>
        <p:spPr>
          <a:xfrm>
            <a:off x="1434809" y="3161235"/>
            <a:ext cx="151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/>
              <a:t>Ara Sınav (50)</a:t>
            </a:r>
          </a:p>
        </p:txBody>
      </p:sp>
      <p:sp>
        <p:nvSpPr>
          <p:cNvPr id="22" name="Metin kutusu 9">
            <a:extLst>
              <a:ext uri="{FF2B5EF4-FFF2-40B4-BE49-F238E27FC236}">
                <a16:creationId xmlns:a16="http://schemas.microsoft.com/office/drawing/2014/main" id="{55BF73CB-32CD-4874-822B-4430BF10B7CC}"/>
              </a:ext>
            </a:extLst>
          </p:cNvPr>
          <p:cNvSpPr txBox="1"/>
          <p:nvPr/>
        </p:nvSpPr>
        <p:spPr>
          <a:xfrm>
            <a:off x="1146108" y="1612679"/>
            <a:ext cx="5774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b="1" dirty="0"/>
          </a:p>
          <a:p>
            <a:r>
              <a:rPr lang="tr-TR" b="1" dirty="0"/>
              <a:t>30   </a:t>
            </a:r>
          </a:p>
          <a:p>
            <a:endParaRPr lang="tr-TR" b="1" dirty="0"/>
          </a:p>
          <a:p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2352878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EC34877-5A2F-46D4-805E-014415870E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73" t="9443" r="15667" b="16410"/>
          <a:stretch/>
        </p:blipFill>
        <p:spPr>
          <a:xfrm>
            <a:off x="0" y="442480"/>
            <a:ext cx="6804821" cy="4648101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32A16F78-3E55-4C01-B09A-9289AF72BC26}"/>
              </a:ext>
            </a:extLst>
          </p:cNvPr>
          <p:cNvSpPr txBox="1"/>
          <p:nvPr/>
        </p:nvSpPr>
        <p:spPr>
          <a:xfrm>
            <a:off x="8603262" y="442480"/>
            <a:ext cx="988732" cy="725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371" b="1" dirty="0"/>
              <a:t>Neden?</a:t>
            </a:r>
          </a:p>
          <a:p>
            <a:r>
              <a:rPr lang="tr-TR" sz="1371" b="1" dirty="0"/>
              <a:t>Nasıl?</a:t>
            </a:r>
          </a:p>
          <a:p>
            <a:r>
              <a:rPr lang="tr-TR" sz="1371" b="1" dirty="0"/>
              <a:t>Ne zaman?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E9D61FF4-2D1B-460D-AAFA-F763960D80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93" t="8935" r="9717" b="15964"/>
          <a:stretch/>
        </p:blipFill>
        <p:spPr>
          <a:xfrm>
            <a:off x="2213568" y="2428253"/>
            <a:ext cx="7294893" cy="4771060"/>
          </a:xfrm>
          <a:prstGeom prst="rect">
            <a:avLst/>
          </a:prstGeom>
        </p:spPr>
      </p:pic>
      <p:sp>
        <p:nvSpPr>
          <p:cNvPr id="7" name="Dikdörtgen 1">
            <a:extLst>
              <a:ext uri="{FF2B5EF4-FFF2-40B4-BE49-F238E27FC236}">
                <a16:creationId xmlns:a16="http://schemas.microsoft.com/office/drawing/2014/main" id="{A11C48FD-FF71-41BA-BA1C-F4F860D17EE0}"/>
              </a:ext>
            </a:extLst>
          </p:cNvPr>
          <p:cNvSpPr/>
          <p:nvPr/>
        </p:nvSpPr>
        <p:spPr>
          <a:xfrm>
            <a:off x="5693928" y="0"/>
            <a:ext cx="3905685" cy="40011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none">
            <a:spAutoFit/>
          </a:bodyPr>
          <a:lstStyle/>
          <a:p>
            <a:r>
              <a:rPr lang="tr-TR" sz="2000" b="1" dirty="0"/>
              <a:t>a)Dersin konusu, amacı ve kapsamı</a:t>
            </a:r>
          </a:p>
        </p:txBody>
      </p:sp>
    </p:spTree>
    <p:extLst>
      <p:ext uri="{BB962C8B-B14F-4D97-AF65-F5344CB8AC3E}">
        <p14:creationId xmlns:p14="http://schemas.microsoft.com/office/powerpoint/2010/main" val="304658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6">
            <a:extLst>
              <a:ext uri="{FF2B5EF4-FFF2-40B4-BE49-F238E27FC236}">
                <a16:creationId xmlns:a16="http://schemas.microsoft.com/office/drawing/2014/main" id="{B9BBC3A8-77E3-4CB6-AC8B-88C85B0C91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09" t="8935" r="5557" b="13826"/>
          <a:stretch/>
        </p:blipFill>
        <p:spPr>
          <a:xfrm>
            <a:off x="0" y="405357"/>
            <a:ext cx="6727848" cy="4149969"/>
          </a:xfrm>
          <a:prstGeom prst="rect">
            <a:avLst/>
          </a:prstGeom>
        </p:spPr>
      </p:pic>
      <p:pic>
        <p:nvPicPr>
          <p:cNvPr id="3" name="Resim 7">
            <a:extLst>
              <a:ext uri="{FF2B5EF4-FFF2-40B4-BE49-F238E27FC236}">
                <a16:creationId xmlns:a16="http://schemas.microsoft.com/office/drawing/2014/main" id="{A2D49F91-6305-4BED-A9C7-65AD8400FC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57" t="8935" r="10698" b="6654"/>
          <a:stretch/>
        </p:blipFill>
        <p:spPr>
          <a:xfrm>
            <a:off x="3107465" y="2480342"/>
            <a:ext cx="6484529" cy="4718971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9B3CB821-4FE3-425F-9049-8C5FFDECC171}"/>
              </a:ext>
            </a:extLst>
          </p:cNvPr>
          <p:cNvSpPr txBox="1"/>
          <p:nvPr/>
        </p:nvSpPr>
        <p:spPr>
          <a:xfrm>
            <a:off x="8603262" y="442480"/>
            <a:ext cx="988732" cy="725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371" b="1" dirty="0"/>
              <a:t>Neden?</a:t>
            </a:r>
          </a:p>
          <a:p>
            <a:r>
              <a:rPr lang="tr-TR" sz="1371" b="1" dirty="0"/>
              <a:t>Nasıl?</a:t>
            </a:r>
          </a:p>
          <a:p>
            <a:r>
              <a:rPr lang="tr-TR" sz="1371" b="1" dirty="0"/>
              <a:t>Ne zaman?</a:t>
            </a:r>
          </a:p>
        </p:txBody>
      </p:sp>
      <p:sp>
        <p:nvSpPr>
          <p:cNvPr id="6" name="Dikdörtgen 1">
            <a:extLst>
              <a:ext uri="{FF2B5EF4-FFF2-40B4-BE49-F238E27FC236}">
                <a16:creationId xmlns:a16="http://schemas.microsoft.com/office/drawing/2014/main" id="{E8D13AC5-D9B1-417F-B491-1C35B91FA94B}"/>
              </a:ext>
            </a:extLst>
          </p:cNvPr>
          <p:cNvSpPr/>
          <p:nvPr/>
        </p:nvSpPr>
        <p:spPr>
          <a:xfrm>
            <a:off x="5693928" y="0"/>
            <a:ext cx="3905685" cy="40011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none">
            <a:spAutoFit/>
          </a:bodyPr>
          <a:lstStyle/>
          <a:p>
            <a:r>
              <a:rPr lang="tr-TR" sz="2000" b="1" dirty="0"/>
              <a:t>a)Dersin konusu, amacı ve kapsamı</a:t>
            </a:r>
          </a:p>
        </p:txBody>
      </p:sp>
    </p:spTree>
    <p:extLst>
      <p:ext uri="{BB962C8B-B14F-4D97-AF65-F5344CB8AC3E}">
        <p14:creationId xmlns:p14="http://schemas.microsoft.com/office/powerpoint/2010/main" val="378830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6577E90-9BD4-4556-9E5D-2337CFB7F7CC}"/>
              </a:ext>
            </a:extLst>
          </p:cNvPr>
          <p:cNvSpPr/>
          <p:nvPr/>
        </p:nvSpPr>
        <p:spPr>
          <a:xfrm>
            <a:off x="5441359" y="0"/>
            <a:ext cx="4158254" cy="40011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tr-TR" sz="2000" b="1"/>
              <a:t>b)Dersin işlenişi ve değerlendirilmesi.</a:t>
            </a:r>
            <a:endParaRPr lang="tr-TR" sz="20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252D24-6BB0-495F-86C2-548FF3D15BC6}"/>
              </a:ext>
            </a:extLst>
          </p:cNvPr>
          <p:cNvSpPr/>
          <p:nvPr/>
        </p:nvSpPr>
        <p:spPr>
          <a:xfrm>
            <a:off x="8132091" y="3598863"/>
            <a:ext cx="728218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/>
          </a:p>
          <a:p>
            <a:endParaRPr lang="tr-TR" sz="1100" dirty="0"/>
          </a:p>
          <a:p>
            <a:endParaRPr lang="tr-TR" sz="1100" dirty="0"/>
          </a:p>
          <a:p>
            <a:endParaRPr lang="tr-TR" sz="1100" dirty="0"/>
          </a:p>
          <a:p>
            <a:endParaRPr lang="tr-TR" sz="1100" dirty="0"/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F4D9C09D-3EDF-4DA6-98FA-1DD603A54FCF}"/>
              </a:ext>
            </a:extLst>
          </p:cNvPr>
          <p:cNvSpPr/>
          <p:nvPr/>
        </p:nvSpPr>
        <p:spPr>
          <a:xfrm>
            <a:off x="140676" y="167985"/>
            <a:ext cx="685043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/>
              <a:t>1. Hafta - Giriş:</a:t>
            </a:r>
          </a:p>
          <a:p>
            <a:r>
              <a:rPr lang="tr-TR" dirty="0"/>
              <a:t>a)Dersin konusu, amacı ve kapsamı, kullanılan araç-gereçler.</a:t>
            </a:r>
          </a:p>
          <a:p>
            <a:r>
              <a:rPr lang="tr-TR" dirty="0"/>
              <a:t>b)Dersin işlenişi ve değerlendirilmesi.</a:t>
            </a:r>
          </a:p>
          <a:p>
            <a:r>
              <a:rPr lang="tr-TR" dirty="0"/>
              <a:t>c)Derste kullanılan ana ve yardımcı kaynaklar.</a:t>
            </a:r>
          </a:p>
          <a:p>
            <a:r>
              <a:rPr lang="tr-TR" dirty="0"/>
              <a:t>d)Arazi çalışmaları ve rapor hazırlama.</a:t>
            </a: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85380C8C-1B40-4B2B-8DFD-C1D1978B9D4C}"/>
              </a:ext>
            </a:extLst>
          </p:cNvPr>
          <p:cNvSpPr/>
          <p:nvPr/>
        </p:nvSpPr>
        <p:spPr>
          <a:xfrm>
            <a:off x="140676" y="2111019"/>
            <a:ext cx="72821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/>
              <a:t>2. Hafta - Rölyefin Gösterilme Yöntemleri ve Eşyükselti Eğrileri Özellikleri</a:t>
            </a:r>
          </a:p>
          <a:p>
            <a:r>
              <a:rPr lang="tr-TR" dirty="0"/>
              <a:t>a)Sembolik gösterim, tarama ve yalama yöntemleri.</a:t>
            </a:r>
          </a:p>
          <a:p>
            <a:r>
              <a:rPr lang="tr-TR" dirty="0"/>
              <a:t>b)Eşdeğer eğri yöntemi ve </a:t>
            </a:r>
            <a:r>
              <a:rPr lang="tr-TR" dirty="0" err="1"/>
              <a:t>eşderinlik</a:t>
            </a:r>
            <a:r>
              <a:rPr lang="tr-TR" dirty="0"/>
              <a:t>-eşyükselti eğrileri.</a:t>
            </a:r>
          </a:p>
          <a:p>
            <a:r>
              <a:rPr lang="tr-TR" dirty="0"/>
              <a:t>c)Renklendirme ve kabartma yöntemleri.</a:t>
            </a:r>
          </a:p>
          <a:p>
            <a:r>
              <a:rPr lang="tr-TR" dirty="0"/>
              <a:t>d)Eşyükselti eğrileri ve özellikleri: Topografya haritaları.</a:t>
            </a:r>
          </a:p>
          <a:p>
            <a:r>
              <a:rPr lang="tr-TR" dirty="0"/>
              <a:t>e)Vadiler ve sırtlar </a:t>
            </a:r>
          </a:p>
          <a:p>
            <a:r>
              <a:rPr lang="tr-TR" dirty="0"/>
              <a:t>f)Nirengiler, zirveler, çukurlar.</a:t>
            </a:r>
          </a:p>
          <a:p>
            <a:r>
              <a:rPr lang="tr-TR" dirty="0"/>
              <a:t>g)Eğim kırıklıkları, yamaçlar, düzlükler, basamaklar.</a:t>
            </a: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4A65BE1B-AAEA-4421-87F0-14A7B3FCC52E}"/>
              </a:ext>
            </a:extLst>
          </p:cNvPr>
          <p:cNvSpPr/>
          <p:nvPr/>
        </p:nvSpPr>
        <p:spPr>
          <a:xfrm>
            <a:off x="140676" y="4613990"/>
            <a:ext cx="82278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/>
              <a:t>3. Hafta - Topografya Haritalarından Ölçmeler</a:t>
            </a:r>
          </a:p>
          <a:p>
            <a:r>
              <a:rPr lang="tr-TR" dirty="0"/>
              <a:t>a)Ölçek Hesabı, Kesir Ölçek Kullanımı</a:t>
            </a:r>
          </a:p>
          <a:p>
            <a:r>
              <a:rPr lang="tr-TR" dirty="0"/>
              <a:t>b)Uzunluk Hesabı, Eğim Hesabı </a:t>
            </a:r>
          </a:p>
          <a:p>
            <a:r>
              <a:rPr lang="tr-TR" dirty="0"/>
              <a:t>c)Sabit Eğim ile Güzergâh Çizimi (Sabit eğim ile bir kanal, demiryolu ve karayolu çizimi)</a:t>
            </a:r>
          </a:p>
          <a:p>
            <a:r>
              <a:rPr lang="tr-TR" dirty="0"/>
              <a:t>d)Sabit Yükselti ile Sınır Çizimleri (Sabit yükselti ile baraj sınırı çizimi)</a:t>
            </a:r>
          </a:p>
          <a:p>
            <a:r>
              <a:rPr lang="tr-TR" dirty="0"/>
              <a:t>e)Tarife Dayalı Sınır Çizimi (Köy ve mülk sınırı çizimi)</a:t>
            </a:r>
          </a:p>
        </p:txBody>
      </p:sp>
    </p:spTree>
    <p:extLst>
      <p:ext uri="{BB962C8B-B14F-4D97-AF65-F5344CB8AC3E}">
        <p14:creationId xmlns:p14="http://schemas.microsoft.com/office/powerpoint/2010/main" val="1690951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650FC14F-DAFB-4C1F-A39F-58F30F573A07}"/>
              </a:ext>
            </a:extLst>
          </p:cNvPr>
          <p:cNvSpPr/>
          <p:nvPr/>
        </p:nvSpPr>
        <p:spPr>
          <a:xfrm>
            <a:off x="141278" y="129368"/>
            <a:ext cx="62479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/>
              <a:t>4. Hafta - Topografik Profil (</a:t>
            </a:r>
            <a:r>
              <a:rPr lang="tr-TR" b="1" dirty="0" err="1"/>
              <a:t>Crosssection</a:t>
            </a:r>
            <a:r>
              <a:rPr lang="tr-TR" b="1" dirty="0"/>
              <a:t>) ve Kullanımı</a:t>
            </a:r>
          </a:p>
          <a:p>
            <a:r>
              <a:rPr lang="tr-TR" dirty="0"/>
              <a:t>a)Enine profil ve uygulamaları.</a:t>
            </a:r>
          </a:p>
          <a:p>
            <a:r>
              <a:rPr lang="tr-TR" dirty="0"/>
              <a:t>b)Boyuna profil ve uygulamaları.</a:t>
            </a:r>
          </a:p>
          <a:p>
            <a:r>
              <a:rPr lang="tr-TR" dirty="0"/>
              <a:t>c)</a:t>
            </a:r>
            <a:r>
              <a:rPr lang="tr-TR" dirty="0" err="1"/>
              <a:t>İzdüşüm</a:t>
            </a:r>
            <a:r>
              <a:rPr lang="tr-TR" dirty="0"/>
              <a:t>, bileşik profil ve uygulamaları.</a:t>
            </a:r>
          </a:p>
          <a:p>
            <a:r>
              <a:rPr lang="tr-TR" dirty="0"/>
              <a:t>d)Alt-orta-üst (</a:t>
            </a:r>
            <a:r>
              <a:rPr lang="tr-TR" dirty="0" err="1"/>
              <a:t>swath</a:t>
            </a:r>
            <a:r>
              <a:rPr lang="tr-TR" dirty="0"/>
              <a:t>) profil ve uygulamaları.</a:t>
            </a:r>
          </a:p>
          <a:p>
            <a:r>
              <a:rPr lang="tr-TR" dirty="0"/>
              <a:t>e)Kırık profil ve uygulamaları.</a:t>
            </a:r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C11D4B10-7423-48C9-8065-3690EFBC3CFD}"/>
              </a:ext>
            </a:extLst>
          </p:cNvPr>
          <p:cNvSpPr/>
          <p:nvPr/>
        </p:nvSpPr>
        <p:spPr>
          <a:xfrm>
            <a:off x="141278" y="2109035"/>
            <a:ext cx="685944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/>
              <a:t>5. Hafta – Jeomorfoloji-Hidrografya Analizleri</a:t>
            </a:r>
          </a:p>
          <a:p>
            <a:r>
              <a:rPr lang="tr-TR" dirty="0"/>
              <a:t>a)Dere çizimi ve </a:t>
            </a:r>
            <a:r>
              <a:rPr lang="tr-TR" dirty="0" err="1"/>
              <a:t>uyulamaları</a:t>
            </a:r>
            <a:r>
              <a:rPr lang="tr-TR" dirty="0"/>
              <a:t>.</a:t>
            </a:r>
          </a:p>
          <a:p>
            <a:r>
              <a:rPr lang="tr-TR" dirty="0"/>
              <a:t>b)Su bölümü hatları ve havza sınırı çizimi</a:t>
            </a:r>
          </a:p>
          <a:p>
            <a:r>
              <a:rPr lang="tr-TR" dirty="0"/>
              <a:t>c)Akarsu ağı derecelendirme, </a:t>
            </a:r>
            <a:r>
              <a:rPr lang="tr-TR" dirty="0" err="1"/>
              <a:t>Shreve</a:t>
            </a:r>
            <a:r>
              <a:rPr lang="tr-TR" dirty="0"/>
              <a:t>, </a:t>
            </a:r>
            <a:r>
              <a:rPr lang="tr-TR" dirty="0" err="1"/>
              <a:t>Strahler</a:t>
            </a:r>
            <a:r>
              <a:rPr lang="tr-TR" dirty="0"/>
              <a:t>, </a:t>
            </a:r>
            <a:r>
              <a:rPr lang="tr-TR" dirty="0" err="1"/>
              <a:t>Horton</a:t>
            </a:r>
            <a:r>
              <a:rPr lang="tr-TR" dirty="0"/>
              <a:t> yöntemleri.</a:t>
            </a:r>
          </a:p>
          <a:p>
            <a:r>
              <a:rPr lang="tr-TR" dirty="0"/>
              <a:t>d)Akış birikimi ve akım ilişkisi.</a:t>
            </a:r>
          </a:p>
          <a:p>
            <a:r>
              <a:rPr lang="tr-TR" dirty="0"/>
              <a:t>e)</a:t>
            </a:r>
            <a:r>
              <a:rPr lang="tr-TR" dirty="0" err="1"/>
              <a:t>Haynak</a:t>
            </a:r>
            <a:r>
              <a:rPr lang="tr-TR" dirty="0"/>
              <a:t> yoğunluğu ve uygulamaları.</a:t>
            </a:r>
          </a:p>
          <a:p>
            <a:r>
              <a:rPr lang="tr-TR" dirty="0"/>
              <a:t>e)Drenaj ağları ve morfolojik yorumları.</a:t>
            </a: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E57A64C5-BE5F-46E9-BCA5-7BC3E85B0FD4}"/>
              </a:ext>
            </a:extLst>
          </p:cNvPr>
          <p:cNvSpPr/>
          <p:nvPr/>
        </p:nvSpPr>
        <p:spPr>
          <a:xfrm>
            <a:off x="141278" y="4339175"/>
            <a:ext cx="78105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/>
              <a:t>6. Hafta - Eğim Kırıklıkları, Yamaç ve Düzlük Belirleme</a:t>
            </a:r>
          </a:p>
          <a:p>
            <a:r>
              <a:rPr lang="tr-TR" dirty="0"/>
              <a:t>a) İçbükey eğim kırıklığı ve uygulamaları.</a:t>
            </a:r>
          </a:p>
          <a:p>
            <a:r>
              <a:rPr lang="tr-TR" dirty="0"/>
              <a:t>b) Dışbükey eğim kırıklığı ve uygulamaları.</a:t>
            </a:r>
          </a:p>
          <a:p>
            <a:r>
              <a:rPr lang="tr-TR" dirty="0"/>
              <a:t>c)Yamaçlar, düzlükler, basamaklar ve uygulamaları.</a:t>
            </a:r>
          </a:p>
          <a:p>
            <a:r>
              <a:rPr lang="tr-TR" dirty="0"/>
              <a:t>e)Nispi ve mutlak yükseklik belirleme ve uygulamaları.</a:t>
            </a: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55197718-ABA9-4605-8069-9A68089AD0BE}"/>
              </a:ext>
            </a:extLst>
          </p:cNvPr>
          <p:cNvSpPr/>
          <p:nvPr/>
        </p:nvSpPr>
        <p:spPr>
          <a:xfrm>
            <a:off x="141278" y="5998984"/>
            <a:ext cx="33322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/>
              <a:t>7. Hafta – Morfolojik İndisler</a:t>
            </a:r>
          </a:p>
          <a:p>
            <a:r>
              <a:rPr lang="tr-TR" dirty="0"/>
              <a:t>a)</a:t>
            </a:r>
            <a:r>
              <a:rPr lang="tr-TR" dirty="0" err="1"/>
              <a:t>Sinüsellik</a:t>
            </a:r>
            <a:r>
              <a:rPr lang="tr-TR" dirty="0"/>
              <a:t> indisi.</a:t>
            </a:r>
          </a:p>
          <a:p>
            <a:r>
              <a:rPr lang="tr-TR" dirty="0"/>
              <a:t>b)Topografik indisler.</a:t>
            </a:r>
          </a:p>
          <a:p>
            <a:r>
              <a:rPr lang="tr-TR" dirty="0"/>
              <a:t>c)Yatay-dikey yarıma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9ECA741-9E25-4BB9-BB2A-6284D2217AC2}"/>
              </a:ext>
            </a:extLst>
          </p:cNvPr>
          <p:cNvSpPr/>
          <p:nvPr/>
        </p:nvSpPr>
        <p:spPr>
          <a:xfrm>
            <a:off x="5441359" y="0"/>
            <a:ext cx="4158254" cy="40011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tr-TR" sz="2000" b="1"/>
              <a:t>b)Dersin işlenişi ve değerlendirilmesi.</a:t>
            </a:r>
            <a:endParaRPr lang="tr-TR" sz="2000" b="1" dirty="0"/>
          </a:p>
        </p:txBody>
      </p:sp>
    </p:spTree>
    <p:extLst>
      <p:ext uri="{BB962C8B-B14F-4D97-AF65-F5344CB8AC3E}">
        <p14:creationId xmlns:p14="http://schemas.microsoft.com/office/powerpoint/2010/main" val="949630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8B1057F1-5AE8-401A-BD2A-9E55CD08BF5C}"/>
              </a:ext>
            </a:extLst>
          </p:cNvPr>
          <p:cNvSpPr/>
          <p:nvPr/>
        </p:nvSpPr>
        <p:spPr>
          <a:xfrm>
            <a:off x="177961" y="167985"/>
            <a:ext cx="4797425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b="1" dirty="0"/>
              <a:t>8. Hafta –Jeoloji Haritaları ve Özellikleri</a:t>
            </a:r>
          </a:p>
          <a:p>
            <a:r>
              <a:rPr lang="tr-TR" dirty="0"/>
              <a:t>a)Jeoloji haritalarında kronoloji.</a:t>
            </a:r>
          </a:p>
          <a:p>
            <a:r>
              <a:rPr lang="tr-TR" dirty="0"/>
              <a:t>b)jeoloji haritalarında tektonik.</a:t>
            </a:r>
          </a:p>
          <a:p>
            <a:r>
              <a:rPr lang="tr-TR" dirty="0"/>
              <a:t>c)jeoloji haritalarında litolojik özellikler.</a:t>
            </a:r>
          </a:p>
          <a:p>
            <a:r>
              <a:rPr lang="tr-TR" dirty="0"/>
              <a:t>d)Jeoloji haritalarında ölçek kavramı.</a:t>
            </a:r>
          </a:p>
          <a:p>
            <a:r>
              <a:rPr lang="tr-TR" dirty="0"/>
              <a:t>e)jeolojik haritalarında formasyonları.</a:t>
            </a:r>
          </a:p>
          <a:p>
            <a:r>
              <a:rPr lang="tr-TR" dirty="0"/>
              <a:t>f)Jeoloji haritalarında “V” kuralını uygulamaları.</a:t>
            </a: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5B28AA0E-01FC-4FC1-ABB9-45E000AEEE85}"/>
              </a:ext>
            </a:extLst>
          </p:cNvPr>
          <p:cNvSpPr/>
          <p:nvPr/>
        </p:nvSpPr>
        <p:spPr>
          <a:xfrm>
            <a:off x="177961" y="2399327"/>
            <a:ext cx="58061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/>
              <a:t>9. Hafta –Yatay Yapılar </a:t>
            </a:r>
            <a:r>
              <a:rPr lang="tr-TR" b="1" dirty="0" err="1"/>
              <a:t>Uygulamları</a:t>
            </a:r>
            <a:r>
              <a:rPr lang="tr-TR" b="1" dirty="0"/>
              <a:t> I (Teori)</a:t>
            </a:r>
          </a:p>
          <a:p>
            <a:r>
              <a:rPr lang="tr-TR" dirty="0"/>
              <a:t>a)Topografya haritalarında yatay yapılı sahalar ve özellikleri</a:t>
            </a:r>
          </a:p>
          <a:p>
            <a:r>
              <a:rPr lang="tr-TR" dirty="0"/>
              <a:t>b) Jeoloji haritalarında yatay yapılı alanlar</a:t>
            </a:r>
          </a:p>
          <a:p>
            <a:r>
              <a:rPr lang="tr-TR" dirty="0"/>
              <a:t>c)Yatay yapılı alanların drenaj özellikleri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C8B46509-59DF-44D8-B982-5D88D917F8E2}"/>
              </a:ext>
            </a:extLst>
          </p:cNvPr>
          <p:cNvSpPr/>
          <p:nvPr/>
        </p:nvSpPr>
        <p:spPr>
          <a:xfrm>
            <a:off x="177960" y="3901524"/>
            <a:ext cx="54704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/>
              <a:t>10. Hafta –Yatay Yapılar ve </a:t>
            </a:r>
            <a:r>
              <a:rPr lang="tr-TR" b="1" dirty="0" err="1"/>
              <a:t>Uygulamları</a:t>
            </a:r>
            <a:r>
              <a:rPr lang="tr-TR" b="1" dirty="0"/>
              <a:t> II</a:t>
            </a:r>
          </a:p>
          <a:p>
            <a:r>
              <a:rPr lang="tr-TR" dirty="0"/>
              <a:t>a)Yapı </a:t>
            </a:r>
            <a:r>
              <a:rPr lang="tr-TR" dirty="0" err="1"/>
              <a:t>platosu,yapı</a:t>
            </a:r>
            <a:r>
              <a:rPr lang="tr-TR" dirty="0"/>
              <a:t> platformu</a:t>
            </a:r>
          </a:p>
          <a:p>
            <a:r>
              <a:rPr lang="tr-TR" dirty="0"/>
              <a:t>b)Kornişler.</a:t>
            </a:r>
          </a:p>
          <a:p>
            <a:r>
              <a:rPr lang="tr-TR" dirty="0"/>
              <a:t>c)Mesa, </a:t>
            </a:r>
            <a:r>
              <a:rPr lang="tr-TR" dirty="0" err="1"/>
              <a:t>büt</a:t>
            </a:r>
            <a:r>
              <a:rPr lang="tr-TR" dirty="0"/>
              <a:t>, şahit tepe.</a:t>
            </a: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1CF26296-5D9A-4536-9BE0-A2A59BD7F456}"/>
              </a:ext>
            </a:extLst>
          </p:cNvPr>
          <p:cNvSpPr/>
          <p:nvPr/>
        </p:nvSpPr>
        <p:spPr>
          <a:xfrm>
            <a:off x="177960" y="5277002"/>
            <a:ext cx="62575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/>
              <a:t>11. Hafta –</a:t>
            </a:r>
            <a:r>
              <a:rPr lang="tr-TR" b="1" dirty="0" err="1"/>
              <a:t>Monoklinal</a:t>
            </a:r>
            <a:r>
              <a:rPr lang="tr-TR" b="1" dirty="0"/>
              <a:t> Yapılar ve Uygulamaları (Teori)</a:t>
            </a:r>
          </a:p>
          <a:p>
            <a:r>
              <a:rPr lang="tr-TR" dirty="0"/>
              <a:t>a)Topografya haritalarında </a:t>
            </a:r>
            <a:r>
              <a:rPr lang="tr-TR" dirty="0" err="1"/>
              <a:t>monoklinal</a:t>
            </a:r>
            <a:r>
              <a:rPr lang="tr-TR" dirty="0"/>
              <a:t> yapılı sahalar ve özellikleri.</a:t>
            </a:r>
          </a:p>
          <a:p>
            <a:r>
              <a:rPr lang="tr-TR" dirty="0"/>
              <a:t>b)Jeoloji haritalarında </a:t>
            </a:r>
            <a:r>
              <a:rPr lang="tr-TR" dirty="0" err="1"/>
              <a:t>monoklinal</a:t>
            </a:r>
            <a:r>
              <a:rPr lang="tr-TR" dirty="0"/>
              <a:t> yapılı alanlar.</a:t>
            </a:r>
          </a:p>
          <a:p>
            <a:r>
              <a:rPr lang="tr-TR" dirty="0"/>
              <a:t>c)</a:t>
            </a:r>
            <a:r>
              <a:rPr lang="tr-TR" dirty="0" err="1"/>
              <a:t>Monoklinal</a:t>
            </a:r>
            <a:r>
              <a:rPr lang="tr-TR" dirty="0"/>
              <a:t> yapılı alanların drenaj özellikleri.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B0E0433-D520-43DE-845B-67DD1CB4B66A}"/>
              </a:ext>
            </a:extLst>
          </p:cNvPr>
          <p:cNvSpPr/>
          <p:nvPr/>
        </p:nvSpPr>
        <p:spPr>
          <a:xfrm>
            <a:off x="5441359" y="0"/>
            <a:ext cx="4158254" cy="40011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tr-TR" sz="2000" b="1"/>
              <a:t>b)Dersin işlenişi ve değerlendirilmesi.</a:t>
            </a:r>
            <a:endParaRPr lang="tr-TR" sz="2000" b="1" dirty="0"/>
          </a:p>
        </p:txBody>
      </p:sp>
    </p:spTree>
    <p:extLst>
      <p:ext uri="{BB962C8B-B14F-4D97-AF65-F5344CB8AC3E}">
        <p14:creationId xmlns:p14="http://schemas.microsoft.com/office/powerpoint/2010/main" val="1042480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0C407BDD-8260-4D73-B5D9-9CC8B7A75E72}"/>
              </a:ext>
            </a:extLst>
          </p:cNvPr>
          <p:cNvSpPr/>
          <p:nvPr/>
        </p:nvSpPr>
        <p:spPr>
          <a:xfrm>
            <a:off x="235834" y="163695"/>
            <a:ext cx="4797425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b="1" dirty="0"/>
              <a:t>12. Hafta –</a:t>
            </a:r>
            <a:r>
              <a:rPr lang="tr-TR" b="1" dirty="0" err="1"/>
              <a:t>Monoklinal</a:t>
            </a:r>
            <a:r>
              <a:rPr lang="tr-TR" b="1" dirty="0"/>
              <a:t> Yapılar ve Uygulamaları II</a:t>
            </a:r>
          </a:p>
          <a:p>
            <a:r>
              <a:rPr lang="tr-TR" dirty="0"/>
              <a:t>a)</a:t>
            </a:r>
            <a:r>
              <a:rPr lang="tr-TR" dirty="0" err="1"/>
              <a:t>Kuesta</a:t>
            </a:r>
            <a:r>
              <a:rPr lang="tr-TR" dirty="0"/>
              <a:t>, </a:t>
            </a:r>
            <a:r>
              <a:rPr lang="tr-TR" dirty="0" err="1"/>
              <a:t>kuesta</a:t>
            </a:r>
            <a:r>
              <a:rPr lang="tr-TR" dirty="0"/>
              <a:t> alnı, </a:t>
            </a:r>
            <a:r>
              <a:rPr lang="tr-TR" dirty="0" err="1"/>
              <a:t>kuesta</a:t>
            </a:r>
            <a:r>
              <a:rPr lang="tr-TR" dirty="0"/>
              <a:t> sırtı.</a:t>
            </a:r>
          </a:p>
          <a:p>
            <a:r>
              <a:rPr lang="tr-TR" dirty="0"/>
              <a:t>b) </a:t>
            </a:r>
            <a:r>
              <a:rPr lang="tr-TR" dirty="0" err="1"/>
              <a:t>Subsekant</a:t>
            </a:r>
            <a:r>
              <a:rPr lang="tr-TR" dirty="0"/>
              <a:t> çukurluklar.</a:t>
            </a:r>
          </a:p>
          <a:p>
            <a:r>
              <a:rPr lang="tr-TR" dirty="0"/>
              <a:t>c)</a:t>
            </a:r>
            <a:r>
              <a:rPr lang="tr-TR" dirty="0" err="1"/>
              <a:t>Homoklinal</a:t>
            </a:r>
            <a:r>
              <a:rPr lang="tr-TR" dirty="0"/>
              <a:t> kayma.</a:t>
            </a:r>
          </a:p>
          <a:p>
            <a:r>
              <a:rPr lang="tr-TR" dirty="0"/>
              <a:t>d)</a:t>
            </a:r>
            <a:r>
              <a:rPr lang="tr-TR" dirty="0" err="1"/>
              <a:t>Antesedans</a:t>
            </a:r>
            <a:r>
              <a:rPr lang="tr-TR" dirty="0"/>
              <a:t> boğazlar.</a:t>
            </a:r>
          </a:p>
          <a:p>
            <a:r>
              <a:rPr lang="tr-TR" dirty="0"/>
              <a:t>e)Asimetrinin tespiti.</a:t>
            </a: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70070D8B-CF7C-4919-8614-063A5AA4A8F0}"/>
              </a:ext>
            </a:extLst>
          </p:cNvPr>
          <p:cNvSpPr/>
          <p:nvPr/>
        </p:nvSpPr>
        <p:spPr>
          <a:xfrm>
            <a:off x="235834" y="2301643"/>
            <a:ext cx="59797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/>
              <a:t>13. Hafta –Kıvrımlı Yapılar ve Uygulamaları I (Teori)</a:t>
            </a:r>
          </a:p>
          <a:p>
            <a:r>
              <a:rPr lang="tr-TR" dirty="0"/>
              <a:t>a)Topografya haritalarında kıvrımlı sahalar ve özellikleri.</a:t>
            </a:r>
          </a:p>
          <a:p>
            <a:r>
              <a:rPr lang="tr-TR" dirty="0"/>
              <a:t>b) Jeoloji haritalarında kıvrımlı sahalar ve özellikleri.</a:t>
            </a:r>
          </a:p>
          <a:p>
            <a:r>
              <a:rPr lang="tr-TR" dirty="0"/>
              <a:t>c)Kıvrımlı yapılı alanlarda drenaj özellikleri</a:t>
            </a: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975C0CA3-82F5-411C-BBD7-33656E82B34A}"/>
              </a:ext>
            </a:extLst>
          </p:cNvPr>
          <p:cNvSpPr/>
          <p:nvPr/>
        </p:nvSpPr>
        <p:spPr>
          <a:xfrm>
            <a:off x="235833" y="3885594"/>
            <a:ext cx="66858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/>
              <a:t>14. Hafta –Kıvrımlı Yapılar ve Uygulamaları II</a:t>
            </a:r>
          </a:p>
          <a:p>
            <a:r>
              <a:rPr lang="tr-TR" dirty="0"/>
              <a:t>a)Antiklinal ve </a:t>
            </a:r>
            <a:r>
              <a:rPr lang="tr-TR" dirty="0" err="1"/>
              <a:t>senklinaller</a:t>
            </a:r>
            <a:r>
              <a:rPr lang="tr-TR" dirty="0"/>
              <a:t>. </a:t>
            </a:r>
          </a:p>
          <a:p>
            <a:r>
              <a:rPr lang="tr-TR" dirty="0"/>
              <a:t>b)Tünemiş </a:t>
            </a:r>
            <a:r>
              <a:rPr lang="tr-TR" dirty="0" err="1"/>
              <a:t>senklinal</a:t>
            </a:r>
            <a:r>
              <a:rPr lang="tr-TR" dirty="0"/>
              <a:t>.</a:t>
            </a:r>
          </a:p>
          <a:p>
            <a:r>
              <a:rPr lang="tr-TR" dirty="0"/>
              <a:t>c)Rölyef </a:t>
            </a:r>
            <a:r>
              <a:rPr lang="tr-TR" dirty="0" err="1"/>
              <a:t>terselmesi</a:t>
            </a:r>
            <a:r>
              <a:rPr lang="tr-TR" dirty="0"/>
              <a:t>.</a:t>
            </a:r>
          </a:p>
          <a:p>
            <a:r>
              <a:rPr lang="tr-TR" dirty="0"/>
              <a:t>d)Klüzler ve </a:t>
            </a:r>
            <a:r>
              <a:rPr lang="tr-TR" dirty="0" err="1"/>
              <a:t>antesedans</a:t>
            </a:r>
            <a:r>
              <a:rPr lang="tr-TR" dirty="0"/>
              <a:t> olayı.</a:t>
            </a:r>
          </a:p>
          <a:p>
            <a:r>
              <a:rPr lang="tr-TR" dirty="0"/>
              <a:t>e)Kapma Olayı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CFF79AD-B51C-40A0-923A-E99B10FDDFF6}"/>
              </a:ext>
            </a:extLst>
          </p:cNvPr>
          <p:cNvSpPr/>
          <p:nvPr/>
        </p:nvSpPr>
        <p:spPr>
          <a:xfrm>
            <a:off x="5441359" y="0"/>
            <a:ext cx="4158254" cy="40011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tr-TR" sz="2000" b="1"/>
              <a:t>b)Dersin işlenişi ve değerlendirilmesi.</a:t>
            </a:r>
            <a:endParaRPr lang="tr-TR" sz="2000" b="1" dirty="0"/>
          </a:p>
        </p:txBody>
      </p:sp>
    </p:spTree>
    <p:extLst>
      <p:ext uri="{BB962C8B-B14F-4D97-AF65-F5344CB8AC3E}">
        <p14:creationId xmlns:p14="http://schemas.microsoft.com/office/powerpoint/2010/main" val="2296324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91C434E9-75CC-46A1-BD02-E48F97619DB1}"/>
              </a:ext>
            </a:extLst>
          </p:cNvPr>
          <p:cNvSpPr txBox="1"/>
          <p:nvPr/>
        </p:nvSpPr>
        <p:spPr>
          <a:xfrm>
            <a:off x="0" y="4039351"/>
            <a:ext cx="3556808" cy="3170099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tr-TR" sz="2000" b="1" dirty="0"/>
              <a:t>Topografik Analiz</a:t>
            </a:r>
          </a:p>
          <a:p>
            <a:pPr marL="217713" indent="-217713">
              <a:buFont typeface="Arial" panose="020B0604020202020204" pitchFamily="34" charset="0"/>
              <a:buChar char="•"/>
            </a:pPr>
            <a:r>
              <a:rPr lang="tr-TR" sz="2000" b="1" dirty="0"/>
              <a:t>Eşyükselti Eğrileri</a:t>
            </a:r>
          </a:p>
          <a:p>
            <a:pPr marL="217713" indent="-217713">
              <a:buFont typeface="Arial" panose="020B0604020202020204" pitchFamily="34" charset="0"/>
              <a:buChar char="•"/>
            </a:pPr>
            <a:r>
              <a:rPr lang="tr-TR" sz="2000" b="1" dirty="0"/>
              <a:t>Yükselti Hesabı</a:t>
            </a:r>
          </a:p>
          <a:p>
            <a:pPr marL="217713" indent="-217713">
              <a:buFont typeface="Arial" panose="020B0604020202020204" pitchFamily="34" charset="0"/>
              <a:buChar char="•"/>
            </a:pPr>
            <a:r>
              <a:rPr lang="tr-TR" sz="2000" b="1" dirty="0"/>
              <a:t>Eğim Hesabı</a:t>
            </a:r>
          </a:p>
          <a:p>
            <a:pPr marL="217713" indent="-217713">
              <a:buFont typeface="Arial" panose="020B0604020202020204" pitchFamily="34" charset="0"/>
              <a:buChar char="•"/>
            </a:pPr>
            <a:r>
              <a:rPr lang="tr-TR" sz="2000" b="1" dirty="0"/>
              <a:t>Talveg Çizimi</a:t>
            </a:r>
          </a:p>
          <a:p>
            <a:pPr marL="217713" indent="-217713">
              <a:buFont typeface="Arial" panose="020B0604020202020204" pitchFamily="34" charset="0"/>
              <a:buChar char="•"/>
            </a:pPr>
            <a:r>
              <a:rPr lang="tr-TR" sz="2000" b="1" dirty="0"/>
              <a:t>Su Bölümü Hattı Çizimi</a:t>
            </a:r>
          </a:p>
          <a:p>
            <a:pPr marL="217713" indent="-217713">
              <a:buFont typeface="Arial" panose="020B0604020202020204" pitchFamily="34" charset="0"/>
              <a:buChar char="•"/>
            </a:pPr>
            <a:r>
              <a:rPr lang="tr-TR" sz="2000" b="1" dirty="0"/>
              <a:t>İç-Dış Bükey Eğim Kırıklıkları</a:t>
            </a:r>
          </a:p>
          <a:p>
            <a:pPr marL="217713" indent="-217713">
              <a:buFont typeface="Arial" panose="020B0604020202020204" pitchFamily="34" charset="0"/>
              <a:buChar char="•"/>
            </a:pPr>
            <a:r>
              <a:rPr lang="tr-TR" sz="2000" b="1" dirty="0"/>
              <a:t>Sabit Yükselti İle Sınır Çizimi</a:t>
            </a:r>
          </a:p>
          <a:p>
            <a:pPr marL="217713" indent="-217713">
              <a:buFont typeface="Arial" panose="020B0604020202020204" pitchFamily="34" charset="0"/>
              <a:buChar char="•"/>
            </a:pPr>
            <a:r>
              <a:rPr lang="tr-TR" sz="2000" b="1" dirty="0"/>
              <a:t>Sabit Eğim İle Güzergah çizimi</a:t>
            </a:r>
          </a:p>
          <a:p>
            <a:pPr marL="217713" indent="-217713">
              <a:buFont typeface="Arial" panose="020B0604020202020204" pitchFamily="34" charset="0"/>
              <a:buChar char="•"/>
            </a:pPr>
            <a:endParaRPr lang="tr-TR" sz="2000" b="1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A3EDEBA2-808A-4BD9-83F9-DD9F45D3C0D8}"/>
              </a:ext>
            </a:extLst>
          </p:cNvPr>
          <p:cNvSpPr txBox="1"/>
          <p:nvPr/>
        </p:nvSpPr>
        <p:spPr>
          <a:xfrm>
            <a:off x="5923991" y="4039351"/>
            <a:ext cx="3675622" cy="317009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tr-TR" sz="2000" b="1" dirty="0"/>
              <a:t>Jeolojik Analiz</a:t>
            </a:r>
          </a:p>
          <a:p>
            <a:pPr marL="217713" indent="-217713">
              <a:buFont typeface="Arial" panose="020B0604020202020204" pitchFamily="34" charset="0"/>
              <a:buChar char="•"/>
            </a:pPr>
            <a:r>
              <a:rPr lang="tr-TR" sz="2000" b="1" dirty="0"/>
              <a:t>Tarihlendirme Yöntemleri</a:t>
            </a:r>
          </a:p>
          <a:p>
            <a:pPr marL="217713" indent="-217713">
              <a:buFont typeface="Arial" panose="020B0604020202020204" pitchFamily="34" charset="0"/>
              <a:buChar char="•"/>
            </a:pPr>
            <a:r>
              <a:rPr lang="tr-TR" sz="2000" b="1" dirty="0"/>
              <a:t>Tortulanma ve Tektonik Yapılar</a:t>
            </a:r>
          </a:p>
          <a:p>
            <a:pPr marL="217713" indent="-217713">
              <a:buFont typeface="Arial" panose="020B0604020202020204" pitchFamily="34" charset="0"/>
              <a:buChar char="•"/>
            </a:pPr>
            <a:r>
              <a:rPr lang="tr-TR" sz="2000" b="1" dirty="0" err="1"/>
              <a:t>Volkanizma</a:t>
            </a:r>
            <a:r>
              <a:rPr lang="tr-TR" sz="2000" b="1" dirty="0"/>
              <a:t> ve Birimleri</a:t>
            </a:r>
          </a:p>
          <a:p>
            <a:pPr marL="217713" indent="-217713">
              <a:buFont typeface="Arial" panose="020B0604020202020204" pitchFamily="34" charset="0"/>
              <a:buChar char="•"/>
            </a:pPr>
            <a:r>
              <a:rPr lang="tr-TR" sz="2000" b="1" dirty="0"/>
              <a:t>Tektonizma</a:t>
            </a:r>
          </a:p>
          <a:p>
            <a:pPr marL="217713" indent="-217713">
              <a:buFont typeface="Arial" panose="020B0604020202020204" pitchFamily="34" charset="0"/>
              <a:buChar char="•"/>
            </a:pPr>
            <a:r>
              <a:rPr lang="tr-TR" sz="2000" b="1" dirty="0"/>
              <a:t>Stratigrafi ve Litoloji</a:t>
            </a:r>
          </a:p>
          <a:p>
            <a:pPr marL="217713" indent="-217713">
              <a:buFont typeface="Arial" panose="020B0604020202020204" pitchFamily="34" charset="0"/>
              <a:buChar char="•"/>
            </a:pPr>
            <a:r>
              <a:rPr lang="tr-TR" sz="2000" b="1" dirty="0"/>
              <a:t>Jeoloji Haritaları</a:t>
            </a:r>
          </a:p>
          <a:p>
            <a:pPr marL="566054" lvl="1" indent="-217713">
              <a:buFont typeface="Arial" panose="020B0604020202020204" pitchFamily="34" charset="0"/>
              <a:buChar char="•"/>
            </a:pPr>
            <a:r>
              <a:rPr lang="tr-TR" sz="2000" b="1" dirty="0"/>
              <a:t>Kronoloji</a:t>
            </a:r>
          </a:p>
          <a:p>
            <a:pPr marL="566054" lvl="1" indent="-217713">
              <a:buFont typeface="Arial" panose="020B0604020202020204" pitchFamily="34" charset="0"/>
              <a:buChar char="•"/>
            </a:pPr>
            <a:r>
              <a:rPr lang="tr-TR" sz="2000" b="1" dirty="0"/>
              <a:t>Tektonik</a:t>
            </a:r>
          </a:p>
          <a:p>
            <a:pPr marL="566054" lvl="1" indent="-217713">
              <a:buFont typeface="Arial" panose="020B0604020202020204" pitchFamily="34" charset="0"/>
              <a:buChar char="•"/>
            </a:pPr>
            <a:r>
              <a:rPr lang="tr-TR" sz="2000" b="1" dirty="0"/>
              <a:t>Litoloji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65D277D0-C05C-40EB-B9EE-7D1965D0E324}"/>
              </a:ext>
            </a:extLst>
          </p:cNvPr>
          <p:cNvSpPr txBox="1"/>
          <p:nvPr/>
        </p:nvSpPr>
        <p:spPr>
          <a:xfrm>
            <a:off x="3252523" y="605417"/>
            <a:ext cx="3094565" cy="1631216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tr-TR" sz="2000" b="1" dirty="0"/>
              <a:t>Jeomorfolojik Süreçler</a:t>
            </a:r>
          </a:p>
          <a:p>
            <a:pPr marL="217713" indent="-217713">
              <a:buFont typeface="Arial" panose="020B0604020202020204" pitchFamily="34" charset="0"/>
              <a:buChar char="•"/>
            </a:pPr>
            <a:r>
              <a:rPr lang="tr-TR" sz="2000" b="1" dirty="0"/>
              <a:t>Yatay Yapılı Sahalar</a:t>
            </a:r>
          </a:p>
          <a:p>
            <a:pPr marL="217713" indent="-217713">
              <a:buFont typeface="Arial" panose="020B0604020202020204" pitchFamily="34" charset="0"/>
              <a:buChar char="•"/>
            </a:pPr>
            <a:r>
              <a:rPr lang="tr-TR" sz="2000" b="1" dirty="0" err="1"/>
              <a:t>Monoklinal</a:t>
            </a:r>
            <a:r>
              <a:rPr lang="tr-TR" sz="2000" b="1" dirty="0"/>
              <a:t> Yapılı Sahalar</a:t>
            </a:r>
          </a:p>
          <a:p>
            <a:pPr marL="217713" indent="-217713">
              <a:buFont typeface="Arial" panose="020B0604020202020204" pitchFamily="34" charset="0"/>
              <a:buChar char="•"/>
            </a:pPr>
            <a:r>
              <a:rPr lang="tr-TR" sz="2000" b="1" dirty="0"/>
              <a:t>Kıvrımlı Sahalar</a:t>
            </a:r>
          </a:p>
          <a:p>
            <a:pPr marL="217713" indent="-217713">
              <a:buFont typeface="Arial" panose="020B0604020202020204" pitchFamily="34" charset="0"/>
              <a:buChar char="•"/>
            </a:pPr>
            <a:r>
              <a:rPr lang="tr-TR" sz="2000" b="1" dirty="0" err="1"/>
              <a:t>Polisiklik</a:t>
            </a:r>
            <a:r>
              <a:rPr lang="tr-TR" sz="2000" b="1" dirty="0"/>
              <a:t> Yapılar</a:t>
            </a:r>
          </a:p>
        </p:txBody>
      </p:sp>
      <p:cxnSp>
        <p:nvCxnSpPr>
          <p:cNvPr id="7" name="Düz Ok Bağlayıcısı 6">
            <a:extLst>
              <a:ext uri="{FF2B5EF4-FFF2-40B4-BE49-F238E27FC236}">
                <a16:creationId xmlns:a16="http://schemas.microsoft.com/office/drawing/2014/main" id="{0A193272-C4EB-42EC-955E-4844CE19BFF0}"/>
              </a:ext>
            </a:extLst>
          </p:cNvPr>
          <p:cNvCxnSpPr>
            <a:stCxn id="3" idx="0"/>
          </p:cNvCxnSpPr>
          <p:nvPr/>
        </p:nvCxnSpPr>
        <p:spPr>
          <a:xfrm flipV="1">
            <a:off x="1778404" y="2236633"/>
            <a:ext cx="3021401" cy="18027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Düz Ok Bağlayıcısı 8">
            <a:extLst>
              <a:ext uri="{FF2B5EF4-FFF2-40B4-BE49-F238E27FC236}">
                <a16:creationId xmlns:a16="http://schemas.microsoft.com/office/drawing/2014/main" id="{8F9B8431-F78A-40A1-9F20-900A98A8FEB7}"/>
              </a:ext>
            </a:extLst>
          </p:cNvPr>
          <p:cNvCxnSpPr>
            <a:stCxn id="4" idx="0"/>
            <a:endCxn id="5" idx="2"/>
          </p:cNvCxnSpPr>
          <p:nvPr/>
        </p:nvCxnSpPr>
        <p:spPr>
          <a:xfrm flipH="1" flipV="1">
            <a:off x="4799806" y="2236633"/>
            <a:ext cx="2961996" cy="18027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2">
            <a:extLst>
              <a:ext uri="{FF2B5EF4-FFF2-40B4-BE49-F238E27FC236}">
                <a16:creationId xmlns:a16="http://schemas.microsoft.com/office/drawing/2014/main" id="{B83E2F2A-2DA8-4947-9A06-1F7AFF51C1C6}"/>
              </a:ext>
            </a:extLst>
          </p:cNvPr>
          <p:cNvSpPr/>
          <p:nvPr/>
        </p:nvSpPr>
        <p:spPr>
          <a:xfrm>
            <a:off x="5441359" y="0"/>
            <a:ext cx="4158254" cy="40011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tr-TR" sz="2000" b="1"/>
              <a:t>b)Dersin işlenişi ve değerlendirilmesi.</a:t>
            </a:r>
            <a:endParaRPr lang="tr-TR" sz="2000" b="1" dirty="0"/>
          </a:p>
        </p:txBody>
      </p:sp>
    </p:spTree>
    <p:extLst>
      <p:ext uri="{BB962C8B-B14F-4D97-AF65-F5344CB8AC3E}">
        <p14:creationId xmlns:p14="http://schemas.microsoft.com/office/powerpoint/2010/main" val="3497055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1">
            <a:extLst>
              <a:ext uri="{FF2B5EF4-FFF2-40B4-BE49-F238E27FC236}">
                <a16:creationId xmlns:a16="http://schemas.microsoft.com/office/drawing/2014/main" id="{B72B69CF-80B6-4FDA-9C82-D83F162DD53D}"/>
              </a:ext>
            </a:extLst>
          </p:cNvPr>
          <p:cNvSpPr/>
          <p:nvPr/>
        </p:nvSpPr>
        <p:spPr>
          <a:xfrm>
            <a:off x="4576250" y="0"/>
            <a:ext cx="5023363" cy="40011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none">
            <a:spAutoFit/>
          </a:bodyPr>
          <a:lstStyle/>
          <a:p>
            <a:r>
              <a:rPr lang="tr-TR" sz="2000" b="1" dirty="0"/>
              <a:t>c)Derste kullanılan ana ve yardımcı kaynaklar.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ACDF48-7B71-4143-B22F-42F1A6D8FDD9}"/>
              </a:ext>
            </a:extLst>
          </p:cNvPr>
          <p:cNvSpPr/>
          <p:nvPr/>
        </p:nvSpPr>
        <p:spPr>
          <a:xfrm>
            <a:off x="15844" y="614049"/>
            <a:ext cx="9567923" cy="6585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b="1" u="sng" dirty="0">
                <a:ea typeface="Calibri" panose="020F0502020204030204" pitchFamily="34" charset="0"/>
                <a:cs typeface="Times New Roman" panose="02020603050405020304" pitchFamily="18" charset="0"/>
              </a:rPr>
              <a:t>Kaynaklar</a:t>
            </a:r>
            <a:endParaRPr lang="tr-TR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tr-TR" dirty="0"/>
              <a:t>Bilgin, T., (1971). - Genel </a:t>
            </a:r>
            <a:r>
              <a:rPr lang="tr-TR" dirty="0" err="1"/>
              <a:t>Kartografya</a:t>
            </a:r>
            <a:r>
              <a:rPr lang="tr-TR" dirty="0"/>
              <a:t> II. </a:t>
            </a:r>
            <a:r>
              <a:rPr lang="tr-TR" dirty="0" err="1"/>
              <a:t>İstanbul:İst.Üniv</a:t>
            </a:r>
            <a:r>
              <a:rPr lang="tr-TR" dirty="0"/>
              <a:t>.  </a:t>
            </a:r>
            <a:r>
              <a:rPr lang="tr-TR" dirty="0" err="1"/>
              <a:t>Ed.Fak</a:t>
            </a:r>
            <a:r>
              <a:rPr lang="tr-TR" dirty="0"/>
              <a:t>. Coğ. Ens. </a:t>
            </a:r>
            <a:r>
              <a:rPr lang="tr-TR" dirty="0" err="1"/>
              <a:t>Yay.No</a:t>
            </a:r>
            <a:r>
              <a:rPr lang="tr-TR" dirty="0"/>
              <a:t>: 64, (Mevcut)</a:t>
            </a:r>
          </a:p>
          <a:p>
            <a:r>
              <a:rPr lang="tr-TR" dirty="0"/>
              <a:t>Bilgin, T., (1983). - Genel </a:t>
            </a:r>
            <a:r>
              <a:rPr lang="tr-TR" dirty="0" err="1"/>
              <a:t>Kartografya</a:t>
            </a:r>
            <a:r>
              <a:rPr lang="tr-TR" dirty="0"/>
              <a:t> I. </a:t>
            </a:r>
            <a:r>
              <a:rPr lang="tr-TR" dirty="0" err="1"/>
              <a:t>II.Baskı</a:t>
            </a:r>
            <a:r>
              <a:rPr lang="tr-TR" dirty="0"/>
              <a:t>. İstanbul: </a:t>
            </a:r>
            <a:r>
              <a:rPr lang="tr-TR" dirty="0" err="1"/>
              <a:t>İst.Üniv</a:t>
            </a:r>
            <a:r>
              <a:rPr lang="tr-TR" dirty="0"/>
              <a:t>.  </a:t>
            </a:r>
            <a:r>
              <a:rPr lang="tr-TR" dirty="0" err="1"/>
              <a:t>Ed.Fak</a:t>
            </a:r>
            <a:r>
              <a:rPr lang="tr-TR" dirty="0"/>
              <a:t>. </a:t>
            </a:r>
            <a:r>
              <a:rPr lang="tr-TR" dirty="0" err="1"/>
              <a:t>Yay.No</a:t>
            </a:r>
            <a:r>
              <a:rPr lang="tr-TR" dirty="0"/>
              <a:t>: 1898, (Mevcut)</a:t>
            </a:r>
          </a:p>
          <a:p>
            <a:r>
              <a:rPr lang="tr-TR" dirty="0" err="1"/>
              <a:t>Coe</a:t>
            </a:r>
            <a:r>
              <a:rPr lang="tr-TR" dirty="0"/>
              <a:t>, A.L., (2010). </a:t>
            </a:r>
            <a:r>
              <a:rPr lang="tr-TR" dirty="0" err="1"/>
              <a:t>Geological</a:t>
            </a:r>
            <a:r>
              <a:rPr lang="tr-TR" dirty="0"/>
              <a:t> </a:t>
            </a:r>
            <a:r>
              <a:rPr lang="tr-TR" dirty="0" err="1"/>
              <a:t>Field</a:t>
            </a:r>
            <a:r>
              <a:rPr lang="tr-TR" dirty="0"/>
              <a:t> </a:t>
            </a:r>
            <a:r>
              <a:rPr lang="tr-TR" dirty="0" err="1"/>
              <a:t>Techniques</a:t>
            </a:r>
            <a:r>
              <a:rPr lang="tr-TR" dirty="0"/>
              <a:t>, </a:t>
            </a:r>
            <a:r>
              <a:rPr lang="tr-TR" dirty="0" err="1"/>
              <a:t>Chicester:Wiley-Blackwell</a:t>
            </a:r>
            <a:r>
              <a:rPr lang="tr-TR" dirty="0"/>
              <a:t> (Mevcut)</a:t>
            </a:r>
          </a:p>
          <a:p>
            <a:pPr fontAlgn="base"/>
            <a:r>
              <a:rPr lang="tr-TR" dirty="0">
                <a:highlight>
                  <a:srgbClr val="00FF00"/>
                </a:highlight>
              </a:rPr>
              <a:t>Erinç, S., (2001) Jeomorfoloji II, İstanbul: Der Yayınları, (Mevcut)</a:t>
            </a:r>
          </a:p>
          <a:p>
            <a:pPr fontAlgn="base"/>
            <a:r>
              <a:rPr lang="tr-TR" dirty="0">
                <a:highlight>
                  <a:srgbClr val="00FF00"/>
                </a:highlight>
              </a:rPr>
              <a:t>Erinç, S., (2001). Jeomorfoloji I, İstanbul: Der Yayınları, (Mevcut)</a:t>
            </a:r>
          </a:p>
          <a:p>
            <a:pPr fontAlgn="base"/>
            <a:r>
              <a:rPr lang="tr-TR" dirty="0"/>
              <a:t>Erol, O. (1969). Jeomorfoloji Haritaları. Jeomorfoloji Dergisi, 1(1), 7-11 (Mevcut)</a:t>
            </a:r>
          </a:p>
          <a:p>
            <a:r>
              <a:rPr lang="tr-TR" dirty="0" err="1"/>
              <a:t>Goudie</a:t>
            </a:r>
            <a:r>
              <a:rPr lang="tr-TR" dirty="0"/>
              <a:t>, A., </a:t>
            </a:r>
            <a:r>
              <a:rPr lang="tr-TR" dirty="0" err="1"/>
              <a:t>Lewin</a:t>
            </a:r>
            <a:r>
              <a:rPr lang="tr-TR" dirty="0"/>
              <a:t>, J., K. </a:t>
            </a:r>
            <a:r>
              <a:rPr lang="tr-TR" dirty="0" err="1"/>
              <a:t>Richards</a:t>
            </a:r>
            <a:r>
              <a:rPr lang="tr-TR" dirty="0"/>
              <a:t>, M. </a:t>
            </a:r>
            <a:r>
              <a:rPr lang="tr-TR" dirty="0" err="1"/>
              <a:t>Anderson</a:t>
            </a:r>
            <a:r>
              <a:rPr lang="tr-TR" dirty="0"/>
              <a:t>, T. </a:t>
            </a:r>
            <a:r>
              <a:rPr lang="tr-TR" dirty="0" err="1"/>
              <a:t>Burt</a:t>
            </a:r>
            <a:r>
              <a:rPr lang="tr-TR" dirty="0"/>
              <a:t>, B. </a:t>
            </a:r>
            <a:r>
              <a:rPr lang="tr-TR" dirty="0" err="1"/>
              <a:t>Whalley</a:t>
            </a:r>
            <a:r>
              <a:rPr lang="tr-TR" dirty="0"/>
              <a:t>, P. </a:t>
            </a:r>
            <a:r>
              <a:rPr lang="tr-TR" dirty="0" err="1"/>
              <a:t>Worsley</a:t>
            </a:r>
            <a:r>
              <a:rPr lang="tr-TR" dirty="0"/>
              <a:t> (1990) </a:t>
            </a:r>
            <a:r>
              <a:rPr lang="tr-TR" dirty="0" err="1"/>
              <a:t>Geomorphological</a:t>
            </a:r>
            <a:r>
              <a:rPr lang="tr-TR" dirty="0"/>
              <a:t> </a:t>
            </a:r>
            <a:r>
              <a:rPr lang="tr-TR" dirty="0" err="1"/>
              <a:t>Techniques</a:t>
            </a:r>
            <a:r>
              <a:rPr lang="tr-TR" dirty="0"/>
              <a:t>, </a:t>
            </a:r>
            <a:r>
              <a:rPr lang="tr-TR" dirty="0" err="1"/>
              <a:t>London:Routledge</a:t>
            </a:r>
            <a:r>
              <a:rPr lang="tr-TR" dirty="0"/>
              <a:t>, (Mevcut)</a:t>
            </a:r>
          </a:p>
          <a:p>
            <a:pPr fontAlgn="base"/>
            <a:r>
              <a:rPr lang="tr-TR" dirty="0" err="1"/>
              <a:t>Huggett</a:t>
            </a:r>
            <a:r>
              <a:rPr lang="tr-TR" dirty="0"/>
              <a:t>, R.J., (2015) Jeomorfolojinin Temelleri (Çeviri Editörü: Prof. Dr. Uğur Doğan), </a:t>
            </a:r>
            <a:r>
              <a:rPr lang="tr-TR" dirty="0" err="1"/>
              <a:t>Ankara:Nobel</a:t>
            </a:r>
            <a:r>
              <a:rPr lang="tr-TR" dirty="0"/>
              <a:t> Akademik Yayınları, (Mevcut)</a:t>
            </a:r>
          </a:p>
          <a:p>
            <a:r>
              <a:rPr lang="tr-TR" dirty="0" err="1"/>
              <a:t>İzbırak</a:t>
            </a:r>
            <a:r>
              <a:rPr lang="tr-TR" dirty="0"/>
              <a:t>, R., (1955). Sistematik </a:t>
            </a:r>
            <a:r>
              <a:rPr lang="tr-TR" dirty="0" err="1"/>
              <a:t>Jeomoorfoloji</a:t>
            </a:r>
            <a:r>
              <a:rPr lang="tr-TR" dirty="0"/>
              <a:t>. </a:t>
            </a:r>
            <a:r>
              <a:rPr lang="tr-TR" dirty="0" err="1"/>
              <a:t>Ankara:Harita</a:t>
            </a:r>
            <a:r>
              <a:rPr lang="tr-TR" dirty="0"/>
              <a:t> Umum Müdürlüğü (Kütüphane)</a:t>
            </a:r>
          </a:p>
          <a:p>
            <a:pPr fontAlgn="base"/>
            <a:r>
              <a:rPr lang="tr-TR" dirty="0"/>
              <a:t>Kazancı, N., Gürbüz, A., (2012). </a:t>
            </a:r>
            <a:r>
              <a:rPr lang="tr-TR" dirty="0" err="1"/>
              <a:t>Kuaterner</a:t>
            </a:r>
            <a:r>
              <a:rPr lang="tr-TR" dirty="0"/>
              <a:t> Bilimi, </a:t>
            </a:r>
            <a:r>
              <a:rPr lang="tr-TR" dirty="0" err="1"/>
              <a:t>Ankara:Ankara</a:t>
            </a:r>
            <a:r>
              <a:rPr lang="tr-TR" dirty="0"/>
              <a:t> Üniversitesi Yayınları No:350,(Kütüphane)</a:t>
            </a:r>
          </a:p>
          <a:p>
            <a:r>
              <a:rPr lang="tr-TR" dirty="0" err="1"/>
              <a:t>Kjellström</a:t>
            </a:r>
            <a:r>
              <a:rPr lang="tr-TR" dirty="0"/>
              <a:t>, B. (2010). Be </a:t>
            </a:r>
            <a:r>
              <a:rPr lang="tr-TR" dirty="0" err="1"/>
              <a:t>Expert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Map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Compass</a:t>
            </a:r>
            <a:r>
              <a:rPr lang="tr-TR" dirty="0"/>
              <a:t>, New </a:t>
            </a:r>
            <a:r>
              <a:rPr lang="tr-TR" dirty="0" err="1"/>
              <a:t>Jersey:John</a:t>
            </a:r>
            <a:r>
              <a:rPr lang="tr-TR" dirty="0"/>
              <a:t> </a:t>
            </a:r>
            <a:r>
              <a:rPr lang="tr-TR" dirty="0" err="1"/>
              <a:t>Wiley</a:t>
            </a:r>
            <a:r>
              <a:rPr lang="tr-TR" dirty="0"/>
              <a:t> &amp; </a:t>
            </a:r>
            <a:r>
              <a:rPr lang="tr-TR" dirty="0" err="1"/>
              <a:t>Sons</a:t>
            </a:r>
            <a:r>
              <a:rPr lang="tr-TR" dirty="0"/>
              <a:t>, (Mevcut)</a:t>
            </a:r>
          </a:p>
          <a:p>
            <a:r>
              <a:rPr lang="tr-TR" dirty="0" err="1"/>
              <a:t>Lisle</a:t>
            </a:r>
            <a:r>
              <a:rPr lang="tr-TR" dirty="0"/>
              <a:t>, R. J., (2004). </a:t>
            </a:r>
            <a:r>
              <a:rPr lang="tr-TR" dirty="0" err="1"/>
              <a:t>Geological</a:t>
            </a:r>
            <a:r>
              <a:rPr lang="tr-TR" dirty="0"/>
              <a:t> </a:t>
            </a:r>
            <a:r>
              <a:rPr lang="tr-TR" dirty="0" err="1"/>
              <a:t>Structures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Maps</a:t>
            </a:r>
            <a:r>
              <a:rPr lang="tr-TR" dirty="0"/>
              <a:t>, </a:t>
            </a:r>
            <a:r>
              <a:rPr lang="tr-TR" dirty="0" err="1"/>
              <a:t>Butterworth-HeinemannLounsbury</a:t>
            </a:r>
            <a:r>
              <a:rPr lang="tr-TR" dirty="0"/>
              <a:t>, J. F. ve </a:t>
            </a:r>
            <a:r>
              <a:rPr lang="tr-TR" dirty="0" err="1"/>
              <a:t>Aldrich</a:t>
            </a:r>
            <a:r>
              <a:rPr lang="tr-TR" dirty="0"/>
              <a:t> F. T., (1986). </a:t>
            </a:r>
            <a:r>
              <a:rPr lang="tr-TR" dirty="0" err="1"/>
              <a:t>Introduction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Geographic</a:t>
            </a:r>
            <a:r>
              <a:rPr lang="tr-TR" dirty="0"/>
              <a:t> </a:t>
            </a:r>
            <a:r>
              <a:rPr lang="tr-TR" dirty="0" err="1"/>
              <a:t>Field</a:t>
            </a:r>
            <a:r>
              <a:rPr lang="tr-TR" dirty="0"/>
              <a:t> </a:t>
            </a:r>
            <a:r>
              <a:rPr lang="tr-TR" dirty="0" err="1"/>
              <a:t>Methods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Techniques</a:t>
            </a:r>
            <a:r>
              <a:rPr lang="tr-TR" dirty="0"/>
              <a:t>, California: Merrill Publishing </a:t>
            </a:r>
            <a:r>
              <a:rPr lang="tr-TR" dirty="0" err="1"/>
              <a:t>Company</a:t>
            </a:r>
            <a:endParaRPr lang="tr-TR" dirty="0"/>
          </a:p>
          <a:p>
            <a:r>
              <a:rPr lang="tr-TR" dirty="0" err="1"/>
              <a:t>Lutgens</a:t>
            </a:r>
            <a:r>
              <a:rPr lang="tr-TR" dirty="0"/>
              <a:t>, T.T., (2014), Genel Jeoloji (Çeviri Editörü: Prof. Dr. Cahit Helvacı), Ankara: Nobel Akademik Yayınları (Mevcut)</a:t>
            </a:r>
          </a:p>
          <a:p>
            <a:r>
              <a:rPr lang="tr-TR" dirty="0" err="1"/>
              <a:t>Mersinoğlu</a:t>
            </a:r>
            <a:r>
              <a:rPr lang="tr-TR" dirty="0"/>
              <a:t>, S., (1973). - Yerbilimleri </a:t>
            </a:r>
            <a:r>
              <a:rPr lang="tr-TR" dirty="0" err="1"/>
              <a:t>Kartografyası</a:t>
            </a:r>
            <a:r>
              <a:rPr lang="tr-TR" dirty="0"/>
              <a:t>. MTA Ens. </a:t>
            </a:r>
            <a:r>
              <a:rPr lang="tr-TR" dirty="0" err="1"/>
              <a:t>Eğ.Serisi</a:t>
            </a:r>
            <a:r>
              <a:rPr lang="tr-TR" dirty="0"/>
              <a:t> No:12. Ankara (Kütüphane)</a:t>
            </a:r>
          </a:p>
          <a:p>
            <a:r>
              <a:rPr lang="tr-TR" dirty="0"/>
              <a:t>Monroe, J.S., </a:t>
            </a:r>
            <a:r>
              <a:rPr lang="tr-TR" dirty="0" err="1"/>
              <a:t>Reed</a:t>
            </a:r>
            <a:r>
              <a:rPr lang="tr-TR" dirty="0"/>
              <a:t>, W., (2007). Fiziksel Jeoloji (Türkçe Baskıya Hazırlayanlar: Kadir Dirik, Mehmet Şener), </a:t>
            </a:r>
            <a:r>
              <a:rPr lang="tr-TR" dirty="0" err="1"/>
              <a:t>Ankara:Berkay</a:t>
            </a:r>
            <a:r>
              <a:rPr lang="tr-TR" dirty="0"/>
              <a:t> Ofset (Mevcut)</a:t>
            </a:r>
          </a:p>
        </p:txBody>
      </p:sp>
    </p:spTree>
    <p:extLst>
      <p:ext uri="{BB962C8B-B14F-4D97-AF65-F5344CB8AC3E}">
        <p14:creationId xmlns:p14="http://schemas.microsoft.com/office/powerpoint/2010/main" val="27415315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399</TotalTime>
  <Words>1102</Words>
  <Application>Microsoft Office PowerPoint</Application>
  <PresentationFormat>Özel</PresentationFormat>
  <Paragraphs>156</Paragraphs>
  <Slides>13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Erkan Yılmaz</dc:creator>
  <cp:lastModifiedBy>Erkan Yılmaz</cp:lastModifiedBy>
  <cp:revision>35</cp:revision>
  <dcterms:created xsi:type="dcterms:W3CDTF">2017-11-15T17:51:58Z</dcterms:created>
  <dcterms:modified xsi:type="dcterms:W3CDTF">2019-11-28T15:35:01Z</dcterms:modified>
</cp:coreProperties>
</file>