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3"/>
  </p:notesMasterIdLst>
  <p:sldIdLst>
    <p:sldId id="1092" r:id="rId4"/>
    <p:sldId id="1083" r:id="rId5"/>
    <p:sldId id="1084" r:id="rId6"/>
    <p:sldId id="1093" r:id="rId7"/>
    <p:sldId id="1094" r:id="rId8"/>
    <p:sldId id="1095" r:id="rId9"/>
    <p:sldId id="1096" r:id="rId10"/>
    <p:sldId id="1097" r:id="rId11"/>
    <p:sldId id="1091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19" autoAdjust="0"/>
    <p:restoredTop sz="91471" autoAdjust="0"/>
  </p:normalViewPr>
  <p:slideViewPr>
    <p:cSldViewPr snapToGrid="0">
      <p:cViewPr varScale="1">
        <p:scale>
          <a:sx n="37" d="100"/>
          <a:sy n="37" d="100"/>
        </p:scale>
        <p:origin x="608" y="4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296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/>
          <a:lstStyle/>
          <a:p>
            <a:fld id="{419913B4-353A-43F0-919E-C9E766A5124A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0513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725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  <p:sldLayoutId id="2147483698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206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Ölçme </a:t>
            </a:r>
            <a:r>
              <a:rPr lang="tr-TR" sz="3200" b="1" smtClean="0">
                <a:latin typeface="Arial" panose="020B0604020202020204" pitchFamily="34" charset="0"/>
                <a:cs typeface="Arial" panose="020B0604020202020204" pitchFamily="34" charset="0"/>
              </a:rPr>
              <a:t>Bilgisi </a:t>
            </a:r>
            <a:r>
              <a:rPr lang="tr-TR" sz="3200" b="1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Türkay</a:t>
            </a:r>
            <a:r>
              <a:rPr lang="en-US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TÜDEŞ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50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866572" y="2492990"/>
            <a:ext cx="7473756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/>
              <a:t>7. Hafta</a:t>
            </a:r>
            <a:endParaRPr lang="tr-TR" sz="24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/>
              <a:t>Poligon </a:t>
            </a:r>
            <a:r>
              <a:rPr lang="tr-TR" sz="2400" b="1" dirty="0" smtClean="0"/>
              <a:t>Noktası, İstikşaf, Poligon Tesisi, </a:t>
            </a:r>
            <a:r>
              <a:rPr lang="tr-TR" sz="2400" b="1" dirty="0" err="1" smtClean="0"/>
              <a:t>Röperi</a:t>
            </a:r>
            <a:r>
              <a:rPr lang="tr-TR" sz="2400" b="1" dirty="0" smtClean="0"/>
              <a:t>, Açı Ve Kenar Ölçüsü, Uygulama Ve Hesabı</a:t>
            </a:r>
            <a:endParaRPr lang="en-U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89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41402" y="205350"/>
            <a:ext cx="63563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Poligon </a:t>
            </a:r>
            <a:r>
              <a:rPr lang="tr-TR" sz="2400" b="1" dirty="0">
                <a:solidFill>
                  <a:srgbClr val="002060"/>
                </a:solidFill>
              </a:rPr>
              <a:t>Noktası, İstikşaf, Poligon Tesisi, </a:t>
            </a:r>
            <a:r>
              <a:rPr lang="tr-TR" sz="2400" b="1" dirty="0" err="1">
                <a:solidFill>
                  <a:srgbClr val="002060"/>
                </a:solidFill>
              </a:rPr>
              <a:t>Röperi</a:t>
            </a:r>
            <a:r>
              <a:rPr lang="tr-TR" sz="2400" b="1" dirty="0">
                <a:solidFill>
                  <a:srgbClr val="002060"/>
                </a:solidFill>
              </a:rPr>
              <a:t>, Açı Ve Kenar Ölçüsü, Uygulama Ve Hesabı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82857" y="1703101"/>
            <a:ext cx="7557471" cy="1294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tr-TR" dirty="0"/>
              <a:t>Arazide bağlama ve dik koordinat yöntemiyle alıma imkân sağlayacak ş</a:t>
            </a:r>
            <a:r>
              <a:rPr lang="tr-TR" dirty="0" smtClean="0"/>
              <a:t>ekilde </a:t>
            </a:r>
            <a:r>
              <a:rPr lang="tr-TR" dirty="0"/>
              <a:t>birbirini gören ve koordinatları ülke koordinat sisteminde bulunan noktalara poligon noktaları denir. 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69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41402" y="205350"/>
            <a:ext cx="63563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Poligon </a:t>
            </a:r>
            <a:r>
              <a:rPr lang="tr-TR" sz="2400" b="1" dirty="0">
                <a:solidFill>
                  <a:srgbClr val="002060"/>
                </a:solidFill>
              </a:rPr>
              <a:t>Noktası, İstikşaf, Poligon Tesisi, </a:t>
            </a:r>
            <a:r>
              <a:rPr lang="tr-TR" sz="2400" b="1" dirty="0" err="1">
                <a:solidFill>
                  <a:srgbClr val="002060"/>
                </a:solidFill>
              </a:rPr>
              <a:t>Röperi</a:t>
            </a:r>
            <a:r>
              <a:rPr lang="tr-TR" sz="2400" b="1" dirty="0">
                <a:solidFill>
                  <a:srgbClr val="002060"/>
                </a:solidFill>
              </a:rPr>
              <a:t>, Açı Ve Kenar Ölçüsü, Uygulama Ve Hesabı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82857" y="1703101"/>
            <a:ext cx="755747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tr-TR" dirty="0" smtClean="0"/>
              <a:t>Poligon </a:t>
            </a:r>
            <a:r>
              <a:rPr lang="tr-TR" dirty="0"/>
              <a:t>noktalarından </a:t>
            </a:r>
            <a:r>
              <a:rPr lang="tr-TR" dirty="0" smtClean="0"/>
              <a:t>oluşturulan </a:t>
            </a:r>
            <a:r>
              <a:rPr lang="tr-TR" dirty="0"/>
              <a:t>güzergâha poligon güzergâhı (</a:t>
            </a:r>
            <a:r>
              <a:rPr lang="tr-TR" dirty="0" err="1"/>
              <a:t>geçkisi</a:t>
            </a:r>
            <a:r>
              <a:rPr lang="tr-TR" dirty="0"/>
              <a:t>), poligon güzergâhlarının </a:t>
            </a:r>
            <a:r>
              <a:rPr lang="tr-TR" dirty="0" smtClean="0"/>
              <a:t>oluşturduğu şebekeye </a:t>
            </a:r>
            <a:r>
              <a:rPr lang="tr-TR" dirty="0"/>
              <a:t>poligon şebekesi (poligon ağı) denir. Poligon noktaları arasında kalan doğru parçasına poligon kenarı, </a:t>
            </a:r>
            <a:r>
              <a:rPr lang="tr-TR" dirty="0" smtClean="0"/>
              <a:t>bitişik </a:t>
            </a:r>
            <a:r>
              <a:rPr lang="tr-TR" dirty="0"/>
              <a:t>kenarlar arasında kalan açıya da poligon açısı ya da kırılma açısı denir. 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880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41402" y="205350"/>
            <a:ext cx="63563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Poligon </a:t>
            </a:r>
            <a:r>
              <a:rPr lang="tr-TR" sz="2400" b="1" dirty="0">
                <a:solidFill>
                  <a:srgbClr val="002060"/>
                </a:solidFill>
              </a:rPr>
              <a:t>Noktası, İstikşaf, Poligon Tesisi, </a:t>
            </a:r>
            <a:r>
              <a:rPr lang="tr-TR" sz="2400" b="1" dirty="0" err="1">
                <a:solidFill>
                  <a:srgbClr val="002060"/>
                </a:solidFill>
              </a:rPr>
              <a:t>Röperi</a:t>
            </a:r>
            <a:r>
              <a:rPr lang="tr-TR" sz="2400" b="1" dirty="0">
                <a:solidFill>
                  <a:srgbClr val="002060"/>
                </a:solidFill>
              </a:rPr>
              <a:t>, Açı Ve Kenar Ölçüsü, Uygulama Ve Hesabı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82857" y="1703101"/>
            <a:ext cx="7557471" cy="1422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tr-TR" dirty="0" smtClean="0"/>
              <a:t>Açık </a:t>
            </a:r>
            <a:r>
              <a:rPr lang="tr-TR" dirty="0"/>
              <a:t>Poligon </a:t>
            </a:r>
            <a:r>
              <a:rPr lang="tr-TR" dirty="0" smtClean="0"/>
              <a:t>Güzergâhı</a:t>
            </a:r>
          </a:p>
          <a:p>
            <a:pPr marL="285750" indent="-28575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tr-TR" dirty="0" smtClean="0"/>
              <a:t>Açık </a:t>
            </a:r>
            <a:r>
              <a:rPr lang="tr-TR" dirty="0"/>
              <a:t>poligon güzergâhı koordinatları belli bir poligon noktasından </a:t>
            </a:r>
            <a:r>
              <a:rPr lang="tr-TR" dirty="0" smtClean="0"/>
              <a:t>başlar</a:t>
            </a:r>
            <a:r>
              <a:rPr lang="tr-TR" dirty="0"/>
              <a:t>, fakat son noktası bir poligon noktasına bağlı olmayan bir poligon </a:t>
            </a:r>
            <a:r>
              <a:rPr lang="tr-TR" dirty="0" err="1"/>
              <a:t>geçkisidir</a:t>
            </a:r>
            <a:r>
              <a:rPr lang="tr-TR" dirty="0"/>
              <a:t>. 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16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41402" y="205350"/>
            <a:ext cx="63563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Poligon </a:t>
            </a:r>
            <a:r>
              <a:rPr lang="tr-TR" sz="2400" b="1" dirty="0">
                <a:solidFill>
                  <a:srgbClr val="002060"/>
                </a:solidFill>
              </a:rPr>
              <a:t>Noktası, İstikşaf, Poligon Tesisi, </a:t>
            </a:r>
            <a:r>
              <a:rPr lang="tr-TR" sz="2400" b="1" dirty="0" err="1">
                <a:solidFill>
                  <a:srgbClr val="002060"/>
                </a:solidFill>
              </a:rPr>
              <a:t>Röperi</a:t>
            </a:r>
            <a:r>
              <a:rPr lang="tr-TR" sz="2400" b="1" dirty="0">
                <a:solidFill>
                  <a:srgbClr val="002060"/>
                </a:solidFill>
              </a:rPr>
              <a:t>, Açı Ve Kenar Ölçüsü, Uygulama Ve Hesabı</a:t>
            </a:r>
            <a:endParaRPr lang="en-US" sz="2400" b="1" dirty="0">
              <a:solidFill>
                <a:srgbClr val="002060"/>
              </a:solidFill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637" y="2064471"/>
            <a:ext cx="6658343" cy="2320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83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41402" y="205350"/>
            <a:ext cx="63563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Poligon </a:t>
            </a:r>
            <a:r>
              <a:rPr lang="tr-TR" sz="2400" b="1" dirty="0">
                <a:solidFill>
                  <a:srgbClr val="002060"/>
                </a:solidFill>
              </a:rPr>
              <a:t>Noktası, İstikşaf, Poligon Tesisi, </a:t>
            </a:r>
            <a:r>
              <a:rPr lang="tr-TR" sz="2400" b="1" dirty="0" err="1">
                <a:solidFill>
                  <a:srgbClr val="002060"/>
                </a:solidFill>
              </a:rPr>
              <a:t>Röperi</a:t>
            </a:r>
            <a:r>
              <a:rPr lang="tr-TR" sz="2400" b="1" dirty="0">
                <a:solidFill>
                  <a:srgbClr val="002060"/>
                </a:solidFill>
              </a:rPr>
              <a:t>, Açı Ve Kenar Ölçüsü, Uygulama Ve Hesabı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82857" y="1703101"/>
            <a:ext cx="7557471" cy="2540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tr-TR" dirty="0"/>
              <a:t>Açık poligon hesabının amacı koordinatları bilinen A ve B noktalarından yararlanarak temel ödevler yardımıyla koordinatları bilinmeyen P1, P2 ve P3 noktalarına koordinat </a:t>
            </a:r>
            <a:r>
              <a:rPr lang="tr-TR" dirty="0" err="1"/>
              <a:t>taĢımaktır</a:t>
            </a:r>
            <a:r>
              <a:rPr lang="tr-TR" dirty="0"/>
              <a:t>. Açık poligon hesabının yapılabilmesi için; (AB) semti ve B noktasının </a:t>
            </a:r>
            <a:r>
              <a:rPr lang="tr-TR" dirty="0" err="1"/>
              <a:t>Xb</a:t>
            </a:r>
            <a:r>
              <a:rPr lang="tr-TR" dirty="0"/>
              <a:t>, </a:t>
            </a:r>
            <a:r>
              <a:rPr lang="tr-TR" dirty="0" err="1"/>
              <a:t>Yb</a:t>
            </a:r>
            <a:r>
              <a:rPr lang="tr-TR" dirty="0"/>
              <a:t> koordinatları ya da A ve B noktalarının </a:t>
            </a:r>
            <a:r>
              <a:rPr lang="tr-TR" dirty="0" err="1"/>
              <a:t>Xa</a:t>
            </a:r>
            <a:r>
              <a:rPr lang="tr-TR" dirty="0"/>
              <a:t>, Ya ve </a:t>
            </a:r>
            <a:r>
              <a:rPr lang="tr-TR" dirty="0" err="1"/>
              <a:t>Xb</a:t>
            </a:r>
            <a:r>
              <a:rPr lang="tr-TR" dirty="0"/>
              <a:t>, </a:t>
            </a:r>
            <a:r>
              <a:rPr lang="tr-TR" dirty="0" err="1"/>
              <a:t>Yb</a:t>
            </a:r>
            <a:r>
              <a:rPr lang="tr-TR" dirty="0"/>
              <a:t> koordinatları bilinmelidir. Ayrıca kırılma açıları ( </a:t>
            </a:r>
            <a:r>
              <a:rPr lang="el-GR" dirty="0"/>
              <a:t>β1 ,β2 ,β3 ) </a:t>
            </a:r>
            <a:r>
              <a:rPr lang="tr-TR" dirty="0"/>
              <a:t>ve kenarlar (s1, s2, s3) ölçülmelidir. 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141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41402" y="205350"/>
            <a:ext cx="63563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Poligon </a:t>
            </a:r>
            <a:r>
              <a:rPr lang="tr-TR" sz="2400" b="1" dirty="0">
                <a:solidFill>
                  <a:srgbClr val="002060"/>
                </a:solidFill>
              </a:rPr>
              <a:t>Noktası, İstikşaf, Poligon Tesisi, </a:t>
            </a:r>
            <a:r>
              <a:rPr lang="tr-TR" sz="2400" b="1" dirty="0" err="1">
                <a:solidFill>
                  <a:srgbClr val="002060"/>
                </a:solidFill>
              </a:rPr>
              <a:t>Röperi</a:t>
            </a:r>
            <a:r>
              <a:rPr lang="tr-TR" sz="2400" b="1" dirty="0">
                <a:solidFill>
                  <a:srgbClr val="002060"/>
                </a:solidFill>
              </a:rPr>
              <a:t>, Açı Ve Kenar Ölçüsü, Uygulama Ve Hesabı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82857" y="1703101"/>
            <a:ext cx="7557471" cy="3226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tr-TR" dirty="0"/>
              <a:t>Poligon </a:t>
            </a:r>
            <a:r>
              <a:rPr lang="tr-TR" dirty="0" smtClean="0"/>
              <a:t>işleri aşağıdaki </a:t>
            </a:r>
            <a:r>
              <a:rPr lang="tr-TR" dirty="0"/>
              <a:t>adımlardan </a:t>
            </a:r>
            <a:r>
              <a:rPr lang="tr-TR" dirty="0" smtClean="0"/>
              <a:t>oluşur</a:t>
            </a:r>
          </a:p>
          <a:p>
            <a:pPr marL="285750" indent="-28575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tr-TR" dirty="0" smtClean="0"/>
              <a:t>İstikşaf </a:t>
            </a:r>
            <a:r>
              <a:rPr lang="tr-TR" dirty="0"/>
              <a:t>(arazinin gezilip görülmesi) </a:t>
            </a:r>
          </a:p>
          <a:p>
            <a:pPr marL="285750" indent="-28575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tr-TR" dirty="0" smtClean="0"/>
              <a:t>Tesis </a:t>
            </a:r>
            <a:r>
              <a:rPr lang="tr-TR" dirty="0"/>
              <a:t>(zemin </a:t>
            </a:r>
            <a:r>
              <a:rPr lang="tr-TR" dirty="0" smtClean="0"/>
              <a:t>işaretlerinin </a:t>
            </a:r>
            <a:r>
              <a:rPr lang="tr-TR" dirty="0" err="1" smtClean="0"/>
              <a:t>yerşeltirilmesi</a:t>
            </a:r>
            <a:r>
              <a:rPr lang="tr-TR" dirty="0" smtClean="0"/>
              <a:t>)</a:t>
            </a:r>
          </a:p>
          <a:p>
            <a:pPr marL="285750" indent="-28575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tr-TR" dirty="0" err="1" smtClean="0"/>
              <a:t>Röper</a:t>
            </a:r>
            <a:r>
              <a:rPr lang="tr-TR" dirty="0" smtClean="0"/>
              <a:t> </a:t>
            </a:r>
          </a:p>
          <a:p>
            <a:pPr marL="285750" indent="-28575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tr-TR" dirty="0" smtClean="0"/>
              <a:t>Poligon </a:t>
            </a:r>
            <a:r>
              <a:rPr lang="tr-TR" dirty="0"/>
              <a:t>ölçmeleri </a:t>
            </a:r>
            <a:endParaRPr lang="tr-TR" dirty="0" smtClean="0"/>
          </a:p>
          <a:p>
            <a:pPr marL="285750" indent="-28575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tr-TR" dirty="0" smtClean="0"/>
              <a:t>Hesap </a:t>
            </a:r>
            <a:r>
              <a:rPr lang="tr-TR" dirty="0"/>
              <a:t>ve çizim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69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73293" y="1113854"/>
            <a:ext cx="8012450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</a:pPr>
            <a:r>
              <a:rPr lang="tr-TR" sz="1500" b="1" dirty="0"/>
              <a:t>Kaynaklar</a:t>
            </a:r>
            <a:endParaRPr lang="tr-TR" sz="1350" dirty="0"/>
          </a:p>
        </p:txBody>
      </p:sp>
      <p:sp>
        <p:nvSpPr>
          <p:cNvPr id="6" name="Dikdörtgen 5"/>
          <p:cNvSpPr/>
          <p:nvPr/>
        </p:nvSpPr>
        <p:spPr>
          <a:xfrm>
            <a:off x="782858" y="1465949"/>
            <a:ext cx="7557470" cy="3312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Ölçme Bilgisi Pratik Jeodezi, Prof. Dr. Erdoğan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Özbenli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Prof. Dr. Türkay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Tüdeş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Trabzon, 2001.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Ölçme Bilgisi, Doç. Dr. İbrahim Koç, İstanbul, 1998.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İmar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Planı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Uygulamaları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Kentsel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Alan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Düzenlemesi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Prof. Dr. Türkay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Tüdeş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Ankara, 2019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dirty="0"/>
              <a:t>Bayrak, T., 2011. </a:t>
            </a:r>
            <a:r>
              <a:rPr lang="tr-TR"/>
              <a:t>Ölçme Bilgisi Ders Notları, Gümüşhane Üniversitesi.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4313" indent="-214313" algn="just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tr-TR" sz="13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12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12743</TotalTime>
  <Words>415</Words>
  <Application>Microsoft Office PowerPoint</Application>
  <PresentationFormat>Ekran Gösterisi (4:3)</PresentationFormat>
  <Paragraphs>30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7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Yeşim Aliefendioğlu</cp:lastModifiedBy>
  <cp:revision>830</cp:revision>
  <cp:lastPrinted>2016-10-24T07:53:35Z</cp:lastPrinted>
  <dcterms:created xsi:type="dcterms:W3CDTF">2016-09-18T09:35:24Z</dcterms:created>
  <dcterms:modified xsi:type="dcterms:W3CDTF">2020-03-06T13:16:28Z</dcterms:modified>
</cp:coreProperties>
</file>