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1" r:id="rId5"/>
    <p:sldId id="258" r:id="rId6"/>
    <p:sldId id="268" r:id="rId7"/>
    <p:sldId id="267" r:id="rId8"/>
    <p:sldId id="266" r:id="rId9"/>
    <p:sldId id="263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3FDB71E-EF08-49C9-96EA-0D832F25F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2BD7EAC-2BDF-4751-BF50-74E42503A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8AD7AD2-0D40-4375-BA6B-16698816A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91F7C0B-99FA-4001-8B9E-9C7EF6923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AC4D1C1-3552-4850-85E3-995438291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287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01D750B-B9CE-45A4-BCA9-98897DAE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A30D44D-375A-4FED-810D-1B436C126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39F9704-30BA-484D-980D-61E7CFCE1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50031BB-4DAC-46FF-8C65-77DE69FC0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4B4D85F-0657-469E-9B59-48265C13A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375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5501B00-8C75-4E1D-B905-D82282F778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D7F41D1-ACC0-4A97-BF76-021F195F0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6FECEE0-F3E0-413C-8EDD-E4B1AEF36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D6293F1-EF99-43EB-8729-29223D50F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49786C5-0977-44D1-8435-AF9A7BFDB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373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5BA90ED-9C2E-4AA2-B337-480B38C8A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787A67A-121A-476B-93C2-99D73A2FB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60AEB9A-18A8-47F7-A1DA-66AF12C18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6F28BEA-5C8C-4C80-BB3B-CFF16BDFA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93309EF-B22A-49F5-BAB8-1052729ED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509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F206F56-B9FC-4A47-BEA8-B5DF46270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B4AC0DB-2E6E-494D-965A-8E2FFFAB7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4FD3AD7-A53A-4E57-AEB7-CBBEBD6EC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8D8C549-6A85-4F37-8D56-AAD5030A8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797FE20-C305-46ED-884B-2FBCE2406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5373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42248CE-9D70-4758-8621-D33A79CDA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F515CD5-E892-4F7F-9620-90754FF7F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7E090D7-B9A4-4458-9C7C-7C8CD3243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7B80F49-94A3-49B6-8B0F-79EFC1212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B877FA0-BBA1-4698-92AE-58C096AAF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5077662-071C-46FB-A968-CD0028FB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376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CF0455C-13EE-4F5F-9A85-54CC27D02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7E59AB4-2048-414E-884C-3476558F0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897A39B-4308-433F-AA9E-BF63AA366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FA6329C-2A76-4DF4-BC19-AE8B94BB3F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B2AD679-6FFC-4E08-9319-B41EE8D800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3ECBC88-63DF-483B-91F2-27676AF6B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3EE84A7-F214-44E5-8793-3B6368C5C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FCF21D8-255D-4279-BC6C-D33DC59B1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7802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4A0F412-60C7-4AD4-933D-BBCEBCA5A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98AEBED-F5B4-425B-8953-13B2E9F14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0541325-8936-4F94-B4FB-EAB076F10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A9438E1-4774-4539-9DB5-74B07D59E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8459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5FC12C7-06DC-47C1-99E3-DDB172CF5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267E04C-1D90-484C-93C5-4F388DFD3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BCC9D48-9A84-4EB0-953A-A42A2779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04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FEB2759-E656-409D-9DEB-F507C9ACF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F3DC4D-4180-4793-8BF4-48EA1E150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A7D4E77-D017-4842-9206-CD3B81398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20A8DCA-2A36-49B9-BB55-30BC7CE16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3EACC5F-EEBF-42D8-8F0D-548AAD275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2546B2A-A222-434A-B730-F2D987AE4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9153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B510093-426A-42B9-8759-9B039A7CA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9CE3330-7C8B-4CFE-81E2-067745191F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E86DC93-6545-4F77-9B5C-127B5DF26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34D5C00-C808-47D6-8B74-18709D914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516595C-C382-4C39-81DF-F3CAC7B3E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92AAD47-A047-4F24-AD47-60F3C4FA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828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16A6E83-B0AE-40E2-BF9E-C2195A1A8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E65C36A-9053-4CDB-8B51-4A2BF466D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D33ACF1-7F3B-483D-B011-0F9B6EA816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55D16-9F0B-48FF-AE52-36879E8B9CAE}" type="datetimeFigureOut">
              <a:rPr lang="tr-TR" smtClean="0"/>
              <a:t>3.05.2020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6BB34CD-14DA-4724-9858-0D742ADAC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465090F-C09C-4BD0-8BA0-A3F25910A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BBC63-571B-4D27-9ED4-15D5B2102C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184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18447880-9C41-438F-98E1-E272AF3D2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5299" y="4592325"/>
            <a:ext cx="5946579" cy="1514185"/>
          </a:xfrm>
        </p:spPr>
        <p:txBody>
          <a:bodyPr anchor="t">
            <a:normAutofit/>
          </a:bodyPr>
          <a:lstStyle/>
          <a:p>
            <a:pPr algn="r"/>
            <a:r>
              <a:rPr lang="tr-TR" sz="3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Denizde Yapılan Su Sporlarının İçeriklerinin Tanıtılması-3</a:t>
            </a:r>
          </a:p>
        </p:txBody>
      </p:sp>
      <p:sp>
        <p:nvSpPr>
          <p:cNvPr id="20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2" descr="ankara Ã¼niversitesi ile ilgili gÃ¶rsel sonucu">
            <a:extLst>
              <a:ext uri="{FF2B5EF4-FFF2-40B4-BE49-F238E27FC236}">
                <a16:creationId xmlns:a16="http://schemas.microsoft.com/office/drawing/2014/main" id="{E86C3170-2B6A-450C-B429-2147EDAF0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181" y="2839031"/>
            <a:ext cx="3163437" cy="316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2" descr="Ä°lgili resim">
            <a:extLst>
              <a:ext uri="{FF2B5EF4-FFF2-40B4-BE49-F238E27FC236}">
                <a16:creationId xmlns:a16="http://schemas.microsoft.com/office/drawing/2014/main" id="{23F6065A-6111-4C2C-BF40-9074C6FA3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8595" y="573467"/>
            <a:ext cx="2754249" cy="137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4FE2E9E2-98A0-43A1-AAC5-07A7068DD391}"/>
              </a:ext>
            </a:extLst>
          </p:cNvPr>
          <p:cNvSpPr/>
          <p:nvPr/>
        </p:nvSpPr>
        <p:spPr>
          <a:xfrm>
            <a:off x="5763126" y="4427621"/>
            <a:ext cx="5847348" cy="15748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1981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yelken sporu ile ilgili gÃ¶rsel sonucu">
            <a:extLst>
              <a:ext uri="{FF2B5EF4-FFF2-40B4-BE49-F238E27FC236}">
                <a16:creationId xmlns:a16="http://schemas.microsoft.com/office/drawing/2014/main" id="{4ACFE3CF-8BE9-4D98-AEE6-74C831947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r="13986" b="-3"/>
          <a:stretch/>
        </p:blipFill>
        <p:spPr bwMode="auto">
          <a:xfrm>
            <a:off x="5491133" y="286529"/>
            <a:ext cx="2275744" cy="2275744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Ä°lgili resim">
            <a:extLst>
              <a:ext uri="{FF2B5EF4-FFF2-40B4-BE49-F238E27FC236}">
                <a16:creationId xmlns:a16="http://schemas.microsoft.com/office/drawing/2014/main" id="{47A5B5C9-5D6F-434F-B8DD-79CC3D07E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" r="36606" b="-2"/>
          <a:stretch/>
        </p:blipFill>
        <p:spPr bwMode="auto">
          <a:xfrm>
            <a:off x="5734231" y="2527224"/>
            <a:ext cx="3316388" cy="3316386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Ã¶rf ile ilgili gÃ¶rsel sonucu">
            <a:extLst>
              <a:ext uri="{FF2B5EF4-FFF2-40B4-BE49-F238E27FC236}">
                <a16:creationId xmlns:a16="http://schemas.microsoft.com/office/drawing/2014/main" id="{1CE39646-0268-4B86-9BDF-00D790B10E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5" r="8918" b="-3"/>
          <a:stretch/>
        </p:blipFill>
        <p:spPr bwMode="auto">
          <a:xfrm>
            <a:off x="7786846" y="1"/>
            <a:ext cx="4405154" cy="3776782"/>
          </a:xfrm>
          <a:custGeom>
            <a:avLst/>
            <a:gdLst>
              <a:gd name="connsiteX0" fmla="*/ 279221 w 4405154"/>
              <a:gd name="connsiteY0" fmla="*/ 0 h 3776782"/>
              <a:gd name="connsiteX1" fmla="*/ 4405154 w 4405154"/>
              <a:gd name="connsiteY1" fmla="*/ 0 h 3776782"/>
              <a:gd name="connsiteX2" fmla="*/ 4405154 w 4405154"/>
              <a:gd name="connsiteY2" fmla="*/ 3055054 h 3776782"/>
              <a:gd name="connsiteX3" fmla="*/ 4266200 w 4405154"/>
              <a:gd name="connsiteY3" fmla="*/ 3181344 h 3776782"/>
              <a:gd name="connsiteX4" fmla="*/ 2607554 w 4405154"/>
              <a:gd name="connsiteY4" fmla="*/ 3776782 h 3776782"/>
              <a:gd name="connsiteX5" fmla="*/ 0 w 4405154"/>
              <a:gd name="connsiteY5" fmla="*/ 1169228 h 3776782"/>
              <a:gd name="connsiteX6" fmla="*/ 204915 w 4405154"/>
              <a:gd name="connsiteY6" fmla="*/ 154250 h 377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154" h="3776782">
                <a:moveTo>
                  <a:pt x="279221" y="0"/>
                </a:moveTo>
                <a:lnTo>
                  <a:pt x="4405154" y="0"/>
                </a:lnTo>
                <a:lnTo>
                  <a:pt x="4405154" y="3055054"/>
                </a:lnTo>
                <a:lnTo>
                  <a:pt x="4266200" y="3181344"/>
                </a:lnTo>
                <a:cubicBezTo>
                  <a:pt x="3815461" y="3553326"/>
                  <a:pt x="3237603" y="3776782"/>
                  <a:pt x="2607554" y="3776782"/>
                </a:cubicBezTo>
                <a:cubicBezTo>
                  <a:pt x="1167442" y="3776782"/>
                  <a:pt x="0" y="2609341"/>
                  <a:pt x="0" y="1169228"/>
                </a:cubicBezTo>
                <a:cubicBezTo>
                  <a:pt x="0" y="809200"/>
                  <a:pt x="72965" y="466214"/>
                  <a:pt x="204915" y="15425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kÃ¼rek sporu ile ilgili gÃ¶rsel sonucu">
            <a:extLst>
              <a:ext uri="{FF2B5EF4-FFF2-40B4-BE49-F238E27FC236}">
                <a16:creationId xmlns:a16="http://schemas.microsoft.com/office/drawing/2014/main" id="{371B3697-CE6D-461D-91D1-C85B4E0EC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6" r="20829" b="-3"/>
          <a:stretch/>
        </p:blipFill>
        <p:spPr bwMode="auto">
          <a:xfrm>
            <a:off x="8738478" y="3917271"/>
            <a:ext cx="3453522" cy="2950205"/>
          </a:xfrm>
          <a:custGeom>
            <a:avLst/>
            <a:gdLst>
              <a:gd name="connsiteX0" fmla="*/ 1901420 w 3453522"/>
              <a:gd name="connsiteY0" fmla="*/ 0 h 2950205"/>
              <a:gd name="connsiteX1" fmla="*/ 3368648 w 3453522"/>
              <a:gd name="connsiteY1" fmla="*/ 691940 h 2950205"/>
              <a:gd name="connsiteX2" fmla="*/ 3453522 w 3453522"/>
              <a:gd name="connsiteY2" fmla="*/ 805440 h 2950205"/>
              <a:gd name="connsiteX3" fmla="*/ 3453522 w 3453522"/>
              <a:gd name="connsiteY3" fmla="*/ 2950205 h 2950205"/>
              <a:gd name="connsiteX4" fmla="*/ 316036 w 3453522"/>
              <a:gd name="connsiteY4" fmla="*/ 2950205 h 2950205"/>
              <a:gd name="connsiteX5" fmla="*/ 229491 w 3453522"/>
              <a:gd name="connsiteY5" fmla="*/ 2807749 h 2950205"/>
              <a:gd name="connsiteX6" fmla="*/ 0 w 3453522"/>
              <a:gd name="connsiteY6" fmla="*/ 1901419 h 2950205"/>
              <a:gd name="connsiteX7" fmla="*/ 1901420 w 3453522"/>
              <a:gd name="connsiteY7" fmla="*/ 0 h 29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522" h="2950205">
                <a:moveTo>
                  <a:pt x="1901420" y="0"/>
                </a:moveTo>
                <a:cubicBezTo>
                  <a:pt x="2492116" y="0"/>
                  <a:pt x="3019900" y="269355"/>
                  <a:pt x="3368648" y="691940"/>
                </a:cubicBezTo>
                <a:lnTo>
                  <a:pt x="3453522" y="805440"/>
                </a:lnTo>
                <a:lnTo>
                  <a:pt x="3453522" y="2950205"/>
                </a:lnTo>
                <a:lnTo>
                  <a:pt x="316036" y="2950205"/>
                </a:lnTo>
                <a:lnTo>
                  <a:pt x="229491" y="2807749"/>
                </a:lnTo>
                <a:cubicBezTo>
                  <a:pt x="83134" y="2538330"/>
                  <a:pt x="0" y="2229583"/>
                  <a:pt x="0" y="1901419"/>
                </a:cubicBezTo>
                <a:cubicBezTo>
                  <a:pt x="0" y="851294"/>
                  <a:pt x="851295" y="0"/>
                  <a:pt x="1901420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57749F-B943-4D30-8F08-8AA92F25A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5A5D7E9A-A7BD-4A60-B5B2-F6717507B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845" y="802955"/>
            <a:ext cx="4283082" cy="1454051"/>
          </a:xfrm>
        </p:spPr>
        <p:txBody>
          <a:bodyPr>
            <a:normAutofit/>
          </a:bodyPr>
          <a:lstStyle/>
          <a:p>
            <a:r>
              <a:rPr lang="tr-TR" sz="4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Ders İçeriği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5C20924-248F-420C-8295-2ECF8A857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232" y="2421682"/>
            <a:ext cx="4282740" cy="3639289"/>
          </a:xfrm>
        </p:spPr>
        <p:txBody>
          <a:bodyPr anchor="ctr">
            <a:normAutofit/>
          </a:bodyPr>
          <a:lstStyle/>
          <a:p>
            <a:endParaRPr lang="tr-TR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Yelken</a:t>
            </a:r>
          </a:p>
          <a:p>
            <a:r>
              <a:rPr lang="tr-TR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Optimist</a:t>
            </a:r>
          </a:p>
          <a:p>
            <a:r>
              <a:rPr lang="tr-TR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Yelken Kuralları</a:t>
            </a:r>
          </a:p>
          <a:p>
            <a:r>
              <a:rPr lang="tr-TR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Yelkende Kullanılan Malzemeler</a:t>
            </a:r>
          </a:p>
          <a:p>
            <a:pPr marL="0" indent="0">
              <a:buNone/>
            </a:pPr>
            <a:endParaRPr lang="tr-T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28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138">
            <a:extLst>
              <a:ext uri="{FF2B5EF4-FFF2-40B4-BE49-F238E27FC236}">
                <a16:creationId xmlns:a16="http://schemas.microsoft.com/office/drawing/2014/main" id="{DEE5C6BA-FE2A-4C38-8D88-E70C06E54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53E66F28-0926-4CFB-BDAB-646CAB184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1D014ABB-3ECD-4097-8196-FC94A4ED8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Yelken</a:t>
            </a:r>
          </a:p>
        </p:txBody>
      </p:sp>
      <p:sp>
        <p:nvSpPr>
          <p:cNvPr id="143" name="Freeform 60">
            <a:extLst>
              <a:ext uri="{FF2B5EF4-FFF2-40B4-BE49-F238E27FC236}">
                <a16:creationId xmlns:a16="http://schemas.microsoft.com/office/drawing/2014/main" id="{DE9FA85F-F0FB-4952-A05F-04CC67B18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3099" y="1"/>
            <a:ext cx="3960192" cy="2251543"/>
          </a:xfrm>
          <a:custGeom>
            <a:avLst/>
            <a:gdLst>
              <a:gd name="connsiteX0" fmla="*/ 20753 w 3960192"/>
              <a:gd name="connsiteY0" fmla="*/ 0 h 2251543"/>
              <a:gd name="connsiteX1" fmla="*/ 3939439 w 3960192"/>
              <a:gd name="connsiteY1" fmla="*/ 0 h 2251543"/>
              <a:gd name="connsiteX2" fmla="*/ 3949969 w 3960192"/>
              <a:gd name="connsiteY2" fmla="*/ 68994 h 2251543"/>
              <a:gd name="connsiteX3" fmla="*/ 3960192 w 3960192"/>
              <a:gd name="connsiteY3" fmla="*/ 271447 h 2251543"/>
              <a:gd name="connsiteX4" fmla="*/ 1980096 w 3960192"/>
              <a:gd name="connsiteY4" fmla="*/ 2251543 h 2251543"/>
              <a:gd name="connsiteX5" fmla="*/ 0 w 3960192"/>
              <a:gd name="connsiteY5" fmla="*/ 271447 h 2251543"/>
              <a:gd name="connsiteX6" fmla="*/ 10223 w 3960192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251543">
                <a:moveTo>
                  <a:pt x="20753" y="0"/>
                </a:moveTo>
                <a:lnTo>
                  <a:pt x="3939439" y="0"/>
                </a:lnTo>
                <a:lnTo>
                  <a:pt x="3949969" y="68994"/>
                </a:lnTo>
                <a:cubicBezTo>
                  <a:pt x="3956729" y="135559"/>
                  <a:pt x="3960192" y="203099"/>
                  <a:pt x="3960192" y="271447"/>
                </a:cubicBezTo>
                <a:cubicBezTo>
                  <a:pt x="3960192" y="1365024"/>
                  <a:pt x="3073673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3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6" name="Picture 6" descr="yelken sporu ile ilgili gÃ¶rsel sonucu">
            <a:extLst>
              <a:ext uri="{FF2B5EF4-FFF2-40B4-BE49-F238E27FC236}">
                <a16:creationId xmlns:a16="http://schemas.microsoft.com/office/drawing/2014/main" id="{272CB6DF-3B19-4EB6-907A-BA2718DB62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1" b="-2"/>
          <a:stretch/>
        </p:blipFill>
        <p:spPr bwMode="auto">
          <a:xfrm>
            <a:off x="6632714" y="1"/>
            <a:ext cx="3674754" cy="2106932"/>
          </a:xfrm>
          <a:custGeom>
            <a:avLst/>
            <a:gdLst/>
            <a:ahLst/>
            <a:cxnLst/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10B5F7C-972D-47A0-88A2-30E4B0239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/>
          </a:bodyPr>
          <a:lstStyle/>
          <a:p>
            <a:pPr algn="just"/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İnsanoğlunun suyun kaldırma kuvvetinden istifade ederek kullandığı teknelere rüzgârın enerjisini de eklemesiyle oluşan ve önceleri bir ulaşım biçimiyken sonra doğayla mücadelenin ağır bastığı bir faaliyet haline gelen spor dalıdır</a:t>
            </a:r>
            <a:r>
              <a:rPr lang="tr-TR" sz="20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45" name="Freeform 68">
            <a:extLst>
              <a:ext uri="{FF2B5EF4-FFF2-40B4-BE49-F238E27FC236}">
                <a16:creationId xmlns:a16="http://schemas.microsoft.com/office/drawing/2014/main" id="{FEBD362A-CC27-47D9-8FC3-A5E91BA0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5296" y="2922177"/>
            <a:ext cx="4956705" cy="3945299"/>
          </a:xfrm>
          <a:custGeom>
            <a:avLst/>
            <a:gdLst>
              <a:gd name="connsiteX0" fmla="*/ 2718646 w 4956705"/>
              <a:gd name="connsiteY0" fmla="*/ 0 h 3945299"/>
              <a:gd name="connsiteX1" fmla="*/ 4816486 w 4956705"/>
              <a:gd name="connsiteY1" fmla="*/ 989335 h 3945299"/>
              <a:gd name="connsiteX2" fmla="*/ 4956705 w 4956705"/>
              <a:gd name="connsiteY2" fmla="*/ 1176848 h 3945299"/>
              <a:gd name="connsiteX3" fmla="*/ 4956705 w 4956705"/>
              <a:gd name="connsiteY3" fmla="*/ 3945299 h 3945299"/>
              <a:gd name="connsiteX4" fmla="*/ 294783 w 4956705"/>
              <a:gd name="connsiteY4" fmla="*/ 3945299 h 3945299"/>
              <a:gd name="connsiteX5" fmla="*/ 213645 w 4956705"/>
              <a:gd name="connsiteY5" fmla="*/ 3776866 h 3945299"/>
              <a:gd name="connsiteX6" fmla="*/ 0 w 4956705"/>
              <a:gd name="connsiteY6" fmla="*/ 2718646 h 3945299"/>
              <a:gd name="connsiteX7" fmla="*/ 2718646 w 4956705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705" h="3945299">
                <a:moveTo>
                  <a:pt x="2718646" y="0"/>
                </a:moveTo>
                <a:cubicBezTo>
                  <a:pt x="3563221" y="0"/>
                  <a:pt x="4317846" y="385123"/>
                  <a:pt x="4816486" y="989335"/>
                </a:cubicBezTo>
                <a:lnTo>
                  <a:pt x="4956705" y="1176848"/>
                </a:lnTo>
                <a:lnTo>
                  <a:pt x="4956705" y="3945299"/>
                </a:lnTo>
                <a:lnTo>
                  <a:pt x="294783" y="3945299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4" name="Picture 4" descr="Ä°lgili resim">
            <a:extLst>
              <a:ext uri="{FF2B5EF4-FFF2-40B4-BE49-F238E27FC236}">
                <a16:creationId xmlns:a16="http://schemas.microsoft.com/office/drawing/2014/main" id="{E3007533-2095-4309-AAD3-8E776D359F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r="8304" b="2"/>
          <a:stretch/>
        </p:blipFill>
        <p:spPr bwMode="auto">
          <a:xfrm>
            <a:off x="7399326" y="3086207"/>
            <a:ext cx="4792674" cy="3781268"/>
          </a:xfrm>
          <a:custGeom>
            <a:avLst/>
            <a:gdLst/>
            <a:ahLst/>
            <a:cxnLst/>
            <a:rect l="l" t="t" r="r" b="b"/>
            <a:pathLst>
              <a:path w="4792674" h="3781268">
                <a:moveTo>
                  <a:pt x="2554615" y="0"/>
                </a:moveTo>
                <a:cubicBezTo>
                  <a:pt x="3436412" y="0"/>
                  <a:pt x="4213859" y="446774"/>
                  <a:pt x="4672942" y="1126306"/>
                </a:cubicBezTo>
                <a:lnTo>
                  <a:pt x="4792674" y="1323391"/>
                </a:lnTo>
                <a:lnTo>
                  <a:pt x="4792674" y="3781268"/>
                </a:lnTo>
                <a:lnTo>
                  <a:pt x="313779" y="3781268"/>
                </a:lnTo>
                <a:lnTo>
                  <a:pt x="308328" y="3772297"/>
                </a:lnTo>
                <a:cubicBezTo>
                  <a:pt x="111694" y="3410325"/>
                  <a:pt x="0" y="2995514"/>
                  <a:pt x="0" y="2554615"/>
                </a:cubicBezTo>
                <a:cubicBezTo>
                  <a:pt x="0" y="1143740"/>
                  <a:pt x="1143740" y="0"/>
                  <a:pt x="255461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90BA6309-8397-4F12-A822-9614D3696626}"/>
              </a:ext>
            </a:extLst>
          </p:cNvPr>
          <p:cNvSpPr/>
          <p:nvPr/>
        </p:nvSpPr>
        <p:spPr>
          <a:xfrm>
            <a:off x="601579" y="802955"/>
            <a:ext cx="1961147" cy="13266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4692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yelken sporu ile ilgili gÃ¶rsel sonucu">
            <a:extLst>
              <a:ext uri="{FF2B5EF4-FFF2-40B4-BE49-F238E27FC236}">
                <a16:creationId xmlns:a16="http://schemas.microsoft.com/office/drawing/2014/main" id="{8437541C-EC6F-4714-829D-B4E9A8C941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69" b="-1"/>
          <a:stretch/>
        </p:blipFill>
        <p:spPr bwMode="auto">
          <a:xfrm>
            <a:off x="7786846" y="1"/>
            <a:ext cx="4405154" cy="3776782"/>
          </a:xfrm>
          <a:custGeom>
            <a:avLst/>
            <a:gdLst>
              <a:gd name="connsiteX0" fmla="*/ 279221 w 4405154"/>
              <a:gd name="connsiteY0" fmla="*/ 0 h 3776782"/>
              <a:gd name="connsiteX1" fmla="*/ 4405154 w 4405154"/>
              <a:gd name="connsiteY1" fmla="*/ 0 h 3776782"/>
              <a:gd name="connsiteX2" fmla="*/ 4405154 w 4405154"/>
              <a:gd name="connsiteY2" fmla="*/ 3055054 h 3776782"/>
              <a:gd name="connsiteX3" fmla="*/ 4266200 w 4405154"/>
              <a:gd name="connsiteY3" fmla="*/ 3181344 h 3776782"/>
              <a:gd name="connsiteX4" fmla="*/ 2607554 w 4405154"/>
              <a:gd name="connsiteY4" fmla="*/ 3776782 h 3776782"/>
              <a:gd name="connsiteX5" fmla="*/ 0 w 4405154"/>
              <a:gd name="connsiteY5" fmla="*/ 1169228 h 3776782"/>
              <a:gd name="connsiteX6" fmla="*/ 204915 w 4405154"/>
              <a:gd name="connsiteY6" fmla="*/ 154250 h 377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154" h="3776782">
                <a:moveTo>
                  <a:pt x="279221" y="0"/>
                </a:moveTo>
                <a:lnTo>
                  <a:pt x="4405154" y="0"/>
                </a:lnTo>
                <a:lnTo>
                  <a:pt x="4405154" y="3055054"/>
                </a:lnTo>
                <a:lnTo>
                  <a:pt x="4266200" y="3181344"/>
                </a:lnTo>
                <a:cubicBezTo>
                  <a:pt x="3815461" y="3553326"/>
                  <a:pt x="3237603" y="3776782"/>
                  <a:pt x="2607554" y="3776782"/>
                </a:cubicBezTo>
                <a:cubicBezTo>
                  <a:pt x="1167442" y="3776782"/>
                  <a:pt x="0" y="2609341"/>
                  <a:pt x="0" y="1169228"/>
                </a:cubicBezTo>
                <a:cubicBezTo>
                  <a:pt x="0" y="809200"/>
                  <a:pt x="72965" y="466214"/>
                  <a:pt x="204915" y="15425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yelken sporu ile ilgili gÃ¶rsel sonucu">
            <a:extLst>
              <a:ext uri="{FF2B5EF4-FFF2-40B4-BE49-F238E27FC236}">
                <a16:creationId xmlns:a16="http://schemas.microsoft.com/office/drawing/2014/main" id="{CC164756-A05D-4DB7-815B-341E0C23F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" r="18492" b="1"/>
          <a:stretch/>
        </p:blipFill>
        <p:spPr bwMode="auto">
          <a:xfrm>
            <a:off x="8738478" y="3917271"/>
            <a:ext cx="3453522" cy="2950205"/>
          </a:xfrm>
          <a:custGeom>
            <a:avLst/>
            <a:gdLst>
              <a:gd name="connsiteX0" fmla="*/ 1901420 w 3453522"/>
              <a:gd name="connsiteY0" fmla="*/ 0 h 2950205"/>
              <a:gd name="connsiteX1" fmla="*/ 3368648 w 3453522"/>
              <a:gd name="connsiteY1" fmla="*/ 691940 h 2950205"/>
              <a:gd name="connsiteX2" fmla="*/ 3453522 w 3453522"/>
              <a:gd name="connsiteY2" fmla="*/ 805440 h 2950205"/>
              <a:gd name="connsiteX3" fmla="*/ 3453522 w 3453522"/>
              <a:gd name="connsiteY3" fmla="*/ 2950205 h 2950205"/>
              <a:gd name="connsiteX4" fmla="*/ 316036 w 3453522"/>
              <a:gd name="connsiteY4" fmla="*/ 2950205 h 2950205"/>
              <a:gd name="connsiteX5" fmla="*/ 229491 w 3453522"/>
              <a:gd name="connsiteY5" fmla="*/ 2807749 h 2950205"/>
              <a:gd name="connsiteX6" fmla="*/ 0 w 3453522"/>
              <a:gd name="connsiteY6" fmla="*/ 1901419 h 2950205"/>
              <a:gd name="connsiteX7" fmla="*/ 1901420 w 3453522"/>
              <a:gd name="connsiteY7" fmla="*/ 0 h 29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522" h="2950205">
                <a:moveTo>
                  <a:pt x="1901420" y="0"/>
                </a:moveTo>
                <a:cubicBezTo>
                  <a:pt x="2492116" y="0"/>
                  <a:pt x="3019900" y="269355"/>
                  <a:pt x="3368648" y="691940"/>
                </a:cubicBezTo>
                <a:lnTo>
                  <a:pt x="3453522" y="805440"/>
                </a:lnTo>
                <a:lnTo>
                  <a:pt x="3453522" y="2950205"/>
                </a:lnTo>
                <a:lnTo>
                  <a:pt x="316036" y="2950205"/>
                </a:lnTo>
                <a:lnTo>
                  <a:pt x="229491" y="2807749"/>
                </a:lnTo>
                <a:cubicBezTo>
                  <a:pt x="83134" y="2538330"/>
                  <a:pt x="0" y="2229583"/>
                  <a:pt x="0" y="1901419"/>
                </a:cubicBezTo>
                <a:cubicBezTo>
                  <a:pt x="0" y="851294"/>
                  <a:pt x="851295" y="0"/>
                  <a:pt x="1901420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8557749F-B943-4D30-8F08-8AA92F25A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1D014ABB-3ECD-4097-8196-FC94A4ED8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845" y="802955"/>
            <a:ext cx="4283082" cy="1454051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Optimist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10B5F7C-972D-47A0-88A2-30E4B0239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231" y="2421682"/>
            <a:ext cx="5620703" cy="3639289"/>
          </a:xfrm>
        </p:spPr>
        <p:txBody>
          <a:bodyPr anchor="ctr">
            <a:normAutofit/>
          </a:bodyPr>
          <a:lstStyle/>
          <a:p>
            <a:pPr algn="just"/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Yelken sporunu çocuklara sevdirmek, genç yelkenciler yetiştirmek gayesiyle 6-16 yaş arası gençlerin özel teknelerle yaptığı su sporudur.</a:t>
            </a:r>
          </a:p>
          <a:p>
            <a:pPr algn="just"/>
            <a:endParaRPr lang="tr-TR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tr-TR" sz="2000" b="1" dirty="0">
                <a:solidFill>
                  <a:srgbClr val="000000"/>
                </a:solidFill>
              </a:rPr>
              <a:t>Son derece dengeli, emniyetli ve suda batmayan tekne olan optimistler 2.30 m boyunda, 1.13 m genişliğinde köşeli biçimde olup yelken yüzeyi 3.5 m2, toplam ağırlığı35 kg’dır.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90BA6309-8397-4F12-A822-9614D3696626}"/>
              </a:ext>
            </a:extLst>
          </p:cNvPr>
          <p:cNvSpPr/>
          <p:nvPr/>
        </p:nvSpPr>
        <p:spPr>
          <a:xfrm>
            <a:off x="601579" y="802955"/>
            <a:ext cx="3942286" cy="13266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6816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Ä°lgili resim">
            <a:extLst>
              <a:ext uri="{FF2B5EF4-FFF2-40B4-BE49-F238E27FC236}">
                <a16:creationId xmlns:a16="http://schemas.microsoft.com/office/drawing/2014/main" id="{77E5B4DC-91AA-4FC4-9AFD-7AE89ADCB8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5" r="20080"/>
          <a:stretch/>
        </p:blipFill>
        <p:spPr bwMode="auto">
          <a:xfrm>
            <a:off x="6706581" y="2247531"/>
            <a:ext cx="5485419" cy="4610469"/>
          </a:xfrm>
          <a:custGeom>
            <a:avLst/>
            <a:gdLst/>
            <a:ahLst/>
            <a:cxnLst/>
            <a:rect l="l" t="t" r="r" b="b"/>
            <a:pathLst>
              <a:path w="5485419" h="4610469">
                <a:moveTo>
                  <a:pt x="3140343" y="0"/>
                </a:moveTo>
                <a:cubicBezTo>
                  <a:pt x="4007525" y="0"/>
                  <a:pt x="4792611" y="351495"/>
                  <a:pt x="5360901" y="919786"/>
                </a:cubicBezTo>
                <a:lnTo>
                  <a:pt x="5485419" y="1056789"/>
                </a:lnTo>
                <a:lnTo>
                  <a:pt x="5485419" y="4610469"/>
                </a:lnTo>
                <a:lnTo>
                  <a:pt x="366137" y="4610469"/>
                </a:lnTo>
                <a:lnTo>
                  <a:pt x="246784" y="4362707"/>
                </a:lnTo>
                <a:cubicBezTo>
                  <a:pt x="87874" y="3987002"/>
                  <a:pt x="0" y="3573935"/>
                  <a:pt x="0" y="3140344"/>
                </a:cubicBezTo>
                <a:cubicBezTo>
                  <a:pt x="0" y="1405980"/>
                  <a:pt x="1405980" y="0"/>
                  <a:pt x="3140343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3B37BAF8-EA97-496B-9DF6-3D53B6A19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43A9995-32EE-4E60-A6E6-5837490DB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661" y="2421682"/>
            <a:ext cx="5286665" cy="3639289"/>
          </a:xfrm>
        </p:spPr>
        <p:txBody>
          <a:bodyPr anchor="ctr">
            <a:normAutofit/>
          </a:bodyPr>
          <a:lstStyle/>
          <a:p>
            <a:pPr algn="just"/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Yelken yarışlarında tekneler, çıkış için bir çizgiye sıralanmaz.</a:t>
            </a:r>
          </a:p>
          <a:p>
            <a:pPr algn="just"/>
            <a:endParaRPr lang="tr-TR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Hareket halinde olan tekneler çıkış işareti (görsel, sancak ve ses işareti) üzerine şamandıra ya da direkle belirlenmiş çizgiyi aşarak yarışa başlar.</a:t>
            </a:r>
          </a:p>
        </p:txBody>
      </p:sp>
      <p:sp>
        <p:nvSpPr>
          <p:cNvPr id="12" name="Unvan 1">
            <a:extLst>
              <a:ext uri="{FF2B5EF4-FFF2-40B4-BE49-F238E27FC236}">
                <a16:creationId xmlns:a16="http://schemas.microsoft.com/office/drawing/2014/main" id="{F5D828A4-F12E-4DB7-AD5A-AEB378991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845" y="802955"/>
            <a:ext cx="4283082" cy="1454051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Yelken Kuralları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F0E00299-E23C-4931-8125-6E83AEA5BFC8}"/>
              </a:ext>
            </a:extLst>
          </p:cNvPr>
          <p:cNvSpPr/>
          <p:nvPr/>
        </p:nvSpPr>
        <p:spPr>
          <a:xfrm>
            <a:off x="553453" y="914400"/>
            <a:ext cx="4961082" cy="11670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307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yelken sporu ile ilgili gÃ¶rsel sonucu">
            <a:extLst>
              <a:ext uri="{FF2B5EF4-FFF2-40B4-BE49-F238E27FC236}">
                <a16:creationId xmlns:a16="http://schemas.microsoft.com/office/drawing/2014/main" id="{D9CC47A7-91B2-4273-87A5-57E82C331B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11" r="-1" b="1016"/>
          <a:stretch/>
        </p:blipFill>
        <p:spPr bwMode="auto">
          <a:xfrm>
            <a:off x="6219440" y="1"/>
            <a:ext cx="4548867" cy="2614366"/>
          </a:xfrm>
          <a:custGeom>
            <a:avLst/>
            <a:gdLst/>
            <a:ahLst/>
            <a:cxnLst/>
            <a:rect l="l" t="t" r="r" b="b"/>
            <a:pathLst>
              <a:path w="4548867" h="2614366">
                <a:moveTo>
                  <a:pt x="28132" y="0"/>
                </a:moveTo>
                <a:lnTo>
                  <a:pt x="4520736" y="0"/>
                </a:lnTo>
                <a:lnTo>
                  <a:pt x="4537124" y="107385"/>
                </a:lnTo>
                <a:cubicBezTo>
                  <a:pt x="4544889" y="183845"/>
                  <a:pt x="4548867" y="261424"/>
                  <a:pt x="4548867" y="339933"/>
                </a:cubicBezTo>
                <a:cubicBezTo>
                  <a:pt x="4548867" y="1596068"/>
                  <a:pt x="3530568" y="2614366"/>
                  <a:pt x="2274434" y="2614366"/>
                </a:cubicBezTo>
                <a:cubicBezTo>
                  <a:pt x="1018299" y="2614366"/>
                  <a:pt x="0" y="1596068"/>
                  <a:pt x="0" y="339933"/>
                </a:cubicBezTo>
                <a:cubicBezTo>
                  <a:pt x="0" y="261424"/>
                  <a:pt x="3978" y="183845"/>
                  <a:pt x="11743" y="107385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3B37BAF8-EA97-496B-9DF6-3D53B6A19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43A9995-32EE-4E60-A6E6-5837490DB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661" y="2421682"/>
            <a:ext cx="5286665" cy="3639289"/>
          </a:xfrm>
        </p:spPr>
        <p:txBody>
          <a:bodyPr anchor="ctr">
            <a:normAutofit/>
          </a:bodyPr>
          <a:lstStyle/>
          <a:p>
            <a:pPr algn="just"/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Yarışma sırasında ana kural, yarışmacıların şamandıraları ve işaretleri geçerken uymaları gereken geçiş kuralları ile ilgilidir.</a:t>
            </a:r>
          </a:p>
          <a:p>
            <a:pPr algn="just"/>
            <a:endParaRPr lang="tr-TR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Rüzgârı soldan alan tekne, diğerinin yolundan çıkmalıdır. Her iki tekne de rüzgârı aynı yönden kullanıyorsa, rüzgâr üstünde olan tekne, rüzgâr altında olan tekneye yol vermelidir. </a:t>
            </a:r>
          </a:p>
          <a:p>
            <a:pPr algn="just"/>
            <a:endParaRPr lang="tr-TR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Unvan 1">
            <a:extLst>
              <a:ext uri="{FF2B5EF4-FFF2-40B4-BE49-F238E27FC236}">
                <a16:creationId xmlns:a16="http://schemas.microsoft.com/office/drawing/2014/main" id="{F5D828A4-F12E-4DB7-AD5A-AEB378991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845" y="802955"/>
            <a:ext cx="4283082" cy="1454051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Yelken Kuralları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F0E00299-E23C-4931-8125-6E83AEA5BFC8}"/>
              </a:ext>
            </a:extLst>
          </p:cNvPr>
          <p:cNvSpPr/>
          <p:nvPr/>
        </p:nvSpPr>
        <p:spPr>
          <a:xfrm>
            <a:off x="553453" y="914400"/>
            <a:ext cx="4961082" cy="11670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4576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elken sporu ile ilgili gÃ¶rsel sonucu">
            <a:extLst>
              <a:ext uri="{FF2B5EF4-FFF2-40B4-BE49-F238E27FC236}">
                <a16:creationId xmlns:a16="http://schemas.microsoft.com/office/drawing/2014/main" id="{3D786FEB-DD6B-4AC0-85D7-B157642B5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0" r="8831" b="-1"/>
          <a:stretch/>
        </p:blipFill>
        <p:spPr bwMode="auto">
          <a:xfrm>
            <a:off x="7786846" y="1"/>
            <a:ext cx="4405154" cy="3776782"/>
          </a:xfrm>
          <a:custGeom>
            <a:avLst/>
            <a:gdLst>
              <a:gd name="connsiteX0" fmla="*/ 279221 w 4405154"/>
              <a:gd name="connsiteY0" fmla="*/ 0 h 3776782"/>
              <a:gd name="connsiteX1" fmla="*/ 4405154 w 4405154"/>
              <a:gd name="connsiteY1" fmla="*/ 0 h 3776782"/>
              <a:gd name="connsiteX2" fmla="*/ 4405154 w 4405154"/>
              <a:gd name="connsiteY2" fmla="*/ 3055054 h 3776782"/>
              <a:gd name="connsiteX3" fmla="*/ 4266200 w 4405154"/>
              <a:gd name="connsiteY3" fmla="*/ 3181344 h 3776782"/>
              <a:gd name="connsiteX4" fmla="*/ 2607554 w 4405154"/>
              <a:gd name="connsiteY4" fmla="*/ 3776782 h 3776782"/>
              <a:gd name="connsiteX5" fmla="*/ 0 w 4405154"/>
              <a:gd name="connsiteY5" fmla="*/ 1169228 h 3776782"/>
              <a:gd name="connsiteX6" fmla="*/ 204915 w 4405154"/>
              <a:gd name="connsiteY6" fmla="*/ 154250 h 377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154" h="3776782">
                <a:moveTo>
                  <a:pt x="279221" y="0"/>
                </a:moveTo>
                <a:lnTo>
                  <a:pt x="4405154" y="0"/>
                </a:lnTo>
                <a:lnTo>
                  <a:pt x="4405154" y="3055054"/>
                </a:lnTo>
                <a:lnTo>
                  <a:pt x="4266200" y="3181344"/>
                </a:lnTo>
                <a:cubicBezTo>
                  <a:pt x="3815461" y="3553326"/>
                  <a:pt x="3237603" y="3776782"/>
                  <a:pt x="2607554" y="3776782"/>
                </a:cubicBezTo>
                <a:cubicBezTo>
                  <a:pt x="1167442" y="3776782"/>
                  <a:pt x="0" y="2609341"/>
                  <a:pt x="0" y="1169228"/>
                </a:cubicBezTo>
                <a:cubicBezTo>
                  <a:pt x="0" y="809200"/>
                  <a:pt x="72965" y="466214"/>
                  <a:pt x="204915" y="15425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yelken sporu ile ilgili gÃ¶rsel sonucu">
            <a:extLst>
              <a:ext uri="{FF2B5EF4-FFF2-40B4-BE49-F238E27FC236}">
                <a16:creationId xmlns:a16="http://schemas.microsoft.com/office/drawing/2014/main" id="{5FA77073-6093-4D99-99D9-2EEE167383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0" r="13433"/>
          <a:stretch/>
        </p:blipFill>
        <p:spPr bwMode="auto">
          <a:xfrm>
            <a:off x="8738478" y="3917271"/>
            <a:ext cx="3453522" cy="2950205"/>
          </a:xfrm>
          <a:custGeom>
            <a:avLst/>
            <a:gdLst>
              <a:gd name="connsiteX0" fmla="*/ 1901420 w 3453522"/>
              <a:gd name="connsiteY0" fmla="*/ 0 h 2950205"/>
              <a:gd name="connsiteX1" fmla="*/ 3368648 w 3453522"/>
              <a:gd name="connsiteY1" fmla="*/ 691940 h 2950205"/>
              <a:gd name="connsiteX2" fmla="*/ 3453522 w 3453522"/>
              <a:gd name="connsiteY2" fmla="*/ 805440 h 2950205"/>
              <a:gd name="connsiteX3" fmla="*/ 3453522 w 3453522"/>
              <a:gd name="connsiteY3" fmla="*/ 2950205 h 2950205"/>
              <a:gd name="connsiteX4" fmla="*/ 316036 w 3453522"/>
              <a:gd name="connsiteY4" fmla="*/ 2950205 h 2950205"/>
              <a:gd name="connsiteX5" fmla="*/ 229491 w 3453522"/>
              <a:gd name="connsiteY5" fmla="*/ 2807749 h 2950205"/>
              <a:gd name="connsiteX6" fmla="*/ 0 w 3453522"/>
              <a:gd name="connsiteY6" fmla="*/ 1901419 h 2950205"/>
              <a:gd name="connsiteX7" fmla="*/ 1901420 w 3453522"/>
              <a:gd name="connsiteY7" fmla="*/ 0 h 29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522" h="2950205">
                <a:moveTo>
                  <a:pt x="1901420" y="0"/>
                </a:moveTo>
                <a:cubicBezTo>
                  <a:pt x="2492116" y="0"/>
                  <a:pt x="3019900" y="269355"/>
                  <a:pt x="3368648" y="691940"/>
                </a:cubicBezTo>
                <a:lnTo>
                  <a:pt x="3453522" y="805440"/>
                </a:lnTo>
                <a:lnTo>
                  <a:pt x="3453522" y="2950205"/>
                </a:lnTo>
                <a:lnTo>
                  <a:pt x="316036" y="2950205"/>
                </a:lnTo>
                <a:lnTo>
                  <a:pt x="229491" y="2807749"/>
                </a:lnTo>
                <a:cubicBezTo>
                  <a:pt x="83134" y="2538330"/>
                  <a:pt x="0" y="2229583"/>
                  <a:pt x="0" y="1901419"/>
                </a:cubicBezTo>
                <a:cubicBezTo>
                  <a:pt x="0" y="851294"/>
                  <a:pt x="851295" y="0"/>
                  <a:pt x="1901420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AF9C8ECC-E32E-4128-98EE-D8D57B644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845" y="802955"/>
            <a:ext cx="4283082" cy="1454051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Yelken Kuralları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43A9995-32EE-4E60-A6E6-5837490DB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232" y="2421682"/>
            <a:ext cx="5592568" cy="3639289"/>
          </a:xfrm>
        </p:spPr>
        <p:txBody>
          <a:bodyPr anchor="ctr">
            <a:normAutofit/>
          </a:bodyPr>
          <a:lstStyle/>
          <a:p>
            <a:pPr algn="just"/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Eğer tehlikeli bir biçimde gelen teknenin rüzgâr kullanış yönü belirlenemez ise görülen bu teknenin yolundan çıkılmalıdır.</a:t>
            </a:r>
          </a:p>
          <a:p>
            <a:pPr marL="0" indent="0" algn="just">
              <a:buNone/>
            </a:pPr>
            <a:endParaRPr lang="tr-TR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Yelkenli küçük tekne yarışlarında çizgiyi ilk geçen kazanır.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DC844B01-80A4-4D6A-B306-27589FBCC7CB}"/>
              </a:ext>
            </a:extLst>
          </p:cNvPr>
          <p:cNvSpPr/>
          <p:nvPr/>
        </p:nvSpPr>
        <p:spPr>
          <a:xfrm>
            <a:off x="553453" y="914400"/>
            <a:ext cx="4961082" cy="11670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8726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yelken sporu ile ilgili gÃ¶rsel sonucu">
            <a:extLst>
              <a:ext uri="{FF2B5EF4-FFF2-40B4-BE49-F238E27FC236}">
                <a16:creationId xmlns:a16="http://schemas.microsoft.com/office/drawing/2014/main" id="{8437541C-EC6F-4714-829D-B4E9A8C941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69" b="-1"/>
          <a:stretch/>
        </p:blipFill>
        <p:spPr bwMode="auto">
          <a:xfrm>
            <a:off x="7786846" y="1"/>
            <a:ext cx="4405154" cy="3776782"/>
          </a:xfrm>
          <a:custGeom>
            <a:avLst/>
            <a:gdLst>
              <a:gd name="connsiteX0" fmla="*/ 279221 w 4405154"/>
              <a:gd name="connsiteY0" fmla="*/ 0 h 3776782"/>
              <a:gd name="connsiteX1" fmla="*/ 4405154 w 4405154"/>
              <a:gd name="connsiteY1" fmla="*/ 0 h 3776782"/>
              <a:gd name="connsiteX2" fmla="*/ 4405154 w 4405154"/>
              <a:gd name="connsiteY2" fmla="*/ 3055054 h 3776782"/>
              <a:gd name="connsiteX3" fmla="*/ 4266200 w 4405154"/>
              <a:gd name="connsiteY3" fmla="*/ 3181344 h 3776782"/>
              <a:gd name="connsiteX4" fmla="*/ 2607554 w 4405154"/>
              <a:gd name="connsiteY4" fmla="*/ 3776782 h 3776782"/>
              <a:gd name="connsiteX5" fmla="*/ 0 w 4405154"/>
              <a:gd name="connsiteY5" fmla="*/ 1169228 h 3776782"/>
              <a:gd name="connsiteX6" fmla="*/ 204915 w 4405154"/>
              <a:gd name="connsiteY6" fmla="*/ 154250 h 377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154" h="3776782">
                <a:moveTo>
                  <a:pt x="279221" y="0"/>
                </a:moveTo>
                <a:lnTo>
                  <a:pt x="4405154" y="0"/>
                </a:lnTo>
                <a:lnTo>
                  <a:pt x="4405154" y="3055054"/>
                </a:lnTo>
                <a:lnTo>
                  <a:pt x="4266200" y="3181344"/>
                </a:lnTo>
                <a:cubicBezTo>
                  <a:pt x="3815461" y="3553326"/>
                  <a:pt x="3237603" y="3776782"/>
                  <a:pt x="2607554" y="3776782"/>
                </a:cubicBezTo>
                <a:cubicBezTo>
                  <a:pt x="1167442" y="3776782"/>
                  <a:pt x="0" y="2609341"/>
                  <a:pt x="0" y="1169228"/>
                </a:cubicBezTo>
                <a:cubicBezTo>
                  <a:pt x="0" y="809200"/>
                  <a:pt x="72965" y="466214"/>
                  <a:pt x="204915" y="15425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yelken sporu ile ilgili gÃ¶rsel sonucu">
            <a:extLst>
              <a:ext uri="{FF2B5EF4-FFF2-40B4-BE49-F238E27FC236}">
                <a16:creationId xmlns:a16="http://schemas.microsoft.com/office/drawing/2014/main" id="{CC164756-A05D-4DB7-815B-341E0C23F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" r="18492" b="1"/>
          <a:stretch/>
        </p:blipFill>
        <p:spPr bwMode="auto">
          <a:xfrm>
            <a:off x="8738478" y="3917271"/>
            <a:ext cx="3453522" cy="2950205"/>
          </a:xfrm>
          <a:custGeom>
            <a:avLst/>
            <a:gdLst>
              <a:gd name="connsiteX0" fmla="*/ 1901420 w 3453522"/>
              <a:gd name="connsiteY0" fmla="*/ 0 h 2950205"/>
              <a:gd name="connsiteX1" fmla="*/ 3368648 w 3453522"/>
              <a:gd name="connsiteY1" fmla="*/ 691940 h 2950205"/>
              <a:gd name="connsiteX2" fmla="*/ 3453522 w 3453522"/>
              <a:gd name="connsiteY2" fmla="*/ 805440 h 2950205"/>
              <a:gd name="connsiteX3" fmla="*/ 3453522 w 3453522"/>
              <a:gd name="connsiteY3" fmla="*/ 2950205 h 2950205"/>
              <a:gd name="connsiteX4" fmla="*/ 316036 w 3453522"/>
              <a:gd name="connsiteY4" fmla="*/ 2950205 h 2950205"/>
              <a:gd name="connsiteX5" fmla="*/ 229491 w 3453522"/>
              <a:gd name="connsiteY5" fmla="*/ 2807749 h 2950205"/>
              <a:gd name="connsiteX6" fmla="*/ 0 w 3453522"/>
              <a:gd name="connsiteY6" fmla="*/ 1901419 h 2950205"/>
              <a:gd name="connsiteX7" fmla="*/ 1901420 w 3453522"/>
              <a:gd name="connsiteY7" fmla="*/ 0 h 29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522" h="2950205">
                <a:moveTo>
                  <a:pt x="1901420" y="0"/>
                </a:moveTo>
                <a:cubicBezTo>
                  <a:pt x="2492116" y="0"/>
                  <a:pt x="3019900" y="269355"/>
                  <a:pt x="3368648" y="691940"/>
                </a:cubicBezTo>
                <a:lnTo>
                  <a:pt x="3453522" y="805440"/>
                </a:lnTo>
                <a:lnTo>
                  <a:pt x="3453522" y="2950205"/>
                </a:lnTo>
                <a:lnTo>
                  <a:pt x="316036" y="2950205"/>
                </a:lnTo>
                <a:lnTo>
                  <a:pt x="229491" y="2807749"/>
                </a:lnTo>
                <a:cubicBezTo>
                  <a:pt x="83134" y="2538330"/>
                  <a:pt x="0" y="2229583"/>
                  <a:pt x="0" y="1901419"/>
                </a:cubicBezTo>
                <a:cubicBezTo>
                  <a:pt x="0" y="851294"/>
                  <a:pt x="851295" y="0"/>
                  <a:pt x="1901420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8557749F-B943-4D30-8F08-8AA92F25A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1D014ABB-3ECD-4097-8196-FC94A4ED8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844" y="802955"/>
            <a:ext cx="5284155" cy="1454051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Kullanılan Malzemeler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10B5F7C-972D-47A0-88A2-30E4B0239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231" y="2421682"/>
            <a:ext cx="5620703" cy="3639289"/>
          </a:xfrm>
        </p:spPr>
        <p:txBody>
          <a:bodyPr anchor="ctr">
            <a:normAutofit/>
          </a:bodyPr>
          <a:lstStyle/>
          <a:p>
            <a:pPr algn="just"/>
            <a:r>
              <a:rPr lang="tr-TR" sz="2000" b="1" dirty="0">
                <a:solidFill>
                  <a:srgbClr val="000000"/>
                </a:solidFill>
              </a:rPr>
              <a:t>Plastik tekne</a:t>
            </a:r>
          </a:p>
          <a:p>
            <a:pPr algn="just"/>
            <a:r>
              <a:rPr lang="tr-TR" sz="2000" b="1" dirty="0">
                <a:solidFill>
                  <a:srgbClr val="000000"/>
                </a:solidFill>
              </a:rPr>
              <a:t>Şamandıralar</a:t>
            </a:r>
          </a:p>
          <a:p>
            <a:pPr algn="just"/>
            <a:r>
              <a:rPr lang="tr-TR" sz="2000" b="1" dirty="0">
                <a:solidFill>
                  <a:srgbClr val="000000"/>
                </a:solidFill>
              </a:rPr>
              <a:t>Turuncu bayrak</a:t>
            </a:r>
          </a:p>
          <a:p>
            <a:pPr algn="just"/>
            <a:r>
              <a:rPr lang="tr-TR" sz="2000" b="1" dirty="0">
                <a:solidFill>
                  <a:srgbClr val="000000"/>
                </a:solidFill>
              </a:rPr>
              <a:t> Mavi finiş bayrağı</a:t>
            </a:r>
          </a:p>
          <a:p>
            <a:pPr algn="just"/>
            <a:r>
              <a:rPr lang="tr-TR" sz="2000" b="1" dirty="0">
                <a:solidFill>
                  <a:srgbClr val="000000"/>
                </a:solidFill>
              </a:rPr>
              <a:t>Can yeleği</a:t>
            </a:r>
          </a:p>
          <a:p>
            <a:pPr algn="just"/>
            <a:r>
              <a:rPr lang="tr-TR" sz="2000" b="1" dirty="0">
                <a:solidFill>
                  <a:srgbClr val="000000"/>
                </a:solidFill>
              </a:rPr>
              <a:t>Rüzgâr göstergesi</a:t>
            </a:r>
          </a:p>
          <a:p>
            <a:pPr algn="just"/>
            <a:r>
              <a:rPr lang="tr-TR" sz="2000" b="1" dirty="0">
                <a:solidFill>
                  <a:srgbClr val="000000"/>
                </a:solidFill>
              </a:rPr>
              <a:t>Halatlar</a:t>
            </a:r>
          </a:p>
          <a:p>
            <a:pPr algn="just"/>
            <a:r>
              <a:rPr lang="tr-TR" sz="2000" b="1" dirty="0">
                <a:solidFill>
                  <a:srgbClr val="000000"/>
                </a:solidFill>
              </a:rPr>
              <a:t>Board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90BA6309-8397-4F12-A822-9614D3696626}"/>
              </a:ext>
            </a:extLst>
          </p:cNvPr>
          <p:cNvSpPr/>
          <p:nvPr/>
        </p:nvSpPr>
        <p:spPr>
          <a:xfrm>
            <a:off x="601578" y="802955"/>
            <a:ext cx="5827355" cy="13266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0155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nkara Ã¼niversitesi ile ilgili gÃ¶rsel sonucu">
            <a:extLst>
              <a:ext uri="{FF2B5EF4-FFF2-40B4-BE49-F238E27FC236}">
                <a16:creationId xmlns:a16="http://schemas.microsoft.com/office/drawing/2014/main" id="{1C8AC5D0-5A18-47B9-8BCB-C9F1475DCD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8" r="-2" b="20378"/>
          <a:stretch/>
        </p:blipFill>
        <p:spPr bwMode="auto">
          <a:xfrm>
            <a:off x="6083786" y="-168318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Ä°lgili resim">
            <a:extLst>
              <a:ext uri="{FF2B5EF4-FFF2-40B4-BE49-F238E27FC236}">
                <a16:creationId xmlns:a16="http://schemas.microsoft.com/office/drawing/2014/main" id="{D6FD71F4-AFCF-485C-8A22-AA9D64102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6" r="12809"/>
          <a:stretch/>
        </p:blipFill>
        <p:spPr bwMode="auto">
          <a:xfrm>
            <a:off x="6089904" y="24871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4FCBC73-0212-4F2B-85CC-89AB6A575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803637" cy="3788830"/>
          </a:xfrm>
        </p:spPr>
        <p:txBody>
          <a:bodyPr anchor="ctr">
            <a:normAutofit/>
          </a:bodyPr>
          <a:lstStyle/>
          <a:p>
            <a:r>
              <a:rPr lang="tr-TR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3280005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228</Words>
  <Application>Microsoft Office PowerPoint</Application>
  <PresentationFormat>Geniş ekran</PresentationFormat>
  <Paragraphs>35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Teması</vt:lpstr>
      <vt:lpstr>Denizde Yapılan Su Sporlarının İçeriklerinin Tanıtılması-3</vt:lpstr>
      <vt:lpstr>Ders İçeriği</vt:lpstr>
      <vt:lpstr>Yelken</vt:lpstr>
      <vt:lpstr>Optimist</vt:lpstr>
      <vt:lpstr>Yelken Kuralları</vt:lpstr>
      <vt:lpstr>Yelken Kuralları</vt:lpstr>
      <vt:lpstr>Yelken Kuralları</vt:lpstr>
      <vt:lpstr>Kullanılan Malzemeler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Denizde Yapılan Su Sporlarının İçeriklerinin Tanıtılması</dc:title>
  <dc:creator>Nurettin Göksu Çini-Akademik</dc:creator>
  <cp:lastModifiedBy>Nurettin Göksu Çini-Akademik</cp:lastModifiedBy>
  <cp:revision>8</cp:revision>
  <dcterms:created xsi:type="dcterms:W3CDTF">2020-05-03T11:29:35Z</dcterms:created>
  <dcterms:modified xsi:type="dcterms:W3CDTF">2020-05-03T18:54:41Z</dcterms:modified>
</cp:coreProperties>
</file>