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9" r:id="rId3"/>
    <p:sldId id="261" r:id="rId4"/>
    <p:sldId id="262" r:id="rId5"/>
    <p:sldId id="263" r:id="rId6"/>
    <p:sldId id="265" r:id="rId7"/>
    <p:sldId id="264" r:id="rId8"/>
    <p:sldId id="266" r:id="rId9"/>
    <p:sldId id="268"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Yuvarlatılmış Çapraz Köşeli Dikdörtgen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Başlık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tr-TR" smtClean="0"/>
              <a:t>Asıl başlık stili için tıklatın</a:t>
            </a:r>
            <a:endParaRPr kumimoji="0" lang="en-US"/>
          </a:p>
        </p:txBody>
      </p:sp>
      <p:sp>
        <p:nvSpPr>
          <p:cNvPr id="9" name="Alt Başlık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0" name="Veri Yer Tutucusu 9"/>
          <p:cNvSpPr>
            <a:spLocks noGrp="1"/>
          </p:cNvSpPr>
          <p:nvPr>
            <p:ph type="dt" sz="half" idx="10"/>
          </p:nvPr>
        </p:nvSpPr>
        <p:spPr>
          <a:xfrm>
            <a:off x="5562600" y="6509004"/>
            <a:ext cx="3002280" cy="274320"/>
          </a:xfrm>
        </p:spPr>
        <p:txBody>
          <a:bodyPr vert="horz" rtlCol="0"/>
          <a:lstStyle>
            <a:extLst/>
          </a:lstStyle>
          <a:p>
            <a:fld id="{A29C92BD-6B7D-414D-9ABE-8470B42858F8}" type="datetimeFigureOut">
              <a:rPr lang="tr-TR" smtClean="0"/>
              <a:t>29.05.2017</a:t>
            </a:fld>
            <a:endParaRPr lang="tr-TR"/>
          </a:p>
        </p:txBody>
      </p:sp>
      <p:sp>
        <p:nvSpPr>
          <p:cNvPr id="11" name="Slayt Numarası Yer Tutucusu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36EC986-A01D-4383-9BDF-698DA4A4074E}" type="slidenum">
              <a:rPr lang="tr-TR" smtClean="0"/>
              <a:t>‹#›</a:t>
            </a:fld>
            <a:endParaRPr lang="tr-TR"/>
          </a:p>
        </p:txBody>
      </p:sp>
      <p:sp>
        <p:nvSpPr>
          <p:cNvPr id="12" name="Altbilgi Yer Tutucusu 11"/>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9C92BD-6B7D-414D-9ABE-8470B42858F8}" type="datetimeFigureOut">
              <a:rPr lang="tr-TR" smtClean="0"/>
              <a:t>29.05.2017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E36EC986-A01D-4383-9BDF-698DA4A4074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lvl1pPr algn="l">
              <a:defRPr/>
            </a:lvl1pPr>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9C92BD-6B7D-414D-9ABE-8470B42858F8}" type="datetimeFigureOut">
              <a:rPr lang="tr-TR" smtClean="0"/>
              <a:t>29.05.2017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E36EC986-A01D-4383-9BDF-698DA4A4074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Dikdörtgen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A29C92BD-6B7D-414D-9ABE-8470B42858F8}" type="datetimeFigureOut">
              <a:rPr lang="tr-TR" smtClean="0"/>
              <a:t>29.05.2017</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E36EC986-A01D-4383-9BDF-698DA4A4074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7" name="Dikdörtgen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8" name="Veri Yer Tutucusu 7"/>
          <p:cNvSpPr>
            <a:spLocks noGrp="1"/>
          </p:cNvSpPr>
          <p:nvPr>
            <p:ph type="dt" sz="half" idx="10"/>
          </p:nvPr>
        </p:nvSpPr>
        <p:spPr>
          <a:xfrm>
            <a:off x="5562600" y="6513670"/>
            <a:ext cx="3002280" cy="274320"/>
          </a:xfrm>
        </p:spPr>
        <p:txBody>
          <a:bodyPr vert="horz" rtlCol="0"/>
          <a:lstStyle>
            <a:extLst/>
          </a:lstStyle>
          <a:p>
            <a:fld id="{A29C92BD-6B7D-414D-9ABE-8470B42858F8}" type="datetimeFigureOut">
              <a:rPr lang="tr-TR" smtClean="0"/>
              <a:t>29.05.2017</a:t>
            </a:fld>
            <a:endParaRPr lang="tr-TR"/>
          </a:p>
        </p:txBody>
      </p:sp>
      <p:sp>
        <p:nvSpPr>
          <p:cNvPr id="9" name="Slayt Numarası Yer Tutucusu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36EC986-A01D-4383-9BDF-698DA4A4074E}" type="slidenum">
              <a:rPr lang="tr-TR" smtClean="0"/>
              <a:t>‹#›</a:t>
            </a:fld>
            <a:endParaRPr lang="tr-TR"/>
          </a:p>
        </p:txBody>
      </p:sp>
      <p:sp>
        <p:nvSpPr>
          <p:cNvPr id="10" name="Altbilgi Yer Tutucusu 9"/>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A29C92BD-6B7D-414D-9ABE-8470B42858F8}" type="datetimeFigureOut">
              <a:rPr lang="tr-TR" smtClean="0"/>
              <a:t>29.05.2017</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a:xfrm>
            <a:off x="8641080" y="6514568"/>
            <a:ext cx="464288" cy="274320"/>
          </a:xfrm>
        </p:spPr>
        <p:txBody>
          <a:bodyPr/>
          <a:lstStyle>
            <a:extLst/>
          </a:lstStyle>
          <a:p>
            <a:fld id="{E36EC986-A01D-4383-9BDF-698DA4A4074E}" type="slidenum">
              <a:rPr lang="tr-TR" smtClean="0"/>
              <a:t>‹#›</a:t>
            </a:fld>
            <a:endParaRPr lang="tr-TR"/>
          </a:p>
        </p:txBody>
      </p:sp>
      <p:sp>
        <p:nvSpPr>
          <p:cNvPr id="10" name="Dikdörtgen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Dikdörtgen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Dikdörtgen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Başlık 1"/>
          <p:cNvSpPr>
            <a:spLocks noGrp="1"/>
          </p:cNvSpPr>
          <p:nvPr>
            <p:ph type="title"/>
          </p:nvPr>
        </p:nvSpPr>
        <p:spPr>
          <a:xfrm>
            <a:off x="457200" y="251948"/>
            <a:ext cx="8229600" cy="1143000"/>
          </a:xfrm>
        </p:spPr>
        <p:txBody>
          <a:bodyPr anchor="b"/>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A29C92BD-6B7D-414D-9ABE-8470B42858F8}" type="datetimeFigureOut">
              <a:rPr lang="tr-TR" smtClean="0"/>
              <a:t>29.05.2017</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a:xfrm>
            <a:off x="8641080" y="6514568"/>
            <a:ext cx="464288" cy="274320"/>
          </a:xfrm>
        </p:spPr>
        <p:txBody>
          <a:bodyPr/>
          <a:lstStyle>
            <a:extLst/>
          </a:lstStyle>
          <a:p>
            <a:fld id="{E36EC986-A01D-4383-9BDF-698DA4A4074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53218"/>
            <a:ext cx="8229600" cy="1143000"/>
          </a:xfrm>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A29C92BD-6B7D-414D-9ABE-8470B42858F8}" type="datetimeFigureOut">
              <a:rPr lang="tr-TR" smtClean="0"/>
              <a:t>29.05.2017</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E36EC986-A01D-4383-9BDF-698DA4A4074E}" type="slidenum">
              <a:rPr lang="tr-TR" smtClean="0"/>
              <a:t>‹#›</a:t>
            </a:fld>
            <a:endParaRPr lang="tr-TR"/>
          </a:p>
        </p:txBody>
      </p:sp>
      <p:sp>
        <p:nvSpPr>
          <p:cNvPr id="7" name="Dikdörtgen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extLst/>
          </a:lstStyle>
          <a:p>
            <a:fld id="{A29C92BD-6B7D-414D-9ABE-8470B42858F8}" type="datetimeFigureOut">
              <a:rPr lang="tr-TR" smtClean="0"/>
              <a:t>29.05.2017</a:t>
            </a:fld>
            <a:endParaRPr lang="tr-TR"/>
          </a:p>
        </p:txBody>
      </p:sp>
      <p:sp>
        <p:nvSpPr>
          <p:cNvPr id="3" name="Altbilgi Yer Tutucusu 2"/>
          <p:cNvSpPr>
            <a:spLocks noGrp="1"/>
          </p:cNvSpPr>
          <p:nvPr>
            <p:ph type="ftr" sz="quarter" idx="11"/>
          </p:nvPr>
        </p:nvSpPr>
        <p:spPr/>
        <p:txBody>
          <a:bodyPr/>
          <a:lstStyle>
            <a:extLst/>
          </a:lstStyle>
          <a:p>
            <a:endParaRPr lang="tr-TR"/>
          </a:p>
        </p:txBody>
      </p:sp>
      <p:sp>
        <p:nvSpPr>
          <p:cNvPr id="4" name="Slayt Numarası Yer Tutucusu 3"/>
          <p:cNvSpPr>
            <a:spLocks noGrp="1"/>
          </p:cNvSpPr>
          <p:nvPr>
            <p:ph type="sldNum" sz="quarter" idx="12"/>
          </p:nvPr>
        </p:nvSpPr>
        <p:spPr/>
        <p:txBody>
          <a:bodyPr/>
          <a:lstStyle>
            <a:extLst/>
          </a:lstStyle>
          <a:p>
            <a:fld id="{E36EC986-A01D-4383-9BDF-698DA4A4074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2"/>
      </p:bgRef>
    </p:bg>
    <p:spTree>
      <p:nvGrpSpPr>
        <p:cNvPr id="1" name=""/>
        <p:cNvGrpSpPr/>
        <p:nvPr/>
      </p:nvGrpSpPr>
      <p:grpSpPr>
        <a:xfrm>
          <a:off x="0" y="0"/>
          <a:ext cx="0" cy="0"/>
          <a:chOff x="0" y="0"/>
          <a:chExt cx="0" cy="0"/>
        </a:xfrm>
      </p:grpSpPr>
      <p:sp>
        <p:nvSpPr>
          <p:cNvPr id="8" name="Dikdörtgen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Başlık 1"/>
          <p:cNvSpPr>
            <a:spLocks noGrp="1"/>
          </p:cNvSpPr>
          <p:nvPr>
            <p:ph type="title"/>
          </p:nvPr>
        </p:nvSpPr>
        <p:spPr>
          <a:xfrm>
            <a:off x="4963136" y="304800"/>
            <a:ext cx="3931920" cy="762000"/>
          </a:xfrm>
        </p:spPr>
        <p:txBody>
          <a:bodyPr anchor="b"/>
          <a:lstStyle>
            <a:lvl1pPr marL="0" algn="r">
              <a:buNone/>
              <a:defRPr sz="2000" b="1"/>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9" name="Veri Yer Tutucusu 8"/>
          <p:cNvSpPr>
            <a:spLocks noGrp="1"/>
          </p:cNvSpPr>
          <p:nvPr>
            <p:ph type="dt" sz="half" idx="10"/>
          </p:nvPr>
        </p:nvSpPr>
        <p:spPr>
          <a:xfrm>
            <a:off x="5562600" y="6513670"/>
            <a:ext cx="3002280" cy="274320"/>
          </a:xfrm>
        </p:spPr>
        <p:txBody>
          <a:bodyPr vert="horz" rtlCol="0"/>
          <a:lstStyle>
            <a:extLst/>
          </a:lstStyle>
          <a:p>
            <a:fld id="{A29C92BD-6B7D-414D-9ABE-8470B42858F8}" type="datetimeFigureOut">
              <a:rPr lang="tr-TR" smtClean="0"/>
              <a:t>29.05.2017</a:t>
            </a:fld>
            <a:endParaRPr lang="tr-TR"/>
          </a:p>
        </p:txBody>
      </p:sp>
      <p:sp>
        <p:nvSpPr>
          <p:cNvPr id="10" name="Slayt Numarası Yer Tutucusu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36EC986-A01D-4383-9BDF-698DA4A4074E}" type="slidenum">
              <a:rPr lang="tr-TR" smtClean="0"/>
              <a:t>‹#›</a:t>
            </a:fld>
            <a:endParaRPr lang="tr-TR"/>
          </a:p>
        </p:txBody>
      </p:sp>
      <p:sp>
        <p:nvSpPr>
          <p:cNvPr id="11" name="Altbilgi Yer Tutucusu 10"/>
          <p:cNvSpPr>
            <a:spLocks noGrp="1"/>
          </p:cNvSpPr>
          <p:nvPr>
            <p:ph type="ftr" sz="quarter" idx="12"/>
          </p:nvPr>
        </p:nvSpPr>
        <p:spPr>
          <a:xfrm>
            <a:off x="1600200" y="6513670"/>
            <a:ext cx="3907464" cy="274320"/>
          </a:xfrm>
        </p:spPr>
        <p:txBody>
          <a:bodyPr vert="horz" rtlCol="0"/>
          <a:lstStyle>
            <a:extLst/>
          </a:lstStyle>
          <a:p>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3040443" y="4724400"/>
            <a:ext cx="5486400" cy="664536"/>
          </a:xfrm>
        </p:spPr>
        <p:txBody>
          <a:bodyPr anchor="b"/>
          <a:lstStyle>
            <a:lvl1pPr marL="0" algn="r">
              <a:buNone/>
              <a:defRPr sz="2000" b="1"/>
            </a:lvl1pPr>
            <a:extLst/>
          </a:lstStyle>
          <a:p>
            <a:r>
              <a:rPr kumimoji="0" lang="tr-TR" smtClean="0"/>
              <a:t>Asıl başlık stili için tıklatın</a:t>
            </a:r>
            <a:endParaRPr kumimoji="0" lang="en-US"/>
          </a:p>
        </p:txBody>
      </p:sp>
      <p:sp>
        <p:nvSpPr>
          <p:cNvPr id="4" name="Metin Yer Tutucusu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13" name="Resim Yer Tutucusu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tr-TR" smtClean="0">
                <a:solidFill>
                  <a:schemeClr val="lt1"/>
                </a:solidFill>
                <a:latin typeface="+mn-lt"/>
                <a:ea typeface="+mn-ea"/>
                <a:cs typeface="+mn-cs"/>
              </a:rPr>
              <a:t>Resim eklemek için simgeyi tıklatın</a:t>
            </a:r>
            <a:endParaRPr kumimoji="0" lang="en-US" dirty="0">
              <a:solidFill>
                <a:schemeClr val="lt1"/>
              </a:solidFill>
              <a:latin typeface="+mn-lt"/>
              <a:ea typeface="+mn-ea"/>
              <a:cs typeface="+mn-cs"/>
            </a:endParaRPr>
          </a:p>
        </p:txBody>
      </p:sp>
      <p:sp>
        <p:nvSpPr>
          <p:cNvPr id="8" name="Veri Yer Tutucusu 7"/>
          <p:cNvSpPr>
            <a:spLocks noGrp="1"/>
          </p:cNvSpPr>
          <p:nvPr>
            <p:ph type="dt" sz="half" idx="10"/>
          </p:nvPr>
        </p:nvSpPr>
        <p:spPr>
          <a:xfrm>
            <a:off x="5562600" y="6509004"/>
            <a:ext cx="3002280" cy="274320"/>
          </a:xfrm>
        </p:spPr>
        <p:txBody>
          <a:bodyPr vert="horz" rtlCol="0"/>
          <a:lstStyle>
            <a:extLst/>
          </a:lstStyle>
          <a:p>
            <a:fld id="{A29C92BD-6B7D-414D-9ABE-8470B42858F8}" type="datetimeFigureOut">
              <a:rPr lang="tr-TR" smtClean="0"/>
              <a:t>29.05.2017</a:t>
            </a:fld>
            <a:endParaRPr lang="tr-TR"/>
          </a:p>
        </p:txBody>
      </p:sp>
      <p:sp>
        <p:nvSpPr>
          <p:cNvPr id="9" name="Slayt Numarası Yer Tutucusu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36EC986-A01D-4383-9BDF-698DA4A4074E}" type="slidenum">
              <a:rPr lang="tr-TR" smtClean="0"/>
              <a:t>‹#›</a:t>
            </a:fld>
            <a:endParaRPr lang="tr-TR"/>
          </a:p>
        </p:txBody>
      </p:sp>
      <p:sp>
        <p:nvSpPr>
          <p:cNvPr id="10" name="Altbilgi Yer Tutucusu 9"/>
          <p:cNvSpPr>
            <a:spLocks noGrp="1"/>
          </p:cNvSpPr>
          <p:nvPr>
            <p:ph type="ftr" sz="quarter" idx="12"/>
          </p:nvPr>
        </p:nvSpPr>
        <p:spPr>
          <a:xfrm>
            <a:off x="1600200" y="6509004"/>
            <a:ext cx="3907464" cy="274320"/>
          </a:xfrm>
        </p:spPr>
        <p:txBody>
          <a:bodyPr vert="horz" rtlCol="0"/>
          <a:lstStyle>
            <a:extLst/>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Yuvarlatılmış Çapraz Köşeli Dikdörtgen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Altbilgi Yer Tutucusu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tr-TR"/>
          </a:p>
        </p:txBody>
      </p:sp>
      <p:sp>
        <p:nvSpPr>
          <p:cNvPr id="14" name="Veri Yer Tutucusu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A29C92BD-6B7D-414D-9ABE-8470B42858F8}" type="datetimeFigureOut">
              <a:rPr lang="tr-TR" smtClean="0"/>
              <a:t>29.05.2017</a:t>
            </a:fld>
            <a:endParaRPr lang="tr-TR"/>
          </a:p>
        </p:txBody>
      </p:sp>
      <p:sp>
        <p:nvSpPr>
          <p:cNvPr id="23" name="Slayt Numarası Yer Tutucusu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E36EC986-A01D-4383-9BDF-698DA4A4074E}" type="slidenum">
              <a:rPr lang="tr-TR" smtClean="0"/>
              <a:t>‹#›</a:t>
            </a:fld>
            <a:endParaRPr lang="tr-TR"/>
          </a:p>
        </p:txBody>
      </p:sp>
      <p:sp>
        <p:nvSpPr>
          <p:cNvPr id="22" name="Başlık Yer Tutucusu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Sağlık ve Kültür</a:t>
            </a:r>
            <a:endParaRPr lang="tr-TR" dirty="0"/>
          </a:p>
        </p:txBody>
      </p:sp>
      <p:sp>
        <p:nvSpPr>
          <p:cNvPr id="3" name="Alt Başlık 2"/>
          <p:cNvSpPr>
            <a:spLocks noGrp="1"/>
          </p:cNvSpPr>
          <p:nvPr>
            <p:ph type="subTitle" idx="1"/>
          </p:nvPr>
        </p:nvSpPr>
        <p:spPr/>
        <p:txBody>
          <a:bodyPr/>
          <a:lstStyle/>
          <a:p>
            <a:r>
              <a:rPr lang="tr-TR" dirty="0" err="1" smtClean="0"/>
              <a:t>Doç.Dr</a:t>
            </a:r>
            <a:r>
              <a:rPr lang="tr-TR" dirty="0" smtClean="0"/>
              <a:t>. Melike KAPLAN </a:t>
            </a:r>
          </a:p>
          <a:p>
            <a:endParaRPr lang="tr-TR" dirty="0"/>
          </a:p>
        </p:txBody>
      </p:sp>
    </p:spTree>
    <p:extLst>
      <p:ext uri="{BB962C8B-B14F-4D97-AF65-F5344CB8AC3E}">
        <p14:creationId xmlns:p14="http://schemas.microsoft.com/office/powerpoint/2010/main" val="849342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Geleneksel iyileştirici, hem doğada bulunan otlardan ve bitkilerden ilaç yapan hem de büyük ölçüde büyü, sihir, dinsel inanç ve değerlerden yararlanarak hastalıkları tedavi edenlere denir.</a:t>
            </a:r>
            <a:endParaRPr lang="tr-TR" dirty="0"/>
          </a:p>
        </p:txBody>
      </p:sp>
    </p:spTree>
    <p:extLst>
      <p:ext uri="{BB962C8B-B14F-4D97-AF65-F5344CB8AC3E}">
        <p14:creationId xmlns:p14="http://schemas.microsoft.com/office/powerpoint/2010/main" val="38199130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endParaRPr lang="tr-TR"/>
          </a:p>
        </p:txBody>
      </p:sp>
      <p:sp>
        <p:nvSpPr>
          <p:cNvPr id="2" name="İçerik Yer Tutucusu 1"/>
          <p:cNvSpPr>
            <a:spLocks noGrp="1"/>
          </p:cNvSpPr>
          <p:nvPr>
            <p:ph idx="1"/>
          </p:nvPr>
        </p:nvSpPr>
        <p:spPr/>
        <p:txBody>
          <a:bodyPr/>
          <a:lstStyle/>
          <a:p>
            <a:r>
              <a:rPr lang="tr-TR" dirty="0" smtClean="0">
                <a:cs typeface="Times New Roman" pitchFamily="18" charset="0"/>
              </a:rPr>
              <a:t>Geleneksel tıp </a:t>
            </a:r>
          </a:p>
          <a:p>
            <a:r>
              <a:rPr lang="tr-TR" dirty="0" smtClean="0">
                <a:cs typeface="Times New Roman" pitchFamily="18" charset="0"/>
              </a:rPr>
              <a:t>Şifa Kavramı </a:t>
            </a:r>
            <a:endParaRPr lang="tr-TR" dirty="0">
              <a:cs typeface="Times New Roman" pitchFamily="18" charset="0"/>
            </a:endParaRPr>
          </a:p>
          <a:p>
            <a:r>
              <a:rPr lang="tr-TR" dirty="0">
                <a:cs typeface="Times New Roman" pitchFamily="18" charset="0"/>
              </a:rPr>
              <a:t>Büyücü hekim/Lokman hekim</a:t>
            </a:r>
          </a:p>
          <a:p>
            <a:r>
              <a:rPr lang="tr-TR" dirty="0">
                <a:cs typeface="Times New Roman" pitchFamily="18" charset="0"/>
              </a:rPr>
              <a:t>Ocak Kavramı</a:t>
            </a:r>
            <a:endParaRPr lang="tr-TR" dirty="0"/>
          </a:p>
        </p:txBody>
      </p:sp>
    </p:spTree>
    <p:extLst>
      <p:ext uri="{BB962C8B-B14F-4D97-AF65-F5344CB8AC3E}">
        <p14:creationId xmlns:p14="http://schemas.microsoft.com/office/powerpoint/2010/main" val="333851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Modern tıp ile geleneksel tıp arasındaki ayrımda; modern tıp, sebep-sonuç ilişkisine bağlı nedensellik bağı içinde kesin/bilimsel bilgiyi gerektirirken, geleneksel tıpta  mantıksal/bilimsel bağ yerine inançlar ve yaşantıya, tecrübeye bağlı bilgi ve uygulamalar rol oynamaktadır.</a:t>
            </a:r>
            <a:endParaRPr lang="tr-TR" dirty="0"/>
          </a:p>
        </p:txBody>
      </p:sp>
    </p:spTree>
    <p:extLst>
      <p:ext uri="{BB962C8B-B14F-4D97-AF65-F5344CB8AC3E}">
        <p14:creationId xmlns:p14="http://schemas.microsoft.com/office/powerpoint/2010/main" val="21003803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Geleneksel tıbbın kökeninde büyü, batıl inançlar olduğunu ve bu nedenle tıp, büyü ve dinin arasına belirgin bir çizgi çekmenin zorluğunu </a:t>
            </a:r>
            <a:r>
              <a:rPr lang="tr-TR" dirty="0" err="1" smtClean="0"/>
              <a:t>Rivers</a:t>
            </a:r>
            <a:r>
              <a:rPr lang="tr-TR" dirty="0" smtClean="0"/>
              <a:t> da (2004:11) belirtmekte ve benzer şekilde “büyü-dinsel”</a:t>
            </a:r>
            <a:r>
              <a:rPr lang="tr-TR" b="1" dirty="0" smtClean="0"/>
              <a:t> </a:t>
            </a:r>
            <a:r>
              <a:rPr lang="tr-TR" i="1" dirty="0" smtClean="0"/>
              <a:t>(</a:t>
            </a:r>
            <a:r>
              <a:rPr lang="tr-TR" i="1" dirty="0" err="1" smtClean="0"/>
              <a:t>magico</a:t>
            </a:r>
            <a:r>
              <a:rPr lang="tr-TR" i="1" dirty="0" smtClean="0"/>
              <a:t>-</a:t>
            </a:r>
            <a:r>
              <a:rPr lang="tr-TR" i="1" dirty="0" err="1" smtClean="0"/>
              <a:t>religious</a:t>
            </a:r>
            <a:r>
              <a:rPr lang="tr-TR" i="1" dirty="0" smtClean="0"/>
              <a:t>)</a:t>
            </a:r>
            <a:r>
              <a:rPr lang="tr-TR" dirty="0" smtClean="0"/>
              <a:t> kavramını önermektedir. </a:t>
            </a:r>
            <a:endParaRPr lang="tr-TR" dirty="0"/>
          </a:p>
        </p:txBody>
      </p:sp>
    </p:spTree>
    <p:extLst>
      <p:ext uri="{BB962C8B-B14F-4D97-AF65-F5344CB8AC3E}">
        <p14:creationId xmlns:p14="http://schemas.microsoft.com/office/powerpoint/2010/main" val="41662260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Geleneksel kültürlerde, sağlıkla ilgili pratikler ve inançlar, bireyin ruhsal inançları ile kozmolojik inanışlardan ayrılamaz (</a:t>
            </a:r>
            <a:r>
              <a:rPr lang="tr-TR" dirty="0" err="1" smtClean="0"/>
              <a:t>Micozzi</a:t>
            </a:r>
            <a:r>
              <a:rPr lang="tr-TR" dirty="0" smtClean="0"/>
              <a:t>, 2002: 400).</a:t>
            </a:r>
          </a:p>
          <a:p>
            <a:endParaRPr lang="tr-TR" dirty="0" smtClean="0"/>
          </a:p>
          <a:p>
            <a:endParaRPr lang="tr-TR" dirty="0"/>
          </a:p>
        </p:txBody>
      </p:sp>
    </p:spTree>
    <p:extLst>
      <p:ext uri="{BB962C8B-B14F-4D97-AF65-F5344CB8AC3E}">
        <p14:creationId xmlns:p14="http://schemas.microsoft.com/office/powerpoint/2010/main" val="3257486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i="1" dirty="0" smtClean="0"/>
              <a:t>Geleneksel İyileştirici</a:t>
            </a:r>
            <a:endParaRPr lang="tr-TR" i="1" dirty="0"/>
          </a:p>
        </p:txBody>
      </p:sp>
      <p:sp>
        <p:nvSpPr>
          <p:cNvPr id="3" name="2 İçerik Yer Tutucusu"/>
          <p:cNvSpPr>
            <a:spLocks noGrp="1"/>
          </p:cNvSpPr>
          <p:nvPr>
            <p:ph idx="1"/>
          </p:nvPr>
        </p:nvSpPr>
        <p:spPr/>
        <p:txBody>
          <a:bodyPr>
            <a:normAutofit/>
          </a:bodyPr>
          <a:lstStyle/>
          <a:p>
            <a:r>
              <a:rPr lang="tr-TR" dirty="0" smtClean="0"/>
              <a:t>Geleneksel tıbbi uygulamaları yapan kişilere genel olarak “geleneksel iyileştiriciler” denilmektedir. “Geleneksel iyileştirici” terimi gerek bilimsel yazılarda, gerekse günlük konuşmalarda iki anlamda kullanılmaktadır. </a:t>
            </a:r>
            <a:endParaRPr lang="tr-TR" dirty="0"/>
          </a:p>
        </p:txBody>
      </p:sp>
    </p:spTree>
    <p:extLst>
      <p:ext uri="{BB962C8B-B14F-4D97-AF65-F5344CB8AC3E}">
        <p14:creationId xmlns:p14="http://schemas.microsoft.com/office/powerpoint/2010/main" val="14929169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Modern tıp uygulayıcılarının tutumuyla “büyü-dinsel” tutum arasındaki fark, iki alanın hastalık algılamalarındaki farka dayanmakta ve bu fark, bize </a:t>
            </a:r>
            <a:r>
              <a:rPr lang="tr-TR" i="1" dirty="0" smtClean="0">
                <a:solidFill>
                  <a:schemeClr val="bg1"/>
                </a:solidFill>
              </a:rPr>
              <a:t>modern tıp ve geleneksel tıp ayrımını getirmektedir.    </a:t>
            </a:r>
            <a:r>
              <a:rPr lang="tr-TR" b="1" i="1" dirty="0" smtClean="0">
                <a:solidFill>
                  <a:schemeClr val="bg1"/>
                </a:solidFill>
              </a:rPr>
              <a:t>    </a:t>
            </a:r>
            <a:endParaRPr lang="tr-TR" i="1" dirty="0" smtClean="0">
              <a:solidFill>
                <a:schemeClr val="bg1"/>
              </a:solidFill>
            </a:endParaRPr>
          </a:p>
          <a:p>
            <a:endParaRPr lang="tr-TR" dirty="0">
              <a:solidFill>
                <a:schemeClr val="accent1"/>
              </a:solidFill>
            </a:endParaRPr>
          </a:p>
        </p:txBody>
      </p:sp>
    </p:spTree>
    <p:extLst>
      <p:ext uri="{BB962C8B-B14F-4D97-AF65-F5344CB8AC3E}">
        <p14:creationId xmlns:p14="http://schemas.microsoft.com/office/powerpoint/2010/main" val="23159348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Birinci anlamda geleneksel iyileştiricilik doğada bulunan maddeler ve özellikle otlardan yapılan ilaçları ve bu ilaçlarla yapılan iyileştiriciliği tanımlamaktadır. İkinci anlamda ise, önemli ölçüde büyüsel, belli oranda dinsel unsurlar etkisinde kalmış, bir tür metafizik uygulamaları anlatmakta kullanılmaktadır. </a:t>
            </a:r>
            <a:endParaRPr lang="tr-TR" dirty="0"/>
          </a:p>
        </p:txBody>
      </p:sp>
    </p:spTree>
    <p:extLst>
      <p:ext uri="{BB962C8B-B14F-4D97-AF65-F5344CB8AC3E}">
        <p14:creationId xmlns:p14="http://schemas.microsoft.com/office/powerpoint/2010/main" val="36514500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İhtiyaçtan doğan ve insanların çaresiz zamanlarında onların ağrılarını dindirmek için geleneksel yöntemleri kullanan, özellikle geleneksel toplumlarda halkın sıklıkla başvurduğu “iyileştiriciler”, hastalıkların tedavisinde birbirine benzer yöntemler kullanarak çoğu zaman etkili olmuşlar ve kuşaktan kuşağa aktarılan bir geleneğin taşıyıcısı rolünü üstlenmişlerdir.</a:t>
            </a:r>
          </a:p>
          <a:p>
            <a:endParaRPr lang="tr-TR" dirty="0"/>
          </a:p>
        </p:txBody>
      </p:sp>
    </p:spTree>
    <p:extLst>
      <p:ext uri="{BB962C8B-B14F-4D97-AF65-F5344CB8AC3E}">
        <p14:creationId xmlns:p14="http://schemas.microsoft.com/office/powerpoint/2010/main" val="19171620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öküm">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Döküm">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Döküm">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6</TotalTime>
  <Words>291</Words>
  <Application>Microsoft Office PowerPoint</Application>
  <PresentationFormat>Ekran Gösterisi (4:3)</PresentationFormat>
  <Paragraphs>15</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Döküm</vt:lpstr>
      <vt:lpstr>Sağlık ve Kültür</vt:lpstr>
      <vt:lpstr>PowerPoint Sunusu</vt:lpstr>
      <vt:lpstr>PowerPoint Sunusu</vt:lpstr>
      <vt:lpstr>PowerPoint Sunusu</vt:lpstr>
      <vt:lpstr>PowerPoint Sunusu</vt:lpstr>
      <vt:lpstr>Geleneksel İyileştirici</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UZEM DERSİ</dc:title>
  <dc:creator>E</dc:creator>
  <cp:lastModifiedBy>E</cp:lastModifiedBy>
  <cp:revision>5</cp:revision>
  <dcterms:created xsi:type="dcterms:W3CDTF">2017-04-11T09:54:46Z</dcterms:created>
  <dcterms:modified xsi:type="dcterms:W3CDTF">2017-05-29T08:30:04Z</dcterms:modified>
</cp:coreProperties>
</file>