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2"/>
  </p:notesMasterIdLst>
  <p:sldIdLst>
    <p:sldId id="316" r:id="rId2"/>
    <p:sldId id="317" r:id="rId3"/>
    <p:sldId id="318" r:id="rId4"/>
    <p:sldId id="320" r:id="rId5"/>
    <p:sldId id="319" r:id="rId6"/>
    <p:sldId id="263" r:id="rId7"/>
    <p:sldId id="256" r:id="rId8"/>
    <p:sldId id="264" r:id="rId9"/>
    <p:sldId id="258" r:id="rId10"/>
    <p:sldId id="321" r:id="rId11"/>
    <p:sldId id="322" r:id="rId12"/>
    <p:sldId id="323" r:id="rId13"/>
    <p:sldId id="265" r:id="rId14"/>
    <p:sldId id="257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15" r:id="rId23"/>
    <p:sldId id="267" r:id="rId24"/>
    <p:sldId id="268" r:id="rId25"/>
    <p:sldId id="270" r:id="rId26"/>
    <p:sldId id="271" r:id="rId27"/>
    <p:sldId id="266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F1FB"/>
    <a:srgbClr val="FBFDA1"/>
    <a:srgbClr val="990000"/>
    <a:srgbClr val="0033CC"/>
    <a:srgbClr val="CC3300"/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7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smtClean="0"/>
              <a:t>Click to edit Master text styles</a:t>
            </a:r>
          </a:p>
          <a:p>
            <a:pPr lvl="1"/>
            <a:r>
              <a:rPr lang="tr-TR" noProof="0" smtClean="0"/>
              <a:t>Second level</a:t>
            </a:r>
          </a:p>
          <a:p>
            <a:pPr lvl="2"/>
            <a:r>
              <a:rPr lang="tr-TR" noProof="0" smtClean="0"/>
              <a:t>Third level</a:t>
            </a:r>
          </a:p>
          <a:p>
            <a:pPr lvl="3"/>
            <a:r>
              <a:rPr lang="tr-TR" noProof="0" smtClean="0"/>
              <a:t>Fourth level</a:t>
            </a:r>
          </a:p>
          <a:p>
            <a:pPr lvl="4"/>
            <a:r>
              <a:rPr lang="tr-TR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B6F21B0-4650-417A-8166-64033585951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2452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9E2F7A-6CC8-4E81-B326-09B0AA9F6B8D}" type="slidenum">
              <a:rPr lang="tr-TR" altLang="tr-TR"/>
              <a:pPr eaLnBrk="1" hangingPunct="1"/>
              <a:t>1</a:t>
            </a:fld>
            <a:endParaRPr lang="tr-TR" altLang="tr-TR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5B820F-84E8-4BAC-BD32-CA969EF0D0B7}" type="slidenum">
              <a:rPr lang="tr-TR" altLang="tr-TR"/>
              <a:pPr eaLnBrk="1" hangingPunct="1"/>
              <a:t>23</a:t>
            </a:fld>
            <a:endParaRPr lang="tr-TR" altLang="tr-TR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D95F2A-7EA6-4845-9BB9-1D26003DFFF8}" type="slidenum">
              <a:rPr lang="tr-TR" altLang="tr-TR"/>
              <a:pPr eaLnBrk="1" hangingPunct="1"/>
              <a:t>24</a:t>
            </a:fld>
            <a:endParaRPr lang="tr-TR" altLang="tr-TR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F60DE6-D1EE-4011-A943-DBE2E72E52C0}" type="slidenum">
              <a:rPr lang="tr-TR" altLang="tr-TR"/>
              <a:pPr eaLnBrk="1" hangingPunct="1"/>
              <a:t>25</a:t>
            </a:fld>
            <a:endParaRPr lang="tr-TR" altLang="tr-TR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ABF96C-F15D-4E6C-B8C6-DB0C9DBAA8EB}" type="slidenum">
              <a:rPr lang="tr-TR" altLang="tr-TR"/>
              <a:pPr eaLnBrk="1" hangingPunct="1"/>
              <a:t>26</a:t>
            </a:fld>
            <a:endParaRPr lang="tr-TR" altLang="tr-TR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C4218E-007F-4B8D-B2F3-D88D56B604D9}" type="slidenum">
              <a:rPr lang="tr-TR" altLang="tr-TR"/>
              <a:pPr eaLnBrk="1" hangingPunct="1"/>
              <a:t>27</a:t>
            </a:fld>
            <a:endParaRPr lang="tr-TR" altLang="tr-TR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B8CAB3-FCD6-41B0-8FD4-7CC26F107E32}" type="slidenum">
              <a:rPr lang="tr-TR" altLang="tr-TR"/>
              <a:pPr eaLnBrk="1" hangingPunct="1"/>
              <a:t>28</a:t>
            </a:fld>
            <a:endParaRPr lang="tr-TR" altLang="tr-TR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444765-635F-4C22-BC44-CA3E76E5EFDD}" type="slidenum">
              <a:rPr lang="tr-TR" altLang="tr-TR"/>
              <a:pPr eaLnBrk="1" hangingPunct="1"/>
              <a:t>29</a:t>
            </a:fld>
            <a:endParaRPr lang="tr-TR" altLang="tr-TR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CCFC67-BA2C-457C-89DB-7EF0395B605D}" type="slidenum">
              <a:rPr lang="tr-TR" altLang="tr-TR"/>
              <a:pPr eaLnBrk="1" hangingPunct="1"/>
              <a:t>30</a:t>
            </a:fld>
            <a:endParaRPr lang="tr-TR" altLang="tr-TR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8173A4-D426-45EF-A199-360C54EBAE9A}" type="slidenum">
              <a:rPr lang="tr-TR" altLang="tr-TR"/>
              <a:pPr eaLnBrk="1" hangingPunct="1"/>
              <a:t>31</a:t>
            </a:fld>
            <a:endParaRPr lang="tr-TR" altLang="tr-TR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E2A4F0-CC81-424E-AAB1-F1F8809F0B0B}" type="slidenum">
              <a:rPr lang="tr-TR" altLang="tr-TR"/>
              <a:pPr eaLnBrk="1" hangingPunct="1"/>
              <a:t>32</a:t>
            </a:fld>
            <a:endParaRPr lang="tr-TR" altLang="tr-TR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5D51F7-E40B-4879-8777-F3177D1DCD4D}" type="slidenum">
              <a:rPr lang="tr-TR" altLang="tr-TR"/>
              <a:pPr eaLnBrk="1" hangingPunct="1"/>
              <a:t>2</a:t>
            </a:fld>
            <a:endParaRPr lang="tr-TR" altLang="tr-TR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FFEFDF-E835-4889-A5F2-19F84074DB66}" type="slidenum">
              <a:rPr lang="tr-TR" altLang="tr-TR"/>
              <a:pPr eaLnBrk="1" hangingPunct="1"/>
              <a:t>33</a:t>
            </a:fld>
            <a:endParaRPr lang="tr-TR" altLang="tr-TR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4FEB0D-5F4A-47C8-BC93-F699677CFF97}" type="slidenum">
              <a:rPr lang="tr-TR" altLang="tr-TR"/>
              <a:pPr eaLnBrk="1" hangingPunct="1"/>
              <a:t>34</a:t>
            </a:fld>
            <a:endParaRPr lang="tr-TR" altLang="tr-TR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4BB176-2447-4E98-91AE-494C56EFC803}" type="slidenum">
              <a:rPr lang="tr-TR" altLang="tr-TR"/>
              <a:pPr eaLnBrk="1" hangingPunct="1"/>
              <a:t>35</a:t>
            </a:fld>
            <a:endParaRPr lang="tr-TR" altLang="tr-TR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D49804-7213-4C75-8885-C24515217084}" type="slidenum">
              <a:rPr lang="tr-TR" altLang="tr-TR"/>
              <a:pPr eaLnBrk="1" hangingPunct="1"/>
              <a:t>36</a:t>
            </a:fld>
            <a:endParaRPr lang="tr-TR" altLang="tr-TR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11C1CB-E82C-417F-B7F2-6C3EC639D4E9}" type="slidenum">
              <a:rPr lang="tr-TR" altLang="tr-TR"/>
              <a:pPr eaLnBrk="1" hangingPunct="1"/>
              <a:t>37</a:t>
            </a:fld>
            <a:endParaRPr lang="tr-TR" altLang="tr-TR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C1FF06-E383-4B4E-A322-1453B059DE8E}" type="slidenum">
              <a:rPr lang="tr-TR" altLang="tr-TR"/>
              <a:pPr eaLnBrk="1" hangingPunct="1"/>
              <a:t>38</a:t>
            </a:fld>
            <a:endParaRPr lang="tr-TR" altLang="tr-TR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FD3EB1-0025-468A-A403-D652097B6166}" type="slidenum">
              <a:rPr lang="tr-TR" altLang="tr-TR"/>
              <a:pPr eaLnBrk="1" hangingPunct="1"/>
              <a:t>39</a:t>
            </a:fld>
            <a:endParaRPr lang="tr-TR" altLang="tr-TR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1F6464-1F87-4790-9FC4-4728C3064074}" type="slidenum">
              <a:rPr lang="tr-TR" altLang="tr-TR"/>
              <a:pPr eaLnBrk="1" hangingPunct="1"/>
              <a:t>40</a:t>
            </a:fld>
            <a:endParaRPr lang="tr-TR" altLang="tr-TR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CD37F7-338B-44A7-81F3-921F00CBCB65}" type="slidenum">
              <a:rPr lang="tr-TR" altLang="tr-TR"/>
              <a:pPr eaLnBrk="1" hangingPunct="1"/>
              <a:t>41</a:t>
            </a:fld>
            <a:endParaRPr lang="tr-TR" altLang="tr-TR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9A1EC9-AC43-46DA-89C2-7C61CD13E978}" type="slidenum">
              <a:rPr lang="tr-TR" altLang="tr-TR"/>
              <a:pPr eaLnBrk="1" hangingPunct="1"/>
              <a:t>42</a:t>
            </a:fld>
            <a:endParaRPr lang="tr-TR" altLang="tr-TR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779E70-866B-4390-BF0A-5D2450A4D823}" type="slidenum">
              <a:rPr lang="tr-TR" altLang="tr-TR"/>
              <a:pPr eaLnBrk="1" hangingPunct="1"/>
              <a:t>6</a:t>
            </a:fld>
            <a:endParaRPr lang="tr-TR" altLang="tr-TR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75F9CB-E772-473B-BF3C-94963068653E}" type="slidenum">
              <a:rPr lang="tr-TR" altLang="tr-TR"/>
              <a:pPr eaLnBrk="1" hangingPunct="1"/>
              <a:t>43</a:t>
            </a:fld>
            <a:endParaRPr lang="tr-TR" altLang="tr-TR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9085C2-3B10-442C-B21C-87DE609174A2}" type="slidenum">
              <a:rPr lang="tr-TR" altLang="tr-TR"/>
              <a:pPr eaLnBrk="1" hangingPunct="1"/>
              <a:t>44</a:t>
            </a:fld>
            <a:endParaRPr lang="tr-TR" altLang="tr-TR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FC9128-A0E8-4060-8CFC-5954DAAA81A8}" type="slidenum">
              <a:rPr lang="tr-TR" altLang="tr-TR"/>
              <a:pPr eaLnBrk="1" hangingPunct="1"/>
              <a:t>45</a:t>
            </a:fld>
            <a:endParaRPr lang="tr-TR" altLang="tr-TR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EAB731-F3D3-46C8-9486-D68BEB3A7F34}" type="slidenum">
              <a:rPr lang="tr-TR" altLang="tr-TR"/>
              <a:pPr eaLnBrk="1" hangingPunct="1"/>
              <a:t>46</a:t>
            </a:fld>
            <a:endParaRPr lang="tr-TR" altLang="tr-TR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812920-99A7-4F98-AD52-631B5705B69B}" type="slidenum">
              <a:rPr lang="tr-TR" altLang="tr-TR"/>
              <a:pPr eaLnBrk="1" hangingPunct="1"/>
              <a:t>47</a:t>
            </a:fld>
            <a:endParaRPr lang="tr-TR" altLang="tr-TR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57D97C-6701-42FF-A1F7-55DDDE165B5A}" type="slidenum">
              <a:rPr lang="tr-TR" altLang="tr-TR"/>
              <a:pPr eaLnBrk="1" hangingPunct="1"/>
              <a:t>48</a:t>
            </a:fld>
            <a:endParaRPr lang="tr-TR" altLang="tr-TR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89D985-241B-460D-8C6C-6A2C83A91BFC}" type="slidenum">
              <a:rPr lang="tr-TR" altLang="tr-TR"/>
              <a:pPr eaLnBrk="1" hangingPunct="1"/>
              <a:t>49</a:t>
            </a:fld>
            <a:endParaRPr lang="tr-TR" altLang="tr-TR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44CFAE-9E06-469E-B206-3C85859AE805}" type="slidenum">
              <a:rPr lang="tr-TR" altLang="tr-TR"/>
              <a:pPr eaLnBrk="1" hangingPunct="1"/>
              <a:t>50</a:t>
            </a:fld>
            <a:endParaRPr lang="tr-TR" altLang="tr-TR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08AD67-D66C-49CC-B577-CC9C4BC5F5C5}" type="slidenum">
              <a:rPr lang="tr-TR" altLang="tr-TR"/>
              <a:pPr eaLnBrk="1" hangingPunct="1"/>
              <a:t>51</a:t>
            </a:fld>
            <a:endParaRPr lang="tr-TR" altLang="tr-TR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C14E03-9BAF-4C43-BEE7-1A5E580A2EF1}" type="slidenum">
              <a:rPr lang="tr-TR" altLang="tr-TR"/>
              <a:pPr eaLnBrk="1" hangingPunct="1"/>
              <a:t>52</a:t>
            </a:fld>
            <a:endParaRPr lang="tr-TR" altLang="tr-TR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CE78E8-BF71-43F5-83E7-B13D93BDB199}" type="slidenum">
              <a:rPr lang="tr-TR" altLang="tr-TR"/>
              <a:pPr eaLnBrk="1" hangingPunct="1"/>
              <a:t>7</a:t>
            </a:fld>
            <a:endParaRPr lang="tr-TR" altLang="tr-TR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8914F7-815C-4949-953D-A1D86A94E176}" type="slidenum">
              <a:rPr lang="tr-TR" altLang="tr-TR"/>
              <a:pPr eaLnBrk="1" hangingPunct="1"/>
              <a:t>53</a:t>
            </a:fld>
            <a:endParaRPr lang="tr-TR" altLang="tr-TR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F9EF23-A2DF-47B4-B372-5F67E6B5267E}" type="slidenum">
              <a:rPr lang="tr-TR" altLang="tr-TR"/>
              <a:pPr eaLnBrk="1" hangingPunct="1"/>
              <a:t>54</a:t>
            </a:fld>
            <a:endParaRPr lang="tr-TR" altLang="tr-TR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C8AA93-427A-4E99-930E-8AA1FB20900D}" type="slidenum">
              <a:rPr lang="tr-TR" altLang="tr-TR"/>
              <a:pPr eaLnBrk="1" hangingPunct="1"/>
              <a:t>55</a:t>
            </a:fld>
            <a:endParaRPr lang="tr-TR" altLang="tr-TR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658176-0692-480C-A134-FAF3C69CEC5C}" type="slidenum">
              <a:rPr lang="tr-TR" altLang="tr-TR"/>
              <a:pPr eaLnBrk="1" hangingPunct="1"/>
              <a:t>56</a:t>
            </a:fld>
            <a:endParaRPr lang="tr-TR" altLang="tr-TR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AFF228-91A3-4B18-BCAF-8305F5787724}" type="slidenum">
              <a:rPr lang="tr-TR" altLang="tr-TR"/>
              <a:pPr eaLnBrk="1" hangingPunct="1"/>
              <a:t>57</a:t>
            </a:fld>
            <a:endParaRPr lang="tr-TR" altLang="tr-TR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32AC16-3F99-47FB-8B16-2E1C369905FC}" type="slidenum">
              <a:rPr lang="tr-TR" altLang="tr-TR"/>
              <a:pPr eaLnBrk="1" hangingPunct="1"/>
              <a:t>58</a:t>
            </a:fld>
            <a:endParaRPr lang="tr-TR" altLang="tr-TR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DE55C9-D529-4309-A148-6D27DBA6258A}" type="slidenum">
              <a:rPr lang="tr-TR" altLang="tr-TR"/>
              <a:pPr eaLnBrk="1" hangingPunct="1"/>
              <a:t>59</a:t>
            </a:fld>
            <a:endParaRPr lang="tr-TR" altLang="tr-TR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7C1AFA-69C3-4C47-A0AB-FA10F3B57F9D}" type="slidenum">
              <a:rPr lang="tr-TR" altLang="tr-TR"/>
              <a:pPr eaLnBrk="1" hangingPunct="1"/>
              <a:t>60</a:t>
            </a:fld>
            <a:endParaRPr lang="tr-TR" altLang="tr-TR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D70E40-6FC7-40D1-8B7F-DB0224B00822}" type="slidenum">
              <a:rPr lang="tr-TR" altLang="tr-TR"/>
              <a:pPr eaLnBrk="1" hangingPunct="1"/>
              <a:t>61</a:t>
            </a:fld>
            <a:endParaRPr lang="tr-TR" altLang="tr-TR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AC6C02-9022-46B2-8372-FBC029B59935}" type="slidenum">
              <a:rPr lang="tr-TR" altLang="tr-TR"/>
              <a:pPr eaLnBrk="1" hangingPunct="1"/>
              <a:t>62</a:t>
            </a:fld>
            <a:endParaRPr lang="tr-TR" altLang="tr-TR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3D792E-ED25-466A-86DE-90750B15BE97}" type="slidenum">
              <a:rPr lang="tr-TR" altLang="tr-TR"/>
              <a:pPr eaLnBrk="1" hangingPunct="1"/>
              <a:t>8</a:t>
            </a:fld>
            <a:endParaRPr lang="tr-TR" altLang="tr-TR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2B306B-052F-4064-9E6B-4ED192C59496}" type="slidenum">
              <a:rPr lang="tr-TR" altLang="tr-TR"/>
              <a:pPr eaLnBrk="1" hangingPunct="1"/>
              <a:t>63</a:t>
            </a:fld>
            <a:endParaRPr lang="tr-TR" altLang="tr-TR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C03C54-7B62-4820-A3B7-2E094EE17798}" type="slidenum">
              <a:rPr lang="tr-TR" altLang="tr-TR"/>
              <a:pPr eaLnBrk="1" hangingPunct="1"/>
              <a:t>64</a:t>
            </a:fld>
            <a:endParaRPr lang="tr-TR" altLang="tr-TR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8DBC70-A4CD-417B-8E12-6ECF3F3A77E5}" type="slidenum">
              <a:rPr lang="tr-TR" altLang="tr-TR"/>
              <a:pPr eaLnBrk="1" hangingPunct="1"/>
              <a:t>65</a:t>
            </a:fld>
            <a:endParaRPr lang="tr-TR" altLang="tr-TR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7B4597-BFC0-4A78-8393-5949027390A3}" type="slidenum">
              <a:rPr lang="tr-TR" altLang="tr-TR"/>
              <a:pPr eaLnBrk="1" hangingPunct="1"/>
              <a:t>66</a:t>
            </a:fld>
            <a:endParaRPr lang="tr-TR" altLang="tr-TR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A09887-AEFC-4DDD-84E7-38B0BDD6A3C9}" type="slidenum">
              <a:rPr lang="tr-TR" altLang="tr-TR"/>
              <a:pPr eaLnBrk="1" hangingPunct="1"/>
              <a:t>67</a:t>
            </a:fld>
            <a:endParaRPr lang="tr-TR" altLang="tr-TR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10532F-95B0-4A4D-B63F-34C8CA0B5344}" type="slidenum">
              <a:rPr lang="tr-TR" altLang="tr-TR"/>
              <a:pPr eaLnBrk="1" hangingPunct="1"/>
              <a:t>68</a:t>
            </a:fld>
            <a:endParaRPr lang="tr-TR" altLang="tr-TR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268F98-8FAB-4D62-930F-C57B516DDD13}" type="slidenum">
              <a:rPr lang="tr-TR" altLang="tr-TR"/>
              <a:pPr eaLnBrk="1" hangingPunct="1"/>
              <a:t>69</a:t>
            </a:fld>
            <a:endParaRPr lang="tr-TR" altLang="tr-TR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C806D2-0B6E-49E6-B735-C95AC39AC055}" type="slidenum">
              <a:rPr lang="tr-TR" altLang="tr-TR"/>
              <a:pPr eaLnBrk="1" hangingPunct="1"/>
              <a:t>70</a:t>
            </a:fld>
            <a:endParaRPr lang="tr-TR" altLang="tr-TR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E53713-4338-46C3-93A3-63DE9BB5532D}" type="slidenum">
              <a:rPr lang="tr-TR" altLang="tr-TR"/>
              <a:pPr eaLnBrk="1" hangingPunct="1"/>
              <a:t>9</a:t>
            </a:fld>
            <a:endParaRPr lang="tr-TR" altLang="tr-TR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225634-0F4A-4E09-B449-FD37DEB731E6}" type="slidenum">
              <a:rPr lang="tr-TR" altLang="tr-TR"/>
              <a:pPr eaLnBrk="1" hangingPunct="1"/>
              <a:t>13</a:t>
            </a:fld>
            <a:endParaRPr lang="tr-TR" altLang="tr-TR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C9E9FA-2E84-4B15-BCAA-B6C6A349C657}" type="slidenum">
              <a:rPr lang="tr-TR" altLang="tr-TR"/>
              <a:pPr eaLnBrk="1" hangingPunct="1"/>
              <a:t>14</a:t>
            </a:fld>
            <a:endParaRPr lang="tr-TR" altLang="tr-TR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B6C9AC-16DF-4777-A07B-61927EA1EF6D}" type="slidenum">
              <a:rPr lang="tr-TR" altLang="tr-TR"/>
              <a:pPr eaLnBrk="1" hangingPunct="1"/>
              <a:t>22</a:t>
            </a:fld>
            <a:endParaRPr lang="tr-TR" altLang="tr-TR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599DC118-C1B3-4790-9010-3E6980791A4F}" type="datetime1">
              <a:rPr lang="tr-TR" smtClean="0"/>
              <a:t>3.10.2018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41588968-3325-472D-8AF6-C46ADA4C0E3C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FD536-5B36-4DE7-B22E-40671E63E8B0}" type="datetime1">
              <a:rPr lang="tr-TR" smtClean="0"/>
              <a:t>3.10.2018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2EDCB-4F6F-440D-9323-A9A3ECCCC396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B1B368-CC59-481C-BAE1-6E02689F70E5}" type="datetime1">
              <a:rPr lang="tr-TR" smtClean="0"/>
              <a:t>3.10.2018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3107B-A7B5-4123-BF1F-3EC7D23E5EFB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3EB1E2F7-C373-4B1C-927A-A0B3089CB172}" type="datetime1">
              <a:rPr lang="tr-TR" smtClean="0"/>
              <a:t>3.10.2018</a:t>
            </a:fld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ABC50D5E-90F9-41FF-807D-15830CFDEB7A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5CC9A1F1-C8AC-40A2-81FC-FAFB67B363B2}" type="datetime1">
              <a:rPr lang="tr-TR" smtClean="0"/>
              <a:t>3.10.2018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F31E4372-4753-4C44-B341-F22BA2DF0225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548FBF-3F33-4A2D-BA71-6E0632B9DE11}" type="datetime1">
              <a:rPr lang="tr-TR" smtClean="0"/>
              <a:t>3.10.2018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25075F-1E0F-48B7-8DD3-2AA6AFB3795C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DDA618-8F12-4B34-9030-163BAB02F238}" type="datetime1">
              <a:rPr lang="tr-TR" smtClean="0"/>
              <a:t>3.10.2018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4EF014-F5DF-4DBD-95F7-1F889F3AD06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5211944-33DC-4207-9414-8022B3C599AD}" type="datetime1">
              <a:rPr lang="tr-TR" smtClean="0"/>
              <a:t>3.10.2018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67C5B75D-605E-4EB6-ABE8-1840257F3796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D6B8A7-3BB4-4403-8D4B-F5C9E831D21C}" type="datetime1">
              <a:rPr lang="tr-TR" smtClean="0"/>
              <a:t>3.10.2018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7F999-7854-42FC-930C-9A93415C439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B24941EB-0077-45FA-A98C-C39490B6899F}" type="datetime1">
              <a:rPr lang="tr-TR" smtClean="0"/>
              <a:t>3.10.2018</a:t>
            </a:fld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4A5377E1-0117-4E9D-8CF0-5DC04AE0800B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B4EE260-C34F-4608-8EAF-E91B8FFBB7D4}" type="datetime1">
              <a:rPr lang="tr-TR" smtClean="0"/>
              <a:t>3.10.2018</a:t>
            </a:fld>
            <a:endParaRPr 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0E6213C8-F1BB-4698-857D-3B232FEB9616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751899A-A5BD-4B6D-B2E5-F783E5DED507}" type="datetime1">
              <a:rPr lang="tr-TR" smtClean="0"/>
              <a:t>3.10.2018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62A5E8-F251-4313-9BD8-EEDFD7534AAC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pto.gov/go/classification/uspc420/sched420.htm" TargetMode="External"/><Relationship Id="rId13" Type="http://schemas.openxmlformats.org/officeDocument/2006/relationships/hyperlink" Target="http://www.uspto.gov/go/classification/uspc252/sched252.htm" TargetMode="External"/><Relationship Id="rId18" Type="http://schemas.openxmlformats.org/officeDocument/2006/relationships/hyperlink" Target="http://www.uspto.gov/go/classification/uspc585/sched585.htm#C585S257000" TargetMode="External"/><Relationship Id="rId26" Type="http://schemas.openxmlformats.org/officeDocument/2006/relationships/hyperlink" Target="http://www.uspto.gov/go/classification/uspc423/sched423.htm#C423S584000" TargetMode="External"/><Relationship Id="rId3" Type="http://schemas.openxmlformats.org/officeDocument/2006/relationships/hyperlink" Target="http://www.uspto.gov/go/classification/uspc423/sched423.htm" TargetMode="External"/><Relationship Id="rId21" Type="http://schemas.openxmlformats.org/officeDocument/2006/relationships/hyperlink" Target="http://www.uspto.gov/go/classification/uspc205/sched205.htm#C205S787500" TargetMode="External"/><Relationship Id="rId7" Type="http://schemas.openxmlformats.org/officeDocument/2006/relationships/hyperlink" Target="http://www.uspto.gov/go/classification/uspc423/sched423.htm#C423S648100" TargetMode="External"/><Relationship Id="rId12" Type="http://schemas.openxmlformats.org/officeDocument/2006/relationships/hyperlink" Target="http://www.uspto.gov/go/classification/uspc048/sched048.htm#C048S116000" TargetMode="External"/><Relationship Id="rId17" Type="http://schemas.openxmlformats.org/officeDocument/2006/relationships/hyperlink" Target="http://www.uspto.gov/go/classification/uspc585/sched585.htm" TargetMode="External"/><Relationship Id="rId25" Type="http://schemas.openxmlformats.org/officeDocument/2006/relationships/hyperlink" Target="http://www.uspto.gov/go/classification/uspc324/sched324.htm#C324S438000" TargetMode="External"/><Relationship Id="rId2" Type="http://schemas.openxmlformats.org/officeDocument/2006/relationships/notesSlide" Target="../notesSlides/notesSlide22.xml"/><Relationship Id="rId16" Type="http://schemas.openxmlformats.org/officeDocument/2006/relationships/hyperlink" Target="http://www.uspto.gov/go/classification/uspc205/sched205.htm#C205S637000" TargetMode="External"/><Relationship Id="rId20" Type="http://schemas.openxmlformats.org/officeDocument/2006/relationships/hyperlink" Target="http://www.uspto.gov/go/classification/uspc252/sched252.htm#C252S188100" TargetMode="External"/><Relationship Id="rId29" Type="http://schemas.openxmlformats.org/officeDocument/2006/relationships/hyperlink" Target="http://www.uspto.gov/go/classification/uspc430/sched430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spto.gov/go/classification/uspc114/sched114.htm#C114S274000" TargetMode="External"/><Relationship Id="rId11" Type="http://schemas.openxmlformats.org/officeDocument/2006/relationships/hyperlink" Target="http://www.uspto.gov/go/classification/uspc048/sched048.htm#C048S19900R" TargetMode="External"/><Relationship Id="rId24" Type="http://schemas.openxmlformats.org/officeDocument/2006/relationships/hyperlink" Target="http://www.uspto.gov/go/classification/uspc324/sched324.htm" TargetMode="External"/><Relationship Id="rId32" Type="http://schemas.openxmlformats.org/officeDocument/2006/relationships/hyperlink" Target="http://www.uspto.gov/go/classification/uspc525/sched525.htm#C525S343000" TargetMode="External"/><Relationship Id="rId5" Type="http://schemas.openxmlformats.org/officeDocument/2006/relationships/hyperlink" Target="http://www.uspto.gov/go/classification/uspc114/sched114.htm" TargetMode="External"/><Relationship Id="rId15" Type="http://schemas.openxmlformats.org/officeDocument/2006/relationships/hyperlink" Target="http://www.uspto.gov/go/classification/uspc205/sched205.htm" TargetMode="External"/><Relationship Id="rId23" Type="http://schemas.openxmlformats.org/officeDocument/2006/relationships/hyperlink" Target="http://www.uspto.gov/go/classification/uspc204/sched204.htm#C204S433000" TargetMode="External"/><Relationship Id="rId28" Type="http://schemas.openxmlformats.org/officeDocument/2006/relationships/hyperlink" Target="http://www.uspto.gov/go/classification/uspc204/sched204.htm#C204S175000" TargetMode="External"/><Relationship Id="rId10" Type="http://schemas.openxmlformats.org/officeDocument/2006/relationships/hyperlink" Target="http://www.uspto.gov/go/classification/uspc048/sched048.htm" TargetMode="External"/><Relationship Id="rId19" Type="http://schemas.openxmlformats.org/officeDocument/2006/relationships/hyperlink" Target="http://www.uspto.gov/go/classification/uspc585/sched585.htm#C585S656000" TargetMode="External"/><Relationship Id="rId31" Type="http://schemas.openxmlformats.org/officeDocument/2006/relationships/hyperlink" Target="http://www.uspto.gov/go/classification/uspc525/sched525.htm" TargetMode="External"/><Relationship Id="rId4" Type="http://schemas.openxmlformats.org/officeDocument/2006/relationships/hyperlink" Target="http://www.uspto.gov/go/classification/uspc423/sched423.htm#C423S341000" TargetMode="External"/><Relationship Id="rId9" Type="http://schemas.openxmlformats.org/officeDocument/2006/relationships/hyperlink" Target="http://www.uspto.gov/go/classification/uspc420/sched420.htm#C420S900000" TargetMode="External"/><Relationship Id="rId14" Type="http://schemas.openxmlformats.org/officeDocument/2006/relationships/hyperlink" Target="http://www.uspto.gov/go/classification/uspc252/sched252.htm#C252S372000" TargetMode="External"/><Relationship Id="rId22" Type="http://schemas.openxmlformats.org/officeDocument/2006/relationships/hyperlink" Target="http://www.uspto.gov/go/classification/uspc204/sched204.htm" TargetMode="External"/><Relationship Id="rId27" Type="http://schemas.openxmlformats.org/officeDocument/2006/relationships/hyperlink" Target="http://www.uspto.gov/go/classification/uspc205/sched205.htm#C205S465000" TargetMode="External"/><Relationship Id="rId30" Type="http://schemas.openxmlformats.org/officeDocument/2006/relationships/hyperlink" Target="http://www.uspto.gov/go/classification/uspc430/sched430.htm#C430S943000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uspto.gov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0" y="-16838613"/>
            <a:ext cx="6742113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0" y="-16838613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0" y="-16838613"/>
            <a:ext cx="7053263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0" y="-16838613"/>
            <a:ext cx="65278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2054" name="Rectangle 344"/>
          <p:cNvSpPr>
            <a:spLocks noChangeArrowheads="1"/>
          </p:cNvSpPr>
          <p:nvPr/>
        </p:nvSpPr>
        <p:spPr bwMode="auto">
          <a:xfrm>
            <a:off x="0" y="23696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2055" name="AutoShape 104" descr="alttara"/>
          <p:cNvSpPr>
            <a:spLocks noChangeAspect="1" noChangeArrowheads="1"/>
          </p:cNvSpPr>
          <p:nvPr/>
        </p:nvSpPr>
        <p:spPr bwMode="auto">
          <a:xfrm>
            <a:off x="90488" y="-538163"/>
            <a:ext cx="71818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2056" name="WordArt 365"/>
          <p:cNvSpPr>
            <a:spLocks noChangeArrowheads="1" noChangeShapeType="1" noTextEdit="1"/>
          </p:cNvSpPr>
          <p:nvPr/>
        </p:nvSpPr>
        <p:spPr bwMode="auto">
          <a:xfrm>
            <a:off x="585788" y="1023938"/>
            <a:ext cx="7915275" cy="13430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tr-TR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KİM231 </a:t>
            </a:r>
            <a:r>
              <a:rPr lang="tr-TR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ENDÜSTRİYEL KİMYA</a:t>
            </a:r>
          </a:p>
        </p:txBody>
      </p:sp>
      <p:sp>
        <p:nvSpPr>
          <p:cNvPr id="2057" name="WordArt 367"/>
          <p:cNvSpPr>
            <a:spLocks noChangeArrowheads="1" noChangeShapeType="1" noTextEdit="1"/>
          </p:cNvSpPr>
          <p:nvPr/>
        </p:nvSpPr>
        <p:spPr bwMode="auto">
          <a:xfrm>
            <a:off x="1147763" y="3581400"/>
            <a:ext cx="6943725" cy="1123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r-TR" sz="3600" kern="1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99CC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Flat Brush"/>
              </a:rPr>
              <a:t>Doç. Dr. Kamran POLAT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C54424-3E11-4DEB-9F4C-6903778FA521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1126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1126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C1BE83-223C-420C-9BC6-9DC4F53F4FC6}" type="slidenum">
              <a:rPr lang="tr-TR" altLang="tr-TR"/>
              <a:pPr eaLnBrk="1" hangingPunct="1"/>
              <a:t>10</a:t>
            </a:fld>
            <a:endParaRPr lang="tr-TR" altLang="tr-TR"/>
          </a:p>
        </p:txBody>
      </p:sp>
      <p:pic>
        <p:nvPicPr>
          <p:cNvPr id="11269" name="Picture 4" descr="EA851002"/>
          <p:cNvPicPr>
            <a:picLocks noChangeAspect="1" noChangeArrowheads="1"/>
          </p:cNvPicPr>
          <p:nvPr/>
        </p:nvPicPr>
        <p:blipFill>
          <a:blip r:embed="rId2" cstate="print">
            <a:lum bright="-44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0"/>
            <a:ext cx="6029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F97768-0B60-4291-B0EC-EF28BFDC0468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1229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1229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E28449-55AA-41A9-98A2-62A1795E6910}" type="slidenum">
              <a:rPr lang="tr-TR" altLang="tr-TR"/>
              <a:pPr eaLnBrk="1" hangingPunct="1"/>
              <a:t>11</a:t>
            </a:fld>
            <a:endParaRPr lang="tr-TR" altLang="tr-TR"/>
          </a:p>
        </p:txBody>
      </p:sp>
      <p:pic>
        <p:nvPicPr>
          <p:cNvPr id="12293" name="Picture 4" descr="7D549C1B"/>
          <p:cNvPicPr>
            <a:picLocks noChangeAspect="1" noChangeArrowheads="1"/>
          </p:cNvPicPr>
          <p:nvPr/>
        </p:nvPicPr>
        <p:blipFill>
          <a:blip r:embed="rId2">
            <a:lum bright="-44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0"/>
            <a:ext cx="664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6DFAFD-052A-4569-A473-726D2D16CDE5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1331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6FD6E7-5D03-4C40-9C45-00938FD6D1F5}" type="slidenum">
              <a:rPr lang="tr-TR" altLang="tr-TR"/>
              <a:pPr eaLnBrk="1" hangingPunct="1"/>
              <a:t>12</a:t>
            </a:fld>
            <a:endParaRPr lang="tr-TR" altLang="tr-TR"/>
          </a:p>
        </p:txBody>
      </p:sp>
      <p:pic>
        <p:nvPicPr>
          <p:cNvPr id="13317" name="Picture 4" descr="5221AF60"/>
          <p:cNvPicPr>
            <a:picLocks noChangeAspect="1" noChangeArrowheads="1"/>
          </p:cNvPicPr>
          <p:nvPr/>
        </p:nvPicPr>
        <p:blipFill>
          <a:blip r:embed="rId2">
            <a:lum bright="-44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0"/>
            <a:ext cx="646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247650"/>
            <a:ext cx="84963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2800" b="1" smtClean="0">
                <a:solidFill>
                  <a:schemeClr val="hlink"/>
                </a:solidFill>
              </a:rPr>
              <a:t>Çizelge 2.</a:t>
            </a:r>
            <a:r>
              <a:rPr lang="tr-TR" altLang="tr-TR" sz="2800" smtClean="0">
                <a:solidFill>
                  <a:srgbClr val="990000"/>
                </a:solidFill>
              </a:rPr>
              <a:t> </a:t>
            </a:r>
            <a:r>
              <a:rPr lang="tr-TR" altLang="tr-TR" sz="2800" b="1" smtClean="0">
                <a:solidFill>
                  <a:srgbClr val="990000"/>
                </a:solidFill>
              </a:rPr>
              <a:t>Endüstriyel proseslerde kimyasal madde üretiminin planlanması basamakları (Fizibilite)</a:t>
            </a:r>
          </a:p>
        </p:txBody>
      </p:sp>
      <p:sp>
        <p:nvSpPr>
          <p:cNvPr id="14338" name="2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BE4C45-CEC3-4FA6-9EA0-C6AF0CA4BCD7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14340" name="4 Slayt Numarası Yer Tutucusu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A4B9A8-AC3F-4849-9BA2-3B2B348EAFE2}" type="slidenum">
              <a:rPr lang="tr-TR" altLang="tr-TR"/>
              <a:pPr eaLnBrk="1" hangingPunct="1"/>
              <a:t>13</a:t>
            </a:fld>
            <a:endParaRPr lang="tr-TR" altLang="tr-TR"/>
          </a:p>
        </p:txBody>
      </p:sp>
      <p:sp>
        <p:nvSpPr>
          <p:cNvPr id="14339" name="3 Altbilgi Yer Tutucusu"/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pic>
        <p:nvPicPr>
          <p:cNvPr id="14342" name="Picture 7" descr="B19E3ED4"/>
          <p:cNvPicPr>
            <a:picLocks noChangeAspect="1" noChangeArrowheads="1"/>
          </p:cNvPicPr>
          <p:nvPr/>
        </p:nvPicPr>
        <p:blipFill>
          <a:blip r:embed="rId3">
            <a:lum bright="12000"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479550"/>
            <a:ext cx="650875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2B057D-EE0A-4DC4-A56F-3C60050359DE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1536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1536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8CEBAA-F093-426E-B7AB-7F3D2317294D}" type="slidenum">
              <a:rPr lang="tr-TR" altLang="tr-TR"/>
              <a:pPr eaLnBrk="1" hangingPunct="1"/>
              <a:t>14</a:t>
            </a:fld>
            <a:endParaRPr lang="tr-TR" altLang="tr-TR"/>
          </a:p>
        </p:txBody>
      </p:sp>
      <p:pic>
        <p:nvPicPr>
          <p:cNvPr id="15365" name="Picture 4" descr="tara007"/>
          <p:cNvPicPr>
            <a:picLocks noChangeAspect="1" noChangeArrowheads="1"/>
          </p:cNvPicPr>
          <p:nvPr/>
        </p:nvPicPr>
        <p:blipFill>
          <a:blip r:embed="rId3">
            <a:lum bright="-20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2008" r="2632" b="46657"/>
          <a:stretch>
            <a:fillRect/>
          </a:stretch>
        </p:blipFill>
        <p:spPr bwMode="auto">
          <a:xfrm rot="-135836">
            <a:off x="1233488" y="-3175"/>
            <a:ext cx="619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2809C8-A435-4BA4-84B7-4F3C286AAA76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1638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1638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5EC3EE-3EFE-4F2F-AC12-AAD14FAB581E}" type="slidenum">
              <a:rPr lang="tr-TR" altLang="tr-TR"/>
              <a:pPr eaLnBrk="1" hangingPunct="1"/>
              <a:t>15</a:t>
            </a:fld>
            <a:endParaRPr lang="tr-TR" altLang="tr-TR"/>
          </a:p>
        </p:txBody>
      </p:sp>
      <p:pic>
        <p:nvPicPr>
          <p:cNvPr id="16389" name="Picture 4" descr="tara007"/>
          <p:cNvPicPr>
            <a:picLocks noChangeAspect="1" noChangeArrowheads="1"/>
          </p:cNvPicPr>
          <p:nvPr/>
        </p:nvPicPr>
        <p:blipFill>
          <a:blip r:embed="rId2">
            <a:lum bright="-20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3" r="25369"/>
          <a:stretch>
            <a:fillRect/>
          </a:stretch>
        </p:blipFill>
        <p:spPr bwMode="auto">
          <a:xfrm>
            <a:off x="1282700" y="-1588"/>
            <a:ext cx="621982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ABD208-0E2B-4908-BFAF-D19F77CFAF62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1741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1741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41E4E7-7A33-4CD3-AA54-42A5AC25D650}" type="slidenum">
              <a:rPr lang="tr-TR" altLang="tr-TR"/>
              <a:pPr eaLnBrk="1" hangingPunct="1"/>
              <a:t>16</a:t>
            </a:fld>
            <a:endParaRPr lang="tr-TR" altLang="tr-TR"/>
          </a:p>
        </p:txBody>
      </p:sp>
      <p:pic>
        <p:nvPicPr>
          <p:cNvPr id="17413" name="Picture 5" descr="505CAC6E"/>
          <p:cNvPicPr>
            <a:picLocks noChangeAspect="1" noChangeArrowheads="1"/>
          </p:cNvPicPr>
          <p:nvPr/>
        </p:nvPicPr>
        <p:blipFill>
          <a:blip r:embed="rId2">
            <a:lum bright="-4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0"/>
            <a:ext cx="6176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779A49-1A2A-405B-A8DF-3862F10BFD38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1843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1843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3D8EBB-2631-4C35-AD4E-68C14294CCC5}" type="slidenum">
              <a:rPr lang="tr-TR" altLang="tr-TR"/>
              <a:pPr eaLnBrk="1" hangingPunct="1"/>
              <a:t>17</a:t>
            </a:fld>
            <a:endParaRPr lang="tr-TR" altLang="tr-TR"/>
          </a:p>
        </p:txBody>
      </p:sp>
      <p:pic>
        <p:nvPicPr>
          <p:cNvPr id="18437" name="Picture 4" descr="D8269597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0"/>
            <a:ext cx="604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29E6D7-EE0F-4467-96C9-F6519A864807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1945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1946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20F368-5F26-445B-94F0-69915069CFBC}" type="slidenum">
              <a:rPr lang="tr-TR" altLang="tr-TR"/>
              <a:pPr eaLnBrk="1" hangingPunct="1"/>
              <a:t>18</a:t>
            </a:fld>
            <a:endParaRPr lang="tr-TR" altLang="tr-TR"/>
          </a:p>
        </p:txBody>
      </p:sp>
      <p:pic>
        <p:nvPicPr>
          <p:cNvPr id="19461" name="Picture 4" descr="F54EC2AC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0"/>
            <a:ext cx="6446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31C0AD-4812-4DDA-8295-1B8EA3D30CF5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2048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2048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8C78C4-8EDD-4B30-8D31-2BC521D1A341}" type="slidenum">
              <a:rPr lang="tr-TR" altLang="tr-TR"/>
              <a:pPr eaLnBrk="1" hangingPunct="1"/>
              <a:t>19</a:t>
            </a:fld>
            <a:endParaRPr lang="tr-TR" altLang="tr-TR"/>
          </a:p>
        </p:txBody>
      </p:sp>
      <p:pic>
        <p:nvPicPr>
          <p:cNvPr id="20485" name="Picture 4" descr="D95C6ABD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0"/>
            <a:ext cx="6143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96466D-AFED-4ED6-8D17-BE6293BCD968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07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07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790353-ACE4-42C1-BABE-D74A1FBB7D52}" type="slidenum">
              <a:rPr lang="tr-TR" altLang="tr-TR"/>
              <a:pPr eaLnBrk="1" hangingPunct="1"/>
              <a:t>2</a:t>
            </a:fld>
            <a:endParaRPr lang="tr-TR" altLang="tr-TR"/>
          </a:p>
        </p:txBody>
      </p:sp>
      <p:pic>
        <p:nvPicPr>
          <p:cNvPr id="3077" name="Picture 4" descr="tara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410368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tara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49275"/>
            <a:ext cx="3652837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3C1C763-565E-46E8-B973-93723AAD872D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2150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2150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50EC7B-4EAB-4E1A-90D9-6E9338CEADA4}" type="slidenum">
              <a:rPr lang="tr-TR" altLang="tr-TR"/>
              <a:pPr eaLnBrk="1" hangingPunct="1"/>
              <a:t>20</a:t>
            </a:fld>
            <a:endParaRPr lang="tr-TR" altLang="tr-TR"/>
          </a:p>
        </p:txBody>
      </p:sp>
      <p:pic>
        <p:nvPicPr>
          <p:cNvPr id="21509" name="Picture 4" descr="48ADB99A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621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B9AD52-85D3-46A5-BA15-C772563D7CEE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2253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2253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43A004-B3FA-4EF3-9825-9B11FB90DF97}" type="slidenum">
              <a:rPr lang="tr-TR" altLang="tr-TR"/>
              <a:pPr eaLnBrk="1" hangingPunct="1"/>
              <a:t>21</a:t>
            </a:fld>
            <a:endParaRPr lang="tr-TR" altLang="tr-TR"/>
          </a:p>
        </p:txBody>
      </p:sp>
      <p:pic>
        <p:nvPicPr>
          <p:cNvPr id="22533" name="Picture 4" descr="8CFC8D3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0"/>
            <a:ext cx="5834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A1208-7974-41DE-AD62-EE0CC7D76E55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2355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2355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F0F716-36E2-4830-8397-C6FCFBCE99E3}" type="slidenum">
              <a:rPr lang="tr-TR" altLang="tr-TR"/>
              <a:pPr eaLnBrk="1" hangingPunct="1"/>
              <a:t>22</a:t>
            </a:fld>
            <a:endParaRPr lang="tr-TR" altLang="tr-TR"/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FBBC6B-8852-4FEC-B081-89D40A396D43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2457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2458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821E66-4CB6-4506-BB68-DE69C6456E10}" type="slidenum">
              <a:rPr lang="tr-TR" altLang="tr-TR"/>
              <a:pPr eaLnBrk="1" hangingPunct="1"/>
              <a:t>23</a:t>
            </a:fld>
            <a:endParaRPr lang="tr-TR" altLang="tr-TR"/>
          </a:p>
        </p:txBody>
      </p:sp>
      <p:sp>
        <p:nvSpPr>
          <p:cNvPr id="24581" name="Text Box 2"/>
          <p:cNvSpPr txBox="1">
            <a:spLocks noChangeArrowheads="1"/>
          </p:cNvSpPr>
          <p:nvPr/>
        </p:nvSpPr>
        <p:spPr bwMode="auto">
          <a:xfrm>
            <a:off x="1646238" y="690563"/>
            <a:ext cx="59626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tr-TR" sz="4400" b="1"/>
              <a:t>Searching Patents for</a:t>
            </a:r>
          </a:p>
          <a:p>
            <a:pPr algn="ctr" eaLnBrk="1" hangingPunct="1"/>
            <a:r>
              <a:rPr lang="en-US" altLang="tr-TR" sz="4400" b="1"/>
              <a:t>Chemical Processes</a:t>
            </a:r>
          </a:p>
        </p:txBody>
      </p:sp>
      <p:sp>
        <p:nvSpPr>
          <p:cNvPr id="24582" name="Text Box 3"/>
          <p:cNvSpPr txBox="1">
            <a:spLocks noChangeArrowheads="1"/>
          </p:cNvSpPr>
          <p:nvPr/>
        </p:nvSpPr>
        <p:spPr bwMode="auto">
          <a:xfrm>
            <a:off x="2971800" y="2590800"/>
            <a:ext cx="30654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tr-TR" sz="2400" b="1"/>
              <a:t>Ron Hambric</a:t>
            </a:r>
          </a:p>
          <a:p>
            <a:pPr algn="ctr" eaLnBrk="1" hangingPunct="1"/>
            <a:endParaRPr lang="en-US" altLang="tr-TR" sz="2400" b="1"/>
          </a:p>
          <a:p>
            <a:pPr algn="ctr" eaLnBrk="1" hangingPunct="1"/>
            <a:r>
              <a:rPr lang="en-US" altLang="tr-TR" sz="2400" b="1"/>
              <a:t>Patent &amp; Trademark</a:t>
            </a:r>
          </a:p>
          <a:p>
            <a:pPr algn="ctr" eaLnBrk="1" hangingPunct="1"/>
            <a:r>
              <a:rPr lang="en-US" altLang="tr-TR" sz="2400" b="1"/>
              <a:t>Research Center</a:t>
            </a:r>
          </a:p>
          <a:p>
            <a:pPr algn="ctr" eaLnBrk="1" hangingPunct="1"/>
            <a:endParaRPr lang="en-US" altLang="tr-TR" sz="2400" b="1"/>
          </a:p>
          <a:p>
            <a:pPr algn="ctr" eaLnBrk="1" hangingPunct="1"/>
            <a:r>
              <a:rPr lang="en-US" altLang="tr-TR" sz="2400" b="1"/>
              <a:t>Evans Library</a:t>
            </a:r>
          </a:p>
          <a:p>
            <a:pPr algn="ctr" eaLnBrk="1" hangingPunct="1"/>
            <a:r>
              <a:rPr lang="en-US" altLang="tr-TR" sz="2400" b="1"/>
              <a:t>1</a:t>
            </a:r>
            <a:r>
              <a:rPr lang="en-US" altLang="tr-TR" sz="2400" b="1" baseline="30000"/>
              <a:t>st</a:t>
            </a:r>
            <a:r>
              <a:rPr lang="en-US" altLang="tr-TR" sz="2400" b="1"/>
              <a:t> Floor, Room 105</a:t>
            </a:r>
          </a:p>
          <a:p>
            <a:pPr algn="ctr" eaLnBrk="1" hangingPunct="1"/>
            <a:endParaRPr lang="en-US" altLang="tr-TR" sz="2400" b="1"/>
          </a:p>
          <a:p>
            <a:pPr algn="ctr" eaLnBrk="1" hangingPunct="1"/>
            <a:r>
              <a:rPr lang="en-US" altLang="tr-TR" sz="2400" b="1"/>
              <a:t>Hours: M-F </a:t>
            </a:r>
          </a:p>
          <a:p>
            <a:pPr algn="ctr" eaLnBrk="1" hangingPunct="1"/>
            <a:r>
              <a:rPr lang="en-US" altLang="tr-TR" sz="2400" b="1"/>
              <a:t>8-10am and 1-3pm</a:t>
            </a:r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441325" y="6437313"/>
            <a:ext cx="210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Phone – 458-1336</a:t>
            </a:r>
          </a:p>
        </p:txBody>
      </p:sp>
      <p:sp>
        <p:nvSpPr>
          <p:cNvPr id="24584" name="Text Box 5"/>
          <p:cNvSpPr txBox="1">
            <a:spLocks noChangeArrowheads="1"/>
          </p:cNvSpPr>
          <p:nvPr/>
        </p:nvSpPr>
        <p:spPr bwMode="auto">
          <a:xfrm>
            <a:off x="5791200" y="6491288"/>
            <a:ext cx="314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Email: rhambric@tamu.edu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7D6891-7AF5-48DC-8534-4AD4DBAA558E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2560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2560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2CE1B7-CD5E-4B9B-9623-9DC5DAB35065}" type="slidenum">
              <a:rPr lang="tr-TR" altLang="tr-TR"/>
              <a:pPr eaLnBrk="1" hangingPunct="1"/>
              <a:t>24</a:t>
            </a:fld>
            <a:endParaRPr lang="tr-TR" altLang="tr-TR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9EA87A-F2CC-447B-AA6F-644AA52080A6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2662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2662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FAB467-6B7A-48E5-A738-97D07EFF9EC6}" type="slidenum">
              <a:rPr lang="tr-TR" altLang="tr-TR"/>
              <a:pPr eaLnBrk="1" hangingPunct="1"/>
              <a:t>25</a:t>
            </a:fld>
            <a:endParaRPr lang="tr-TR" altLang="tr-TR"/>
          </a:p>
        </p:txBody>
      </p:sp>
      <p:sp>
        <p:nvSpPr>
          <p:cNvPr id="26629" name="Text Box 2"/>
          <p:cNvSpPr txBox="1">
            <a:spLocks noChangeArrowheads="1"/>
          </p:cNvSpPr>
          <p:nvPr/>
        </p:nvSpPr>
        <p:spPr bwMode="auto">
          <a:xfrm>
            <a:off x="304800" y="533400"/>
            <a:ext cx="8523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3200" b="1"/>
              <a:t>What types of patent documents are there?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28613" y="1524000"/>
            <a:ext cx="88153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For the United States Patent Office</a:t>
            </a:r>
          </a:p>
          <a:p>
            <a:pPr eaLnBrk="1" hangingPunct="1"/>
            <a:r>
              <a:rPr lang="en-US" altLang="tr-TR" sz="2400" b="1"/>
              <a:t>       over 7.4 million patents have issued since July 31, 1790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65125" y="2630488"/>
            <a:ext cx="5767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Patent types – Utility, design and plant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41325" y="3392488"/>
            <a:ext cx="531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2004 Total patents issues – 181,322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17525" y="4154488"/>
            <a:ext cx="817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As of Tuesday morning - 6,993,790 – files Aug. 30,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  <p:bldP spid="32773" grpId="0"/>
      <p:bldP spid="327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4429D8-A23A-46F7-8DB0-D9AA46F2A721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2765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2765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DCCF7D-540B-4E7A-9AC8-DA39D17DD6F3}" type="slidenum">
              <a:rPr lang="tr-TR" altLang="tr-TR"/>
              <a:pPr eaLnBrk="1" hangingPunct="1"/>
              <a:t>26</a:t>
            </a:fld>
            <a:endParaRPr lang="tr-TR" altLang="tr-TR"/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066800" y="2971800"/>
            <a:ext cx="5786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An article made from the compound or</a:t>
            </a:r>
          </a:p>
        </p:txBody>
      </p:sp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974725" y="473075"/>
            <a:ext cx="7623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3200" b="1"/>
              <a:t>How is this useful to me as a chemist?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050925" y="1487488"/>
            <a:ext cx="592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A process for preparing a compound or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050925" y="2173288"/>
            <a:ext cx="620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A composition containing a compound or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127125" y="3697288"/>
            <a:ext cx="6646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An article made containing the compound or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127125" y="4459288"/>
            <a:ext cx="5865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A method of using the compound for a </a:t>
            </a:r>
          </a:p>
          <a:p>
            <a:pPr eaLnBrk="1" hangingPunct="1"/>
            <a:r>
              <a:rPr lang="en-US" altLang="tr-TR" sz="2400" b="1"/>
              <a:t>         specific purpose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20" grpId="0"/>
      <p:bldP spid="34821" grpId="0"/>
      <p:bldP spid="34822" grpId="0"/>
      <p:bldP spid="348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185392-9690-41A0-992A-0687E2816C22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2867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2867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1769BB-D45D-45DD-9D8C-D33436DB9BB8}" type="slidenum">
              <a:rPr lang="tr-TR" altLang="tr-TR"/>
              <a:pPr eaLnBrk="1" hangingPunct="1"/>
              <a:t>27</a:t>
            </a:fld>
            <a:endParaRPr lang="tr-TR" altLang="tr-TR"/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F47ED9-A966-40D3-8495-386276E70E97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2969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2970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DB9B5C-B5E8-4BAB-BC9B-753B42ABEE36}" type="slidenum">
              <a:rPr lang="tr-TR" altLang="tr-TR"/>
              <a:pPr eaLnBrk="1" hangingPunct="1"/>
              <a:t>28</a:t>
            </a:fld>
            <a:endParaRPr lang="tr-TR" altLang="tr-TR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"/>
          <p:cNvSpPr>
            <a:spLocks noChangeArrowheads="1"/>
          </p:cNvSpPr>
          <p:nvPr/>
        </p:nvSpPr>
        <p:spPr bwMode="auto">
          <a:xfrm>
            <a:off x="4419600" y="2895600"/>
            <a:ext cx="44196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tr-TR" b="1"/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4495800" y="2971800"/>
            <a:ext cx="32956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Then click on the title</a:t>
            </a:r>
          </a:p>
          <a:p>
            <a:pPr eaLnBrk="1" hangingPunct="1"/>
            <a:r>
              <a:rPr lang="en-US" altLang="tr-TR" sz="2400" b="1"/>
              <a:t>with your left mouse</a:t>
            </a:r>
          </a:p>
          <a:p>
            <a:pPr eaLnBrk="1" hangingPunct="1"/>
            <a:r>
              <a:rPr lang="en-US" altLang="tr-TR" sz="2400" b="1"/>
              <a:t>button </a:t>
            </a:r>
          </a:p>
        </p:txBody>
      </p:sp>
      <p:sp>
        <p:nvSpPr>
          <p:cNvPr id="29704" name="Line 5"/>
          <p:cNvSpPr>
            <a:spLocks noChangeShapeType="1"/>
          </p:cNvSpPr>
          <p:nvPr/>
        </p:nvSpPr>
        <p:spPr bwMode="auto">
          <a:xfrm flipH="1">
            <a:off x="2438400" y="4572000"/>
            <a:ext cx="2590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C9AD69-A10A-42FF-8C2F-F8D0093FE805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072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072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C4D261-8D6F-4219-8C0C-C89F09A0A181}" type="slidenum">
              <a:rPr lang="tr-TR" altLang="tr-TR"/>
              <a:pPr eaLnBrk="1" hangingPunct="1"/>
              <a:t>29</a:t>
            </a:fld>
            <a:endParaRPr lang="tr-TR" altLang="tr-TR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3 Veri Yer Tutucusu"/>
          <p:cNvSpPr>
            <a:spLocks noGrp="1"/>
          </p:cNvSpPr>
          <p:nvPr>
            <p:ph type="dt" sz="half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BF91A9-5508-489C-A3ED-A6E027EEA197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4100" name="5 Slayt Numarası Yer Tutucusu"/>
          <p:cNvSpPr>
            <a:spLocks noGrp="1"/>
          </p:cNvSpPr>
          <p:nvPr>
            <p:ph type="sldNum" sz="quarter" idx="1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24C6E8-4C2F-436E-9CD2-47D64690CCE2}" type="slidenum">
              <a:rPr lang="tr-TR" altLang="tr-TR"/>
              <a:pPr eaLnBrk="1" hangingPunct="1"/>
              <a:t>3</a:t>
            </a:fld>
            <a:endParaRPr lang="tr-TR" altLang="tr-TR"/>
          </a:p>
        </p:txBody>
      </p:sp>
      <p:sp>
        <p:nvSpPr>
          <p:cNvPr id="4099" name="4 Altbilgi Yer Tutucusu"/>
          <p:cNvSpPr>
            <a:spLocks noGrp="1"/>
          </p:cNvSpPr>
          <p:nvPr>
            <p:ph type="ftr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-16738600"/>
            <a:ext cx="6742113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0" y="-167386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-16738600"/>
            <a:ext cx="7053263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-16738600"/>
            <a:ext cx="65278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4105" name="Rectangle 344"/>
          <p:cNvSpPr>
            <a:spLocks noChangeArrowheads="1"/>
          </p:cNvSpPr>
          <p:nvPr/>
        </p:nvSpPr>
        <p:spPr bwMode="auto">
          <a:xfrm>
            <a:off x="0" y="23595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tr-TR"/>
          </a:p>
        </p:txBody>
      </p:sp>
      <p:graphicFrame>
        <p:nvGraphicFramePr>
          <p:cNvPr id="135501" name="Group 333"/>
          <p:cNvGraphicFramePr>
            <a:graphicFrameLocks noGrp="1"/>
          </p:cNvGraphicFramePr>
          <p:nvPr/>
        </p:nvGraphicFramePr>
        <p:xfrm>
          <a:off x="0" y="-14141450"/>
          <a:ext cx="9144000" cy="747395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73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DERSIN ADI Endüstriyel Kimya I DERSIN KODU KİM483 DERSIN TÜRÜ Zorunlu DERSIN DÖNEMI Güz DERSIN KREDISI Ulusal Kredi: 3 AKTS:6 DERSIN VERILDIGI Bölüm: Kimya Anabilim Dali: DERSI VEREN ÖGRETIM ÜYESI/ÜYELERI Doç. Dr.Kamran PolatYAZISMA ADRESI Ankara Üniversitesi Fen Fakültesi Kimya Bölümü 06100 Tandogan/Ankara Tel: 0312 2126720 Faks: 0312 2232395 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9532" name="Group 23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256294"/>
              </p:ext>
            </p:extLst>
          </p:nvPr>
        </p:nvGraphicFramePr>
        <p:xfrm>
          <a:off x="395288" y="620713"/>
          <a:ext cx="8424862" cy="5768973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ADI</a:t>
                      </a: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Endüstriyel Kimya 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KODU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KİM231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TÜRÜ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SEÇMELİ 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DÖNEMI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Güz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KREDISI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Ulusal Kredi: 3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AKTS:6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VERILDIGI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Bölüm: Kimya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Anabilim Dalı</a:t>
                      </a: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 </a:t>
                      </a: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ORGANİK KİMYA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18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 VEREN ÖGRETIM ÜYESI/ÜYELERI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Doç. Dr. Kamran POLAT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0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YAZISMA ADRESI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Ankara Üniversitesi Fen Fakültesi Kimya Bölümü 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06100 </a:t>
                      </a:r>
                      <a:r>
                        <a:rPr kumimoji="0" lang="tr-T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Tandogan</a:t>
                      </a: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/Ankara 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Tel: 0312 2126720/1454 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Faks: 0312 2232395 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B7CED9-0B4E-45F3-86DC-C8A6E30FD4AD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174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174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F7E401-4393-4705-B228-DA1BC09DD92F}" type="slidenum">
              <a:rPr lang="tr-TR" altLang="tr-TR"/>
              <a:pPr eaLnBrk="1" hangingPunct="1"/>
              <a:t>30</a:t>
            </a:fld>
            <a:endParaRPr lang="tr-TR" altLang="tr-TR"/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3"/>
          <p:cNvSpPr>
            <a:spLocks noChangeArrowheads="1"/>
          </p:cNvSpPr>
          <p:nvPr/>
        </p:nvSpPr>
        <p:spPr bwMode="auto">
          <a:xfrm>
            <a:off x="228600" y="2667000"/>
            <a:ext cx="2971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Scroll to bottom of</a:t>
            </a:r>
          </a:p>
          <a:p>
            <a:pPr eaLnBrk="1" hangingPunct="1"/>
            <a:r>
              <a:rPr lang="en-US" altLang="tr-TR" sz="2400" b="1"/>
              <a:t>window and select</a:t>
            </a:r>
          </a:p>
          <a:p>
            <a:pPr eaLnBrk="1" hangingPunct="1"/>
            <a:r>
              <a:rPr lang="en-US" altLang="tr-TR" sz="2400" b="1"/>
              <a:t>“Tools”</a:t>
            </a:r>
          </a:p>
        </p:txBody>
      </p:sp>
      <p:sp>
        <p:nvSpPr>
          <p:cNvPr id="31751" name="Line 4"/>
          <p:cNvSpPr>
            <a:spLocks noChangeShapeType="1"/>
          </p:cNvSpPr>
          <p:nvPr/>
        </p:nvSpPr>
        <p:spPr bwMode="auto">
          <a:xfrm>
            <a:off x="1447800" y="3886200"/>
            <a:ext cx="1828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3089F6-3DA1-4737-8C95-30607F9B9B95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277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277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B6B695-47C9-4B55-AB2A-E7A31BB19759}" type="slidenum">
              <a:rPr lang="tr-TR" altLang="tr-TR"/>
              <a:pPr eaLnBrk="1" hangingPunct="1"/>
              <a:t>31</a:t>
            </a:fld>
            <a:endParaRPr lang="tr-TR" altLang="tr-TR"/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3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tr-TR" sz="2400" b="1"/>
              <a:t>Beginning the Search – Step #1 in the Seven Step Strategy –</a:t>
            </a:r>
          </a:p>
          <a:p>
            <a:pPr algn="ctr" eaLnBrk="1" hangingPunct="1"/>
            <a:r>
              <a:rPr lang="en-US" altLang="tr-TR" sz="2400" b="1"/>
              <a:t>Use ‘U.S. Patent Classification Index’</a:t>
            </a:r>
          </a:p>
        </p:txBody>
      </p:sp>
      <p:sp>
        <p:nvSpPr>
          <p:cNvPr id="32775" name="Rectangle 4"/>
          <p:cNvSpPr>
            <a:spLocks noChangeArrowheads="1"/>
          </p:cNvSpPr>
          <p:nvPr/>
        </p:nvSpPr>
        <p:spPr bwMode="auto">
          <a:xfrm>
            <a:off x="4572000" y="2362200"/>
            <a:ext cx="4343400" cy="1905000"/>
          </a:xfrm>
          <a:prstGeom prst="rect">
            <a:avLst/>
          </a:prstGeom>
          <a:solidFill>
            <a:schemeClr val="accent1">
              <a:alpha val="4901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5943600" y="2438400"/>
            <a:ext cx="1828800" cy="1752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635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4400" b="1"/>
              <a:t>NOT</a:t>
            </a:r>
          </a:p>
        </p:txBody>
      </p:sp>
      <p:sp>
        <p:nvSpPr>
          <p:cNvPr id="32777" name="Line 6"/>
          <p:cNvSpPr>
            <a:spLocks noChangeShapeType="1"/>
          </p:cNvSpPr>
          <p:nvPr/>
        </p:nvSpPr>
        <p:spPr bwMode="auto">
          <a:xfrm flipV="1">
            <a:off x="6096000" y="2819400"/>
            <a:ext cx="1447800" cy="990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2778" name="Rectangle 7"/>
          <p:cNvSpPr>
            <a:spLocks noChangeArrowheads="1"/>
          </p:cNvSpPr>
          <p:nvPr/>
        </p:nvSpPr>
        <p:spPr bwMode="auto">
          <a:xfrm>
            <a:off x="4495800" y="4724400"/>
            <a:ext cx="42672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Select ‘USPC Index’ button</a:t>
            </a:r>
          </a:p>
          <a:p>
            <a:pPr eaLnBrk="1" hangingPunct="1"/>
            <a:endParaRPr lang="en-US" altLang="tr-TR" sz="2400" b="1"/>
          </a:p>
        </p:txBody>
      </p:sp>
      <p:sp>
        <p:nvSpPr>
          <p:cNvPr id="32779" name="Line 8"/>
          <p:cNvSpPr>
            <a:spLocks noChangeShapeType="1"/>
          </p:cNvSpPr>
          <p:nvPr/>
        </p:nvSpPr>
        <p:spPr bwMode="auto">
          <a:xfrm flipH="1" flipV="1">
            <a:off x="4114800" y="2057400"/>
            <a:ext cx="38100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691C8B-3B92-4992-A8F6-5DE52CCE01BB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379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379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7AF3D1-4C05-40FD-A58B-56CA65D29DA4}" type="slidenum">
              <a:rPr lang="tr-TR" altLang="tr-TR"/>
              <a:pPr eaLnBrk="1" hangingPunct="1"/>
              <a:t>32</a:t>
            </a:fld>
            <a:endParaRPr lang="tr-TR" altLang="tr-TR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3"/>
          <p:cNvSpPr>
            <a:spLocks noChangeArrowheads="1"/>
          </p:cNvSpPr>
          <p:nvPr/>
        </p:nvSpPr>
        <p:spPr bwMode="auto">
          <a:xfrm>
            <a:off x="4038600" y="4114800"/>
            <a:ext cx="5105400" cy="274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Looking for “Hydrogen Peroxide”</a:t>
            </a:r>
          </a:p>
          <a:p>
            <a:pPr eaLnBrk="1" hangingPunct="1"/>
            <a:r>
              <a:rPr lang="en-US" altLang="tr-TR" sz="2400" b="1"/>
              <a:t>Select the Letter ‘H’ for “Hydrogen”</a:t>
            </a:r>
          </a:p>
        </p:txBody>
      </p:sp>
      <p:sp>
        <p:nvSpPr>
          <p:cNvPr id="33799" name="Line 4"/>
          <p:cNvSpPr>
            <a:spLocks noChangeShapeType="1"/>
          </p:cNvSpPr>
          <p:nvPr/>
        </p:nvSpPr>
        <p:spPr bwMode="auto">
          <a:xfrm flipH="1" flipV="1">
            <a:off x="2362200" y="38862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09E245-0A06-4CB1-A5B5-82ACF08B9F87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481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482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7A1DA5-0973-408E-A25E-199CD5387D15}" type="slidenum">
              <a:rPr lang="tr-TR" altLang="tr-TR"/>
              <a:pPr eaLnBrk="1" hangingPunct="1"/>
              <a:t>33</a:t>
            </a:fld>
            <a:endParaRPr lang="tr-TR" altLang="tr-TR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29A165-77ED-4E05-A8DC-526BCBAA441E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584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584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28A207-4434-44C8-87F6-3F464B4422F5}" type="slidenum">
              <a:rPr lang="tr-TR" altLang="tr-TR"/>
              <a:pPr eaLnBrk="1" hangingPunct="1"/>
              <a:t>34</a:t>
            </a:fld>
            <a:endParaRPr lang="tr-TR" altLang="tr-TR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38600"/>
            <a:ext cx="34004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4"/>
          <p:cNvSpPr>
            <a:spLocks noChangeArrowheads="1"/>
          </p:cNvSpPr>
          <p:nvPr/>
        </p:nvSpPr>
        <p:spPr bwMode="auto">
          <a:xfrm>
            <a:off x="4648200" y="1371600"/>
            <a:ext cx="4267200" cy="2438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Use browser ‘Find’ function</a:t>
            </a:r>
          </a:p>
          <a:p>
            <a:pPr eaLnBrk="1" hangingPunct="1"/>
            <a:r>
              <a:rPr lang="en-US" altLang="tr-TR" sz="2400" b="1"/>
              <a:t>to search page for the word</a:t>
            </a:r>
          </a:p>
          <a:p>
            <a:pPr eaLnBrk="1" hangingPunct="1"/>
            <a:r>
              <a:rPr lang="en-US" altLang="tr-TR" sz="2400" b="1"/>
              <a:t>“Hydrogen”</a:t>
            </a:r>
          </a:p>
        </p:txBody>
      </p:sp>
      <p:sp>
        <p:nvSpPr>
          <p:cNvPr id="35848" name="Line 5"/>
          <p:cNvSpPr>
            <a:spLocks noChangeShapeType="1"/>
          </p:cNvSpPr>
          <p:nvPr/>
        </p:nvSpPr>
        <p:spPr bwMode="auto">
          <a:xfrm flipH="1" flipV="1">
            <a:off x="762000" y="381000"/>
            <a:ext cx="38862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4008BD-B202-4B45-BC63-C0F89A6BC7A9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686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686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73D85B-CB39-4C0D-A914-1576F5CC0367}" type="slidenum">
              <a:rPr lang="tr-TR" altLang="tr-TR"/>
              <a:pPr eaLnBrk="1" hangingPunct="1"/>
              <a:t>35</a:t>
            </a:fld>
            <a:endParaRPr lang="tr-TR" altLang="tr-TR"/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0" y="-49213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Hydrofluosilic Acid ........................</a:t>
            </a:r>
            <a:r>
              <a:rPr lang="en-US" altLang="tr-TR"/>
              <a:t>  </a:t>
            </a:r>
            <a:r>
              <a:rPr lang="en-US" altLang="tr-TR">
                <a:hlinkClick r:id="rId3"/>
              </a:rPr>
              <a:t>423</a:t>
            </a:r>
            <a:r>
              <a:rPr lang="en-US" altLang="tr-TR"/>
              <a:t> / </a:t>
            </a:r>
            <a:r>
              <a:rPr lang="en-US" altLang="tr-TR">
                <a:hlinkClick r:id="rId4"/>
              </a:rPr>
              <a:t>341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 b="1"/>
              <a:t>Hydrofoils .................................</a:t>
            </a:r>
            <a:r>
              <a:rPr lang="en-US" altLang="tr-TR"/>
              <a:t>  </a:t>
            </a:r>
            <a:r>
              <a:rPr lang="en-US" altLang="tr-TR">
                <a:hlinkClick r:id="rId5"/>
              </a:rPr>
              <a:t>114</a:t>
            </a:r>
            <a:r>
              <a:rPr lang="en-US" altLang="tr-TR"/>
              <a:t> / </a:t>
            </a:r>
            <a:r>
              <a:rPr lang="en-US" altLang="tr-TR">
                <a:hlinkClick r:id="rId6"/>
              </a:rPr>
              <a:t>274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 b="1"/>
              <a:t>Hydrogen ...................................</a:t>
            </a:r>
            <a:r>
              <a:rPr lang="en-US" altLang="tr-TR"/>
              <a:t>  </a:t>
            </a:r>
            <a:r>
              <a:rPr lang="en-US" altLang="tr-TR">
                <a:hlinkClick r:id="rId3"/>
              </a:rPr>
              <a:t>423</a:t>
            </a:r>
            <a:r>
              <a:rPr lang="en-US" altLang="tr-TR"/>
              <a:t> / </a:t>
            </a:r>
            <a:r>
              <a:rPr lang="en-US" altLang="tr-TR">
                <a:hlinkClick r:id="rId7"/>
              </a:rPr>
              <a:t>648.1+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Alloys for storage .....................  </a:t>
            </a:r>
            <a:r>
              <a:rPr lang="en-US" altLang="tr-TR">
                <a:hlinkClick r:id="rId8"/>
              </a:rPr>
              <a:t>420</a:t>
            </a:r>
            <a:r>
              <a:rPr lang="en-US" altLang="tr-TR"/>
              <a:t> / </a:t>
            </a:r>
            <a:r>
              <a:rPr lang="en-US" altLang="tr-TR">
                <a:hlinkClick r:id="rId9"/>
              </a:rPr>
              <a:t>900*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Carbureting ............................  </a:t>
            </a:r>
            <a:r>
              <a:rPr lang="en-US" altLang="tr-TR">
                <a:hlinkClick r:id="rId10"/>
              </a:rPr>
              <a:t>48</a:t>
            </a:r>
            <a:r>
              <a:rPr lang="en-US" altLang="tr-TR"/>
              <a:t> / </a:t>
            </a:r>
            <a:r>
              <a:rPr lang="en-US" altLang="tr-TR">
                <a:hlinkClick r:id="rId11"/>
              </a:rPr>
              <a:t>199 R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    Apparatus ..........................  </a:t>
            </a:r>
            <a:r>
              <a:rPr lang="en-US" altLang="tr-TR">
                <a:hlinkClick r:id="rId10"/>
              </a:rPr>
              <a:t>48</a:t>
            </a:r>
            <a:r>
              <a:rPr lang="en-US" altLang="tr-TR"/>
              <a:t> / </a:t>
            </a:r>
            <a:r>
              <a:rPr lang="en-US" altLang="tr-TR">
                <a:hlinkClick r:id="rId12"/>
              </a:rPr>
              <a:t>116+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Compositions containing ................  </a:t>
            </a:r>
            <a:r>
              <a:rPr lang="en-US" altLang="tr-TR">
                <a:hlinkClick r:id="rId13"/>
              </a:rPr>
              <a:t>252</a:t>
            </a:r>
            <a:r>
              <a:rPr lang="en-US" altLang="tr-TR"/>
              <a:t> / </a:t>
            </a:r>
            <a:r>
              <a:rPr lang="en-US" altLang="tr-TR">
                <a:hlinkClick r:id="rId14"/>
              </a:rPr>
              <a:t>372+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Electrolytic synthesis .................  </a:t>
            </a:r>
            <a:r>
              <a:rPr lang="en-US" altLang="tr-TR">
                <a:hlinkClick r:id="rId15"/>
              </a:rPr>
              <a:t>205</a:t>
            </a:r>
            <a:r>
              <a:rPr lang="en-US" altLang="tr-TR"/>
              <a:t> / </a:t>
            </a:r>
            <a:r>
              <a:rPr lang="en-US" altLang="tr-TR">
                <a:hlinkClick r:id="rId16"/>
              </a:rPr>
              <a:t>637+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Exchange disproportionation   </a:t>
            </a:r>
            <a:br>
              <a:rPr lang="en-US" altLang="tr-TR"/>
            </a:br>
            <a:r>
              <a:rPr lang="en-US" altLang="tr-TR"/>
              <a:t>        Hydrogenation by ...................  </a:t>
            </a:r>
            <a:r>
              <a:rPr lang="en-US" altLang="tr-TR">
                <a:hlinkClick r:id="rId17"/>
              </a:rPr>
              <a:t>585</a:t>
            </a:r>
            <a:r>
              <a:rPr lang="en-US" altLang="tr-TR"/>
              <a:t> / </a:t>
            </a:r>
            <a:r>
              <a:rPr lang="en-US" altLang="tr-TR">
                <a:hlinkClick r:id="rId18"/>
              </a:rPr>
              <a:t>257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    Olefin synthesis by ................  </a:t>
            </a:r>
            <a:r>
              <a:rPr lang="en-US" altLang="tr-TR">
                <a:hlinkClick r:id="rId17"/>
              </a:rPr>
              <a:t>585</a:t>
            </a:r>
            <a:r>
              <a:rPr lang="en-US" altLang="tr-TR"/>
              <a:t> / </a:t>
            </a:r>
            <a:r>
              <a:rPr lang="en-US" altLang="tr-TR">
                <a:hlinkClick r:id="rId19"/>
              </a:rPr>
              <a:t>656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Generative composition .................  </a:t>
            </a:r>
            <a:r>
              <a:rPr lang="en-US" altLang="tr-TR">
                <a:hlinkClick r:id="rId13"/>
              </a:rPr>
              <a:t>252</a:t>
            </a:r>
            <a:r>
              <a:rPr lang="en-US" altLang="tr-TR"/>
              <a:t> / </a:t>
            </a:r>
            <a:r>
              <a:rPr lang="en-US" altLang="tr-TR">
                <a:hlinkClick r:id="rId20"/>
              </a:rPr>
              <a:t>188.1+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Ion   </a:t>
            </a:r>
            <a:br>
              <a:rPr lang="en-US" altLang="tr-TR"/>
            </a:br>
            <a:r>
              <a:rPr lang="en-US" altLang="tr-TR"/>
              <a:t>        Electrolytic analysis or testing ...  </a:t>
            </a:r>
            <a:r>
              <a:rPr lang="en-US" altLang="tr-TR">
                <a:hlinkClick r:id="rId15"/>
              </a:rPr>
              <a:t>205</a:t>
            </a:r>
            <a:r>
              <a:rPr lang="en-US" altLang="tr-TR"/>
              <a:t> / </a:t>
            </a:r>
            <a:r>
              <a:rPr lang="en-US" altLang="tr-TR">
                <a:hlinkClick r:id="rId21"/>
              </a:rPr>
              <a:t>787.5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    For ph .............................  </a:t>
            </a:r>
            <a:r>
              <a:rPr lang="en-US" altLang="tr-TR">
                <a:hlinkClick r:id="rId15"/>
              </a:rPr>
              <a:t>205</a:t>
            </a:r>
            <a:r>
              <a:rPr lang="en-US" altLang="tr-TR"/>
              <a:t> / </a:t>
            </a:r>
            <a:r>
              <a:rPr lang="en-US" altLang="tr-TR">
                <a:hlinkClick r:id="rId21"/>
              </a:rPr>
              <a:t>787.5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    Testing electrolytic apparatus .....  </a:t>
            </a:r>
            <a:r>
              <a:rPr lang="en-US" altLang="tr-TR">
                <a:hlinkClick r:id="rId22"/>
              </a:rPr>
              <a:t>204</a:t>
            </a:r>
            <a:r>
              <a:rPr lang="en-US" altLang="tr-TR"/>
              <a:t> / </a:t>
            </a:r>
            <a:r>
              <a:rPr lang="en-US" altLang="tr-TR">
                <a:hlinkClick r:id="rId23"/>
              </a:rPr>
              <a:t>433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    Testing systems ....................  </a:t>
            </a:r>
            <a:r>
              <a:rPr lang="en-US" altLang="tr-TR">
                <a:hlinkClick r:id="rId24"/>
              </a:rPr>
              <a:t>324</a:t>
            </a:r>
            <a:r>
              <a:rPr lang="en-US" altLang="tr-TR"/>
              <a:t> / </a:t>
            </a:r>
            <a:r>
              <a:rPr lang="en-US" altLang="tr-TR">
                <a:hlinkClick r:id="rId25"/>
              </a:rPr>
              <a:t>438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Peroxide ...............................  </a:t>
            </a:r>
            <a:r>
              <a:rPr lang="en-US" altLang="tr-TR">
                <a:hlinkClick r:id="rId3"/>
              </a:rPr>
              <a:t>423</a:t>
            </a:r>
            <a:r>
              <a:rPr lang="en-US" altLang="tr-TR"/>
              <a:t> / </a:t>
            </a:r>
            <a:r>
              <a:rPr lang="en-US" altLang="tr-TR">
                <a:hlinkClick r:id="rId26"/>
              </a:rPr>
              <a:t>584+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    Electrolytic synthesis .............  </a:t>
            </a:r>
            <a:r>
              <a:rPr lang="en-US" altLang="tr-TR">
                <a:hlinkClick r:id="rId15"/>
              </a:rPr>
              <a:t>205</a:t>
            </a:r>
            <a:r>
              <a:rPr lang="en-US" altLang="tr-TR"/>
              <a:t> / </a:t>
            </a:r>
            <a:r>
              <a:rPr lang="en-US" altLang="tr-TR">
                <a:hlinkClick r:id="rId27"/>
              </a:rPr>
              <a:t>465+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    Electrostatic field or .............  </a:t>
            </a:r>
            <a:r>
              <a:rPr lang="en-US" altLang="tr-TR">
                <a:hlinkClick r:id="rId22"/>
              </a:rPr>
              <a:t>204</a:t>
            </a:r>
            <a:r>
              <a:rPr lang="en-US" altLang="tr-TR"/>
              <a:t> / </a:t>
            </a:r>
            <a:r>
              <a:rPr lang="en-US" altLang="tr-TR">
                <a:hlinkClick r:id="rId28"/>
              </a:rPr>
              <a:t>175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    Electrical discharge synthesis .....  </a:t>
            </a:r>
            <a:r>
              <a:rPr lang="en-US" altLang="tr-TR">
                <a:hlinkClick r:id="rId22"/>
              </a:rPr>
              <a:t>204</a:t>
            </a:r>
            <a:r>
              <a:rPr lang="en-US" altLang="tr-TR"/>
              <a:t> / </a:t>
            </a:r>
            <a:r>
              <a:rPr lang="en-US" altLang="tr-TR">
                <a:hlinkClick r:id="rId28"/>
              </a:rPr>
              <a:t>175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    Treatment ..........................  </a:t>
            </a:r>
            <a:r>
              <a:rPr lang="en-US" altLang="tr-TR">
                <a:hlinkClick r:id="rId29"/>
              </a:rPr>
              <a:t>430</a:t>
            </a:r>
            <a:r>
              <a:rPr lang="en-US" altLang="tr-TR"/>
              <a:t> / </a:t>
            </a:r>
            <a:r>
              <a:rPr lang="en-US" altLang="tr-TR">
                <a:hlinkClick r:id="rId30"/>
              </a:rPr>
              <a:t>943*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Sulphide   </a:t>
            </a:r>
            <a:br>
              <a:rPr lang="en-US" altLang="tr-TR"/>
            </a:br>
            <a:r>
              <a:rPr lang="en-US" altLang="tr-TR"/>
              <a:t>        Synthetic resin or natural .........  </a:t>
            </a:r>
            <a:r>
              <a:rPr lang="en-US" altLang="tr-TR">
                <a:hlinkClick r:id="rId31"/>
              </a:rPr>
              <a:t>525</a:t>
            </a:r>
            <a:r>
              <a:rPr lang="en-US" altLang="tr-TR"/>
              <a:t> / </a:t>
            </a:r>
            <a:r>
              <a:rPr lang="en-US" altLang="tr-TR">
                <a:hlinkClick r:id="rId32"/>
              </a:rPr>
              <a:t>343+</a:t>
            </a:r>
            <a:r>
              <a:rPr lang="en-US" altLang="tr-TR"/>
              <a:t> </a:t>
            </a:r>
            <a:br>
              <a:rPr lang="en-US" altLang="tr-TR"/>
            </a:br>
            <a:r>
              <a:rPr lang="en-US" altLang="tr-TR"/>
              <a:t>        Rubber vulcanization with ..........  </a:t>
            </a:r>
            <a:r>
              <a:rPr lang="en-US" altLang="tr-TR">
                <a:hlinkClick r:id="rId31"/>
              </a:rPr>
              <a:t>525</a:t>
            </a:r>
            <a:r>
              <a:rPr lang="en-US" altLang="tr-TR"/>
              <a:t> / </a:t>
            </a:r>
            <a:r>
              <a:rPr lang="en-US" altLang="tr-TR">
                <a:hlinkClick r:id="rId32"/>
              </a:rPr>
              <a:t>343+</a:t>
            </a:r>
            <a:r>
              <a:rPr lang="en-US" altLang="tr-TR"/>
              <a:t> </a:t>
            </a:r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4114800" y="1600200"/>
            <a:ext cx="4800600" cy="281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Located the subject “Hydrogen”</a:t>
            </a:r>
          </a:p>
          <a:p>
            <a:pPr eaLnBrk="1" hangingPunct="1"/>
            <a:r>
              <a:rPr lang="en-US" altLang="tr-TR" sz="2400" b="1"/>
              <a:t>then “Peroxide”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Class / subclass is</a:t>
            </a:r>
          </a:p>
          <a:p>
            <a:pPr eaLnBrk="1" hangingPunct="1"/>
            <a:r>
              <a:rPr lang="en-US" altLang="tr-TR" sz="2400" b="1"/>
              <a:t>423 / 584+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Hyperlinks to ‘Manual of </a:t>
            </a:r>
          </a:p>
          <a:p>
            <a:pPr eaLnBrk="1" hangingPunct="1"/>
            <a:r>
              <a:rPr lang="en-US" altLang="tr-TR" sz="2400" b="1"/>
              <a:t>                      Classification’</a:t>
            </a:r>
          </a:p>
        </p:txBody>
      </p:sp>
      <p:sp>
        <p:nvSpPr>
          <p:cNvPr id="36871" name="Line 4"/>
          <p:cNvSpPr>
            <a:spLocks noChangeShapeType="1"/>
          </p:cNvSpPr>
          <p:nvPr/>
        </p:nvSpPr>
        <p:spPr bwMode="auto">
          <a:xfrm flipH="1">
            <a:off x="1371600" y="2362200"/>
            <a:ext cx="40386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6872" name="Line 5"/>
          <p:cNvSpPr>
            <a:spLocks noChangeShapeType="1"/>
          </p:cNvSpPr>
          <p:nvPr/>
        </p:nvSpPr>
        <p:spPr bwMode="auto">
          <a:xfrm flipH="1">
            <a:off x="3810000" y="3429000"/>
            <a:ext cx="1066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6873" name="Line 6"/>
          <p:cNvSpPr>
            <a:spLocks noChangeShapeType="1"/>
          </p:cNvSpPr>
          <p:nvPr/>
        </p:nvSpPr>
        <p:spPr bwMode="auto">
          <a:xfrm flipH="1" flipV="1">
            <a:off x="1066800" y="762000"/>
            <a:ext cx="6781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EC83F6-98C9-4965-9111-8556182046BA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789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789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75F466-DB89-4513-B55B-0925CCC49E49}" type="slidenum">
              <a:rPr lang="tr-TR" altLang="tr-TR"/>
              <a:pPr eaLnBrk="1" hangingPunct="1"/>
              <a:t>36</a:t>
            </a:fld>
            <a:endParaRPr lang="tr-TR" altLang="tr-TR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4600"/>
            <a:ext cx="49530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4"/>
          <p:cNvSpPr>
            <a:spLocks noChangeArrowheads="1"/>
          </p:cNvSpPr>
          <p:nvPr/>
        </p:nvSpPr>
        <p:spPr bwMode="auto">
          <a:xfrm>
            <a:off x="3505200" y="2514600"/>
            <a:ext cx="5029200" cy="31242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37896" name="Rectangle 5"/>
          <p:cNvSpPr>
            <a:spLocks noChangeArrowheads="1"/>
          </p:cNvSpPr>
          <p:nvPr/>
        </p:nvSpPr>
        <p:spPr bwMode="auto">
          <a:xfrm>
            <a:off x="228600" y="5029200"/>
            <a:ext cx="31242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‘Class 423’</a:t>
            </a:r>
          </a:p>
          <a:p>
            <a:pPr eaLnBrk="1" hangingPunct="1"/>
            <a:r>
              <a:rPr lang="en-US" altLang="tr-TR" sz="2400" b="1"/>
              <a:t>hyperlink to</a:t>
            </a:r>
          </a:p>
          <a:p>
            <a:pPr eaLnBrk="1" hangingPunct="1"/>
            <a:r>
              <a:rPr lang="en-US" altLang="tr-TR" sz="2400" b="1"/>
              <a:t>definition of class</a:t>
            </a:r>
          </a:p>
        </p:txBody>
      </p:sp>
      <p:sp>
        <p:nvSpPr>
          <p:cNvPr id="37897" name="Line 6"/>
          <p:cNvSpPr>
            <a:spLocks noChangeShapeType="1"/>
          </p:cNvSpPr>
          <p:nvPr/>
        </p:nvSpPr>
        <p:spPr bwMode="auto">
          <a:xfrm flipH="1" flipV="1">
            <a:off x="457200" y="2209800"/>
            <a:ext cx="609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7898" name="Line 7"/>
          <p:cNvSpPr>
            <a:spLocks noChangeShapeType="1"/>
          </p:cNvSpPr>
          <p:nvPr/>
        </p:nvSpPr>
        <p:spPr bwMode="auto">
          <a:xfrm flipV="1">
            <a:off x="1676400" y="3581400"/>
            <a:ext cx="1828800" cy="144780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7899" name="Rectangle 8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Step #2 – Class 423, Chemistry of Inorganic Compounds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008AF2-DFCC-44DB-B1FE-9CD71DFA1CF0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891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89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B9274C-FC44-4EC4-AA06-4A20AD02BE84}" type="slidenum">
              <a:rPr lang="tr-TR" altLang="tr-TR"/>
              <a:pPr eaLnBrk="1" hangingPunct="1"/>
              <a:t>37</a:t>
            </a:fld>
            <a:endParaRPr lang="tr-TR" altLang="tr-TR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Note the Manual’s Hierarchical Setup</a:t>
            </a:r>
          </a:p>
        </p:txBody>
      </p:sp>
      <p:sp>
        <p:nvSpPr>
          <p:cNvPr id="38919" name="Rectangle 4"/>
          <p:cNvSpPr>
            <a:spLocks noChangeArrowheads="1"/>
          </p:cNvSpPr>
          <p:nvPr/>
        </p:nvSpPr>
        <p:spPr bwMode="auto">
          <a:xfrm>
            <a:off x="3733800" y="2590800"/>
            <a:ext cx="54102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Scanning down the schedule</a:t>
            </a:r>
          </a:p>
          <a:p>
            <a:pPr eaLnBrk="1" hangingPunct="1"/>
            <a:r>
              <a:rPr lang="en-US" altLang="tr-TR" sz="2400" b="1"/>
              <a:t>we find the appropriate ‘peroxide’</a:t>
            </a:r>
          </a:p>
          <a:p>
            <a:pPr eaLnBrk="1" hangingPunct="1"/>
            <a:r>
              <a:rPr lang="en-US" altLang="tr-TR" sz="2400" b="1"/>
              <a:t>by following the schedule hierarchy</a:t>
            </a:r>
          </a:p>
          <a:p>
            <a:pPr eaLnBrk="1" hangingPunct="1"/>
            <a:r>
              <a:rPr lang="en-US" altLang="tr-TR" sz="2400" b="1"/>
              <a:t>from least specific to most specific</a:t>
            </a:r>
          </a:p>
        </p:txBody>
      </p:sp>
      <p:sp>
        <p:nvSpPr>
          <p:cNvPr id="38920" name="Line 5"/>
          <p:cNvSpPr>
            <a:spLocks noChangeShapeType="1"/>
          </p:cNvSpPr>
          <p:nvPr/>
        </p:nvSpPr>
        <p:spPr bwMode="auto">
          <a:xfrm flipH="1">
            <a:off x="2209800" y="2819400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8921" name="Line 6"/>
          <p:cNvSpPr>
            <a:spLocks noChangeShapeType="1"/>
          </p:cNvSpPr>
          <p:nvPr/>
        </p:nvSpPr>
        <p:spPr bwMode="auto">
          <a:xfrm flipH="1">
            <a:off x="2971800" y="2819400"/>
            <a:ext cx="762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8922" name="Rectangle 7"/>
          <p:cNvSpPr>
            <a:spLocks noChangeArrowheads="1"/>
          </p:cNvSpPr>
          <p:nvPr/>
        </p:nvSpPr>
        <p:spPr bwMode="auto">
          <a:xfrm>
            <a:off x="2819400" y="5181600"/>
            <a:ext cx="44958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Subclass ‘584’ looks good</a:t>
            </a:r>
          </a:p>
          <a:p>
            <a:pPr eaLnBrk="1" hangingPunct="1"/>
            <a:r>
              <a:rPr lang="en-US" altLang="tr-TR" sz="2400" b="1"/>
              <a:t>Check its definition using the</a:t>
            </a:r>
          </a:p>
          <a:p>
            <a:pPr eaLnBrk="1" hangingPunct="1"/>
            <a:r>
              <a:rPr lang="en-US" altLang="tr-TR" sz="2400" b="1"/>
              <a:t>            hyperlink </a:t>
            </a:r>
          </a:p>
        </p:txBody>
      </p:sp>
      <p:sp>
        <p:nvSpPr>
          <p:cNvPr id="38923" name="Oval 8"/>
          <p:cNvSpPr>
            <a:spLocks noChangeArrowheads="1"/>
          </p:cNvSpPr>
          <p:nvPr/>
        </p:nvSpPr>
        <p:spPr bwMode="auto">
          <a:xfrm>
            <a:off x="0" y="3276600"/>
            <a:ext cx="6858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94FDC1-C34D-4533-8074-42A90A23AE8F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3993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3994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4F7D2D-FE8F-4764-BDC0-94DC1C6DF4C5}" type="slidenum">
              <a:rPr lang="tr-TR" altLang="tr-TR"/>
              <a:pPr eaLnBrk="1" hangingPunct="1"/>
              <a:t>38</a:t>
            </a:fld>
            <a:endParaRPr lang="tr-TR" altLang="tr-TR"/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Step #3 – Finding the Definition for 423/584</a:t>
            </a:r>
          </a:p>
        </p:txBody>
      </p:sp>
      <p:sp>
        <p:nvSpPr>
          <p:cNvPr id="39943" name="Rectangle 4"/>
          <p:cNvSpPr>
            <a:spLocks noChangeArrowheads="1"/>
          </p:cNvSpPr>
          <p:nvPr/>
        </p:nvSpPr>
        <p:spPr bwMode="auto">
          <a:xfrm>
            <a:off x="5867400" y="2057400"/>
            <a:ext cx="26670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Note that ‘See’</a:t>
            </a:r>
          </a:p>
          <a:p>
            <a:pPr eaLnBrk="1" hangingPunct="1"/>
            <a:r>
              <a:rPr lang="en-US" altLang="tr-TR" b="1"/>
              <a:t>references can</a:t>
            </a:r>
          </a:p>
          <a:p>
            <a:pPr eaLnBrk="1" hangingPunct="1"/>
            <a:r>
              <a:rPr lang="en-US" altLang="tr-TR" b="1"/>
              <a:t>provide suggestions</a:t>
            </a:r>
          </a:p>
          <a:p>
            <a:pPr eaLnBrk="1" hangingPunct="1"/>
            <a:r>
              <a:rPr lang="en-US" altLang="tr-TR" b="1"/>
              <a:t>for further searching</a:t>
            </a:r>
          </a:p>
        </p:txBody>
      </p:sp>
      <p:sp>
        <p:nvSpPr>
          <p:cNvPr id="39944" name="Line 5"/>
          <p:cNvSpPr>
            <a:spLocks noChangeShapeType="1"/>
          </p:cNvSpPr>
          <p:nvPr/>
        </p:nvSpPr>
        <p:spPr bwMode="auto">
          <a:xfrm flipH="1">
            <a:off x="3886200" y="2819400"/>
            <a:ext cx="19812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39945" name="Rectangle 6"/>
          <p:cNvSpPr>
            <a:spLocks noChangeArrowheads="1"/>
          </p:cNvSpPr>
          <p:nvPr/>
        </p:nvSpPr>
        <p:spPr bwMode="auto">
          <a:xfrm>
            <a:off x="1447800" y="1676400"/>
            <a:ext cx="38862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Use the </a:t>
            </a:r>
            <a:r>
              <a:rPr lang="en-US" altLang="tr-TR" sz="2400" b="1">
                <a:solidFill>
                  <a:srgbClr val="FF0000"/>
                </a:solidFill>
              </a:rPr>
              <a:t>red </a:t>
            </a:r>
            <a:r>
              <a:rPr lang="en-US" altLang="tr-TR" sz="3200" b="1">
                <a:solidFill>
                  <a:srgbClr val="FF0000"/>
                </a:solidFill>
              </a:rPr>
              <a:t>“P”</a:t>
            </a:r>
            <a:r>
              <a:rPr lang="en-US" altLang="tr-TR" sz="2400" b="1"/>
              <a:t>hyperlink</a:t>
            </a:r>
          </a:p>
          <a:p>
            <a:pPr eaLnBrk="1" hangingPunct="1"/>
            <a:r>
              <a:rPr lang="en-US" altLang="tr-TR" sz="2400" b="1"/>
              <a:t>See all patents for a</a:t>
            </a:r>
          </a:p>
          <a:p>
            <a:pPr eaLnBrk="1" hangingPunct="1"/>
            <a:r>
              <a:rPr lang="en-US" altLang="tr-TR" sz="2400" b="1"/>
              <a:t>Particular class/subclass</a:t>
            </a:r>
          </a:p>
        </p:txBody>
      </p:sp>
      <p:sp>
        <p:nvSpPr>
          <p:cNvPr id="39946" name="Line 7"/>
          <p:cNvSpPr>
            <a:spLocks noChangeShapeType="1"/>
          </p:cNvSpPr>
          <p:nvPr/>
        </p:nvSpPr>
        <p:spPr bwMode="auto">
          <a:xfrm flipH="1">
            <a:off x="152400" y="2362200"/>
            <a:ext cx="1295400" cy="1600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1602C3-DB6D-4E9A-AC22-C2A3E54397EA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4096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4096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87169B-6BD0-4DFF-AF40-D900655BBA7B}" type="slidenum">
              <a:rPr lang="tr-TR" altLang="tr-TR"/>
              <a:pPr eaLnBrk="1" hangingPunct="1"/>
              <a:t>39</a:t>
            </a:fld>
            <a:endParaRPr lang="tr-TR" altLang="tr-TR"/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Step #4 – Reviewing the Results Found</a:t>
            </a: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5562600" y="4648200"/>
            <a:ext cx="32766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Clicking on the links</a:t>
            </a:r>
          </a:p>
          <a:p>
            <a:pPr eaLnBrk="1" hangingPunct="1"/>
            <a:r>
              <a:rPr lang="en-US" altLang="tr-TR" sz="2400" b="1"/>
              <a:t>will take you to the </a:t>
            </a:r>
          </a:p>
          <a:p>
            <a:pPr eaLnBrk="1" hangingPunct="1"/>
            <a:r>
              <a:rPr lang="en-US" altLang="tr-TR" sz="2400" b="1"/>
              <a:t>full text of the patent</a:t>
            </a:r>
          </a:p>
        </p:txBody>
      </p:sp>
      <p:sp>
        <p:nvSpPr>
          <p:cNvPr id="40968" name="Line 5"/>
          <p:cNvSpPr>
            <a:spLocks noChangeShapeType="1"/>
          </p:cNvSpPr>
          <p:nvPr/>
        </p:nvSpPr>
        <p:spPr bwMode="auto">
          <a:xfrm flipH="1">
            <a:off x="2362200" y="4876800"/>
            <a:ext cx="3200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0969" name="Line 6"/>
          <p:cNvSpPr>
            <a:spLocks noChangeShapeType="1"/>
          </p:cNvSpPr>
          <p:nvPr/>
        </p:nvSpPr>
        <p:spPr bwMode="auto">
          <a:xfrm flipH="1">
            <a:off x="3276600" y="4876800"/>
            <a:ext cx="2286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0970" name="Rectangle 7"/>
          <p:cNvSpPr>
            <a:spLocks noChangeArrowheads="1"/>
          </p:cNvSpPr>
          <p:nvPr/>
        </p:nvSpPr>
        <p:spPr bwMode="auto">
          <a:xfrm>
            <a:off x="4267200" y="2743200"/>
            <a:ext cx="4419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Using the ‘Refine Search’</a:t>
            </a:r>
          </a:p>
          <a:p>
            <a:pPr eaLnBrk="1" hangingPunct="1"/>
            <a:r>
              <a:rPr lang="en-US" altLang="tr-TR" sz="2400" b="1"/>
              <a:t>We could narrow our search.</a:t>
            </a:r>
          </a:p>
          <a:p>
            <a:pPr eaLnBrk="1" hangingPunct="1"/>
            <a:r>
              <a:rPr lang="en-US" altLang="tr-TR" sz="2400" b="1"/>
              <a:t>If necessary, by adding</a:t>
            </a:r>
          </a:p>
          <a:p>
            <a:pPr eaLnBrk="1" hangingPunct="1"/>
            <a:r>
              <a:rPr lang="en-US" altLang="tr-TR" sz="2400" b="1"/>
              <a:t>keywords</a:t>
            </a:r>
          </a:p>
        </p:txBody>
      </p:sp>
      <p:sp>
        <p:nvSpPr>
          <p:cNvPr id="40971" name="Line 8"/>
          <p:cNvSpPr>
            <a:spLocks noChangeShapeType="1"/>
          </p:cNvSpPr>
          <p:nvPr/>
        </p:nvSpPr>
        <p:spPr bwMode="auto">
          <a:xfrm flipH="1">
            <a:off x="838200" y="3276600"/>
            <a:ext cx="34290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3 Veri Yer Tutucusu"/>
          <p:cNvSpPr>
            <a:spLocks noGrp="1"/>
          </p:cNvSpPr>
          <p:nvPr>
            <p:ph type="dt" sz="half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E3D75D-5724-4BD4-B859-9353D4301112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124" name="5 Slayt Numarası Yer Tutucusu"/>
          <p:cNvSpPr>
            <a:spLocks noGrp="1"/>
          </p:cNvSpPr>
          <p:nvPr>
            <p:ph type="sldNum" sz="quarter" idx="1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818D77-4C62-41A4-BEEA-803FDD3ED6ED}" type="slidenum">
              <a:rPr lang="tr-TR" altLang="tr-TR"/>
              <a:pPr eaLnBrk="1" hangingPunct="1"/>
              <a:t>4</a:t>
            </a:fld>
            <a:endParaRPr lang="tr-TR" altLang="tr-TR"/>
          </a:p>
        </p:txBody>
      </p:sp>
      <p:sp>
        <p:nvSpPr>
          <p:cNvPr id="5123" name="4 Altbilgi Yer Tutucusu"/>
          <p:cNvSpPr>
            <a:spLocks noGrp="1"/>
          </p:cNvSpPr>
          <p:nvPr>
            <p:ph type="ftr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graphicFrame>
        <p:nvGraphicFramePr>
          <p:cNvPr id="141418" name="Group 106"/>
          <p:cNvGraphicFramePr>
            <a:graphicFrameLocks noGrp="1"/>
          </p:cNvGraphicFramePr>
          <p:nvPr/>
        </p:nvGraphicFramePr>
        <p:xfrm>
          <a:off x="539750" y="333375"/>
          <a:ext cx="8135938" cy="5759450"/>
        </p:xfrm>
        <a:graphic>
          <a:graphicData uri="http://schemas.openxmlformats.org/drawingml/2006/table">
            <a:tbl>
              <a:tblPr/>
              <a:tblGrid>
                <a:gridCol w="338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1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6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AMACI, ÖGRENIM HEDEFI, ÖGRENIM METODU, ÖGRETME VE ÖGRENME MATERYALI</a:t>
                      </a: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AMACI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Endüstride uygulanan anorganik kimyasal prosesleri anlatmak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6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KAZANILAN BILGI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Anorganik kimyasal maddelerin endüstri boyutunda üretimlerinin nasıl yapıldığını anlamak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KAZANILAN BECERI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6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ÖGRETIM METODU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Teorik olup video ve buna benzer görsel araçlarla desteklenerek ve bazı fabrikaları gezerek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ÖGRETME MATERYALI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Kaynak kitap ve video, VCD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6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DERSIN ÖLÇME VE DEGERLENDIRME YÖNTEMLERI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Ara sınav ve Dönem sonu sınavı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5630F0-7860-4314-87F0-55D1F9263489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4198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4198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1DA433-DD95-41E7-94B6-B62DCA7CA346}" type="slidenum">
              <a:rPr lang="tr-TR" altLang="tr-TR"/>
              <a:pPr eaLnBrk="1" hangingPunct="1"/>
              <a:t>40</a:t>
            </a:fld>
            <a:endParaRPr lang="tr-TR" altLang="tr-TR"/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Full-Text and Image Only Patents</a:t>
            </a:r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3276600" y="2209800"/>
            <a:ext cx="5562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Example of a classification having</a:t>
            </a:r>
          </a:p>
          <a:p>
            <a:pPr eaLnBrk="1" hangingPunct="1"/>
            <a:r>
              <a:rPr lang="en-US" altLang="tr-TR" sz="2400" b="1"/>
              <a:t>patents granted before 1976</a:t>
            </a:r>
          </a:p>
        </p:txBody>
      </p:sp>
      <p:sp>
        <p:nvSpPr>
          <p:cNvPr id="41992" name="Line 5"/>
          <p:cNvSpPr>
            <a:spLocks noChangeShapeType="1"/>
          </p:cNvSpPr>
          <p:nvPr/>
        </p:nvSpPr>
        <p:spPr bwMode="auto">
          <a:xfrm flipH="1">
            <a:off x="381000" y="2590800"/>
            <a:ext cx="2895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1993" name="Rectangle 6"/>
          <p:cNvSpPr>
            <a:spLocks noChangeArrowheads="1"/>
          </p:cNvSpPr>
          <p:nvPr/>
        </p:nvSpPr>
        <p:spPr bwMode="auto">
          <a:xfrm>
            <a:off x="3276600" y="4191000"/>
            <a:ext cx="56388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A patent displaying a </a:t>
            </a:r>
            <a:r>
              <a:rPr lang="en-US" altLang="tr-TR" sz="3200" b="1"/>
              <a:t>“T”</a:t>
            </a:r>
            <a:r>
              <a:rPr lang="en-US" altLang="tr-TR" sz="2400" b="1"/>
              <a:t> icon has</a:t>
            </a:r>
          </a:p>
          <a:p>
            <a:pPr eaLnBrk="1" hangingPunct="1"/>
            <a:r>
              <a:rPr lang="en-US" altLang="tr-TR" sz="2400" b="1"/>
              <a:t>the full text available for viewing. </a:t>
            </a:r>
          </a:p>
          <a:p>
            <a:pPr eaLnBrk="1" hangingPunct="1"/>
            <a:r>
              <a:rPr lang="en-US" altLang="tr-TR" sz="2400" b="1"/>
              <a:t>A patent displaying the </a:t>
            </a:r>
            <a:r>
              <a:rPr lang="en-US" altLang="tr-TR" sz="2800" b="1"/>
              <a:t>“picture”</a:t>
            </a:r>
            <a:endParaRPr lang="en-US" altLang="tr-TR" sz="2400" b="1"/>
          </a:p>
          <a:p>
            <a:pPr eaLnBrk="1" hangingPunct="1"/>
            <a:r>
              <a:rPr lang="en-US" altLang="tr-TR" sz="2400" b="1"/>
              <a:t>icon, only has the patent image</a:t>
            </a:r>
          </a:p>
          <a:p>
            <a:pPr eaLnBrk="1" hangingPunct="1"/>
            <a:r>
              <a:rPr lang="en-US" altLang="tr-TR" sz="2400" b="1"/>
              <a:t>available for viewing.</a:t>
            </a:r>
          </a:p>
        </p:txBody>
      </p:sp>
      <p:sp>
        <p:nvSpPr>
          <p:cNvPr id="41994" name="Line 7"/>
          <p:cNvSpPr>
            <a:spLocks noChangeShapeType="1"/>
          </p:cNvSpPr>
          <p:nvPr/>
        </p:nvSpPr>
        <p:spPr bwMode="auto">
          <a:xfrm flipH="1" flipV="1">
            <a:off x="1371600" y="3810000"/>
            <a:ext cx="1905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1995" name="Line 8"/>
          <p:cNvSpPr>
            <a:spLocks noChangeShapeType="1"/>
          </p:cNvSpPr>
          <p:nvPr/>
        </p:nvSpPr>
        <p:spPr bwMode="auto">
          <a:xfrm flipH="1">
            <a:off x="1371600" y="5181600"/>
            <a:ext cx="1905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0BAC08-FA98-4BC4-9ECD-526659334541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4301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4301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087322-AB49-4AA5-9862-79AB2A7B8AF6}" type="slidenum">
              <a:rPr lang="tr-TR" altLang="tr-TR"/>
              <a:pPr eaLnBrk="1" hangingPunct="1"/>
              <a:t>41</a:t>
            </a:fld>
            <a:endParaRPr lang="tr-TR" altLang="tr-TR"/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Step #5 – Find out it you are on the Right Path</a:t>
            </a:r>
          </a:p>
          <a:p>
            <a:pPr eaLnBrk="1" hangingPunct="1"/>
            <a:r>
              <a:rPr lang="en-US" altLang="tr-TR" sz="2400" b="1"/>
              <a:t>Looking at patents 1790 - present</a:t>
            </a:r>
          </a:p>
        </p:txBody>
      </p:sp>
      <p:sp>
        <p:nvSpPr>
          <p:cNvPr id="43015" name="Rectangle 4"/>
          <p:cNvSpPr>
            <a:spLocks noChangeArrowheads="1"/>
          </p:cNvSpPr>
          <p:nvPr/>
        </p:nvSpPr>
        <p:spPr bwMode="auto">
          <a:xfrm>
            <a:off x="4038600" y="1981200"/>
            <a:ext cx="48768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Scrolling down and reviewing</a:t>
            </a:r>
          </a:p>
          <a:p>
            <a:pPr eaLnBrk="1" hangingPunct="1"/>
            <a:r>
              <a:rPr lang="en-US" altLang="tr-TR" sz="2400" b="1"/>
              <a:t>titles, it looks like number</a:t>
            </a:r>
          </a:p>
          <a:p>
            <a:pPr eaLnBrk="1" hangingPunct="1"/>
            <a:r>
              <a:rPr lang="en-US" altLang="tr-TR" sz="2400" b="1"/>
              <a:t>5,961,948 might be worth</a:t>
            </a:r>
          </a:p>
          <a:p>
            <a:pPr eaLnBrk="1" hangingPunct="1"/>
            <a:r>
              <a:rPr lang="en-US" altLang="tr-TR" sz="2400" b="1"/>
              <a:t>reviewing</a:t>
            </a:r>
          </a:p>
        </p:txBody>
      </p:sp>
      <p:sp>
        <p:nvSpPr>
          <p:cNvPr id="43016" name="Line 5"/>
          <p:cNvSpPr>
            <a:spLocks noChangeShapeType="1"/>
          </p:cNvSpPr>
          <p:nvPr/>
        </p:nvSpPr>
        <p:spPr bwMode="auto">
          <a:xfrm flipH="1">
            <a:off x="1066800" y="2590800"/>
            <a:ext cx="2971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E690C3-64C3-4814-92D6-D8F527679202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4403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4403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197259-F644-4287-8D6F-CA1C302772C4}" type="slidenum">
              <a:rPr lang="tr-TR" altLang="tr-TR"/>
              <a:pPr eaLnBrk="1" hangingPunct="1"/>
              <a:t>42</a:t>
            </a:fld>
            <a:endParaRPr lang="tr-TR" altLang="tr-TR"/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Step #6 Reading the Information from a Patent</a:t>
            </a:r>
          </a:p>
        </p:txBody>
      </p:sp>
      <p:sp>
        <p:nvSpPr>
          <p:cNvPr id="44039" name="Text Box 4"/>
          <p:cNvSpPr txBox="1">
            <a:spLocks noChangeArrowheads="1"/>
          </p:cNvSpPr>
          <p:nvPr/>
        </p:nvSpPr>
        <p:spPr bwMode="auto">
          <a:xfrm>
            <a:off x="4860925" y="417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44040" name="Rectangle 5"/>
          <p:cNvSpPr>
            <a:spLocks noChangeArrowheads="1"/>
          </p:cNvSpPr>
          <p:nvPr/>
        </p:nvSpPr>
        <p:spPr bwMode="auto">
          <a:xfrm>
            <a:off x="4572000" y="1219200"/>
            <a:ext cx="2057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Patent Number</a:t>
            </a:r>
          </a:p>
          <a:p>
            <a:pPr eaLnBrk="1" hangingPunct="1"/>
            <a:r>
              <a:rPr lang="en-US" altLang="tr-TR" b="1"/>
              <a:t>and date issued</a:t>
            </a:r>
          </a:p>
        </p:txBody>
      </p:sp>
      <p:sp>
        <p:nvSpPr>
          <p:cNvPr id="44041" name="Line 6"/>
          <p:cNvSpPr>
            <a:spLocks noChangeShapeType="1"/>
          </p:cNvSpPr>
          <p:nvPr/>
        </p:nvSpPr>
        <p:spPr bwMode="auto">
          <a:xfrm>
            <a:off x="6629400" y="1371600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4042" name="Rectangle 7"/>
          <p:cNvSpPr>
            <a:spLocks noChangeArrowheads="1"/>
          </p:cNvSpPr>
          <p:nvPr/>
        </p:nvSpPr>
        <p:spPr bwMode="auto">
          <a:xfrm>
            <a:off x="1295400" y="2362200"/>
            <a:ext cx="2514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Title of the Invention</a:t>
            </a:r>
          </a:p>
        </p:txBody>
      </p:sp>
      <p:sp>
        <p:nvSpPr>
          <p:cNvPr id="44043" name="Line 8"/>
          <p:cNvSpPr>
            <a:spLocks noChangeShapeType="1"/>
          </p:cNvSpPr>
          <p:nvPr/>
        </p:nvSpPr>
        <p:spPr bwMode="auto">
          <a:xfrm flipH="1" flipV="1">
            <a:off x="685800" y="23622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4044" name="Rectangle 9"/>
          <p:cNvSpPr>
            <a:spLocks noChangeArrowheads="1"/>
          </p:cNvSpPr>
          <p:nvPr/>
        </p:nvSpPr>
        <p:spPr bwMode="auto">
          <a:xfrm>
            <a:off x="6858000" y="2209800"/>
            <a:ext cx="2286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Abstract of patent</a:t>
            </a:r>
          </a:p>
        </p:txBody>
      </p:sp>
      <p:sp>
        <p:nvSpPr>
          <p:cNvPr id="44045" name="Line 10"/>
          <p:cNvSpPr>
            <a:spLocks noChangeShapeType="1"/>
          </p:cNvSpPr>
          <p:nvPr/>
        </p:nvSpPr>
        <p:spPr bwMode="auto">
          <a:xfrm flipH="1">
            <a:off x="5562600" y="2286000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4046" name="Rectangle 11"/>
          <p:cNvSpPr>
            <a:spLocks noChangeArrowheads="1"/>
          </p:cNvSpPr>
          <p:nvPr/>
        </p:nvSpPr>
        <p:spPr bwMode="auto">
          <a:xfrm>
            <a:off x="5257800" y="4191000"/>
            <a:ext cx="2514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Inventors’ names</a:t>
            </a:r>
          </a:p>
        </p:txBody>
      </p:sp>
      <p:sp>
        <p:nvSpPr>
          <p:cNvPr id="44047" name="Line 12"/>
          <p:cNvSpPr>
            <a:spLocks noChangeShapeType="1"/>
          </p:cNvSpPr>
          <p:nvPr/>
        </p:nvSpPr>
        <p:spPr bwMode="auto">
          <a:xfrm flipH="1">
            <a:off x="3886200" y="4267200"/>
            <a:ext cx="1371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4048" name="Rectangle 13"/>
          <p:cNvSpPr>
            <a:spLocks noChangeArrowheads="1"/>
          </p:cNvSpPr>
          <p:nvPr/>
        </p:nvSpPr>
        <p:spPr bwMode="auto">
          <a:xfrm>
            <a:off x="3962400" y="5105400"/>
            <a:ext cx="3048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Assignee Information</a:t>
            </a:r>
          </a:p>
        </p:txBody>
      </p:sp>
      <p:sp>
        <p:nvSpPr>
          <p:cNvPr id="44049" name="Line 14"/>
          <p:cNvSpPr>
            <a:spLocks noChangeShapeType="1"/>
          </p:cNvSpPr>
          <p:nvPr/>
        </p:nvSpPr>
        <p:spPr bwMode="auto">
          <a:xfrm flipH="1" flipV="1">
            <a:off x="2514600" y="4953000"/>
            <a:ext cx="1447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4050" name="Rectangle 15"/>
          <p:cNvSpPr>
            <a:spLocks noChangeArrowheads="1"/>
          </p:cNvSpPr>
          <p:nvPr/>
        </p:nvSpPr>
        <p:spPr bwMode="auto">
          <a:xfrm>
            <a:off x="1524000" y="6324600"/>
            <a:ext cx="3124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Classification information</a:t>
            </a:r>
          </a:p>
        </p:txBody>
      </p:sp>
      <p:sp>
        <p:nvSpPr>
          <p:cNvPr id="44051" name="Line 16"/>
          <p:cNvSpPr>
            <a:spLocks noChangeShapeType="1"/>
          </p:cNvSpPr>
          <p:nvPr/>
        </p:nvSpPr>
        <p:spPr bwMode="auto">
          <a:xfrm flipH="1" flipV="1">
            <a:off x="4267200" y="59436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4052" name="Line 17"/>
          <p:cNvSpPr>
            <a:spLocks noChangeShapeType="1"/>
          </p:cNvSpPr>
          <p:nvPr/>
        </p:nvSpPr>
        <p:spPr bwMode="auto">
          <a:xfrm flipV="1">
            <a:off x="4648200" y="6248400"/>
            <a:ext cx="3124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4053" name="Line 18"/>
          <p:cNvSpPr>
            <a:spLocks noChangeShapeType="1"/>
          </p:cNvSpPr>
          <p:nvPr/>
        </p:nvSpPr>
        <p:spPr bwMode="auto">
          <a:xfrm>
            <a:off x="4648200" y="6324600"/>
            <a:ext cx="2819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469BBF-F22B-43D7-A700-BB22BD49F4CC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4505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4506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6D0C7B-86BC-4844-A8F1-04ACBF4475F5}" type="slidenum">
              <a:rPr lang="tr-TR" altLang="tr-TR"/>
              <a:pPr eaLnBrk="1" hangingPunct="1"/>
              <a:t>43</a:t>
            </a:fld>
            <a:endParaRPr lang="tr-TR" altLang="tr-TR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0413B5-9AE8-44C8-B407-1449DA79A3B9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4608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4608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AD8E4F-9CFD-4788-8E0C-B828986C8837}" type="slidenum">
              <a:rPr lang="tr-TR" altLang="tr-TR"/>
              <a:pPr eaLnBrk="1" hangingPunct="1"/>
              <a:t>44</a:t>
            </a:fld>
            <a:endParaRPr lang="tr-TR" altLang="tr-TR"/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3"/>
          <p:cNvSpPr>
            <a:spLocks noChangeArrowheads="1"/>
          </p:cNvSpPr>
          <p:nvPr/>
        </p:nvSpPr>
        <p:spPr bwMode="auto">
          <a:xfrm>
            <a:off x="0" y="0"/>
            <a:ext cx="91440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Valuable information can be found from the listed References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Patents which are cited by the inventor</a:t>
            </a:r>
          </a:p>
          <a:p>
            <a:pPr eaLnBrk="1" hangingPunct="1"/>
            <a:r>
              <a:rPr lang="en-US" altLang="tr-TR" sz="2400" b="1"/>
              <a:t>References which cited this patent</a:t>
            </a:r>
          </a:p>
          <a:p>
            <a:pPr eaLnBrk="1" hangingPunct="1"/>
            <a:r>
              <a:rPr lang="en-US" altLang="tr-TR" sz="2400" b="1"/>
              <a:t>Other references – journal articles, patent applications, etc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8E3C76-1687-4617-940A-99BF76465A1B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4710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DE17ED-FC15-447A-AEDB-46D698175535}" type="slidenum">
              <a:rPr lang="tr-TR" altLang="tr-TR"/>
              <a:pPr eaLnBrk="1" hangingPunct="1"/>
              <a:t>45</a:t>
            </a:fld>
            <a:endParaRPr lang="tr-TR" altLang="tr-TR"/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7DA2F0-309E-4125-ADC3-BBC053B974C5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4813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4813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0B2160-475A-4BE0-A8AB-4F3F4295A83A}" type="slidenum">
              <a:rPr lang="tr-TR" altLang="tr-TR"/>
              <a:pPr eaLnBrk="1" hangingPunct="1"/>
              <a:t>46</a:t>
            </a:fld>
            <a:endParaRPr lang="tr-TR" altLang="tr-TR"/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3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The description gives a brief summary of the invention, a description of the</a:t>
            </a:r>
          </a:p>
          <a:p>
            <a:pPr eaLnBrk="1" hangingPunct="1"/>
            <a:r>
              <a:rPr lang="en-US" altLang="tr-TR" b="1"/>
              <a:t>any drawings, useful background information of the invention and a detailed </a:t>
            </a:r>
          </a:p>
          <a:p>
            <a:pPr eaLnBrk="1" hangingPunct="1"/>
            <a:r>
              <a:rPr lang="en-US" altLang="tr-TR" b="1"/>
              <a:t>description of the invention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6321AB-D824-48CE-952B-B3AADACFA6A1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4915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4915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119AAD-163F-41FB-A9D6-E33EF8FB2ADA}" type="slidenum">
              <a:rPr lang="tr-TR" altLang="tr-TR"/>
              <a:pPr eaLnBrk="1" hangingPunct="1"/>
              <a:t>47</a:t>
            </a:fld>
            <a:endParaRPr lang="tr-TR" altLang="tr-TR"/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Examples listed in a patent shows how the invention 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E98F96-B4A2-42AA-868D-4132721A7F7E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017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5018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D0C9F5-646C-4112-B9A3-A7B693840C7C}" type="slidenum">
              <a:rPr lang="tr-TR" altLang="tr-TR"/>
              <a:pPr eaLnBrk="1" hangingPunct="1"/>
              <a:t>48</a:t>
            </a:fld>
            <a:endParaRPr lang="tr-TR" altLang="tr-TR"/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/>
              <a:t>Claims identify the features of the invention that make it patentable</a:t>
            </a:r>
          </a:p>
          <a:p>
            <a:pPr eaLnBrk="1" hangingPunct="1"/>
            <a:endParaRPr lang="en-US" altLang="tr-TR" sz="2400"/>
          </a:p>
          <a:p>
            <a:pPr eaLnBrk="1" hangingPunct="1"/>
            <a:r>
              <a:rPr lang="en-US" altLang="tr-TR" sz="2400"/>
              <a:t>Classes / Subclasses supports the claims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E01850-5C0A-4C88-B850-D91F1453E4E8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120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F545EB-F604-467A-A1CE-8BCEBC76E426}" type="slidenum">
              <a:rPr lang="tr-TR" altLang="tr-TR"/>
              <a:pPr eaLnBrk="1" hangingPunct="1"/>
              <a:t>49</a:t>
            </a:fld>
            <a:endParaRPr lang="tr-TR" altLang="tr-TR"/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9180513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>
                <a:cs typeface="Arial" charset="0"/>
              </a:rPr>
              <a:t>Retrieved Image for US patent 5,961,948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F17938-1DAA-4B9A-8D16-77DFDE2A4C49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14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14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E38012-6638-4F82-914D-E7815CE2AD9C}" type="slidenum">
              <a:rPr lang="tr-TR" altLang="tr-TR"/>
              <a:pPr eaLnBrk="1" hangingPunct="1"/>
              <a:t>5</a:t>
            </a:fld>
            <a:endParaRPr lang="tr-TR" altLang="tr-TR"/>
          </a:p>
        </p:txBody>
      </p:sp>
      <p:graphicFrame>
        <p:nvGraphicFramePr>
          <p:cNvPr id="140700" name="Group 412"/>
          <p:cNvGraphicFramePr>
            <a:graphicFrameLocks noGrp="1"/>
          </p:cNvGraphicFramePr>
          <p:nvPr/>
        </p:nvGraphicFramePr>
        <p:xfrm>
          <a:off x="323850" y="38100"/>
          <a:ext cx="8424863" cy="6886575"/>
        </p:xfrm>
        <a:graphic>
          <a:graphicData uri="http://schemas.openxmlformats.org/drawingml/2006/table">
            <a:tbl>
              <a:tblPr/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54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DERS PLANI VE IÇERIGI</a:t>
                      </a:r>
                      <a:endParaRPr kumimoji="0" lang="tr-TR" sz="2000" b="1" i="1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Hafta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Bölüm/Konu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Kimyasal prosesler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Su saflaştırma, çevre kontrol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Enerji ve yakıtlar 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Kömür kimyasalları 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Yakıt Gazları 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Endüstriyel gazlar 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Seramik Endüstrileri 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29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Portland çimentosu, kalsiyum ve magnezyum bil. 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Tuz ve çeşitli sodyumlu bileşikleri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229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Klor alkali endüstrileri:soda külü,kostik soda, klor. 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 </a:t>
                      </a:r>
                      <a:endParaRPr kumimoji="0" lang="tr-T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Elektrolitik endüstrileri </a:t>
                      </a:r>
                      <a:endParaRPr kumimoji="0" lang="tr-T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2" marB="457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F1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84AAFE-CEF7-49F8-95A2-0357C6E1FEB4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222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5222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DCC6CB-65DC-4EE1-8F9C-B5A15868442F}" type="slidenum">
              <a:rPr lang="tr-TR" altLang="tr-TR"/>
              <a:pPr eaLnBrk="1" hangingPunct="1"/>
              <a:t>50</a:t>
            </a:fld>
            <a:endParaRPr lang="tr-TR" altLang="tr-TR"/>
          </a:p>
        </p:txBody>
      </p:sp>
      <p:pic>
        <p:nvPicPr>
          <p:cNvPr id="52229" name="Picture 2" descr="us005961948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0"/>
            <a:ext cx="7070725" cy="862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4EC950-B97E-4990-BB7D-EAD829A614C8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325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5325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BDD27B-D146-4D38-91A9-521F783B2539}" type="slidenum">
              <a:rPr lang="tr-TR" altLang="tr-TR"/>
              <a:pPr eaLnBrk="1" hangingPunct="1"/>
              <a:t>51</a:t>
            </a:fld>
            <a:endParaRPr lang="tr-TR" altLang="tr-TR"/>
          </a:p>
        </p:txBody>
      </p:sp>
      <p:pic>
        <p:nvPicPr>
          <p:cNvPr id="53253" name="Picture 2" descr="us005961948-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0"/>
            <a:ext cx="466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8B58F2-22A9-431A-A175-187C57FE96AF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427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5427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BFF2C4-910A-4F2C-9B63-BC1457851CBB}" type="slidenum">
              <a:rPr lang="tr-TR" altLang="tr-TR"/>
              <a:pPr eaLnBrk="1" hangingPunct="1"/>
              <a:t>52</a:t>
            </a:fld>
            <a:endParaRPr lang="tr-TR" altLang="tr-TR"/>
          </a:p>
        </p:txBody>
      </p:sp>
      <p:pic>
        <p:nvPicPr>
          <p:cNvPr id="54277" name="Picture 2" descr="us005961948-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668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3CC554-6A9F-4A3B-9571-CE3804E56DAB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529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5530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1EE6F5-5413-413C-AFF5-CA879ECF34BB}" type="slidenum">
              <a:rPr lang="tr-TR" altLang="tr-TR"/>
              <a:pPr eaLnBrk="1" hangingPunct="1"/>
              <a:t>53</a:t>
            </a:fld>
            <a:endParaRPr lang="tr-TR" altLang="tr-TR"/>
          </a:p>
        </p:txBody>
      </p:sp>
      <p:pic>
        <p:nvPicPr>
          <p:cNvPr id="55301" name="Picture 2" descr="us005961948-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0350"/>
            <a:ext cx="568801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17DD56-3499-445D-B73B-7C112CB89D7E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632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5632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D22F6C-4D72-4335-A779-F5A61B3FA6E6}" type="slidenum">
              <a:rPr lang="tr-TR" altLang="tr-TR"/>
              <a:pPr eaLnBrk="1" hangingPunct="1"/>
              <a:t>54</a:t>
            </a:fld>
            <a:endParaRPr lang="tr-TR" altLang="tr-TR"/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Rectangle 3"/>
          <p:cNvSpPr>
            <a:spLocks noChangeArrowheads="1"/>
          </p:cNvSpPr>
          <p:nvPr/>
        </p:nvSpPr>
        <p:spPr bwMode="auto">
          <a:xfrm>
            <a:off x="3962400" y="1676400"/>
            <a:ext cx="4953000" cy="2514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>
                <a:hlinkClick r:id="rId4"/>
              </a:rPr>
              <a:t>WWW.USPTO.GOV</a:t>
            </a:r>
            <a:endParaRPr lang="en-US" altLang="tr-TR" sz="2400" b="1"/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Select the ‘Search’ button under</a:t>
            </a:r>
          </a:p>
          <a:p>
            <a:pPr eaLnBrk="1" hangingPunct="1"/>
            <a:r>
              <a:rPr lang="en-US" altLang="tr-TR" sz="2400" b="1"/>
              <a:t>    Patents</a:t>
            </a:r>
          </a:p>
        </p:txBody>
      </p:sp>
      <p:sp>
        <p:nvSpPr>
          <p:cNvPr id="56327" name="Line 4"/>
          <p:cNvSpPr>
            <a:spLocks noChangeShapeType="1"/>
          </p:cNvSpPr>
          <p:nvPr/>
        </p:nvSpPr>
        <p:spPr bwMode="auto">
          <a:xfrm flipH="1">
            <a:off x="990600" y="1905000"/>
            <a:ext cx="2971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F6C29D-9CCC-4F42-96A9-F4098F10699D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734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5734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127C33-0B8D-4034-89B6-C444C2432929}" type="slidenum">
              <a:rPr lang="tr-TR" altLang="tr-TR"/>
              <a:pPr eaLnBrk="1" hangingPunct="1"/>
              <a:t>55</a:t>
            </a:fld>
            <a:endParaRPr lang="tr-TR" altLang="tr-TR"/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191000" y="2286000"/>
            <a:ext cx="4114800" cy="205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Retrieving a patent when we have</a:t>
            </a:r>
          </a:p>
          <a:p>
            <a:pPr eaLnBrk="1" hangingPunct="1"/>
            <a:r>
              <a:rPr lang="en-US" altLang="tr-TR" b="1"/>
              <a:t>the patent number</a:t>
            </a:r>
          </a:p>
          <a:p>
            <a:pPr eaLnBrk="1" hangingPunct="1"/>
            <a:endParaRPr lang="en-US" altLang="tr-TR" b="1"/>
          </a:p>
          <a:p>
            <a:pPr eaLnBrk="1" hangingPunct="1"/>
            <a:r>
              <a:rPr lang="en-US" altLang="tr-TR" b="1"/>
              <a:t>Select the “</a:t>
            </a:r>
            <a:r>
              <a:rPr lang="en-US" altLang="tr-TR" b="1" i="1"/>
              <a:t>Patent Number Search”</a:t>
            </a:r>
            <a:endParaRPr lang="en-US" altLang="tr-TR" b="1"/>
          </a:p>
        </p:txBody>
      </p:sp>
      <p:sp>
        <p:nvSpPr>
          <p:cNvPr id="57351" name="Line 4"/>
          <p:cNvSpPr>
            <a:spLocks noChangeShapeType="1"/>
          </p:cNvSpPr>
          <p:nvPr/>
        </p:nvSpPr>
        <p:spPr bwMode="auto">
          <a:xfrm flipH="1" flipV="1">
            <a:off x="2057400" y="2895600"/>
            <a:ext cx="2133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E3CDE5-9A5E-4ECF-934C-A66C2056CA2F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837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5837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07327C-44F2-4A38-8EAC-FF539AA24569}" type="slidenum">
              <a:rPr lang="tr-TR" altLang="tr-TR"/>
              <a:pPr eaLnBrk="1" hangingPunct="1"/>
              <a:t>56</a:t>
            </a:fld>
            <a:endParaRPr lang="tr-TR" altLang="tr-TR"/>
          </a:p>
        </p:txBody>
      </p:sp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3"/>
          <p:cNvSpPr>
            <a:spLocks noChangeArrowheads="1"/>
          </p:cNvSpPr>
          <p:nvPr/>
        </p:nvSpPr>
        <p:spPr bwMode="auto">
          <a:xfrm>
            <a:off x="3505200" y="4267200"/>
            <a:ext cx="5334000" cy="213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Retrieve patent number 3,492,131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Input patent number as a seven </a:t>
            </a:r>
          </a:p>
          <a:p>
            <a:pPr eaLnBrk="1" hangingPunct="1"/>
            <a:r>
              <a:rPr lang="en-US" altLang="tr-TR" sz="2400" b="1"/>
              <a:t>digit number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Select the ‘</a:t>
            </a:r>
            <a:r>
              <a:rPr lang="en-US" altLang="tr-TR" sz="2400" b="1" i="1"/>
              <a:t>Search’</a:t>
            </a:r>
            <a:r>
              <a:rPr lang="en-US" altLang="tr-TR" sz="2400" b="1"/>
              <a:t> button</a:t>
            </a:r>
          </a:p>
        </p:txBody>
      </p:sp>
      <p:sp>
        <p:nvSpPr>
          <p:cNvPr id="58375" name="Line 4"/>
          <p:cNvSpPr>
            <a:spLocks noChangeShapeType="1"/>
          </p:cNvSpPr>
          <p:nvPr/>
        </p:nvSpPr>
        <p:spPr bwMode="auto">
          <a:xfrm flipH="1" flipV="1">
            <a:off x="762000" y="3276600"/>
            <a:ext cx="2743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58376" name="Line 5"/>
          <p:cNvSpPr>
            <a:spLocks noChangeShapeType="1"/>
          </p:cNvSpPr>
          <p:nvPr/>
        </p:nvSpPr>
        <p:spPr bwMode="auto">
          <a:xfrm flipH="1" flipV="1">
            <a:off x="3810000" y="37338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9980D4-2DA6-455B-8149-F0533C9A8954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5939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5939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82CD1C-C3F2-45F5-B097-C78C228199CD}" type="slidenum">
              <a:rPr lang="tr-TR" altLang="tr-TR"/>
              <a:pPr eaLnBrk="1" hangingPunct="1"/>
              <a:t>57</a:t>
            </a:fld>
            <a:endParaRPr lang="tr-TR" altLang="tr-TR"/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3"/>
          <p:cNvSpPr>
            <a:spLocks noChangeArrowheads="1"/>
          </p:cNvSpPr>
          <p:nvPr/>
        </p:nvSpPr>
        <p:spPr bwMode="auto">
          <a:xfrm>
            <a:off x="152400" y="4419600"/>
            <a:ext cx="43434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Full Text is not available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View the patent image by</a:t>
            </a:r>
          </a:p>
          <a:p>
            <a:pPr eaLnBrk="1" hangingPunct="1"/>
            <a:r>
              <a:rPr lang="en-US" altLang="tr-TR" sz="2400" b="1"/>
              <a:t>selecting the ‘</a:t>
            </a:r>
            <a:r>
              <a:rPr lang="en-US" altLang="tr-TR" sz="2400" b="1" i="1"/>
              <a:t>Image</a:t>
            </a:r>
            <a:r>
              <a:rPr lang="en-US" altLang="tr-TR" sz="2400" b="1"/>
              <a:t>’ button</a:t>
            </a:r>
          </a:p>
        </p:txBody>
      </p:sp>
      <p:sp>
        <p:nvSpPr>
          <p:cNvPr id="59399" name="Line 4"/>
          <p:cNvSpPr>
            <a:spLocks noChangeShapeType="1"/>
          </p:cNvSpPr>
          <p:nvPr/>
        </p:nvSpPr>
        <p:spPr bwMode="auto">
          <a:xfrm flipV="1">
            <a:off x="2819400" y="2286000"/>
            <a:ext cx="1447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59400" name="Rectangle 5"/>
          <p:cNvSpPr>
            <a:spLocks noChangeArrowheads="1"/>
          </p:cNvSpPr>
          <p:nvPr/>
        </p:nvSpPr>
        <p:spPr bwMode="auto">
          <a:xfrm>
            <a:off x="5257800" y="4572000"/>
            <a:ext cx="3657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Note: Current U.S. Class</a:t>
            </a:r>
          </a:p>
          <a:p>
            <a:pPr eaLnBrk="1" hangingPunct="1"/>
            <a:r>
              <a:rPr lang="en-US" altLang="tr-TR" sz="2400" b="1"/>
              <a:t>           is displayed </a:t>
            </a:r>
          </a:p>
        </p:txBody>
      </p:sp>
      <p:sp>
        <p:nvSpPr>
          <p:cNvPr id="59401" name="Line 6"/>
          <p:cNvSpPr>
            <a:spLocks noChangeShapeType="1"/>
          </p:cNvSpPr>
          <p:nvPr/>
        </p:nvSpPr>
        <p:spPr bwMode="auto">
          <a:xfrm flipV="1">
            <a:off x="6172200" y="3886200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1D3308-CDD3-4961-ADE6-1E287035B328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041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042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234715-18FC-496C-B75D-5B5B6BF249CF}" type="slidenum">
              <a:rPr lang="tr-TR" altLang="tr-TR"/>
              <a:pPr eaLnBrk="1" hangingPunct="1"/>
              <a:t>58</a:t>
            </a:fld>
            <a:endParaRPr lang="tr-TR" altLang="tr-TR"/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Rectangle 3"/>
          <p:cNvSpPr>
            <a:spLocks noChangeArrowheads="1"/>
          </p:cNvSpPr>
          <p:nvPr/>
        </p:nvSpPr>
        <p:spPr bwMode="auto">
          <a:xfrm>
            <a:off x="6019800" y="2286000"/>
            <a:ext cx="28956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Viewing an earlier</a:t>
            </a:r>
          </a:p>
          <a:p>
            <a:pPr eaLnBrk="1" hangingPunct="1"/>
            <a:r>
              <a:rPr lang="en-US" altLang="tr-TR" sz="2400" b="1"/>
              <a:t>patent document</a:t>
            </a:r>
          </a:p>
          <a:p>
            <a:pPr eaLnBrk="1" hangingPunct="1"/>
            <a:r>
              <a:rPr lang="en-US" altLang="tr-TR" sz="2400" b="1"/>
              <a:t>style</a:t>
            </a:r>
          </a:p>
        </p:txBody>
      </p:sp>
      <p:sp>
        <p:nvSpPr>
          <p:cNvPr id="60423" name="Rectangle 4"/>
          <p:cNvSpPr>
            <a:spLocks noChangeArrowheads="1"/>
          </p:cNvSpPr>
          <p:nvPr/>
        </p:nvSpPr>
        <p:spPr bwMode="auto">
          <a:xfrm>
            <a:off x="4495800" y="4495800"/>
            <a:ext cx="42672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Use the tool bar in the </a:t>
            </a:r>
          </a:p>
          <a:p>
            <a:pPr eaLnBrk="1" hangingPunct="1"/>
            <a:r>
              <a:rPr lang="en-US" altLang="tr-TR" sz="2400" b="1"/>
              <a:t>document window to print,</a:t>
            </a:r>
          </a:p>
          <a:p>
            <a:pPr eaLnBrk="1" hangingPunct="1"/>
            <a:r>
              <a:rPr lang="en-US" altLang="tr-TR" sz="2400" b="1"/>
              <a:t>save, enlarge document</a:t>
            </a:r>
          </a:p>
          <a:p>
            <a:pPr eaLnBrk="1" hangingPunct="1"/>
            <a:r>
              <a:rPr lang="en-US" altLang="tr-TR" sz="2400" b="1"/>
              <a:t>view, etc.</a:t>
            </a:r>
          </a:p>
        </p:txBody>
      </p:sp>
      <p:sp>
        <p:nvSpPr>
          <p:cNvPr id="60424" name="Rectangle 5"/>
          <p:cNvSpPr>
            <a:spLocks noChangeArrowheads="1"/>
          </p:cNvSpPr>
          <p:nvPr/>
        </p:nvSpPr>
        <p:spPr bwMode="auto">
          <a:xfrm>
            <a:off x="990600" y="4953000"/>
            <a:ext cx="2895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Use these buttons</a:t>
            </a:r>
          </a:p>
          <a:p>
            <a:pPr eaLnBrk="1" hangingPunct="1"/>
            <a:r>
              <a:rPr lang="en-US" altLang="tr-TR" sz="2400" b="1"/>
              <a:t>to select pages of</a:t>
            </a:r>
          </a:p>
          <a:p>
            <a:pPr eaLnBrk="1" hangingPunct="1"/>
            <a:r>
              <a:rPr lang="en-US" altLang="tr-TR" sz="2400" b="1"/>
              <a:t>patent</a:t>
            </a:r>
          </a:p>
          <a:p>
            <a:pPr eaLnBrk="1" hangingPunct="1"/>
            <a:endParaRPr lang="en-US" altLang="tr-TR" sz="2400" b="1"/>
          </a:p>
        </p:txBody>
      </p:sp>
      <p:sp>
        <p:nvSpPr>
          <p:cNvPr id="60425" name="Line 6"/>
          <p:cNvSpPr>
            <a:spLocks noChangeShapeType="1"/>
          </p:cNvSpPr>
          <p:nvPr/>
        </p:nvSpPr>
        <p:spPr bwMode="auto">
          <a:xfrm flipH="1" flipV="1">
            <a:off x="609600" y="3657600"/>
            <a:ext cx="1676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0426" name="Line 7"/>
          <p:cNvSpPr>
            <a:spLocks noChangeShapeType="1"/>
          </p:cNvSpPr>
          <p:nvPr/>
        </p:nvSpPr>
        <p:spPr bwMode="auto">
          <a:xfrm>
            <a:off x="228600" y="3657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0427" name="Line 8"/>
          <p:cNvSpPr>
            <a:spLocks noChangeShapeType="1"/>
          </p:cNvSpPr>
          <p:nvPr/>
        </p:nvSpPr>
        <p:spPr bwMode="auto">
          <a:xfrm flipH="1" flipV="1">
            <a:off x="3200400" y="1905000"/>
            <a:ext cx="22860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016AEC-60DC-4307-8C5B-CCE9B0EA03F7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144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144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173123-A205-40B3-952D-96096D75BD04}" type="slidenum">
              <a:rPr lang="tr-TR" altLang="tr-TR"/>
              <a:pPr eaLnBrk="1" hangingPunct="1"/>
              <a:t>59</a:t>
            </a:fld>
            <a:endParaRPr lang="tr-TR" altLang="tr-TR"/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3"/>
          <p:cNvSpPr>
            <a:spLocks noChangeArrowheads="1"/>
          </p:cNvSpPr>
          <p:nvPr/>
        </p:nvSpPr>
        <p:spPr bwMode="auto">
          <a:xfrm>
            <a:off x="3962400" y="2057400"/>
            <a:ext cx="4876800" cy="213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Note: U.S. CL. 99 – 141</a:t>
            </a:r>
          </a:p>
          <a:p>
            <a:pPr eaLnBrk="1" hangingPunct="1"/>
            <a:r>
              <a:rPr lang="en-US" altLang="tr-TR" sz="2400" b="1"/>
              <a:t>Is an old Classification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Current Classification “426/548”</a:t>
            </a:r>
          </a:p>
          <a:p>
            <a:pPr eaLnBrk="1" hangingPunct="1"/>
            <a:r>
              <a:rPr lang="en-US" altLang="tr-TR" sz="2400" b="1"/>
              <a:t>was shown on search </a:t>
            </a:r>
          </a:p>
          <a:p>
            <a:pPr eaLnBrk="1" hangingPunct="1"/>
            <a:r>
              <a:rPr lang="en-US" altLang="tr-TR" sz="2400" b="1"/>
              <a:t>result page</a:t>
            </a:r>
          </a:p>
        </p:txBody>
      </p:sp>
      <p:sp>
        <p:nvSpPr>
          <p:cNvPr id="61447" name="Rectangle 4"/>
          <p:cNvSpPr>
            <a:spLocks noChangeArrowheads="1"/>
          </p:cNvSpPr>
          <p:nvPr/>
        </p:nvSpPr>
        <p:spPr bwMode="auto">
          <a:xfrm>
            <a:off x="1981200" y="5105400"/>
            <a:ext cx="1447800" cy="304800"/>
          </a:xfrm>
          <a:prstGeom prst="rect">
            <a:avLst/>
          </a:prstGeom>
          <a:solidFill>
            <a:schemeClr val="accent1">
              <a:alpha val="38039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61448" name="Line 5"/>
          <p:cNvSpPr>
            <a:spLocks noChangeShapeType="1"/>
          </p:cNvSpPr>
          <p:nvPr/>
        </p:nvSpPr>
        <p:spPr bwMode="auto">
          <a:xfrm flipH="1">
            <a:off x="2667000" y="2590800"/>
            <a:ext cx="129540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WordArt 4"/>
          <p:cNvSpPr>
            <a:spLocks noChangeArrowheads="1" noChangeShapeType="1" noTextEdit="1"/>
          </p:cNvSpPr>
          <p:nvPr/>
        </p:nvSpPr>
        <p:spPr bwMode="auto">
          <a:xfrm>
            <a:off x="2586038" y="976313"/>
            <a:ext cx="2981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949"/>
              </a:avLst>
            </a:prstTxWarp>
          </a:bodyPr>
          <a:lstStyle/>
          <a:p>
            <a:pPr algn="ctr"/>
            <a:r>
              <a:rPr lang="tr-T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BÖLÜM 1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785813" y="2720975"/>
            <a:ext cx="7572375" cy="141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tr-TR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KİMYASAL PROSES ENDÜSTRİLERİ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CD2A3BB-2B93-4E88-BCF9-E870D80DBD38}" type="datetime1">
              <a:rPr lang="tr-TR" smtClean="0"/>
              <a:t>3.10.2018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KİM231 ENDÜSTRİYEL KİMYA I, Doç.Dr. Kamran POLAT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BC50D5E-90F9-41FF-807D-15830CFDEB7A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25572B-31E1-4472-815D-DB7FD18C8F4D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246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246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EDFB75-2E22-42EC-A18E-43F1DB303967}" type="slidenum">
              <a:rPr lang="tr-TR" altLang="tr-TR"/>
              <a:pPr eaLnBrk="1" hangingPunct="1"/>
              <a:t>60</a:t>
            </a:fld>
            <a:endParaRPr lang="tr-TR" altLang="tr-TR"/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Looking at the Patent Image</a:t>
            </a:r>
          </a:p>
        </p:txBody>
      </p:sp>
      <p:sp>
        <p:nvSpPr>
          <p:cNvPr id="62471" name="Rectangle 4"/>
          <p:cNvSpPr>
            <a:spLocks noChangeArrowheads="1"/>
          </p:cNvSpPr>
          <p:nvPr/>
        </p:nvSpPr>
        <p:spPr bwMode="auto">
          <a:xfrm>
            <a:off x="5410200" y="2133600"/>
            <a:ext cx="35052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/>
              <a:t>To view digital images of your</a:t>
            </a:r>
          </a:p>
          <a:p>
            <a:pPr eaLnBrk="1" hangingPunct="1"/>
            <a:r>
              <a:rPr lang="en-US" altLang="tr-TR" b="1"/>
              <a:t>Patent click on </a:t>
            </a:r>
            <a:r>
              <a:rPr lang="en-US" altLang="tr-TR" sz="2400" b="1"/>
              <a:t>“Images.”</a:t>
            </a:r>
          </a:p>
          <a:p>
            <a:pPr eaLnBrk="1" hangingPunct="1"/>
            <a:endParaRPr lang="en-US" altLang="tr-TR" b="1"/>
          </a:p>
          <a:p>
            <a:pPr eaLnBrk="1" hangingPunct="1"/>
            <a:r>
              <a:rPr lang="en-US" altLang="tr-TR" b="1"/>
              <a:t>If you computer does not an</a:t>
            </a:r>
          </a:p>
          <a:p>
            <a:pPr eaLnBrk="1" hangingPunct="1"/>
            <a:r>
              <a:rPr lang="en-US" altLang="tr-TR" b="1"/>
              <a:t>Image viewer, click on </a:t>
            </a:r>
            <a:r>
              <a:rPr lang="en-US" altLang="tr-TR" sz="2400" b="1"/>
              <a:t>“Help”</a:t>
            </a:r>
          </a:p>
        </p:txBody>
      </p:sp>
      <p:sp>
        <p:nvSpPr>
          <p:cNvPr id="62472" name="Line 5"/>
          <p:cNvSpPr>
            <a:spLocks noChangeShapeType="1"/>
          </p:cNvSpPr>
          <p:nvPr/>
        </p:nvSpPr>
        <p:spPr bwMode="auto">
          <a:xfrm flipH="1" flipV="1">
            <a:off x="4800600" y="24384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2473" name="Line 6"/>
          <p:cNvSpPr>
            <a:spLocks noChangeShapeType="1"/>
          </p:cNvSpPr>
          <p:nvPr/>
        </p:nvSpPr>
        <p:spPr bwMode="auto">
          <a:xfrm flipH="1" flipV="1">
            <a:off x="6248400" y="1371600"/>
            <a:ext cx="2209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8B2CFB-2DB6-49F7-87B2-9C4C1154ECA9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349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349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539FA0-FE93-4269-86BC-1E0996663385}" type="slidenum">
              <a:rPr lang="tr-TR" altLang="tr-TR"/>
              <a:pPr eaLnBrk="1" hangingPunct="1"/>
              <a:t>61</a:t>
            </a:fld>
            <a:endParaRPr lang="tr-TR" altLang="tr-TR"/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A Word About the Images</a:t>
            </a:r>
          </a:p>
        </p:txBody>
      </p:sp>
      <p:sp>
        <p:nvSpPr>
          <p:cNvPr id="63495" name="Rectangle 4"/>
          <p:cNvSpPr>
            <a:spLocks noChangeArrowheads="1"/>
          </p:cNvSpPr>
          <p:nvPr/>
        </p:nvSpPr>
        <p:spPr bwMode="auto">
          <a:xfrm>
            <a:off x="3886200" y="2971800"/>
            <a:ext cx="50292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000" b="1"/>
              <a:t>This link will take you to the viewers</a:t>
            </a:r>
          </a:p>
          <a:p>
            <a:pPr eaLnBrk="1" hangingPunct="1"/>
            <a:r>
              <a:rPr lang="en-US" altLang="tr-TR" sz="2000" b="1"/>
              <a:t>for the patent images</a:t>
            </a:r>
          </a:p>
          <a:p>
            <a:pPr eaLnBrk="1" hangingPunct="1"/>
            <a:endParaRPr lang="en-US" altLang="tr-TR" sz="2000" b="1"/>
          </a:p>
          <a:p>
            <a:pPr eaLnBrk="1" hangingPunct="1"/>
            <a:r>
              <a:rPr lang="en-US" altLang="tr-TR" sz="2000" b="1"/>
              <a:t>Installation instructions will be found</a:t>
            </a:r>
          </a:p>
          <a:p>
            <a:pPr eaLnBrk="1" hangingPunct="1"/>
            <a:r>
              <a:rPr lang="en-US" altLang="tr-TR" sz="2000" b="1"/>
              <a:t>on that page</a:t>
            </a:r>
          </a:p>
          <a:p>
            <a:pPr eaLnBrk="1" hangingPunct="1"/>
            <a:endParaRPr lang="en-US" altLang="tr-TR" sz="2000" b="1"/>
          </a:p>
        </p:txBody>
      </p:sp>
      <p:sp>
        <p:nvSpPr>
          <p:cNvPr id="63496" name="Line 5"/>
          <p:cNvSpPr>
            <a:spLocks noChangeShapeType="1"/>
          </p:cNvSpPr>
          <p:nvPr/>
        </p:nvSpPr>
        <p:spPr bwMode="auto">
          <a:xfrm flipH="1">
            <a:off x="2895600" y="3352800"/>
            <a:ext cx="990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351526-AB62-451F-8D0B-BB94915DB494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451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45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7BC288-DC22-48E3-9B65-1BB449A5F98F}" type="slidenum">
              <a:rPr lang="tr-TR" altLang="tr-TR"/>
              <a:pPr eaLnBrk="1" hangingPunct="1"/>
              <a:t>62</a:t>
            </a:fld>
            <a:endParaRPr lang="tr-TR" altLang="tr-TR"/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9180513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3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>
                <a:cs typeface="Arial" charset="0"/>
              </a:rPr>
              <a:t>Searching the Published Applications</a:t>
            </a:r>
          </a:p>
        </p:txBody>
      </p:sp>
      <p:sp>
        <p:nvSpPr>
          <p:cNvPr id="64519" name="Rectangle 4"/>
          <p:cNvSpPr>
            <a:spLocks noChangeArrowheads="1"/>
          </p:cNvSpPr>
          <p:nvPr/>
        </p:nvSpPr>
        <p:spPr bwMode="auto">
          <a:xfrm>
            <a:off x="457200" y="4572000"/>
            <a:ext cx="27432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>
                <a:cs typeface="Arial" charset="0"/>
              </a:rPr>
              <a:t>Select -</a:t>
            </a:r>
          </a:p>
          <a:p>
            <a:pPr eaLnBrk="1" hangingPunct="1"/>
            <a:r>
              <a:rPr lang="en-US" altLang="tr-TR" sz="2400" b="1">
                <a:cs typeface="Arial" charset="0"/>
              </a:rPr>
              <a:t>    ‘Quick Search’</a:t>
            </a:r>
          </a:p>
          <a:p>
            <a:pPr eaLnBrk="1" hangingPunct="1"/>
            <a:r>
              <a:rPr lang="en-US" altLang="tr-TR" sz="2400" b="1">
                <a:cs typeface="Arial" charset="0"/>
              </a:rPr>
              <a:t>      button</a:t>
            </a:r>
          </a:p>
        </p:txBody>
      </p:sp>
      <p:sp>
        <p:nvSpPr>
          <p:cNvPr id="64520" name="Line 5"/>
          <p:cNvSpPr>
            <a:spLocks noChangeShapeType="1"/>
          </p:cNvSpPr>
          <p:nvPr/>
        </p:nvSpPr>
        <p:spPr bwMode="auto">
          <a:xfrm flipV="1">
            <a:off x="2057400" y="3048000"/>
            <a:ext cx="2438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2FD9B8-C098-4E9A-8A59-23314A6476EB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553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554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EB1777-F8D2-4F57-9881-6C0DA069A401}" type="slidenum">
              <a:rPr lang="tr-TR" altLang="tr-TR"/>
              <a:pPr eaLnBrk="1" hangingPunct="1"/>
              <a:t>63</a:t>
            </a:fld>
            <a:endParaRPr lang="tr-TR" altLang="tr-TR"/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9180513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Rectangle 3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>
                <a:cs typeface="Arial" charset="0"/>
              </a:rPr>
              <a:t>Searching Published Applications</a:t>
            </a:r>
          </a:p>
        </p:txBody>
      </p:sp>
      <p:sp>
        <p:nvSpPr>
          <p:cNvPr id="65543" name="Rectangle 4"/>
          <p:cNvSpPr>
            <a:spLocks noChangeArrowheads="1"/>
          </p:cNvSpPr>
          <p:nvPr/>
        </p:nvSpPr>
        <p:spPr bwMode="auto">
          <a:xfrm>
            <a:off x="685800" y="4953000"/>
            <a:ext cx="50292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>
                <a:cs typeface="Arial" charset="0"/>
              </a:rPr>
              <a:t>Fill boxes with search terms</a:t>
            </a:r>
          </a:p>
        </p:txBody>
      </p:sp>
      <p:sp>
        <p:nvSpPr>
          <p:cNvPr id="65544" name="Text Box 5"/>
          <p:cNvSpPr txBox="1">
            <a:spLocks noChangeArrowheads="1"/>
          </p:cNvSpPr>
          <p:nvPr/>
        </p:nvSpPr>
        <p:spPr bwMode="auto">
          <a:xfrm>
            <a:off x="7451725" y="4992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tr-TR" sz="2400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F58176-E9D1-44A8-9CD2-4F8FDDDCE3DD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656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656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67E0CE-7BCC-45E7-84C9-2D99989A44E9}" type="slidenum">
              <a:rPr lang="tr-TR" altLang="tr-TR"/>
              <a:pPr eaLnBrk="1" hangingPunct="1"/>
              <a:t>64</a:t>
            </a:fld>
            <a:endParaRPr lang="tr-TR" altLang="tr-TR"/>
          </a:p>
        </p:txBody>
      </p:sp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9180513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3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>
                <a:cs typeface="Arial" charset="0"/>
              </a:rPr>
              <a:t>Searching 432/584 (class/subclass) for Hydrogen Peroxide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A1BB10-2F8E-49B6-81C9-651D3E835645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758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758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566537-2CB9-4066-AD5F-0E2347CBD08D}" type="slidenum">
              <a:rPr lang="tr-TR" altLang="tr-TR"/>
              <a:pPr eaLnBrk="1" hangingPunct="1"/>
              <a:t>65</a:t>
            </a:fld>
            <a:endParaRPr lang="tr-TR" altLang="tr-TR"/>
          </a:p>
        </p:txBody>
      </p:sp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9180513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>
                <a:cs typeface="Arial" charset="0"/>
              </a:rPr>
              <a:t>Results of Search for 423/584 (class/subclass)</a:t>
            </a: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3810000" y="3124200"/>
            <a:ext cx="46482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>
                <a:cs typeface="Arial" charset="0"/>
              </a:rPr>
              <a:t>Note: format of Pub. App. Num.</a:t>
            </a:r>
          </a:p>
          <a:p>
            <a:pPr eaLnBrk="1" hangingPunct="1"/>
            <a:endParaRPr lang="en-US" altLang="tr-TR" sz="2400" b="1">
              <a:cs typeface="Arial" charset="0"/>
            </a:endParaRPr>
          </a:p>
          <a:p>
            <a:pPr eaLnBrk="1" hangingPunct="1"/>
            <a:r>
              <a:rPr lang="en-US" altLang="tr-TR" sz="2400" b="1">
                <a:cs typeface="Arial" charset="0"/>
              </a:rPr>
              <a:t>Select the first application</a:t>
            </a:r>
          </a:p>
        </p:txBody>
      </p:sp>
      <p:sp>
        <p:nvSpPr>
          <p:cNvPr id="67592" name="Line 5"/>
          <p:cNvSpPr>
            <a:spLocks noChangeShapeType="1"/>
          </p:cNvSpPr>
          <p:nvPr/>
        </p:nvSpPr>
        <p:spPr bwMode="auto">
          <a:xfrm flipH="1">
            <a:off x="838200" y="3733800"/>
            <a:ext cx="2971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7593" name="Line 6"/>
          <p:cNvSpPr>
            <a:spLocks noChangeShapeType="1"/>
          </p:cNvSpPr>
          <p:nvPr/>
        </p:nvSpPr>
        <p:spPr bwMode="auto">
          <a:xfrm flipH="1">
            <a:off x="2971800" y="41910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3B2DA3-7959-4F40-B64D-6A9DAC106024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8611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861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CB086D-53A1-4408-8F5D-C181FAEC5FC6}" type="slidenum">
              <a:rPr lang="tr-TR" altLang="tr-TR"/>
              <a:pPr eaLnBrk="1" hangingPunct="1"/>
              <a:t>66</a:t>
            </a:fld>
            <a:endParaRPr lang="tr-TR" altLang="tr-TR"/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9180513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tangle 3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tr-TR"/>
          </a:p>
        </p:txBody>
      </p:sp>
      <p:sp>
        <p:nvSpPr>
          <p:cNvPr id="68615" name="Rectangle 4"/>
          <p:cNvSpPr>
            <a:spLocks noChangeArrowheads="1"/>
          </p:cNvSpPr>
          <p:nvPr/>
        </p:nvSpPr>
        <p:spPr bwMode="auto">
          <a:xfrm>
            <a:off x="6324600" y="3200400"/>
            <a:ext cx="2590800" cy="205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tr-TR" sz="2400" b="1">
              <a:cs typeface="Arial" charset="0"/>
            </a:endParaRPr>
          </a:p>
          <a:p>
            <a:pPr eaLnBrk="1" hangingPunct="1"/>
            <a:endParaRPr lang="en-US" altLang="tr-TR" sz="2400" b="1">
              <a:cs typeface="Arial" charset="0"/>
            </a:endParaRPr>
          </a:p>
          <a:p>
            <a:pPr eaLnBrk="1" hangingPunct="1"/>
            <a:r>
              <a:rPr lang="en-US" altLang="tr-TR" sz="2400" b="1">
                <a:cs typeface="Arial" charset="0"/>
              </a:rPr>
              <a:t>In the format</a:t>
            </a:r>
          </a:p>
          <a:p>
            <a:pPr eaLnBrk="1" hangingPunct="1"/>
            <a:r>
              <a:rPr lang="en-US" altLang="tr-TR" sz="2400" b="1">
                <a:cs typeface="Arial" charset="0"/>
              </a:rPr>
              <a:t>       of a patent</a:t>
            </a:r>
          </a:p>
          <a:p>
            <a:pPr eaLnBrk="1" hangingPunct="1"/>
            <a:endParaRPr lang="en-US" altLang="tr-TR" sz="2400" b="1">
              <a:cs typeface="Arial" charset="0"/>
            </a:endParaRPr>
          </a:p>
          <a:p>
            <a:pPr eaLnBrk="1" hangingPunct="1"/>
            <a:r>
              <a:rPr lang="en-US" altLang="tr-TR" sz="2400" b="1">
                <a:cs typeface="Arial" charset="0"/>
              </a:rPr>
              <a:t>Line (10) –</a:t>
            </a:r>
          </a:p>
          <a:p>
            <a:pPr eaLnBrk="1" hangingPunct="1"/>
            <a:r>
              <a:rPr lang="en-US" altLang="tr-TR" sz="2400" b="1">
                <a:cs typeface="Arial" charset="0"/>
              </a:rPr>
              <a:t>         Pub. No.</a:t>
            </a:r>
          </a:p>
          <a:p>
            <a:pPr eaLnBrk="1" hangingPunct="1"/>
            <a:r>
              <a:rPr lang="en-US" altLang="tr-TR" sz="2400" b="1">
                <a:cs typeface="Arial" charset="0"/>
              </a:rPr>
              <a:t>US 2006/0002847</a:t>
            </a:r>
          </a:p>
          <a:p>
            <a:pPr eaLnBrk="1" hangingPunct="1"/>
            <a:endParaRPr lang="en-US" altLang="tr-TR" sz="2400" b="1">
              <a:cs typeface="Arial" charset="0"/>
            </a:endParaRPr>
          </a:p>
          <a:p>
            <a:pPr eaLnBrk="1" hangingPunct="1"/>
            <a:endParaRPr lang="en-US" altLang="tr-TR" sz="2400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ED1E2F-5213-4F4D-B2AA-9E31D17340F8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6963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6963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62344E-0CEF-4639-B719-B49CCAD3D2F2}" type="slidenum">
              <a:rPr lang="tr-TR" altLang="tr-TR"/>
              <a:pPr eaLnBrk="1" hangingPunct="1"/>
              <a:t>67</a:t>
            </a:fld>
            <a:endParaRPr lang="tr-TR" altLang="tr-TR"/>
          </a:p>
        </p:txBody>
      </p:sp>
      <p:pic>
        <p:nvPicPr>
          <p:cNvPr id="69637" name="Picture 2" descr="merck index 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825"/>
            <a:ext cx="91440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 Box 3"/>
          <p:cNvSpPr txBox="1">
            <a:spLocks noChangeArrowheads="1"/>
          </p:cNvSpPr>
          <p:nvPr/>
        </p:nvSpPr>
        <p:spPr bwMode="auto">
          <a:xfrm>
            <a:off x="746125" y="192088"/>
            <a:ext cx="76803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>
                <a:cs typeface="Arial" charset="0"/>
              </a:rPr>
              <a:t>Could not find ‘Aspartame’ in USPC Index </a:t>
            </a:r>
          </a:p>
          <a:p>
            <a:pPr eaLnBrk="1" hangingPunct="1"/>
            <a:r>
              <a:rPr lang="en-US" altLang="tr-TR" sz="2400" b="1">
                <a:cs typeface="Arial" charset="0"/>
              </a:rPr>
              <a:t>Used the Merck Index to locate addition information</a:t>
            </a:r>
          </a:p>
          <a:p>
            <a:pPr eaLnBrk="1" hangingPunct="1"/>
            <a:endParaRPr lang="en-US" altLang="tr-TR" sz="2400" b="1">
              <a:cs typeface="Arial" charset="0"/>
            </a:endParaRPr>
          </a:p>
          <a:p>
            <a:pPr eaLnBrk="1" hangingPunct="1"/>
            <a:r>
              <a:rPr lang="en-US" altLang="tr-TR" sz="2400" b="1">
                <a:cs typeface="Arial" charset="0"/>
              </a:rPr>
              <a:t>Found – US Patent 3492131</a:t>
            </a:r>
          </a:p>
          <a:p>
            <a:pPr eaLnBrk="1" hangingPunct="1"/>
            <a:r>
              <a:rPr lang="en-US" altLang="tr-TR" sz="2400" b="1">
                <a:cs typeface="Arial" charset="0"/>
              </a:rPr>
              <a:t>Found class/sub/class as 426/548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91FE77-D35E-42A1-AC48-8E32EBE11A63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7065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7066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99962C-3B1C-4873-88A2-634ACEACE5B5}" type="slidenum">
              <a:rPr lang="tr-TR" altLang="tr-TR"/>
              <a:pPr eaLnBrk="1" hangingPunct="1"/>
              <a:t>68</a:t>
            </a:fld>
            <a:endParaRPr lang="tr-TR" altLang="tr-TR"/>
          </a:p>
        </p:txBody>
      </p:sp>
      <p:sp>
        <p:nvSpPr>
          <p:cNvPr id="70661" name="Text Box 2"/>
          <p:cNvSpPr txBox="1">
            <a:spLocks noChangeArrowheads="1"/>
          </p:cNvSpPr>
          <p:nvPr/>
        </p:nvSpPr>
        <p:spPr bwMode="auto">
          <a:xfrm>
            <a:off x="2127250" y="473075"/>
            <a:ext cx="39925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tr-TR" sz="3200" b="1"/>
              <a:t>Can’t find a starting</a:t>
            </a:r>
          </a:p>
          <a:p>
            <a:pPr algn="ctr" eaLnBrk="1" hangingPunct="1"/>
            <a:r>
              <a:rPr lang="en-US" altLang="tr-TR" sz="3200" b="1"/>
              <a:t>Class/subclass</a:t>
            </a:r>
          </a:p>
        </p:txBody>
      </p:sp>
      <p:sp>
        <p:nvSpPr>
          <p:cNvPr id="70662" name="Text Box 3"/>
          <p:cNvSpPr txBox="1">
            <a:spLocks noChangeArrowheads="1"/>
          </p:cNvSpPr>
          <p:nvPr/>
        </p:nvSpPr>
        <p:spPr bwMode="auto">
          <a:xfrm>
            <a:off x="974725" y="2325688"/>
            <a:ext cx="70897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The Merck Index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Encyclopedia of Chemical Trademarks and</a:t>
            </a:r>
          </a:p>
          <a:p>
            <a:pPr eaLnBrk="1" hangingPunct="1"/>
            <a:r>
              <a:rPr lang="en-US" altLang="tr-TR" sz="2400" b="1"/>
              <a:t>       Synonyms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Ullmann’s Encyclopedia of Industrial Chemistry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Scifinder Scholar – Chemical Abstracts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Search patent by keyword or synonym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E6C1A3-941C-432E-9CCF-B8BC01C4B1D2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7168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7168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6D4F3D-7B13-439C-B053-6BEDF888EAA4}" type="slidenum">
              <a:rPr lang="tr-TR" altLang="tr-TR"/>
              <a:pPr eaLnBrk="1" hangingPunct="1"/>
              <a:t>69</a:t>
            </a:fld>
            <a:endParaRPr lang="tr-TR" altLang="tr-TR"/>
          </a:p>
        </p:txBody>
      </p:sp>
      <p:sp>
        <p:nvSpPr>
          <p:cNvPr id="71685" name="Text Box 2"/>
          <p:cNvSpPr txBox="1">
            <a:spLocks noChangeArrowheads="1"/>
          </p:cNvSpPr>
          <p:nvPr/>
        </p:nvSpPr>
        <p:spPr bwMode="auto">
          <a:xfrm>
            <a:off x="2286000" y="457200"/>
            <a:ext cx="489267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tr-TR" sz="3200" b="1"/>
              <a:t>Advantages of using the</a:t>
            </a:r>
          </a:p>
          <a:p>
            <a:pPr algn="ctr" eaLnBrk="1" hangingPunct="1"/>
            <a:r>
              <a:rPr lang="en-US" altLang="tr-TR" sz="3200" b="1"/>
              <a:t>Patent &amp; Trademark</a:t>
            </a:r>
          </a:p>
          <a:p>
            <a:pPr algn="ctr" eaLnBrk="1" hangingPunct="1"/>
            <a:r>
              <a:rPr lang="en-US" altLang="tr-TR" sz="3200" b="1"/>
              <a:t>Research Center</a:t>
            </a:r>
          </a:p>
        </p:txBody>
      </p:sp>
      <p:sp>
        <p:nvSpPr>
          <p:cNvPr id="71686" name="Text Box 3"/>
          <p:cNvSpPr txBox="1">
            <a:spLocks noChangeArrowheads="1"/>
          </p:cNvSpPr>
          <p:nvPr/>
        </p:nvSpPr>
        <p:spPr bwMode="auto">
          <a:xfrm>
            <a:off x="1355725" y="2630488"/>
            <a:ext cx="71405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sz="2400" b="1"/>
              <a:t>PubWEST – Web-based Examiner’s Search Tool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Searches can be saved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U.S. patents Full – Text  back to 1971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U.S. Pre-Grand Publication Full-Text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U.S. OCR Full-Text – 1920 to 1970</a:t>
            </a:r>
          </a:p>
          <a:p>
            <a:pPr eaLnBrk="1" hangingPunct="1"/>
            <a:endParaRPr lang="en-US" altLang="tr-TR" sz="2400" b="1"/>
          </a:p>
          <a:p>
            <a:pPr eaLnBrk="1" hangingPunct="1"/>
            <a:r>
              <a:rPr lang="en-US" altLang="tr-TR" sz="2400" b="1"/>
              <a:t>Foreign Patent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A96C2B-918F-44DF-AB4F-D0580E7C3C94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8195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819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1C6E38-5203-41A4-9DA3-597B8BE0EBEB}" type="slidenum">
              <a:rPr lang="tr-TR" altLang="tr-TR"/>
              <a:pPr eaLnBrk="1" hangingPunct="1"/>
              <a:t>7</a:t>
            </a:fld>
            <a:endParaRPr lang="tr-TR" altLang="tr-TR"/>
          </a:p>
        </p:txBody>
      </p:sp>
      <p:pic>
        <p:nvPicPr>
          <p:cNvPr id="8197" name="Picture 14" descr="4A7B0C16"/>
          <p:cNvPicPr>
            <a:picLocks noChangeAspect="1" noChangeArrowheads="1"/>
          </p:cNvPicPr>
          <p:nvPr/>
        </p:nvPicPr>
        <p:blipFill>
          <a:blip r:embed="rId3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0"/>
            <a:ext cx="6546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E39C40-8956-4B76-B8EF-CFE4EEA10472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72707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72708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1002F6-FA68-4C45-9EC6-88C3A6812D82}" type="slidenum">
              <a:rPr lang="tr-TR" altLang="tr-TR"/>
              <a:pPr eaLnBrk="1" hangingPunct="1"/>
              <a:t>70</a:t>
            </a:fld>
            <a:endParaRPr lang="tr-TR" altLang="tr-TR"/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3"/>
          <p:cNvSpPr>
            <a:spLocks noChangeArrowheads="1"/>
          </p:cNvSpPr>
          <p:nvPr/>
        </p:nvSpPr>
        <p:spPr bwMode="auto">
          <a:xfrm>
            <a:off x="3657600" y="3505200"/>
            <a:ext cx="50292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tr-TR" b="1">
                <a:cs typeface="Arial" charset="0"/>
              </a:rPr>
              <a:t>Chempat Website – follow links</a:t>
            </a:r>
          </a:p>
          <a:p>
            <a:pPr eaLnBrk="1" hangingPunct="1"/>
            <a:r>
              <a:rPr lang="en-US" altLang="tr-TR" b="1">
                <a:cs typeface="Arial" charset="0"/>
              </a:rPr>
              <a:t>Lib. Home page, Collections.</a:t>
            </a:r>
          </a:p>
          <a:p>
            <a:pPr eaLnBrk="1" hangingPunct="1"/>
            <a:r>
              <a:rPr lang="en-US" altLang="tr-TR" b="1">
                <a:cs typeface="Arial" charset="0"/>
              </a:rPr>
              <a:t>General Collections, Patents, </a:t>
            </a:r>
          </a:p>
          <a:p>
            <a:pPr eaLnBrk="1" hangingPunct="1"/>
            <a:r>
              <a:rPr lang="en-US" altLang="tr-TR" b="1">
                <a:cs typeface="Arial" charset="0"/>
              </a:rPr>
              <a:t>Select – Teaching Guides for Chemistry</a:t>
            </a:r>
          </a:p>
        </p:txBody>
      </p:sp>
      <p:sp>
        <p:nvSpPr>
          <p:cNvPr id="72711" name="Line 4"/>
          <p:cNvSpPr>
            <a:spLocks noChangeShapeType="1"/>
          </p:cNvSpPr>
          <p:nvPr/>
        </p:nvSpPr>
        <p:spPr bwMode="auto">
          <a:xfrm flipH="1" flipV="1">
            <a:off x="2743200" y="2438400"/>
            <a:ext cx="2362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2712" name="Line 5"/>
          <p:cNvSpPr>
            <a:spLocks noChangeShapeType="1"/>
          </p:cNvSpPr>
          <p:nvPr/>
        </p:nvSpPr>
        <p:spPr bwMode="auto">
          <a:xfrm flipH="1">
            <a:off x="838200" y="3962400"/>
            <a:ext cx="27432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3F1405-601C-41D5-B497-260C496EC2E8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9219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9220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99106A-EDB6-440B-941C-C3A4F9AD7383}" type="slidenum">
              <a:rPr lang="tr-TR" altLang="tr-TR"/>
              <a:pPr eaLnBrk="1" hangingPunct="1"/>
              <a:t>8</a:t>
            </a:fld>
            <a:endParaRPr lang="tr-TR" altLang="tr-TR"/>
          </a:p>
        </p:txBody>
      </p:sp>
      <p:pic>
        <p:nvPicPr>
          <p:cNvPr id="9221" name="Picture 6" descr="7582F856"/>
          <p:cNvPicPr>
            <a:picLocks noChangeAspect="1" noChangeArrowheads="1"/>
          </p:cNvPicPr>
          <p:nvPr/>
        </p:nvPicPr>
        <p:blipFill>
          <a:blip r:embed="rId3">
            <a:lum bright="-44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0"/>
            <a:ext cx="7021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Veri Yer Tutucusu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A2C0D5-0984-4072-B659-A5671BDF5D7E}" type="datetime1">
              <a:rPr lang="tr-TR" altLang="tr-TR" smtClean="0"/>
              <a:t>3.10.2018</a:t>
            </a:fld>
            <a:endParaRPr lang="tr-TR" altLang="tr-TR"/>
          </a:p>
        </p:txBody>
      </p:sp>
      <p:sp>
        <p:nvSpPr>
          <p:cNvPr id="10243" name="2 Altbilgi Yer Tutucusu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mtClean="0"/>
              <a:t>KİM231 ENDÜSTRİYEL KİMYA I, Doç.Dr. Kamran POLAT</a:t>
            </a:r>
            <a:endParaRPr lang="tr-TR" altLang="tr-TR"/>
          </a:p>
        </p:txBody>
      </p:sp>
      <p:sp>
        <p:nvSpPr>
          <p:cNvPr id="1024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570729-9812-4F6F-9125-5ABBFED3C5BE}" type="slidenum">
              <a:rPr lang="tr-TR" altLang="tr-TR"/>
              <a:pPr eaLnBrk="1" hangingPunct="1"/>
              <a:t>9</a:t>
            </a:fld>
            <a:endParaRPr lang="tr-TR" altLang="tr-TR"/>
          </a:p>
        </p:txBody>
      </p:sp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3">
            <a:lum bright="10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0"/>
            <a:ext cx="636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376</TotalTime>
  <Words>2035</Words>
  <Application>Microsoft Office PowerPoint</Application>
  <PresentationFormat>Ekran Gösterisi (4:3)</PresentationFormat>
  <Paragraphs>546</Paragraphs>
  <Slides>70</Slides>
  <Notes>57</Notes>
  <HiddenSlides>1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79" baseType="lpstr">
      <vt:lpstr>Arial</vt:lpstr>
      <vt:lpstr>Century Schoolbook</vt:lpstr>
      <vt:lpstr>Flat Brush</vt:lpstr>
      <vt:lpstr>Impact</vt:lpstr>
      <vt:lpstr>Times New Roman</vt:lpstr>
      <vt:lpstr>Verdana</vt:lpstr>
      <vt:lpstr>Wingdings</vt:lpstr>
      <vt:lpstr>Wingdings 2</vt:lpstr>
      <vt:lpstr>Cumba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Çizelge 2. Endüstriyel proseslerde kimyasal madde üretiminin planlanması basamakları (Fizibilite)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Kamran POLAT</dc:creator>
  <cp:lastModifiedBy>Kamran Polat</cp:lastModifiedBy>
  <cp:revision>36</cp:revision>
  <dcterms:created xsi:type="dcterms:W3CDTF">2006-09-15T10:59:52Z</dcterms:created>
  <dcterms:modified xsi:type="dcterms:W3CDTF">2018-10-03T10:13:33Z</dcterms:modified>
</cp:coreProperties>
</file>