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78476AE-CCC1-43A0-8C4C-8E9B3D2C1124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12974BE-757D-4AE4-9D81-B2B56D01525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 rot="19140000">
            <a:off x="681924" y="1368825"/>
            <a:ext cx="5648623" cy="1616429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CİNSİYET VE KÜLTÜR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 rot="19140000">
            <a:off x="1142572" y="2284490"/>
            <a:ext cx="6511131" cy="541756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Toplumsal cinsiyet ve sağlık ilişkisi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438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FF0000"/>
                </a:solidFill>
                <a:latin typeface="Century Gothic"/>
              </a:rPr>
              <a:t>Aklın cinsiyeti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ile ilgili yorumlar ve felsefî düşünce tarihi içindeki gelişimi oldukça eskidir.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Konuyla ilgili olarak tarihsel değerlendirmeler yapan Lloyd (1996: 131-132), sahip olduğumuz kadınlık ve erkeklik idealleri ve kavramlarını, “erkekliğin üstünlük ile bir tutuluşunun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tarihi”ni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Pisagorculara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kadar geriye götürmektedir.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3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cap="none" dirty="0" smtClean="0">
                <a:solidFill>
                  <a:srgbClr val="94C600"/>
                </a:solidFill>
                <a:latin typeface="Century Gothic"/>
              </a:rPr>
              <a:t/>
            </a:r>
            <a:br>
              <a:rPr lang="tr-TR" sz="3600" cap="none" dirty="0" smtClean="0">
                <a:solidFill>
                  <a:srgbClr val="94C600"/>
                </a:solidFill>
                <a:latin typeface="Century Gothic"/>
              </a:rPr>
            </a:br>
            <a:r>
              <a:rPr lang="tr-TR" sz="3600" cap="none" dirty="0">
                <a:solidFill>
                  <a:srgbClr val="94C600"/>
                </a:solidFill>
                <a:latin typeface="Century Gothic"/>
              </a:rPr>
              <a:t/>
            </a:r>
            <a:br>
              <a:rPr lang="tr-TR" sz="3600" cap="none" dirty="0">
                <a:solidFill>
                  <a:srgbClr val="94C600"/>
                </a:solidFill>
                <a:latin typeface="Century Gothic"/>
              </a:rPr>
            </a:br>
            <a:r>
              <a:rPr lang="tr-TR" sz="3600" cap="none" dirty="0" smtClean="0">
                <a:solidFill>
                  <a:srgbClr val="94C600"/>
                </a:solidFill>
                <a:latin typeface="Century Gothic"/>
              </a:rPr>
              <a:t>Kadın </a:t>
            </a:r>
            <a:r>
              <a:rPr lang="tr-TR" sz="3600" cap="none" dirty="0">
                <a:solidFill>
                  <a:srgbClr val="94C600"/>
                </a:solidFill>
                <a:latin typeface="Century Gothic"/>
              </a:rPr>
              <a:t>ve erkek beyni biyolojik açıdan farklıdır…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smtClean="0">
                <a:solidFill>
                  <a:srgbClr val="3E3D2D"/>
                </a:solidFill>
                <a:latin typeface="Century Gothic"/>
              </a:rPr>
              <a:t>Cinsiyetler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arasındaki davranış farklılığının sadece zeka ile açıklanması doğru değildir. </a:t>
            </a:r>
          </a:p>
          <a:p>
            <a:pPr lvl="0" indent="-274320" algn="just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Kültür, burada temel belirleyicilerdendir. Cinsiyet temelli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kalıpyargıların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ve beklentilerin dikkate alınması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15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Hacim olarak erkek beyni kadın beyninden büyüktür. Ancak beynin büyüklüğü ile zeka arasında bir ilişki kurulamaz. Çünkü erkek beyninin büyük olmasına beyaz maddenin (beyin hücrelerinin etrafındaki kılıf) fazlalığı neden olmaktadır. 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smtClean="0">
                <a:solidFill>
                  <a:srgbClr val="3E3D2D"/>
                </a:solidFill>
                <a:latin typeface="Century Gothic"/>
              </a:rPr>
              <a:t>Kadınlarda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ise erkeklere göre gri madde fazladır ve bu zeka ile daha çok ilişkilendirilir.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5627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200" b="0" dirty="0" err="1">
                <a:solidFill>
                  <a:srgbClr val="3E3D2D"/>
                </a:solidFill>
                <a:latin typeface="Century Gothic"/>
              </a:rPr>
              <a:t>Peters</a:t>
            </a:r>
            <a:r>
              <a:rPr lang="tr-TR" sz="2200" b="0" dirty="0">
                <a:solidFill>
                  <a:srgbClr val="3E3D2D"/>
                </a:solidFill>
                <a:latin typeface="Century Gothic"/>
              </a:rPr>
              <a:t> (1993) yaptığı çalışmalarda, kadınların erkeklerden daha küçük beyne sahip olmalarına rağmen aynı IQ puanına sahip olduklarını belirtmiştir. 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2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200" b="0" dirty="0">
                <a:solidFill>
                  <a:srgbClr val="3E3D2D"/>
                </a:solidFill>
                <a:latin typeface="Century Gothic"/>
              </a:rPr>
              <a:t>18. yy. da kafataslarının hacmini ölçen </a:t>
            </a:r>
            <a:r>
              <a:rPr lang="tr-TR" sz="2200" b="0" dirty="0" err="1">
                <a:solidFill>
                  <a:srgbClr val="3E3D2D"/>
                </a:solidFill>
                <a:latin typeface="Century Gothic"/>
              </a:rPr>
              <a:t>Broca’ya</a:t>
            </a:r>
            <a:r>
              <a:rPr lang="tr-TR" sz="2200" b="0" dirty="0">
                <a:solidFill>
                  <a:srgbClr val="3E3D2D"/>
                </a:solidFill>
                <a:latin typeface="Century Gothic"/>
              </a:rPr>
              <a:t> göre, entelektüel başarıda beynin büyüklüğü en önemli kriterdir. Ona göre, yetişkinler çocuklardan, erkekler kadınlardan, Avrupalılar Amerikalılardan daha zekidir.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2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200" b="0" dirty="0">
                <a:solidFill>
                  <a:srgbClr val="3E3D2D"/>
                </a:solidFill>
                <a:latin typeface="Century Gothic"/>
              </a:rPr>
              <a:t>Ancak, sonraki yıllarda yapılan araştırmalarla bunun hiçbir bilimsel dayanağı olmadığı kanıtlanmıştır.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7973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 beyninde dil becerilerini destekleyen sol yarımküredeki gri madde yüksektir.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Erkek beyninde testosteron tarafından beslenen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amigdala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daha büyük iken, kadın beyninin ön lobunda korteks daha büyüktür. </a:t>
            </a: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marL="68580" lvl="0" indent="0">
              <a:spcBef>
                <a:spcPct val="20000"/>
              </a:spcBef>
              <a:buClr>
                <a:srgbClr val="94C600"/>
              </a:buClr>
              <a:buSzPct val="76000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Bu nedenle kadınlar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amigdaladan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gelen duygularını daha etkin kontrol ederler.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6229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Genetik kodlar açısından kadın ve erkek, %99 oranında benzer.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30.000 genden sadece %1’i cinsiyete ilişkin farklılığı belirler.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Bu fark, insan vücudunu oluşturan bütün hücreleri, algı, duyu, ve düşünceyi tamamlayan nöronları mutluluk ve ağrı kayıtlarını oluşturan sinirler aracılığıyla etkiler…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8665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temelli sorunlardan bir diğeri; engelli kadınlara ilişkin yapılan araştırma sonuçlarıdır. Kadın ve Engellilik çalışmasında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Londsdale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, engelli kadınların yaşadıkları sorunları ele almıştır.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4889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Kadın, engelini nasıl algılar?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koşulların engelli bireylere göre yaratılmaması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 bedenine ilişkin düşünceler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Engellilik ve yoksulluk ilişkisi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Fiziksel ve psikolojik yıpranma ve boyutları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0427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cinsiyet tartışmaları çerçevesinde engelli kadınların yaşadıkları farklı sorunların dile getirilmesi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Çifte dezavantajlı durumlardan biri olarak kadın ve engelli olma durumu (Esra Burcu’ya göre)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373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smtClean="0">
                <a:solidFill>
                  <a:srgbClr val="3E3D2D"/>
                </a:solidFill>
                <a:latin typeface="Century Gothic"/>
              </a:rPr>
              <a:t>Ayrımcılık </a:t>
            </a: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İzolasyon ve dışlanma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Annelik ve toplumsal roller açısından (eş olma durumu)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Sosyal baskı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832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“Toplumsal cinsiyet” kavramı, </a:t>
            </a:r>
            <a:r>
              <a:rPr lang="tr-TR" sz="2400" b="0" dirty="0">
                <a:solidFill>
                  <a:srgbClr val="FF0000"/>
                </a:solidFill>
                <a:latin typeface="Century Gothic"/>
              </a:rPr>
              <a:t>kültürel olarak inşa edilen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kadın ya da erkek rollerini ifade eder.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İngilizce’de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“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gender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” kavramı karşılığında kullanılan toplumsal cinsiyet, biyolojik olan “cins” kavramından, kültürel olması nedeniyle ayrılır.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18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temelli sorunlardan biri de, yaşanılan büyük felaketler ve afetlerden sonra kadınların yaşadığı sorunların sağlık açısından ele alınması…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cinsiyete duyarlı afet ve risk yönetimi temelli politikalar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Kadınların kırılganlıklarının ve kapasitelerinin dikkate alınması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186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Annelik tartışmaları içinde afetlerden sonra yaşanan büyük travmalardan kadınların yoğun etkilenmesi </a:t>
            </a: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smtClean="0">
                <a:solidFill>
                  <a:srgbClr val="3E3D2D"/>
                </a:solidFill>
                <a:latin typeface="Century Gothic"/>
              </a:rPr>
              <a:t>Ekonomik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ve politik olarak afet sonrası politik düzenlemelerin kadına yönelik olarak düzenlenmesi </a:t>
            </a: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 smtClean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smtClean="0">
                <a:solidFill>
                  <a:srgbClr val="3E3D2D"/>
                </a:solidFill>
                <a:latin typeface="Century Gothic"/>
              </a:rPr>
              <a:t>Toplumsal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cinsiyet temelli sorunlardan biri de beden üzerindeki tartışmalardır.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 ve erkek bedeni üzerine farklılıklar ve tarihsel/toplumsal değerlendirmeler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442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b="0" dirty="0" smtClean="0">
                <a:latin typeface="Century Gothic" panose="020B0502020202020204" pitchFamily="34" charset="0"/>
              </a:rPr>
              <a:t>	</a:t>
            </a:r>
          </a:p>
          <a:p>
            <a:r>
              <a:rPr lang="tr-TR" sz="2400" b="0" dirty="0" smtClean="0">
                <a:latin typeface="Century Gothic" panose="020B0502020202020204" pitchFamily="34" charset="0"/>
              </a:rPr>
              <a:t>Ruhsal sorunlar ve şiddet; </a:t>
            </a:r>
          </a:p>
          <a:p>
            <a:endParaRPr lang="tr-TR" sz="2400" b="0" dirty="0">
              <a:latin typeface="Century Gothic" panose="020B0502020202020204" pitchFamily="34" charset="0"/>
            </a:endParaRPr>
          </a:p>
          <a:p>
            <a:r>
              <a:rPr lang="tr-TR" sz="2400" b="0" dirty="0" smtClean="0">
                <a:latin typeface="Century Gothic" panose="020B0502020202020204" pitchFamily="34" charset="0"/>
              </a:rPr>
              <a:t>Kadına yönelik şiddetin birey üzerindeki psikolojik, psikiyatrik ve toplumsal etkileri </a:t>
            </a:r>
          </a:p>
          <a:p>
            <a:endParaRPr lang="tr-TR" sz="2400" b="0" dirty="0" smtClean="0">
              <a:latin typeface="Century Gothic" panose="020B0502020202020204" pitchFamily="34" charset="0"/>
            </a:endParaRPr>
          </a:p>
          <a:p>
            <a:r>
              <a:rPr lang="tr-TR" sz="2400" b="0" dirty="0">
                <a:latin typeface="Century Gothic" panose="020B0502020202020204" pitchFamily="34" charset="0"/>
              </a:rPr>
              <a:t>	</a:t>
            </a:r>
            <a:r>
              <a:rPr lang="tr-TR" sz="2400" b="0" dirty="0" smtClean="0">
                <a:latin typeface="Century Gothic" panose="020B0502020202020204" pitchFamily="34" charset="0"/>
              </a:rPr>
              <a:t>Birleşmiş Milletler 1993</a:t>
            </a:r>
          </a:p>
          <a:p>
            <a:r>
              <a:rPr lang="tr-TR" sz="2400" b="0" dirty="0" smtClean="0">
                <a:latin typeface="Century Gothic" panose="020B0502020202020204" pitchFamily="34" charset="0"/>
              </a:rPr>
              <a:t>    Kadına yönelik şiddetin ortadan kaldırılması bildirgesi; cinsiyete dayanan, kadını inciten, ona zarar veren, fiziksel, cinsel, ruhsal hasarlar…</a:t>
            </a:r>
          </a:p>
          <a:p>
            <a:endParaRPr lang="tr-TR" sz="2400" b="0" dirty="0" smtClean="0">
              <a:latin typeface="Century Gothic" panose="020B0502020202020204" pitchFamily="34" charset="0"/>
            </a:endParaRPr>
          </a:p>
          <a:p>
            <a:endParaRPr lang="tr-TR" sz="1800" b="0" dirty="0"/>
          </a:p>
        </p:txBody>
      </p:sp>
    </p:spTree>
    <p:extLst>
      <p:ext uri="{BB962C8B-B14F-4D97-AF65-F5344CB8AC3E}">
        <p14:creationId xmlns:p14="http://schemas.microsoft.com/office/powerpoint/2010/main" val="3026241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rmAutofit fontScale="25000" lnSpcReduction="20000"/>
          </a:bodyPr>
          <a:lstStyle/>
          <a:p>
            <a:r>
              <a:rPr lang="tr-TR" sz="2000" b="0" dirty="0" smtClean="0">
                <a:latin typeface="Century Gothic" panose="020B0502020202020204" pitchFamily="34" charset="0"/>
              </a:rPr>
              <a:t>	</a:t>
            </a:r>
            <a:r>
              <a:rPr lang="tr-TR" sz="8000" b="0" dirty="0" smtClean="0">
                <a:latin typeface="Century Gothic" panose="020B0502020202020204" pitchFamily="34" charset="0"/>
              </a:rPr>
              <a:t>Kadına baskı uygulanmasına neden olan toplumsal şiddet…her türlü toplumsal baskı</a:t>
            </a:r>
          </a:p>
          <a:p>
            <a:endParaRPr lang="tr-TR" sz="8000" b="0" dirty="0">
              <a:latin typeface="Century Gothic" panose="020B0502020202020204" pitchFamily="34" charset="0"/>
            </a:endParaRPr>
          </a:p>
          <a:p>
            <a:r>
              <a:rPr lang="tr-TR" sz="8000" b="0" dirty="0" smtClean="0">
                <a:latin typeface="Century Gothic" panose="020B0502020202020204" pitchFamily="34" charset="0"/>
              </a:rPr>
              <a:t>	Kadınlar, çocukluğundan itibaren erkeklerden daha fazla şiddete maruz kalmaktadır. </a:t>
            </a:r>
          </a:p>
          <a:p>
            <a:endParaRPr lang="tr-TR" sz="8000" b="0" dirty="0">
              <a:latin typeface="Century Gothic" panose="020B0502020202020204" pitchFamily="34" charset="0"/>
            </a:endParaRPr>
          </a:p>
          <a:p>
            <a:r>
              <a:rPr lang="tr-TR" sz="8000" b="0" dirty="0" smtClean="0">
                <a:latin typeface="Century Gothic" panose="020B0502020202020204" pitchFamily="34" charset="0"/>
              </a:rPr>
              <a:t>	WHO (World </a:t>
            </a:r>
            <a:r>
              <a:rPr lang="tr-TR" sz="8000" b="0" dirty="0" err="1" smtClean="0">
                <a:latin typeface="Century Gothic" panose="020B0502020202020204" pitchFamily="34" charset="0"/>
              </a:rPr>
              <a:t>Health</a:t>
            </a:r>
            <a:r>
              <a:rPr lang="tr-TR" sz="8000" b="0" dirty="0" smtClean="0">
                <a:latin typeface="Century Gothic" panose="020B0502020202020204" pitchFamily="34" charset="0"/>
              </a:rPr>
              <a:t> </a:t>
            </a:r>
            <a:r>
              <a:rPr lang="tr-TR" sz="8000" b="0" dirty="0" err="1" smtClean="0">
                <a:latin typeface="Century Gothic" panose="020B0502020202020204" pitchFamily="34" charset="0"/>
              </a:rPr>
              <a:t>Organization</a:t>
            </a:r>
            <a:r>
              <a:rPr lang="tr-TR" sz="8000" b="0" dirty="0" smtClean="0">
                <a:latin typeface="Century Gothic" panose="020B0502020202020204" pitchFamily="34" charset="0"/>
              </a:rPr>
              <a:t>), 2005</a:t>
            </a:r>
          </a:p>
          <a:p>
            <a:r>
              <a:rPr lang="tr-TR" sz="8000" b="0" dirty="0" smtClean="0">
                <a:latin typeface="Century Gothic" panose="020B0502020202020204" pitchFamily="34" charset="0"/>
              </a:rPr>
              <a:t>       Dünyada bir kadının yaşamı boyunca ortalama şiddet görme olasılığı %16’dan %50’ye kadar değişmektedir. </a:t>
            </a:r>
          </a:p>
          <a:p>
            <a:endParaRPr lang="tr-TR" sz="8000" b="0" dirty="0">
              <a:latin typeface="Century Gothic" panose="020B0502020202020204" pitchFamily="34" charset="0"/>
            </a:endParaRPr>
          </a:p>
          <a:p>
            <a:r>
              <a:rPr lang="tr-TR" sz="8000" b="0" dirty="0" smtClean="0">
                <a:latin typeface="Century Gothic" panose="020B0502020202020204" pitchFamily="34" charset="0"/>
              </a:rPr>
              <a:t>	Ülkemizde 2009 yılı </a:t>
            </a:r>
            <a:r>
              <a:rPr lang="tr-TR" sz="8000" b="0" dirty="0">
                <a:latin typeface="Century Gothic" panose="020B0502020202020204" pitchFamily="34" charset="0"/>
              </a:rPr>
              <a:t>ş</a:t>
            </a:r>
            <a:r>
              <a:rPr lang="tr-TR" sz="8000" b="0" dirty="0" smtClean="0">
                <a:latin typeface="Century Gothic" panose="020B0502020202020204" pitchFamily="34" charset="0"/>
              </a:rPr>
              <a:t>iddet araştırması sonuçlarına göre; </a:t>
            </a:r>
          </a:p>
          <a:p>
            <a:r>
              <a:rPr lang="tr-TR" sz="8000" b="0" dirty="0" smtClean="0">
                <a:latin typeface="Century Gothic" panose="020B0502020202020204" pitchFamily="34" charset="0"/>
              </a:rPr>
              <a:t>       Her 10 kadından 4’ü fiziksel şiddete maruz kalmaktadır. </a:t>
            </a:r>
          </a:p>
          <a:p>
            <a:endParaRPr lang="tr-TR" sz="7000" b="0" dirty="0" smtClean="0">
              <a:latin typeface="Century Gothic" panose="020B0502020202020204" pitchFamily="34" charset="0"/>
            </a:endParaRPr>
          </a:p>
          <a:p>
            <a:r>
              <a:rPr lang="tr-TR" sz="7000" b="0" dirty="0">
                <a:latin typeface="Century Gothic" panose="020B0502020202020204" pitchFamily="34" charset="0"/>
              </a:rPr>
              <a:t>	</a:t>
            </a:r>
            <a:endParaRPr lang="tr-TR" sz="7000" b="0" dirty="0" smtClean="0">
              <a:latin typeface="Century Gothic" panose="020B0502020202020204" pitchFamily="34" charset="0"/>
            </a:endParaRPr>
          </a:p>
          <a:p>
            <a:endParaRPr lang="tr-TR" sz="20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59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0" dirty="0" smtClean="0">
                <a:latin typeface="Century Gothic" panose="020B0502020202020204" pitchFamily="34" charset="0"/>
              </a:rPr>
              <a:t>Türkiye’de yapılan araştırma sonuçlarına göre (2005) </a:t>
            </a:r>
          </a:p>
          <a:p>
            <a:pPr algn="just"/>
            <a:r>
              <a:rPr lang="tr-TR" sz="2000" b="0" dirty="0" smtClean="0">
                <a:latin typeface="Century Gothic" panose="020B0502020202020204" pitchFamily="34" charset="0"/>
              </a:rPr>
              <a:t>     Kadın psikiyatri hastalarının %30 ve %50 sinde şiddete uğrama, önemli bir bölümünde cinsel saldırı öyküsü vardır. </a:t>
            </a:r>
          </a:p>
          <a:p>
            <a:pPr algn="just"/>
            <a:endParaRPr lang="tr-TR" sz="2000" b="0" dirty="0">
              <a:latin typeface="Century Gothic" panose="020B0502020202020204" pitchFamily="34" charset="0"/>
            </a:endParaRPr>
          </a:p>
          <a:p>
            <a:pPr algn="just"/>
            <a:r>
              <a:rPr lang="tr-TR" sz="2000" b="0" dirty="0" smtClean="0">
                <a:latin typeface="Century Gothic" panose="020B0502020202020204" pitchFamily="34" charset="0"/>
              </a:rPr>
              <a:t>Kadın sağlığı açısından bakıldığında, örneğin şizofreni, her ne kadar psikiyatrik özellikler taşıyan bir hastalık olsa da, </a:t>
            </a:r>
            <a:r>
              <a:rPr lang="tr-TR" sz="2000" b="0" dirty="0" err="1" smtClean="0">
                <a:latin typeface="Century Gothic" panose="020B0502020202020204" pitchFamily="34" charset="0"/>
              </a:rPr>
              <a:t>psikososyal</a:t>
            </a:r>
            <a:r>
              <a:rPr lang="tr-TR" sz="2000" b="0" dirty="0" smtClean="0">
                <a:latin typeface="Century Gothic" panose="020B0502020202020204" pitchFamily="34" charset="0"/>
              </a:rPr>
              <a:t> açıdan değerlendirilmesi gereken bir hastalıktır. </a:t>
            </a:r>
            <a:endParaRPr lang="tr-TR" sz="20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752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0" dirty="0" smtClean="0">
                <a:latin typeface="Century Gothic" panose="020B0502020202020204" pitchFamily="34" charset="0"/>
              </a:rPr>
              <a:t>Şizofreninin ortaya çıkmasında ve devamında, yakınların ani ölümleri, hastalıklar, kontrol edilemeyen yaşamsal felaketler vb. etkilidir. </a:t>
            </a:r>
          </a:p>
          <a:p>
            <a:endParaRPr lang="tr-TR" sz="2000" b="0" dirty="0" smtClean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Kadınlar açısından, gebelik dönemi öncesi ve sonrasında yaşananlar, cinsel ve fiziksel istismar, şiddet vb.  </a:t>
            </a:r>
          </a:p>
          <a:p>
            <a:endParaRPr lang="tr-TR" sz="2000" b="0" dirty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Kadın ruh sağlığının korunması, toplumdan bağımsız değildir…</a:t>
            </a:r>
          </a:p>
          <a:p>
            <a:endParaRPr lang="tr-TR" sz="20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419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000" b="0" dirty="0" smtClean="0">
                <a:latin typeface="Century Gothic" panose="020B0502020202020204" pitchFamily="34" charset="0"/>
              </a:rPr>
              <a:t>Yas sürecinde kadın;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Yas, toplumsal olarak inşa edilen bir kavramdır; kültüreldir. </a:t>
            </a:r>
          </a:p>
          <a:p>
            <a:endParaRPr lang="tr-TR" sz="2000" b="0" dirty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Ölüm nedenine bağlı kültürel farklar 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Kadınlar açısından yas sürecinin zorlukları;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Eşini kaybeden kadının yas sürecinin bir parçası olarak annelik 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Babasını kaybeden kız çocuklarının yas süreci 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Run sağlığında belirgin bozulmalar</a:t>
            </a: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Kilo kaybı vb. fiziksel değişimler </a:t>
            </a:r>
          </a:p>
          <a:p>
            <a:endParaRPr lang="tr-TR" sz="2000" b="0" dirty="0" smtClean="0">
              <a:latin typeface="Century Gothic" panose="020B0502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450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b="0" dirty="0" smtClean="0">
                <a:latin typeface="Century Gothic" panose="020B0502020202020204" pitchFamily="34" charset="0"/>
              </a:rPr>
              <a:t>Kadınların, yas sürecinde erkeklerden daha kolay uyum sağlamaları söz konusudur. </a:t>
            </a:r>
          </a:p>
          <a:p>
            <a:endParaRPr lang="tr-TR" sz="2000" b="0" dirty="0" smtClean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Arkadaş ve akraba çevresinde, başsağlığı ziyaretçilerini karşılama</a:t>
            </a:r>
          </a:p>
          <a:p>
            <a:endParaRPr lang="tr-TR" sz="2000" b="0" dirty="0" smtClean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Ritüellerin uygulanmasını, geleneklerin devamını sağlamada önemli yeri </a:t>
            </a:r>
          </a:p>
          <a:p>
            <a:endParaRPr lang="tr-TR" sz="2000" b="0" dirty="0">
              <a:latin typeface="Century Gothic" panose="020B0502020202020204" pitchFamily="34" charset="0"/>
            </a:endParaRPr>
          </a:p>
          <a:p>
            <a:r>
              <a:rPr lang="tr-TR" sz="2000" b="0" dirty="0" smtClean="0">
                <a:latin typeface="Century Gothic" panose="020B0502020202020204" pitchFamily="34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850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dirty="0" smtClean="0">
                <a:latin typeface="Century Gothic" panose="020B0502020202020204" pitchFamily="34" charset="0"/>
              </a:rPr>
              <a:t>Ölüm gerçekleşmese bile toplumsal yas beklentisi; </a:t>
            </a:r>
          </a:p>
          <a:p>
            <a:r>
              <a:rPr lang="tr-TR" b="0" dirty="0" smtClean="0">
                <a:latin typeface="Century Gothic" panose="020B0502020202020204" pitchFamily="34" charset="0"/>
              </a:rPr>
              <a:t>Askere uğurlama;</a:t>
            </a:r>
          </a:p>
          <a:p>
            <a:r>
              <a:rPr lang="tr-TR" b="0" i="1" dirty="0" smtClean="0">
                <a:latin typeface="Century Gothic" panose="020B0502020202020204" pitchFamily="34" charset="0"/>
              </a:rPr>
              <a:t>Yas beklentisi</a:t>
            </a:r>
          </a:p>
          <a:p>
            <a:r>
              <a:rPr lang="tr-TR" b="0" i="1" dirty="0">
                <a:latin typeface="Century Gothic" panose="020B0502020202020204" pitchFamily="34" charset="0"/>
              </a:rPr>
              <a:t> </a:t>
            </a:r>
            <a:r>
              <a:rPr lang="tr-TR" b="0" dirty="0" smtClean="0">
                <a:latin typeface="Century Gothic" panose="020B0502020202020204" pitchFamily="34" charset="0"/>
              </a:rPr>
              <a:t>Uzun bir hastalık döneminde yaşananlar;</a:t>
            </a:r>
          </a:p>
          <a:p>
            <a:r>
              <a:rPr lang="tr-TR" b="0" dirty="0" smtClean="0">
                <a:latin typeface="Century Gothic" panose="020B0502020202020204" pitchFamily="34" charset="0"/>
              </a:rPr>
              <a:t>Yas sürecinin zamana yayılması</a:t>
            </a:r>
          </a:p>
          <a:p>
            <a:endParaRPr lang="tr-TR" b="0" dirty="0">
              <a:latin typeface="Century Gothic" panose="020B0502020202020204" pitchFamily="34" charset="0"/>
            </a:endParaRPr>
          </a:p>
          <a:p>
            <a:r>
              <a:rPr lang="tr-TR" b="0" dirty="0" smtClean="0">
                <a:latin typeface="Century Gothic" panose="020B0502020202020204" pitchFamily="34" charset="0"/>
              </a:rPr>
              <a:t>Depresyon, içe kapanma, toplumsal bağların zayıflaması, sosyalleşme mekanlarına gidilmemesi </a:t>
            </a:r>
            <a:r>
              <a:rPr lang="tr-TR" b="0" dirty="0" err="1" smtClean="0">
                <a:latin typeface="Century Gothic" panose="020B0502020202020204" pitchFamily="34" charset="0"/>
              </a:rPr>
              <a:t>vb</a:t>
            </a:r>
            <a:r>
              <a:rPr lang="tr-TR" b="0" dirty="0" smtClean="0">
                <a:latin typeface="Century Gothic" panose="020B0502020202020204" pitchFamily="34" charset="0"/>
              </a:rPr>
              <a:t>…</a:t>
            </a:r>
          </a:p>
          <a:p>
            <a:endParaRPr lang="tr-TR" b="0" dirty="0">
              <a:latin typeface="Century Gothic" panose="020B0502020202020204" pitchFamily="34" charset="0"/>
            </a:endParaRPr>
          </a:p>
          <a:p>
            <a:r>
              <a:rPr lang="tr-TR" b="0" dirty="0" smtClean="0">
                <a:latin typeface="Century Gothic" panose="020B0502020202020204" pitchFamily="34" charset="0"/>
              </a:rPr>
              <a:t>Cezaevine giren yakınını bekleme hali…</a:t>
            </a:r>
          </a:p>
          <a:p>
            <a:endParaRPr lang="tr-TR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173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0" dirty="0" smtClean="0"/>
              <a:t>		 Toplumsal Cinsiyet, Sağlık ve Beslenme sorunları </a:t>
            </a:r>
          </a:p>
          <a:p>
            <a:endParaRPr lang="tr-TR" sz="2000" b="0" dirty="0" smtClean="0"/>
          </a:p>
          <a:p>
            <a:r>
              <a:rPr lang="tr-TR" sz="2000" b="0" dirty="0" smtClean="0"/>
              <a:t>Gebelerde beslenme sorunları </a:t>
            </a:r>
          </a:p>
          <a:p>
            <a:r>
              <a:rPr lang="tr-TR" sz="2000" b="0" dirty="0" smtClean="0"/>
              <a:t>Cinsel sağlık/üreme sağlığı sorunları </a:t>
            </a:r>
          </a:p>
          <a:p>
            <a:r>
              <a:rPr lang="tr-TR" sz="2000" b="0" dirty="0" smtClean="0"/>
              <a:t>Beslenmeye bağlı gelişen kronik hastalıklar </a:t>
            </a:r>
          </a:p>
          <a:p>
            <a:r>
              <a:rPr lang="tr-TR" sz="2000" b="0" dirty="0" smtClean="0"/>
              <a:t>Yaşlı kadınlarda beslenme kaynaklı sorunlar </a:t>
            </a:r>
            <a:endParaRPr lang="tr-TR" sz="2000" b="0" dirty="0"/>
          </a:p>
        </p:txBody>
      </p:sp>
    </p:spTree>
    <p:extLst>
      <p:ext uri="{BB962C8B-B14F-4D97-AF65-F5344CB8AC3E}">
        <p14:creationId xmlns:p14="http://schemas.microsoft.com/office/powerpoint/2010/main" val="142206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“Toplumsal cinsiyet” </a:t>
            </a:r>
            <a:r>
              <a:rPr lang="tr-TR" sz="2400" b="0" dirty="0">
                <a:solidFill>
                  <a:srgbClr val="FF0000"/>
                </a:solidFill>
                <a:latin typeface="Century Gothic"/>
              </a:rPr>
              <a:t>(</a:t>
            </a:r>
            <a:r>
              <a:rPr lang="tr-TR" sz="2400" b="0" i="1" dirty="0" err="1">
                <a:solidFill>
                  <a:srgbClr val="FF0000"/>
                </a:solidFill>
                <a:latin typeface="Century Gothic"/>
              </a:rPr>
              <a:t>gender</a:t>
            </a:r>
            <a:r>
              <a:rPr lang="tr-TR" sz="2400" b="0" dirty="0">
                <a:solidFill>
                  <a:srgbClr val="FF0000"/>
                </a:solidFill>
                <a:latin typeface="Century Gothic"/>
              </a:rPr>
              <a:t>) 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kavramı, 1968 yılında toplumsal cinsiyetin, biyolojik cinsiyetten (</a:t>
            </a:r>
            <a:r>
              <a:rPr lang="tr-TR" sz="2400" b="0" i="1" dirty="0" err="1">
                <a:solidFill>
                  <a:srgbClr val="3E3D2D"/>
                </a:solidFill>
                <a:latin typeface="Century Gothic"/>
              </a:rPr>
              <a:t>sex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) farklı olabileceğini göstermek için Robert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Stoller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tarafından ortaya atılmıştır.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Lynne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Segal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, kültürel anlamdaki toplumsal cinsiyet ile biyolojik anlamdaki cinsiyet kavramlarını birbiriyle karşılaştırır (bkz.,  </a:t>
            </a: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Stoller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. 1968).  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333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Son yıllarda ülkemizdeki toplumsal cinsiyet  araştırmalarının özellikle;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FF0000"/>
                </a:solidFill>
                <a:latin typeface="Century Gothic"/>
              </a:rPr>
              <a:t>sosyoloji, psikoloji ve kadın çalışmaları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   programlarında yoğunlaştığı gözlenmektedir.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8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1442744"/>
            <a:ext cx="7521575" cy="289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374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 ve erkeğin sağlık alanındaki sorunları da birbirinden farklılaşmaktadır.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Gerek kadın tarihi gerek sağlık tarihi üzerine yapılan çalışmalar kadının sağlık alanında da ikincil rolüne vurgu yapmaktadır.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5692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Sağlık, sadece hastalık ve engellilik durumunun olmayışı değildir. Bireyin, bedenen, ruhen ve sosyal yönden iyilik halidir.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Kadın sorunları ve bu sorunların kadınların yaşamları üzerindeki etkisi çok boyutlu değerlendirilmelidir.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94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800" b="0" dirty="0">
                <a:solidFill>
                  <a:srgbClr val="C00000"/>
                </a:solidFill>
                <a:latin typeface="Century Gothic"/>
              </a:rPr>
              <a:t>Kadın ve sağlık alanındaki konuları </a:t>
            </a:r>
          </a:p>
          <a:p>
            <a:pPr marL="68580" lvl="0" indent="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tr-TR" sz="2800" b="0" dirty="0">
                <a:solidFill>
                  <a:srgbClr val="C00000"/>
                </a:solidFill>
                <a:latin typeface="Century Gothic"/>
              </a:rPr>
              <a:t>3 temel başlık alan altında inceleyecek olursak;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temelli sorunlar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Ruhsal sorunlar ve şiddet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Sağlık ve beslenme sorunları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409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temelli sorunlar;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Kapitalist sistem ve sınıf kavramı/ilişkileri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Toplumsal cinsiyet ideolojileri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 err="1">
                <a:solidFill>
                  <a:srgbClr val="3E3D2D"/>
                </a:solidFill>
                <a:latin typeface="Century Gothic"/>
              </a:rPr>
              <a:t>Örn</a:t>
            </a: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; kadının afet sonrası yaşadığı toplumsal süreç ya da engelli kadınların toplumda yaşadığı sorunlar…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tr-TR" sz="2400" b="0" dirty="0">
                <a:solidFill>
                  <a:srgbClr val="3E3D2D"/>
                </a:solidFill>
                <a:latin typeface="Century Gothic"/>
              </a:rPr>
              <a:t>Eşitsizlik ve ayrımcılığın bir boyutu olarak zeka kavramı </a:t>
            </a:r>
          </a:p>
          <a:p>
            <a:pPr lvl="0" indent="-274320">
              <a:spcBef>
                <a:spcPct val="20000"/>
              </a:spcBef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tr-TR" sz="2400" b="0" dirty="0">
              <a:solidFill>
                <a:srgbClr val="3E3D2D"/>
              </a:solidFill>
              <a:latin typeface="Century Gothic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997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913</Words>
  <Application>Microsoft Office PowerPoint</Application>
  <PresentationFormat>Ekran Gösterisi (4:3)</PresentationFormat>
  <Paragraphs>143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Açılar</vt:lpstr>
      <vt:lpstr> CİNSİYET VE KÜLTÜR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Kadın ve erkek beyni biyolojik açıdan farklıdır…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Geleneksel Toplumdan Modern Topluma KadIN</dc:title>
  <dc:creator>E</dc:creator>
  <cp:lastModifiedBy>Hp-Pc</cp:lastModifiedBy>
  <cp:revision>12</cp:revision>
  <dcterms:created xsi:type="dcterms:W3CDTF">2016-11-30T08:53:40Z</dcterms:created>
  <dcterms:modified xsi:type="dcterms:W3CDTF">2020-10-01T17:50:43Z</dcterms:modified>
</cp:coreProperties>
</file>