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61" r:id="rId8"/>
    <p:sldId id="276" r:id="rId9"/>
    <p:sldId id="274" r:id="rId10"/>
    <p:sldId id="275" r:id="rId11"/>
    <p:sldId id="277" r:id="rId12"/>
    <p:sldId id="278" r:id="rId13"/>
    <p:sldId id="279" r:id="rId14"/>
    <p:sldId id="280" r:id="rId15"/>
    <p:sldId id="294" r:id="rId16"/>
    <p:sldId id="295" r:id="rId17"/>
    <p:sldId id="296" r:id="rId18"/>
    <p:sldId id="297" r:id="rId19"/>
    <p:sldId id="287" r:id="rId20"/>
    <p:sldId id="288" r:id="rId21"/>
    <p:sldId id="289" r:id="rId22"/>
    <p:sldId id="290" r:id="rId23"/>
    <p:sldId id="291" r:id="rId24"/>
    <p:sldId id="293" r:id="rId25"/>
    <p:sldId id="292" r:id="rId26"/>
    <p:sldId id="262" r:id="rId27"/>
    <p:sldId id="263" r:id="rId28"/>
    <p:sldId id="264" r:id="rId29"/>
    <p:sldId id="265" r:id="rId30"/>
    <p:sldId id="266" r:id="rId31"/>
    <p:sldId id="26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FA01-98D3-489F-BB13-8925C654CB39}" type="datetimeFigureOut">
              <a:rPr lang="tr-TR" smtClean="0"/>
              <a:pPr/>
              <a:t>27.6.2020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37D5-52F6-4E6A-B17B-0CEAE498331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Halkla İlişkiler Stratejileri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Armani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tr-TR" sz="4300" dirty="0" smtClean="0"/>
              <a:t>1974'te ortağı ile beraber erkek giyimi üzerine çalışan </a:t>
            </a:r>
            <a:r>
              <a:rPr lang="tr-TR" sz="4300" dirty="0" err="1" smtClean="0"/>
              <a:t>Giorgio</a:t>
            </a:r>
            <a:r>
              <a:rPr lang="tr-TR" sz="4300" dirty="0" smtClean="0"/>
              <a:t> Armani şirketini kurdu ve 1975 yılında kadın giyimine başladı. Kız kardeşi de şirkete katıldı. </a:t>
            </a:r>
          </a:p>
          <a:p>
            <a:r>
              <a:rPr lang="tr-TR" sz="4300" dirty="0" smtClean="0"/>
              <a:t>Uluslararası ününü özellikle  Hollywood ünlülerine yaptığı kıyafetlerle kazandı.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Armani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tr-TR" sz="6400" dirty="0" smtClean="0"/>
              <a:t>Armani </a:t>
            </a:r>
            <a:r>
              <a:rPr lang="tr-TR" sz="6400" dirty="0"/>
              <a:t>markasının marka olmasını sağlayan “</a:t>
            </a:r>
            <a:r>
              <a:rPr lang="tr-TR" sz="6400" b="1" dirty="0"/>
              <a:t>dokuz emir</a:t>
            </a:r>
            <a:r>
              <a:rPr lang="tr-TR" sz="6400" dirty="0"/>
              <a:t>”  </a:t>
            </a:r>
            <a:r>
              <a:rPr lang="tr-TR" sz="6400" dirty="0" smtClean="0"/>
              <a:t>vardır</a:t>
            </a:r>
            <a:r>
              <a:rPr lang="tr-TR" sz="6400" dirty="0"/>
              <a:t>. </a:t>
            </a:r>
          </a:p>
          <a:p>
            <a:r>
              <a:rPr lang="tr-TR" sz="6400" dirty="0" smtClean="0"/>
              <a:t>Mevcut </a:t>
            </a:r>
            <a:r>
              <a:rPr lang="tr-TR" sz="6400" dirty="0"/>
              <a:t>vizyonunuzdan kesinlikle fedakarlık etmeyin.</a:t>
            </a:r>
          </a:p>
          <a:p>
            <a:r>
              <a:rPr lang="tr-TR" sz="6400" dirty="0"/>
              <a:t>Yeni yetenek arayışları yerine, kendi mevcut çalışanlarınız arasındaki sadakate daha fazla </a:t>
            </a:r>
            <a:r>
              <a:rPr lang="tr-TR" sz="6400" dirty="0" smtClean="0"/>
              <a:t>değer </a:t>
            </a:r>
            <a:r>
              <a:rPr lang="tr-TR" sz="6400" dirty="0"/>
              <a:t>verin. Başarı hiç bir zaman üstün yetenek gerektirmez. Kollarınızı sıvayın.</a:t>
            </a:r>
          </a:p>
          <a:p>
            <a:endParaRPr lang="tr-TR" sz="4000" dirty="0"/>
          </a:p>
          <a:p>
            <a:pPr>
              <a:buNone/>
            </a:pPr>
            <a:r>
              <a:rPr lang="tr-TR" sz="4000" dirty="0"/>
              <a:t/>
            </a:r>
            <a:br>
              <a:rPr lang="tr-TR" sz="4000" dirty="0"/>
            </a:br>
            <a:endParaRPr lang="tr-TR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Armani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İnandığınız </a:t>
            </a:r>
            <a:r>
              <a:rPr lang="tr-TR" dirty="0"/>
              <a:t>şey her ne </a:t>
            </a:r>
            <a:r>
              <a:rPr lang="tr-TR" dirty="0" smtClean="0"/>
              <a:t>ise </a:t>
            </a:r>
            <a:r>
              <a:rPr lang="tr-TR" dirty="0"/>
              <a:t>ona  sıkı sıkı tutunun. Sizin dışınızda olan </a:t>
            </a:r>
            <a:r>
              <a:rPr lang="tr-TR" dirty="0" smtClean="0"/>
              <a:t>herkes değişik </a:t>
            </a:r>
            <a:r>
              <a:rPr lang="tr-TR" dirty="0"/>
              <a:t>kararlar alıyor ve adımlar atıyor olsalar dahi, bunu yapın.</a:t>
            </a:r>
          </a:p>
          <a:p>
            <a:r>
              <a:rPr lang="tr-TR" dirty="0"/>
              <a:t>Her hangi bir yeni açılan işletmeye misafir olduğunuzda ya da sadece içeri girdiğinizde, kendinizi o mekana uyumlu hale getirmeye çalışmayın. Olduğunuz gibi kalmaya devam edin. Farkınız zaten burada saklı.Sizi bu yanınız ortaya çıkarıyor ve ışıldamaya </a:t>
            </a:r>
            <a:r>
              <a:rPr lang="tr-TR" dirty="0" smtClean="0"/>
              <a:t>başlıyorsunuz.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Armani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Ürünleri satmak durumunda olan bir tasarımcı iseniz basının modayla alakalı birimleri  sizin için dezavantaj olabilir. Bu konuyla alakalı yapabileceğiniz hiç bir şey olmadığını unutmayın.</a:t>
            </a:r>
          </a:p>
          <a:p>
            <a:r>
              <a:rPr lang="tr-TR" dirty="0"/>
              <a:t>İşinizde uzlaşma için dışarıdan gelecek finansman desteklerine </a:t>
            </a:r>
            <a:r>
              <a:rPr lang="tr-TR" dirty="0" smtClean="0"/>
              <a:t>karşı </a:t>
            </a:r>
            <a:r>
              <a:rPr lang="tr-TR" dirty="0"/>
              <a:t>kapalı olmayın</a:t>
            </a:r>
            <a:r>
              <a:rPr lang="tr-TR" dirty="0" smtClean="0"/>
              <a:t>. Gücü </a:t>
            </a:r>
            <a:r>
              <a:rPr lang="tr-TR" dirty="0"/>
              <a:t>yanınıza almak yerine karşınıza almış olursunuz.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Armani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Vizyonunuzu sergilemek, göstermek, bilinirliğini arttırmak konusunda basın ve medya kuruluşlarına kesinlikle tamamıyla güvenmeyin. Çünkü bu hususta gerekeni yapmayacakları çok açıktır.</a:t>
            </a:r>
          </a:p>
          <a:p>
            <a:r>
              <a:rPr lang="tr-TR" dirty="0"/>
              <a:t>Ürünlerinizle alakalı olarak ilgili son kararın verildiği merciden, her hangi bir başka kişinin yükümlü olmasına </a:t>
            </a:r>
            <a:r>
              <a:rPr lang="tr-TR" dirty="0" smtClean="0"/>
              <a:t>müsaade </a:t>
            </a:r>
            <a:r>
              <a:rPr lang="tr-TR" dirty="0"/>
              <a:t>etmeyin.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PRADA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12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Prada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785395"/>
          </a:xfrm>
        </p:spPr>
        <p:txBody>
          <a:bodyPr>
            <a:noAutofit/>
          </a:bodyPr>
          <a:lstStyle/>
          <a:p>
            <a:r>
              <a:rPr lang="tr-TR" sz="4000" dirty="0"/>
              <a:t>Şirket 1913 yılında </a:t>
            </a:r>
            <a:r>
              <a:rPr lang="tr-TR" sz="4000" dirty="0" err="1"/>
              <a:t>Mario</a:t>
            </a:r>
            <a:r>
              <a:rPr lang="tr-TR" sz="4000" dirty="0"/>
              <a:t> </a:t>
            </a:r>
            <a:r>
              <a:rPr lang="tr-TR" sz="4000" dirty="0" err="1"/>
              <a:t>Prada</a:t>
            </a:r>
            <a:r>
              <a:rPr lang="tr-TR" sz="4000" dirty="0"/>
              <a:t> ve kardeşi </a:t>
            </a:r>
            <a:r>
              <a:rPr lang="tr-TR" sz="4000" dirty="0" err="1"/>
              <a:t>Martino</a:t>
            </a:r>
            <a:r>
              <a:rPr lang="tr-TR" sz="4000" dirty="0"/>
              <a:t>  tarafından deri ürünleri mağazası olarak "</a:t>
            </a:r>
            <a:r>
              <a:rPr lang="tr-TR" sz="4000" dirty="0" err="1"/>
              <a:t>Fratelli</a:t>
            </a:r>
            <a:r>
              <a:rPr lang="tr-TR" sz="4000" dirty="0"/>
              <a:t> </a:t>
            </a:r>
            <a:r>
              <a:rPr lang="tr-TR" sz="4000" dirty="0" err="1"/>
              <a:t>Prada</a:t>
            </a:r>
            <a:r>
              <a:rPr lang="tr-TR" sz="4000" dirty="0"/>
              <a:t>" adıyla </a:t>
            </a:r>
            <a:r>
              <a:rPr lang="tr-TR" sz="4000" dirty="0" smtClean="0"/>
              <a:t>(</a:t>
            </a:r>
            <a:r>
              <a:rPr lang="tr-TR" sz="4000" dirty="0" err="1" smtClean="0"/>
              <a:t>Prada</a:t>
            </a:r>
            <a:r>
              <a:rPr lang="tr-TR" sz="4000" dirty="0" smtClean="0"/>
              <a:t> Kardeşler</a:t>
            </a:r>
            <a:r>
              <a:rPr lang="tr-TR" sz="4000" dirty="0"/>
              <a:t>) </a:t>
            </a:r>
            <a:r>
              <a:rPr lang="tr-TR" sz="4000" dirty="0" smtClean="0"/>
              <a:t>İtalya'da </a:t>
            </a:r>
            <a:r>
              <a:rPr lang="tr-TR" sz="4000" dirty="0"/>
              <a:t>kuruldu. </a:t>
            </a:r>
            <a:endParaRPr lang="tr-TR" sz="4000" dirty="0" smtClean="0"/>
          </a:p>
          <a:p>
            <a:r>
              <a:rPr lang="tr-TR" sz="4000" dirty="0" smtClean="0"/>
              <a:t>Mağazada </a:t>
            </a:r>
            <a:r>
              <a:rPr lang="tr-TR" sz="4000" dirty="0"/>
              <a:t>ilk başlarda deri ürünler ve </a:t>
            </a:r>
            <a:r>
              <a:rPr lang="tr-TR" sz="4000" dirty="0" smtClean="0"/>
              <a:t> </a:t>
            </a:r>
            <a:r>
              <a:rPr lang="tr-TR" sz="4000" dirty="0"/>
              <a:t>ithal edilen çanta ve valizler satılıyordu. </a:t>
            </a:r>
            <a:endParaRPr lang="tr-TR" sz="4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Prada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/>
              <a:t>İtalyan aristokrasisi ve seçkin Avrupalı elitler arasında hızlı bir şekilde favori bir mağaza haline geldi. </a:t>
            </a:r>
          </a:p>
          <a:p>
            <a:r>
              <a:rPr lang="tr-TR" sz="4000" dirty="0" smtClean="0"/>
              <a:t>1919'da </a:t>
            </a:r>
            <a:r>
              <a:rPr lang="tr-TR" sz="4000" dirty="0" err="1" smtClean="0"/>
              <a:t>Prada</a:t>
            </a:r>
            <a:r>
              <a:rPr lang="tr-TR" sz="4000" dirty="0" smtClean="0"/>
              <a:t>, "İtalyan Kraliyet Evinin Resmi Tedarikçisi" unvanını aldı ve İtalya kraliyet sembolünü şirket logosunda taşıma hakkına sahip oldu.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PRADA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9144000" cy="44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r-TR" sz="4000" dirty="0" err="1"/>
              <a:t>Donatella</a:t>
            </a:r>
            <a:r>
              <a:rPr lang="tr-TR" sz="4000" dirty="0"/>
              <a:t> </a:t>
            </a:r>
            <a:r>
              <a:rPr lang="tr-TR" sz="4000" dirty="0" err="1"/>
              <a:t>Versace</a:t>
            </a:r>
            <a:r>
              <a:rPr lang="tr-TR" sz="4000" dirty="0"/>
              <a:t> ve kızı </a:t>
            </a:r>
            <a:r>
              <a:rPr lang="tr-TR" sz="4000" dirty="0" err="1"/>
              <a:t>Allegra</a:t>
            </a:r>
            <a:r>
              <a:rPr lang="tr-TR" sz="4000" dirty="0"/>
              <a:t> </a:t>
            </a:r>
            <a:r>
              <a:rPr lang="tr-TR" sz="4000" dirty="0" err="1"/>
              <a:t>Versace</a:t>
            </a:r>
            <a:r>
              <a:rPr lang="tr-TR" sz="4000" dirty="0"/>
              <a:t> </a:t>
            </a:r>
            <a:r>
              <a:rPr lang="tr-TR" sz="4000" dirty="0" err="1"/>
              <a:t>Beck</a:t>
            </a:r>
            <a:r>
              <a:rPr lang="tr-TR" sz="4000" dirty="0"/>
              <a:t> ise Milano’nun San </a:t>
            </a:r>
            <a:r>
              <a:rPr lang="tr-TR" sz="4000" dirty="0" err="1"/>
              <a:t>Raffaele</a:t>
            </a:r>
            <a:r>
              <a:rPr lang="tr-TR" sz="4000" dirty="0"/>
              <a:t> hastanesinin yoğun bakım ünitesine 200.000 </a:t>
            </a:r>
            <a:r>
              <a:rPr lang="tr-TR" sz="4000" dirty="0" err="1"/>
              <a:t>euro</a:t>
            </a:r>
            <a:r>
              <a:rPr lang="tr-TR" sz="4000" dirty="0"/>
              <a:t> bağışladığını duyurdu.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60350"/>
            <a:ext cx="7920880" cy="6121400"/>
          </a:xfrm>
        </p:spPr>
        <p:txBody>
          <a:bodyPr>
            <a:normAutofit/>
          </a:bodyPr>
          <a:lstStyle/>
          <a:p>
            <a:r>
              <a:rPr lang="tr-TR" sz="4800" dirty="0"/>
              <a:t>İmajın ait olduğu obje veya imaja yüklenen göreve bağlı olarak imaj </a:t>
            </a:r>
            <a:r>
              <a:rPr lang="tr-TR" sz="4800" dirty="0" smtClean="0"/>
              <a:t>çeşitleri...</a:t>
            </a: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sz="3600" dirty="0" err="1" smtClean="0"/>
              <a:t>Dior</a:t>
            </a:r>
            <a:r>
              <a:rPr lang="tr-TR" sz="3600" dirty="0" smtClean="0"/>
              <a:t>, </a:t>
            </a:r>
            <a:r>
              <a:rPr lang="tr-TR" sz="3600" dirty="0" err="1" smtClean="0"/>
              <a:t>Givenchy</a:t>
            </a:r>
            <a:r>
              <a:rPr lang="tr-TR" sz="3600" dirty="0" smtClean="0"/>
              <a:t>, </a:t>
            </a:r>
            <a:r>
              <a:rPr lang="tr-TR" sz="3600" dirty="0" err="1" smtClean="0"/>
              <a:t>Fenty</a:t>
            </a:r>
            <a:r>
              <a:rPr lang="tr-TR" sz="3600" dirty="0" smtClean="0"/>
              <a:t>, Louis Vuitton ve </a:t>
            </a:r>
            <a:r>
              <a:rPr lang="tr-TR" sz="3600" dirty="0" err="1" smtClean="0"/>
              <a:t>Kenzo</a:t>
            </a:r>
            <a:r>
              <a:rPr lang="tr-TR" sz="3600" dirty="0" smtClean="0"/>
              <a:t> gibi ünlü lüks kozmetik ve parfüm şirketlerini bünyesinde barındıran </a:t>
            </a:r>
            <a:r>
              <a:rPr lang="tr-TR" sz="3600" dirty="0" err="1" smtClean="0"/>
              <a:t>LVMH</a:t>
            </a:r>
            <a:r>
              <a:rPr lang="tr-TR" sz="3600" dirty="0" smtClean="0"/>
              <a:t> Grup, Fransa'daki en büyük parfüm fabrikalarında el dezenfektanı üretip hastanelere ücretsiz dağıtacağını açıkladı.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H&amp;M Grup salgının geniş çaplı etkilerinin üstesinden gelmek için hastanelere ve sağlık çalışanlarına sağlanacak kişisel koruyucu ekipman üretimine başladı.</a:t>
            </a:r>
            <a:endParaRPr lang="tr-TR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66771" cy="58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042240" cy="63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560840" cy="6048672"/>
          </a:xfrm>
        </p:spPr>
        <p:txBody>
          <a:bodyPr/>
          <a:lstStyle/>
          <a:p>
            <a:r>
              <a:rPr lang="tr-TR" sz="5400" b="1" dirty="0"/>
              <a:t>b) Ürün imajı:</a:t>
            </a: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Bir ürünün sahip olduğu imajdır. Bu ürünün imajı onu üreten kurumdan daha yaygın olabilir.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7704856" cy="6250706"/>
          </a:xfrm>
        </p:spPr>
        <p:txBody>
          <a:bodyPr/>
          <a:lstStyle/>
          <a:p>
            <a:pPr marL="838200" indent="-838200"/>
            <a:r>
              <a:rPr lang="tr-TR" sz="5400" b="1" dirty="0" smtClean="0"/>
              <a:t>c) Şemsiye </a:t>
            </a:r>
            <a:r>
              <a:rPr lang="tr-TR" sz="5400" b="1" dirty="0"/>
              <a:t>imajı: </a:t>
            </a: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Bir kurumun belli bir temel tutumunun ifadesidir. Bu imaj tüm alan ve markaların üzerine gerilmektedir.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6864" cy="6250706"/>
          </a:xfrm>
        </p:spPr>
        <p:txBody>
          <a:bodyPr/>
          <a:lstStyle/>
          <a:p>
            <a:r>
              <a:rPr lang="tr-TR" sz="4800" b="1" dirty="0"/>
              <a:t>d) Transfer imajı:</a:t>
            </a:r>
            <a:r>
              <a:rPr lang="tr-TR" sz="4800" dirty="0"/>
              <a:t/>
            </a:r>
            <a:br>
              <a:rPr lang="tr-TR" sz="4800" dirty="0"/>
            </a:br>
            <a:r>
              <a:rPr lang="tr-TR" sz="4800" dirty="0"/>
              <a:t>En tanınmış türü, uluslararası alanda yaygın, genellikle lüks mallar arasında yer alan bir markanın genellikle o türde olmayan bir ürüne transferidir.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91164" cy="6034087"/>
          </a:xfrm>
        </p:spPr>
        <p:txBody>
          <a:bodyPr/>
          <a:lstStyle/>
          <a:p>
            <a:r>
              <a:rPr lang="tr-TR" sz="5400" b="1" dirty="0"/>
              <a:t>e) Mevcut imaj: </a:t>
            </a: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Kuruluşun içinde bulunulan zamanda sahip olduğu imajdır.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35180" cy="5818187"/>
          </a:xfrm>
        </p:spPr>
        <p:txBody>
          <a:bodyPr/>
          <a:lstStyle/>
          <a:p>
            <a:r>
              <a:rPr lang="tr-TR" sz="5400" b="1" dirty="0"/>
              <a:t>f) İstenilen imaj:</a:t>
            </a: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Kurumun/bireyin/ grubun sahip olmasını istediği imajdır</a:t>
            </a:r>
            <a:r>
              <a:rPr lang="tr-T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080" cy="6249987"/>
          </a:xfrm>
        </p:spPr>
        <p:txBody>
          <a:bodyPr/>
          <a:lstStyle/>
          <a:p>
            <a:r>
              <a:rPr lang="tr-TR" sz="6000" b="1" dirty="0" smtClean="0"/>
              <a:t>g) Kurum </a:t>
            </a:r>
            <a:r>
              <a:rPr lang="tr-TR" sz="6000" b="1" dirty="0"/>
              <a:t>imajı:</a:t>
            </a:r>
            <a:br>
              <a:rPr lang="tr-TR" sz="6000" b="1" dirty="0"/>
            </a:br>
            <a:r>
              <a:rPr lang="tr-TR" sz="6000" dirty="0"/>
              <a:t>Kurumsal kimlik sunumlarının ilgili gruplar üzerinde bıraktığı bütünsel algıdır.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Marka imajından önce marka nedir?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tr-TR" sz="4000" dirty="0" smtClean="0"/>
              <a:t>Marka, bir satıcının veya bir grup satıcının mal ve hizmetlerinin belirlenmesini ve onların, rakiplerinin mal ve hizmetlerinden ayrı tutulmasını sağlayan isim, terim, işaret, sembol veya bütün bunların bileşimidir.</a:t>
            </a:r>
            <a:endParaRPr lang="tr-TR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59116" cy="5710646"/>
          </a:xfrm>
        </p:spPr>
        <p:txBody>
          <a:bodyPr/>
          <a:lstStyle/>
          <a:p>
            <a:r>
              <a:rPr lang="tr-TR" sz="6000" dirty="0"/>
              <a:t>kuruluşun yöneticisinden en alt düzeyde bulunan işçisine kadar çeşitli kuvvetlerin bileşimiyle oluşur.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/>
              <a:t>Kurumsal imaj</a:t>
            </a:r>
            <a:endParaRPr lang="tr-T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550988"/>
            <a:ext cx="7200800" cy="4794336"/>
          </a:xfrm>
        </p:spPr>
        <p:txBody>
          <a:bodyPr/>
          <a:lstStyle/>
          <a:p>
            <a:r>
              <a:rPr lang="tr-TR" sz="4400" dirty="0" smtClean="0"/>
              <a:t>Kurumsal kimlik</a:t>
            </a:r>
          </a:p>
          <a:p>
            <a:r>
              <a:rPr lang="tr-TR" sz="4400" dirty="0" smtClean="0"/>
              <a:t>Kurumsal davranış</a:t>
            </a:r>
          </a:p>
          <a:p>
            <a:r>
              <a:rPr lang="tr-TR" sz="4400" dirty="0" smtClean="0"/>
              <a:t>Kurumsal iletişim</a:t>
            </a:r>
          </a:p>
          <a:p>
            <a:r>
              <a:rPr lang="tr-TR" sz="4400" dirty="0" smtClean="0"/>
              <a:t>Tümünün </a:t>
            </a:r>
            <a:r>
              <a:rPr lang="tr-TR" sz="4400" dirty="0" err="1" smtClean="0"/>
              <a:t>sinerjik</a:t>
            </a:r>
            <a:r>
              <a:rPr lang="tr-TR" sz="4400" dirty="0" smtClean="0"/>
              <a:t> olarak yaratılıp yönetilmesini kapsar.</a:t>
            </a:r>
            <a:endParaRPr lang="tr-TR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/>
              <a:t>Markanın alt anlam seviyeleri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tr-TR" sz="3600" dirty="0" smtClean="0"/>
              <a:t>Nitelik: Ürünün öz niteliklerinin zihinde belirmesi.</a:t>
            </a:r>
          </a:p>
          <a:p>
            <a:r>
              <a:rPr lang="tr-TR" sz="3600" dirty="0" smtClean="0"/>
              <a:t>Yarar: Tutumun, fonksiyonel ve duygusal yarara dönüşmesi.</a:t>
            </a:r>
          </a:p>
          <a:p>
            <a:r>
              <a:rPr lang="tr-TR" sz="3600" dirty="0" smtClean="0"/>
              <a:t>Değerler: Markanın üreticinin değerleri hakkında tüketiciye anlattıkları.</a:t>
            </a:r>
          </a:p>
          <a:p>
            <a:r>
              <a:rPr lang="tr-TR" sz="3600" dirty="0" smtClean="0"/>
              <a:t>Kültür</a:t>
            </a:r>
          </a:p>
          <a:p>
            <a:r>
              <a:rPr lang="tr-TR" sz="3600" dirty="0" smtClean="0"/>
              <a:t>Kişilik</a:t>
            </a:r>
          </a:p>
          <a:p>
            <a:r>
              <a:rPr lang="tr-TR" sz="3600" dirty="0" smtClean="0"/>
              <a:t>Kullanıcı</a:t>
            </a:r>
            <a:endParaRPr lang="tr-T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Biraz düşünelim...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Nitelik... </a:t>
            </a:r>
          </a:p>
          <a:p>
            <a:pPr lvl="1"/>
            <a:r>
              <a:rPr lang="tr-TR" sz="4000" dirty="0" smtClean="0"/>
              <a:t>Volvo? </a:t>
            </a:r>
            <a:r>
              <a:rPr lang="tr-TR" sz="4000" dirty="0" err="1" smtClean="0"/>
              <a:t>Bocsh</a:t>
            </a:r>
            <a:r>
              <a:rPr lang="tr-TR" sz="4000" dirty="0" smtClean="0"/>
              <a:t>? </a:t>
            </a:r>
            <a:r>
              <a:rPr lang="tr-TR" sz="4000" dirty="0" err="1" smtClean="0"/>
              <a:t>Apple</a:t>
            </a:r>
            <a:r>
              <a:rPr lang="tr-TR" sz="4000" dirty="0" smtClean="0"/>
              <a:t>?</a:t>
            </a:r>
          </a:p>
          <a:p>
            <a:r>
              <a:rPr lang="tr-TR" sz="4000" dirty="0" smtClean="0"/>
              <a:t>Kültür</a:t>
            </a:r>
          </a:p>
          <a:p>
            <a:pPr lvl="1"/>
            <a:r>
              <a:rPr lang="tr-TR" sz="4000" dirty="0" smtClean="0"/>
              <a:t>Japon ve/veya Fransız kültürünü yansıtan otomobil?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Eğer bu markalar insan olsaydı sizce nasıl bir kişi olurdu?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Arçelik</a:t>
            </a:r>
            <a:endParaRPr lang="tr-TR" dirty="0" smtClean="0"/>
          </a:p>
          <a:p>
            <a:r>
              <a:rPr lang="tr-TR" dirty="0" err="1" smtClean="0"/>
              <a:t>Apple</a:t>
            </a:r>
            <a:endParaRPr lang="tr-TR" dirty="0" smtClean="0"/>
          </a:p>
          <a:p>
            <a:r>
              <a:rPr lang="tr-TR" dirty="0" err="1" smtClean="0"/>
              <a:t>Nike</a:t>
            </a:r>
            <a:endParaRPr lang="tr-TR" dirty="0" smtClean="0"/>
          </a:p>
          <a:p>
            <a:r>
              <a:rPr lang="tr-TR" dirty="0" err="1" smtClean="0"/>
              <a:t>Coca</a:t>
            </a:r>
            <a:r>
              <a:rPr lang="tr-TR" dirty="0" smtClean="0"/>
              <a:t> </a:t>
            </a:r>
            <a:r>
              <a:rPr lang="tr-TR" dirty="0" err="1" smtClean="0"/>
              <a:t>Cola</a:t>
            </a:r>
            <a:endParaRPr lang="tr-TR" dirty="0" smtClean="0"/>
          </a:p>
          <a:p>
            <a:r>
              <a:rPr lang="tr-TR" dirty="0" err="1" smtClean="0"/>
              <a:t>BİM</a:t>
            </a:r>
            <a:endParaRPr lang="tr-TR" dirty="0" smtClean="0"/>
          </a:p>
          <a:p>
            <a:r>
              <a:rPr lang="tr-TR" dirty="0" err="1" smtClean="0"/>
              <a:t>LCW</a:t>
            </a:r>
            <a:endParaRPr lang="tr-TR" dirty="0" smtClean="0"/>
          </a:p>
          <a:p>
            <a:r>
              <a:rPr lang="tr-TR" dirty="0" err="1" smtClean="0"/>
              <a:t>Yumoş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211144" cy="5675312"/>
          </a:xfrm>
        </p:spPr>
        <p:txBody>
          <a:bodyPr/>
          <a:lstStyle/>
          <a:p>
            <a:r>
              <a:rPr lang="tr-TR" sz="5400" b="1" dirty="0" smtClean="0"/>
              <a:t>a)Marka </a:t>
            </a:r>
            <a:r>
              <a:rPr lang="tr-TR" sz="5400" b="1" dirty="0"/>
              <a:t>imajı:</a:t>
            </a:r>
            <a:br>
              <a:rPr lang="tr-TR" sz="5400" b="1" dirty="0"/>
            </a:br>
            <a:r>
              <a:rPr lang="tr-TR" sz="5400" dirty="0"/>
              <a:t>Üretilen mal veya hizmetin hedef kitlesinde oluşan duygusal ve estetik izlenimlerin toplamı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82" y="2204864"/>
            <a:ext cx="8986118" cy="33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Armani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tr-TR" sz="4300" dirty="0" err="1"/>
              <a:t>Giorgio</a:t>
            </a:r>
            <a:r>
              <a:rPr lang="tr-TR" sz="4300" dirty="0"/>
              <a:t> Armani </a:t>
            </a:r>
            <a:r>
              <a:rPr lang="tr-TR" sz="4300" dirty="0" smtClean="0"/>
              <a:t>tıp</a:t>
            </a:r>
            <a:r>
              <a:rPr lang="tr-TR" sz="4300" dirty="0"/>
              <a:t> eğitimi aldı, ancak 1957 yılında askere çağrılmadan evvel fotoğrafçılıkla uğraşmak için tıbbı </a:t>
            </a:r>
            <a:r>
              <a:rPr lang="tr-TR" sz="4300" dirty="0" smtClean="0"/>
              <a:t>bıraktı.</a:t>
            </a:r>
            <a:endParaRPr lang="tr-TR" sz="4300" dirty="0"/>
          </a:p>
          <a:p>
            <a:r>
              <a:rPr lang="tr-TR" sz="4300" dirty="0"/>
              <a:t>Armani 1961'den 1970'e kadar tanınmış moda evi </a:t>
            </a:r>
            <a:r>
              <a:rPr lang="tr-TR" sz="4300" dirty="0" err="1" smtClean="0"/>
              <a:t>Cerruti</a:t>
            </a:r>
            <a:r>
              <a:rPr lang="tr-TR" sz="4300" dirty="0"/>
              <a:t> için çalıştı ve serbest çalışmak için bıraktı.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392</Words>
  <Application>Microsoft Office PowerPoint</Application>
  <PresentationFormat>On-screen Show (4:3)</PresentationFormat>
  <Paragraphs>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Halkla İlişkiler Stratejileri</vt:lpstr>
      <vt:lpstr>İmajın ait olduğu obje veya imaja yüklenen göreve bağlı olarak imaj çeşitleri...</vt:lpstr>
      <vt:lpstr>Marka imajından önce marka nedir?</vt:lpstr>
      <vt:lpstr>Markanın alt anlam seviyeleri</vt:lpstr>
      <vt:lpstr>Biraz düşünelim...</vt:lpstr>
      <vt:lpstr>Eğer bu markalar insan olsaydı sizce nasıl bir kişi olurdu? </vt:lpstr>
      <vt:lpstr>a)Marka imajı: Üretilen mal veya hizmetin hedef kitlesinde oluşan duygusal ve estetik izlenimlerin toplamı</vt:lpstr>
      <vt:lpstr>Slide 8</vt:lpstr>
      <vt:lpstr>Armani</vt:lpstr>
      <vt:lpstr>Armani</vt:lpstr>
      <vt:lpstr>Armani</vt:lpstr>
      <vt:lpstr>Armani</vt:lpstr>
      <vt:lpstr>Armani</vt:lpstr>
      <vt:lpstr>Armani</vt:lpstr>
      <vt:lpstr>PRADA</vt:lpstr>
      <vt:lpstr>Prada</vt:lpstr>
      <vt:lpstr>Prada</vt:lpstr>
      <vt:lpstr>PRADA</vt:lpstr>
      <vt:lpstr>Slide 19</vt:lpstr>
      <vt:lpstr>Slide 20</vt:lpstr>
      <vt:lpstr>Slide 21</vt:lpstr>
      <vt:lpstr>Slide 22</vt:lpstr>
      <vt:lpstr>Slide 23</vt:lpstr>
      <vt:lpstr>b) Ürün imajı: Bir ürünün sahip olduğu imajdır. Bu ürünün imajı onu üreten kurumdan daha yaygın olabilir.</vt:lpstr>
      <vt:lpstr>c) Şemsiye imajı:  Bir kurumun belli bir temel tutumunun ifadesidir. Bu imaj tüm alan ve markaların üzerine gerilmektedir.</vt:lpstr>
      <vt:lpstr>d) Transfer imajı: En tanınmış türü, uluslararası alanda yaygın, genellikle lüks mallar arasında yer alan bir markanın genellikle o türde olmayan bir ürüne transferidir.</vt:lpstr>
      <vt:lpstr>e) Mevcut imaj:  Kuruluşun içinde bulunulan zamanda sahip olduğu imajdır.</vt:lpstr>
      <vt:lpstr>f) İstenilen imaj: Kurumun/bireyin/ grubun sahip olmasını istediği imajdır.</vt:lpstr>
      <vt:lpstr>g) Kurum imajı: Kurumsal kimlik sunumlarının ilgili gruplar üzerinde bıraktığı bütünsel algıdır.  </vt:lpstr>
      <vt:lpstr>kuruluşun yöneticisinden en alt düzeyde bulunan işçisine kadar çeşitli kuvvetlerin bileşimiyle oluşur.</vt:lpstr>
      <vt:lpstr>Kurumsal imaj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Halkla İlişkiler Stratejileri</dc:title>
  <dc:creator>Hewlett-Packard Company</dc:creator>
  <cp:lastModifiedBy>Hewlett-Packard Company</cp:lastModifiedBy>
  <cp:revision>4</cp:revision>
  <dcterms:created xsi:type="dcterms:W3CDTF">2020-03-23T14:13:45Z</dcterms:created>
  <dcterms:modified xsi:type="dcterms:W3CDTF">2020-06-26T21:10:02Z</dcterms:modified>
</cp:coreProperties>
</file>