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8" r:id="rId7"/>
    <p:sldId id="262" r:id="rId8"/>
    <p:sldId id="263" r:id="rId9"/>
    <p:sldId id="264"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a:extLst>
              <a:ext uri="{FF2B5EF4-FFF2-40B4-BE49-F238E27FC236}">
                <a16:creationId xmlns:a16="http://schemas.microsoft.com/office/drawing/2014/main" id="{41C1D067-8D7F-449A-B0C4-3E9A90619E74}"/>
              </a:ext>
            </a:extLst>
          </p:cNvPr>
          <p:cNvSpPr>
            <a:spLocks noGrp="1"/>
          </p:cNvSpPr>
          <p:nvPr>
            <p:ph idx="1"/>
          </p:nvPr>
        </p:nvSpPr>
        <p:spPr>
          <a:xfrm>
            <a:off x="2589212" y="2133600"/>
            <a:ext cx="8966684" cy="3777622"/>
          </a:xfrm>
        </p:spPr>
        <p:txBody>
          <a:bodyPr>
            <a:normAutofit/>
          </a:bodyPr>
          <a:lstStyle/>
          <a:p>
            <a:pPr marL="0" indent="0" algn="ctr">
              <a:buNone/>
            </a:pPr>
            <a:r>
              <a:rPr lang="tr-TR" sz="3200" dirty="0"/>
              <a:t>Nitel Veri Analiz Programlarının Veri Analizinde Kullanılması</a:t>
            </a:r>
            <a:endParaRPr lang="en-US" sz="3200" dirty="0"/>
          </a:p>
        </p:txBody>
      </p:sp>
    </p:spTree>
    <p:extLst>
      <p:ext uri="{BB962C8B-B14F-4D97-AF65-F5344CB8AC3E}">
        <p14:creationId xmlns:p14="http://schemas.microsoft.com/office/powerpoint/2010/main" val="146992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F0DEE1-787E-4263-9AAC-1A7735EA26C2}"/>
              </a:ext>
            </a:extLst>
          </p:cNvPr>
          <p:cNvSpPr>
            <a:spLocks noGrp="1"/>
          </p:cNvSpPr>
          <p:nvPr>
            <p:ph type="title"/>
          </p:nvPr>
        </p:nvSpPr>
        <p:spPr/>
        <p:txBody>
          <a:bodyPr/>
          <a:lstStyle/>
          <a:p>
            <a:r>
              <a:rPr lang="tr-TR" dirty="0"/>
              <a:t>Kaynaklar</a:t>
            </a:r>
            <a:endParaRPr lang="en-US" dirty="0"/>
          </a:p>
        </p:txBody>
      </p:sp>
      <p:sp>
        <p:nvSpPr>
          <p:cNvPr id="3" name="İçerik Yer Tutucusu 2">
            <a:extLst>
              <a:ext uri="{FF2B5EF4-FFF2-40B4-BE49-F238E27FC236}">
                <a16:creationId xmlns:a16="http://schemas.microsoft.com/office/drawing/2014/main" id="{0C8FE3B8-85DB-4F5D-9840-986E86A2A5A4}"/>
              </a:ext>
            </a:extLst>
          </p:cNvPr>
          <p:cNvSpPr>
            <a:spLocks noGrp="1"/>
          </p:cNvSpPr>
          <p:nvPr>
            <p:ph idx="1"/>
          </p:nvPr>
        </p:nvSpPr>
        <p:spPr/>
        <p:txBody>
          <a:bodyPr/>
          <a:lstStyle/>
          <a:p>
            <a:r>
              <a:rPr lang="en-US" dirty="0"/>
              <a:t>Merriam, S. B. (1998). Qualitative research and case study applications in education. San Francisco: Jossey-Bass. </a:t>
            </a:r>
            <a:endParaRPr lang="tr-TR" dirty="0"/>
          </a:p>
          <a:p>
            <a:r>
              <a:rPr lang="tr-TR" dirty="0" err="1"/>
              <a:t>Patton</a:t>
            </a:r>
            <a:r>
              <a:rPr lang="tr-TR" dirty="0"/>
              <a:t>, M.Q.(1990).</a:t>
            </a:r>
            <a:r>
              <a:rPr lang="tr-TR" i="1" dirty="0" err="1"/>
              <a:t>Qualitative</a:t>
            </a:r>
            <a:r>
              <a:rPr lang="tr-TR" i="1" dirty="0"/>
              <a:t> </a:t>
            </a:r>
            <a:r>
              <a:rPr lang="tr-TR" i="1" dirty="0" err="1"/>
              <a:t>evaluation</a:t>
            </a:r>
            <a:r>
              <a:rPr lang="tr-TR" i="1" dirty="0"/>
              <a:t> </a:t>
            </a:r>
            <a:r>
              <a:rPr lang="tr-TR" i="1" dirty="0" err="1"/>
              <a:t>and</a:t>
            </a:r>
            <a:r>
              <a:rPr lang="tr-TR" i="1" dirty="0"/>
              <a:t> </a:t>
            </a:r>
            <a:r>
              <a:rPr lang="tr-TR" i="1" dirty="0" err="1"/>
              <a:t>research</a:t>
            </a:r>
            <a:r>
              <a:rPr lang="tr-TR" i="1" dirty="0"/>
              <a:t> </a:t>
            </a:r>
            <a:r>
              <a:rPr lang="tr-TR" i="1" dirty="0" err="1"/>
              <a:t>methods</a:t>
            </a:r>
            <a:r>
              <a:rPr lang="tr-TR" dirty="0" err="1"/>
              <a:t>.Londra:Sage</a:t>
            </a:r>
            <a:r>
              <a:rPr lang="tr-TR" dirty="0"/>
              <a:t>.</a:t>
            </a:r>
          </a:p>
          <a:p>
            <a:r>
              <a:rPr lang="en-US" dirty="0" err="1"/>
              <a:t>Seggie</a:t>
            </a:r>
            <a:r>
              <a:rPr lang="en-US" dirty="0"/>
              <a:t>, F.N. </a:t>
            </a:r>
            <a:r>
              <a:rPr lang="en-US" dirty="0" err="1"/>
              <a:t>ve</a:t>
            </a:r>
            <a:r>
              <a:rPr lang="en-US" dirty="0"/>
              <a:t> Bayburt, Y. (201</a:t>
            </a:r>
            <a:r>
              <a:rPr lang="tr-TR" dirty="0"/>
              <a:t>7</a:t>
            </a:r>
            <a:r>
              <a:rPr lang="en-US" dirty="0"/>
              <a:t>). </a:t>
            </a:r>
            <a:r>
              <a:rPr lang="en-US" dirty="0" err="1"/>
              <a:t>Nitel</a:t>
            </a:r>
            <a:r>
              <a:rPr lang="en-US" dirty="0"/>
              <a:t> </a:t>
            </a:r>
            <a:r>
              <a:rPr lang="en-US" dirty="0" err="1"/>
              <a:t>Araştırma</a:t>
            </a:r>
            <a:r>
              <a:rPr lang="en-US" dirty="0"/>
              <a:t> </a:t>
            </a:r>
            <a:r>
              <a:rPr lang="en-US" dirty="0" err="1"/>
              <a:t>Yöntem</a:t>
            </a:r>
            <a:r>
              <a:rPr lang="en-US" dirty="0"/>
              <a:t> Teknik, </a:t>
            </a:r>
            <a:r>
              <a:rPr lang="en-US" dirty="0" err="1"/>
              <a:t>Analiz</a:t>
            </a:r>
            <a:r>
              <a:rPr lang="en-US" dirty="0"/>
              <a:t> </a:t>
            </a:r>
            <a:r>
              <a:rPr lang="en-US" dirty="0" err="1"/>
              <a:t>Ve</a:t>
            </a:r>
            <a:r>
              <a:rPr lang="en-US" dirty="0"/>
              <a:t> </a:t>
            </a:r>
            <a:r>
              <a:rPr lang="en-US" dirty="0" err="1"/>
              <a:t>Yaklaşımları</a:t>
            </a:r>
            <a:r>
              <a:rPr lang="en-US" dirty="0"/>
              <a:t>. Ankara: </a:t>
            </a:r>
            <a:r>
              <a:rPr lang="en-US" dirty="0" err="1"/>
              <a:t>Anı</a:t>
            </a:r>
            <a:r>
              <a:rPr lang="en-US" dirty="0"/>
              <a:t>.</a:t>
            </a:r>
            <a:endParaRPr lang="tr-TR" dirty="0"/>
          </a:p>
          <a:p>
            <a:r>
              <a:rPr lang="en-US" dirty="0"/>
              <a:t>Weitzman, E</a:t>
            </a:r>
            <a:r>
              <a:rPr lang="tr-TR" dirty="0"/>
              <a:t>.</a:t>
            </a:r>
            <a:r>
              <a:rPr lang="en-US" dirty="0"/>
              <a:t> A. &amp; Miles, M</a:t>
            </a:r>
            <a:r>
              <a:rPr lang="tr-TR" dirty="0"/>
              <a:t>.</a:t>
            </a:r>
            <a:r>
              <a:rPr lang="en-US" dirty="0"/>
              <a:t> B.</a:t>
            </a:r>
            <a:r>
              <a:rPr lang="tr-TR" dirty="0"/>
              <a:t>(1995). </a:t>
            </a:r>
            <a:r>
              <a:rPr lang="en-US" dirty="0"/>
              <a:t>Computer Programs for Qualitative Data Analysis. Thousand Oaks, </a:t>
            </a:r>
            <a:r>
              <a:rPr lang="en-US" dirty="0" err="1"/>
              <a:t>Californi</a:t>
            </a:r>
            <a:r>
              <a:rPr lang="tr-TR" dirty="0"/>
              <a:t>a.</a:t>
            </a:r>
            <a:endParaRPr lang="en-US" dirty="0"/>
          </a:p>
        </p:txBody>
      </p:sp>
    </p:spTree>
    <p:extLst>
      <p:ext uri="{BB962C8B-B14F-4D97-AF65-F5344CB8AC3E}">
        <p14:creationId xmlns:p14="http://schemas.microsoft.com/office/powerpoint/2010/main" val="368970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150E661-4B57-4835-B96D-9CDDE29FB828}"/>
              </a:ext>
            </a:extLst>
          </p:cNvPr>
          <p:cNvSpPr>
            <a:spLocks noGrp="1"/>
          </p:cNvSpPr>
          <p:nvPr>
            <p:ph type="title"/>
          </p:nvPr>
        </p:nvSpPr>
        <p:spPr/>
        <p:txBody>
          <a:bodyPr/>
          <a:lstStyle/>
          <a:p>
            <a:endParaRPr lang="en-US"/>
          </a:p>
        </p:txBody>
      </p:sp>
      <p:sp>
        <p:nvSpPr>
          <p:cNvPr id="3" name="İçerik Yer Tutucusu 2">
            <a:extLst>
              <a:ext uri="{FF2B5EF4-FFF2-40B4-BE49-F238E27FC236}">
                <a16:creationId xmlns:a16="http://schemas.microsoft.com/office/drawing/2014/main" id="{2A6EFF98-6339-4C75-8CE2-E56EB323A4A5}"/>
              </a:ext>
            </a:extLst>
          </p:cNvPr>
          <p:cNvSpPr>
            <a:spLocks noGrp="1"/>
          </p:cNvSpPr>
          <p:nvPr>
            <p:ph idx="1"/>
          </p:nvPr>
        </p:nvSpPr>
        <p:spPr>
          <a:xfrm>
            <a:off x="2589212" y="2133600"/>
            <a:ext cx="7773988" cy="3777622"/>
          </a:xfrm>
        </p:spPr>
        <p:txBody>
          <a:bodyPr>
            <a:normAutofit/>
          </a:bodyPr>
          <a:lstStyle/>
          <a:p>
            <a:r>
              <a:rPr lang="tr-TR" sz="2400" dirty="0"/>
              <a:t>Veri analizi süreci, karşılaşılan örneklem büyüklüğü ve genelleme yapmakta zorlanılması, araştırmacının öznel rolü, elde edilen verilerin yapılandırılmamış olması, karmaşık, geniş veya dar kapsamlı kuramlar üretilmesi, enerji, zaman kaybına sebep olması gibi sorunların aşılabilmesi açısından önemli bir role sahiptir (</a:t>
            </a:r>
            <a:r>
              <a:rPr lang="tr-TR" sz="2400" dirty="0" err="1"/>
              <a:t>Patton</a:t>
            </a:r>
            <a:r>
              <a:rPr lang="tr-TR" sz="2400" dirty="0"/>
              <a:t>, 1990).</a:t>
            </a:r>
            <a:endParaRPr lang="en-US" sz="2400" dirty="0"/>
          </a:p>
        </p:txBody>
      </p:sp>
    </p:spTree>
    <p:extLst>
      <p:ext uri="{BB962C8B-B14F-4D97-AF65-F5344CB8AC3E}">
        <p14:creationId xmlns:p14="http://schemas.microsoft.com/office/powerpoint/2010/main" val="149614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3B693C-11BC-41ED-A641-92D4AE022D58}"/>
              </a:ext>
            </a:extLst>
          </p:cNvPr>
          <p:cNvSpPr>
            <a:spLocks noGrp="1"/>
          </p:cNvSpPr>
          <p:nvPr>
            <p:ph type="title"/>
          </p:nvPr>
        </p:nvSpPr>
        <p:spPr/>
        <p:txBody>
          <a:bodyPr/>
          <a:lstStyle/>
          <a:p>
            <a:r>
              <a:rPr lang="tr-TR" dirty="0"/>
              <a:t>Nitel Veri Analizi Yazılımları</a:t>
            </a:r>
            <a:endParaRPr lang="en-US" dirty="0"/>
          </a:p>
        </p:txBody>
      </p:sp>
      <p:sp>
        <p:nvSpPr>
          <p:cNvPr id="3" name="İçerik Yer Tutucusu 2">
            <a:extLst>
              <a:ext uri="{FF2B5EF4-FFF2-40B4-BE49-F238E27FC236}">
                <a16:creationId xmlns:a16="http://schemas.microsoft.com/office/drawing/2014/main" id="{5C09611F-1BEA-4FCE-A32D-41D252CB4F6C}"/>
              </a:ext>
            </a:extLst>
          </p:cNvPr>
          <p:cNvSpPr>
            <a:spLocks noGrp="1"/>
          </p:cNvSpPr>
          <p:nvPr>
            <p:ph idx="1"/>
          </p:nvPr>
        </p:nvSpPr>
        <p:spPr>
          <a:xfrm>
            <a:off x="2589212" y="2133600"/>
            <a:ext cx="8915400" cy="2610678"/>
          </a:xfrm>
        </p:spPr>
        <p:txBody>
          <a:bodyPr>
            <a:normAutofit lnSpcReduction="10000"/>
          </a:bodyPr>
          <a:lstStyle/>
          <a:p>
            <a:pPr marL="0" indent="0">
              <a:buNone/>
            </a:pPr>
            <a:r>
              <a:rPr lang="tr-TR" dirty="0"/>
              <a:t>İşlevlerine </a:t>
            </a:r>
            <a:r>
              <a:rPr lang="tr-TR" dirty="0" err="1"/>
              <a:t>görenNitel</a:t>
            </a:r>
            <a:r>
              <a:rPr lang="tr-TR" dirty="0"/>
              <a:t> veri analizi programlarını 5 başlık  altında toplamak mümkündür:</a:t>
            </a:r>
          </a:p>
          <a:p>
            <a:pPr marL="0" indent="0">
              <a:buNone/>
            </a:pPr>
            <a:r>
              <a:rPr lang="tr-TR" dirty="0"/>
              <a:t>1)Metin geri çağırıcılar</a:t>
            </a:r>
          </a:p>
          <a:p>
            <a:pPr marL="0" indent="0">
              <a:buNone/>
            </a:pPr>
            <a:r>
              <a:rPr lang="tr-TR" dirty="0"/>
              <a:t>2)Metin tabanlı </a:t>
            </a:r>
            <a:r>
              <a:rPr lang="tr-TR" dirty="0" err="1"/>
              <a:t>yönetciler</a:t>
            </a:r>
            <a:endParaRPr lang="tr-TR" dirty="0"/>
          </a:p>
          <a:p>
            <a:pPr marL="0" indent="0">
              <a:buNone/>
            </a:pPr>
            <a:r>
              <a:rPr lang="tr-TR" dirty="0"/>
              <a:t>3)Kod ve geri çağırma programları</a:t>
            </a:r>
          </a:p>
          <a:p>
            <a:pPr marL="0" indent="0">
              <a:buNone/>
            </a:pPr>
            <a:r>
              <a:rPr lang="tr-TR" dirty="0"/>
              <a:t>4)Kod temelli kuram </a:t>
            </a:r>
            <a:r>
              <a:rPr lang="tr-TR" dirty="0" err="1"/>
              <a:t>oluşturmacılar</a:t>
            </a:r>
            <a:endParaRPr lang="tr-TR" dirty="0"/>
          </a:p>
          <a:p>
            <a:pPr marL="0" indent="0">
              <a:buNone/>
            </a:pPr>
            <a:r>
              <a:rPr lang="tr-TR" dirty="0"/>
              <a:t>5)Kavramsal ağ </a:t>
            </a:r>
            <a:r>
              <a:rPr lang="tr-TR" dirty="0" err="1"/>
              <a:t>oluşturmacılar</a:t>
            </a:r>
            <a:endParaRPr lang="tr-TR" dirty="0"/>
          </a:p>
          <a:p>
            <a:endParaRPr lang="en-US" dirty="0"/>
          </a:p>
        </p:txBody>
      </p:sp>
      <p:sp>
        <p:nvSpPr>
          <p:cNvPr id="4" name="Metin kutusu 3">
            <a:extLst>
              <a:ext uri="{FF2B5EF4-FFF2-40B4-BE49-F238E27FC236}">
                <a16:creationId xmlns:a16="http://schemas.microsoft.com/office/drawing/2014/main" id="{DA2C9DDB-3E92-4F6C-88C3-D3A6C6EBA026}"/>
              </a:ext>
            </a:extLst>
          </p:cNvPr>
          <p:cNvSpPr txBox="1"/>
          <p:nvPr/>
        </p:nvSpPr>
        <p:spPr>
          <a:xfrm>
            <a:off x="7182678" y="5261113"/>
            <a:ext cx="4002157" cy="369332"/>
          </a:xfrm>
          <a:prstGeom prst="rect">
            <a:avLst/>
          </a:prstGeom>
          <a:noFill/>
        </p:spPr>
        <p:txBody>
          <a:bodyPr wrap="square" rtlCol="0">
            <a:spAutoFit/>
          </a:bodyPr>
          <a:lstStyle/>
          <a:p>
            <a:r>
              <a:rPr lang="tr-TR" dirty="0"/>
              <a:t>(</a:t>
            </a:r>
            <a:r>
              <a:rPr lang="tr-TR" dirty="0" err="1"/>
              <a:t>Weitzman</a:t>
            </a:r>
            <a:r>
              <a:rPr lang="tr-TR" dirty="0"/>
              <a:t> ve Miles, 1995)</a:t>
            </a:r>
            <a:endParaRPr lang="en-US" dirty="0"/>
          </a:p>
        </p:txBody>
      </p:sp>
    </p:spTree>
    <p:extLst>
      <p:ext uri="{BB962C8B-B14F-4D97-AF65-F5344CB8AC3E}">
        <p14:creationId xmlns:p14="http://schemas.microsoft.com/office/powerpoint/2010/main" val="1278669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338F92-277C-41FC-8185-0CA4E8262E66}"/>
              </a:ext>
            </a:extLst>
          </p:cNvPr>
          <p:cNvSpPr>
            <a:spLocks noGrp="1"/>
          </p:cNvSpPr>
          <p:nvPr>
            <p:ph type="title"/>
          </p:nvPr>
        </p:nvSpPr>
        <p:spPr/>
        <p:txBody>
          <a:bodyPr/>
          <a:lstStyle/>
          <a:p>
            <a:r>
              <a:rPr lang="tr-TR" dirty="0"/>
              <a:t>Nitel Veri Analizi Yazılımları</a:t>
            </a:r>
            <a:endParaRPr lang="en-US" dirty="0"/>
          </a:p>
        </p:txBody>
      </p:sp>
      <p:graphicFrame>
        <p:nvGraphicFramePr>
          <p:cNvPr id="4" name="İçerik Yer Tutucusu 3">
            <a:extLst>
              <a:ext uri="{FF2B5EF4-FFF2-40B4-BE49-F238E27FC236}">
                <a16:creationId xmlns:a16="http://schemas.microsoft.com/office/drawing/2014/main" id="{497C209E-35FC-45EF-8F34-75465C8889A2}"/>
              </a:ext>
            </a:extLst>
          </p:cNvPr>
          <p:cNvGraphicFramePr>
            <a:graphicFrameLocks noGrp="1"/>
          </p:cNvGraphicFramePr>
          <p:nvPr>
            <p:ph idx="1"/>
            <p:extLst>
              <p:ext uri="{D42A27DB-BD31-4B8C-83A1-F6EECF244321}">
                <p14:modId xmlns:p14="http://schemas.microsoft.com/office/powerpoint/2010/main" val="2875243918"/>
              </p:ext>
            </p:extLst>
          </p:nvPr>
        </p:nvGraphicFramePr>
        <p:xfrm>
          <a:off x="2589213" y="2133600"/>
          <a:ext cx="8915400" cy="3032760"/>
        </p:xfrm>
        <a:graphic>
          <a:graphicData uri="http://schemas.openxmlformats.org/drawingml/2006/table">
            <a:tbl>
              <a:tblPr firstRow="1" bandRow="1">
                <a:tableStyleId>{5C22544A-7EE6-4342-B048-85BDC9FD1C3A}</a:tableStyleId>
              </a:tblPr>
              <a:tblGrid>
                <a:gridCol w="3533291">
                  <a:extLst>
                    <a:ext uri="{9D8B030D-6E8A-4147-A177-3AD203B41FA5}">
                      <a16:colId xmlns:a16="http://schemas.microsoft.com/office/drawing/2014/main" val="2283253274"/>
                    </a:ext>
                  </a:extLst>
                </a:gridCol>
                <a:gridCol w="5382109">
                  <a:extLst>
                    <a:ext uri="{9D8B030D-6E8A-4147-A177-3AD203B41FA5}">
                      <a16:colId xmlns:a16="http://schemas.microsoft.com/office/drawing/2014/main" val="2296459602"/>
                    </a:ext>
                  </a:extLst>
                </a:gridCol>
              </a:tblGrid>
              <a:tr h="370840">
                <a:tc>
                  <a:txBody>
                    <a:bodyPr/>
                    <a:lstStyle/>
                    <a:p>
                      <a:r>
                        <a:rPr lang="tr-TR" dirty="0"/>
                        <a:t>Yazılım Çeşidi</a:t>
                      </a:r>
                      <a:endParaRPr lang="en-US" dirty="0"/>
                    </a:p>
                  </a:txBody>
                  <a:tcPr/>
                </a:tc>
                <a:tc>
                  <a:txBody>
                    <a:bodyPr/>
                    <a:lstStyle/>
                    <a:p>
                      <a:r>
                        <a:rPr lang="tr-TR" dirty="0"/>
                        <a:t>Ürün Adı</a:t>
                      </a:r>
                      <a:endParaRPr lang="en-US" dirty="0"/>
                    </a:p>
                  </a:txBody>
                  <a:tcPr/>
                </a:tc>
                <a:extLst>
                  <a:ext uri="{0D108BD9-81ED-4DB2-BD59-A6C34878D82A}">
                    <a16:rowId xmlns:a16="http://schemas.microsoft.com/office/drawing/2014/main" val="3929673163"/>
                  </a:ext>
                </a:extLst>
              </a:tr>
              <a:tr h="370840">
                <a:tc>
                  <a:txBody>
                    <a:bodyPr/>
                    <a:lstStyle/>
                    <a:p>
                      <a:r>
                        <a:rPr lang="tr-TR" dirty="0"/>
                        <a:t>Yazı Toplayıcıları</a:t>
                      </a:r>
                      <a:endParaRPr lang="en-US" dirty="0"/>
                    </a:p>
                  </a:txBody>
                  <a:tcPr/>
                </a:tc>
                <a:tc>
                  <a:txBody>
                    <a:bodyPr/>
                    <a:lstStyle/>
                    <a:p>
                      <a:r>
                        <a:rPr lang="tr-TR" dirty="0"/>
                        <a:t>Sonar Professional, </a:t>
                      </a:r>
                      <a:r>
                        <a:rPr lang="tr-TR" dirty="0" err="1"/>
                        <a:t>The</a:t>
                      </a:r>
                      <a:r>
                        <a:rPr lang="tr-TR" dirty="0"/>
                        <a:t> </a:t>
                      </a:r>
                      <a:r>
                        <a:rPr lang="tr-TR" dirty="0" err="1"/>
                        <a:t>Text</a:t>
                      </a:r>
                      <a:r>
                        <a:rPr lang="tr-TR" dirty="0"/>
                        <a:t> </a:t>
                      </a:r>
                      <a:r>
                        <a:rPr lang="tr-TR" dirty="0" err="1"/>
                        <a:t>Collector</a:t>
                      </a:r>
                      <a:r>
                        <a:rPr lang="tr-TR" dirty="0"/>
                        <a:t>, </a:t>
                      </a:r>
                      <a:r>
                        <a:rPr lang="tr-TR" dirty="0" err="1"/>
                        <a:t>ZyIndex</a:t>
                      </a:r>
                      <a:endParaRPr lang="en-US" dirty="0"/>
                    </a:p>
                  </a:txBody>
                  <a:tcPr/>
                </a:tc>
                <a:extLst>
                  <a:ext uri="{0D108BD9-81ED-4DB2-BD59-A6C34878D82A}">
                    <a16:rowId xmlns:a16="http://schemas.microsoft.com/office/drawing/2014/main" val="3179909392"/>
                  </a:ext>
                </a:extLst>
              </a:tr>
              <a:tr h="370840">
                <a:tc>
                  <a:txBody>
                    <a:bodyPr/>
                    <a:lstStyle/>
                    <a:p>
                      <a:r>
                        <a:rPr lang="tr-TR" dirty="0"/>
                        <a:t>Yazı </a:t>
                      </a:r>
                      <a:r>
                        <a:rPr lang="tr-TR" dirty="0" err="1"/>
                        <a:t>Veritabanı</a:t>
                      </a:r>
                      <a:r>
                        <a:rPr lang="tr-TR" dirty="0"/>
                        <a:t> Yöneticileri</a:t>
                      </a:r>
                    </a:p>
                  </a:txBody>
                  <a:tcPr/>
                </a:tc>
                <a:tc>
                  <a:txBody>
                    <a:bodyPr/>
                    <a:lstStyle/>
                    <a:p>
                      <a:r>
                        <a:rPr lang="tr-TR" dirty="0"/>
                        <a:t>asksam, </a:t>
                      </a:r>
                      <a:r>
                        <a:rPr lang="tr-TR" dirty="0" err="1"/>
                        <a:t>Folio</a:t>
                      </a:r>
                      <a:r>
                        <a:rPr lang="tr-TR" dirty="0"/>
                        <a:t> </a:t>
                      </a:r>
                      <a:r>
                        <a:rPr lang="tr-TR" dirty="0" err="1"/>
                        <a:t>Views</a:t>
                      </a:r>
                      <a:r>
                        <a:rPr lang="tr-TR" dirty="0"/>
                        <a:t>, </a:t>
                      </a:r>
                      <a:r>
                        <a:rPr lang="tr-TR" dirty="0" err="1"/>
                        <a:t>Idealist</a:t>
                      </a:r>
                      <a:r>
                        <a:rPr lang="tr-TR" dirty="0"/>
                        <a:t>, </a:t>
                      </a:r>
                      <a:r>
                        <a:rPr lang="tr-TR" dirty="0" err="1"/>
                        <a:t>InfoTree</a:t>
                      </a:r>
                      <a:r>
                        <a:rPr lang="tr-TR" dirty="0"/>
                        <a:t> 32XT,TEXTBASE ALPHA</a:t>
                      </a:r>
                      <a:endParaRPr lang="en-US" dirty="0"/>
                    </a:p>
                  </a:txBody>
                  <a:tcPr/>
                </a:tc>
                <a:extLst>
                  <a:ext uri="{0D108BD9-81ED-4DB2-BD59-A6C34878D82A}">
                    <a16:rowId xmlns:a16="http://schemas.microsoft.com/office/drawing/2014/main" val="4069803540"/>
                  </a:ext>
                </a:extLst>
              </a:tr>
              <a:tr h="370840">
                <a:tc>
                  <a:txBody>
                    <a:bodyPr/>
                    <a:lstStyle/>
                    <a:p>
                      <a:r>
                        <a:rPr lang="tr-TR" dirty="0" err="1"/>
                        <a:t>Kodlayıcılar</a:t>
                      </a:r>
                      <a:endParaRPr lang="en-US" dirty="0"/>
                    </a:p>
                  </a:txBody>
                  <a:tcPr/>
                </a:tc>
                <a:tc>
                  <a:txBody>
                    <a:bodyPr/>
                    <a:lstStyle/>
                    <a:p>
                      <a:r>
                        <a:rPr lang="tr-TR" dirty="0"/>
                        <a:t>HyperQual2,Kwalitan, </a:t>
                      </a:r>
                      <a:r>
                        <a:rPr lang="tr-TR" dirty="0" err="1"/>
                        <a:t>QUALPRO,Martin</a:t>
                      </a:r>
                      <a:r>
                        <a:rPr lang="tr-TR" dirty="0"/>
                        <a:t>, Data </a:t>
                      </a:r>
                      <a:r>
                        <a:rPr lang="tr-TR" dirty="0" err="1"/>
                        <a:t>Collector</a:t>
                      </a:r>
                      <a:endParaRPr lang="en-US" dirty="0"/>
                    </a:p>
                  </a:txBody>
                  <a:tcPr/>
                </a:tc>
                <a:extLst>
                  <a:ext uri="{0D108BD9-81ED-4DB2-BD59-A6C34878D82A}">
                    <a16:rowId xmlns:a16="http://schemas.microsoft.com/office/drawing/2014/main" val="2839603774"/>
                  </a:ext>
                </a:extLst>
              </a:tr>
              <a:tr h="370840">
                <a:tc>
                  <a:txBody>
                    <a:bodyPr/>
                    <a:lstStyle/>
                    <a:p>
                      <a:r>
                        <a:rPr lang="tr-TR" dirty="0"/>
                        <a:t>Kod Bazlı Kuram Üreteçleri</a:t>
                      </a:r>
                      <a:endParaRPr lang="en-US" dirty="0"/>
                    </a:p>
                  </a:txBody>
                  <a:tcPr/>
                </a:tc>
                <a:tc>
                  <a:txBody>
                    <a:bodyPr/>
                    <a:lstStyle/>
                    <a:p>
                      <a:r>
                        <a:rPr lang="tr-TR" dirty="0" err="1"/>
                        <a:t>AFTER,AnSWR,AQUAD,ATLAS</a:t>
                      </a:r>
                      <a:r>
                        <a:rPr lang="tr-TR" dirty="0"/>
                        <a:t>/</a:t>
                      </a:r>
                      <a:r>
                        <a:rPr lang="tr-TR" dirty="0" err="1"/>
                        <a:t>ti,Code</a:t>
                      </a:r>
                      <a:r>
                        <a:rPr lang="tr-TR" dirty="0"/>
                        <a:t>-A-</a:t>
                      </a:r>
                      <a:r>
                        <a:rPr lang="tr-TR" dirty="0" err="1"/>
                        <a:t>Text,HyperRESEARCH,NUD</a:t>
                      </a:r>
                      <a:r>
                        <a:rPr lang="tr-TR" dirty="0"/>
                        <a:t>-</a:t>
                      </a:r>
                      <a:r>
                        <a:rPr lang="tr-TR" dirty="0" err="1"/>
                        <a:t>IST,NVivo</a:t>
                      </a:r>
                      <a:endParaRPr lang="en-US" dirty="0"/>
                    </a:p>
                  </a:txBody>
                  <a:tcPr/>
                </a:tc>
                <a:extLst>
                  <a:ext uri="{0D108BD9-81ED-4DB2-BD59-A6C34878D82A}">
                    <a16:rowId xmlns:a16="http://schemas.microsoft.com/office/drawing/2014/main" val="1902623489"/>
                  </a:ext>
                </a:extLst>
              </a:tr>
              <a:tr h="370840">
                <a:tc>
                  <a:txBody>
                    <a:bodyPr/>
                    <a:lstStyle/>
                    <a:p>
                      <a:r>
                        <a:rPr lang="tr-TR" dirty="0"/>
                        <a:t>Kavramsal İlişki Ağı Kurucuları</a:t>
                      </a:r>
                      <a:endParaRPr lang="en-US" dirty="0"/>
                    </a:p>
                  </a:txBody>
                  <a:tcPr/>
                </a:tc>
                <a:tc>
                  <a:txBody>
                    <a:bodyPr/>
                    <a:lstStyle/>
                    <a:p>
                      <a:r>
                        <a:rPr lang="tr-TR" dirty="0" err="1"/>
                        <a:t>Inspiration</a:t>
                      </a:r>
                      <a:r>
                        <a:rPr lang="tr-TR" dirty="0"/>
                        <a:t>, </a:t>
                      </a:r>
                      <a:r>
                        <a:rPr lang="tr-TR" dirty="0" err="1"/>
                        <a:t>MetaDesign,Visio</a:t>
                      </a:r>
                      <a:endParaRPr lang="en-US" dirty="0"/>
                    </a:p>
                  </a:txBody>
                  <a:tcPr/>
                </a:tc>
                <a:extLst>
                  <a:ext uri="{0D108BD9-81ED-4DB2-BD59-A6C34878D82A}">
                    <a16:rowId xmlns:a16="http://schemas.microsoft.com/office/drawing/2014/main" val="1477169790"/>
                  </a:ext>
                </a:extLst>
              </a:tr>
            </a:tbl>
          </a:graphicData>
        </a:graphic>
      </p:graphicFrame>
      <p:sp>
        <p:nvSpPr>
          <p:cNvPr id="6" name="Metin kutusu 5">
            <a:extLst>
              <a:ext uri="{FF2B5EF4-FFF2-40B4-BE49-F238E27FC236}">
                <a16:creationId xmlns:a16="http://schemas.microsoft.com/office/drawing/2014/main" id="{4A9DDB14-B6B4-4AB3-9DC7-A5524945F7FC}"/>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1817018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89F041-7EE7-4B80-845D-892BE59FEA5D}"/>
              </a:ext>
            </a:extLst>
          </p:cNvPr>
          <p:cNvSpPr>
            <a:spLocks noGrp="1"/>
          </p:cNvSpPr>
          <p:nvPr>
            <p:ph type="title"/>
          </p:nvPr>
        </p:nvSpPr>
        <p:spPr/>
        <p:txBody>
          <a:bodyPr/>
          <a:lstStyle/>
          <a:p>
            <a:r>
              <a:rPr lang="tr-TR" dirty="0" err="1"/>
              <a:t>Nvivo</a:t>
            </a:r>
            <a:r>
              <a:rPr lang="tr-TR" dirty="0"/>
              <a:t>-</a:t>
            </a:r>
            <a:r>
              <a:rPr lang="tr-TR" sz="3200" dirty="0"/>
              <a:t>İlgili Yazılım Terminolojisi</a:t>
            </a:r>
            <a:endParaRPr lang="en-US" sz="3200" dirty="0"/>
          </a:p>
        </p:txBody>
      </p:sp>
      <p:sp>
        <p:nvSpPr>
          <p:cNvPr id="3" name="İçerik Yer Tutucusu 2">
            <a:extLst>
              <a:ext uri="{FF2B5EF4-FFF2-40B4-BE49-F238E27FC236}">
                <a16:creationId xmlns:a16="http://schemas.microsoft.com/office/drawing/2014/main" id="{4E5F48A7-0932-4CF8-9A69-1D7058C14A0D}"/>
              </a:ext>
            </a:extLst>
          </p:cNvPr>
          <p:cNvSpPr>
            <a:spLocks noGrp="1"/>
          </p:cNvSpPr>
          <p:nvPr>
            <p:ph idx="1"/>
          </p:nvPr>
        </p:nvSpPr>
        <p:spPr/>
        <p:txBody>
          <a:bodyPr>
            <a:normAutofit/>
          </a:bodyPr>
          <a:lstStyle/>
          <a:p>
            <a:r>
              <a:rPr lang="tr-TR" sz="2400" dirty="0" err="1"/>
              <a:t>Sources</a:t>
            </a:r>
            <a:r>
              <a:rPr lang="tr-TR" sz="2400" dirty="0"/>
              <a:t>(Kaynaklar): Nitel çalışma boyunca toplanan ve üzerinde kuramın oluşturulacağı ve sonuçların varılacağı tüm verilerdir.</a:t>
            </a:r>
          </a:p>
          <a:p>
            <a:r>
              <a:rPr lang="tr-TR" sz="2400" dirty="0" err="1"/>
              <a:t>Coding</a:t>
            </a:r>
            <a:r>
              <a:rPr lang="tr-TR" sz="2400" dirty="0"/>
              <a:t>(Kodlama): Kaynakların belirli temalar veya </a:t>
            </a:r>
            <a:r>
              <a:rPr lang="tr-TR" sz="2400" dirty="0" err="1"/>
              <a:t>kavramdal</a:t>
            </a:r>
            <a:r>
              <a:rPr lang="tr-TR" sz="2400" dirty="0"/>
              <a:t> gruplar dahilinde önceden belirlenmiştir.</a:t>
            </a:r>
          </a:p>
          <a:p>
            <a:r>
              <a:rPr lang="tr-TR" sz="2400" dirty="0" err="1"/>
              <a:t>Nodes</a:t>
            </a:r>
            <a:r>
              <a:rPr lang="tr-TR" sz="2400" dirty="0"/>
              <a:t>(</a:t>
            </a:r>
            <a:r>
              <a:rPr lang="tr-TR" sz="2400" dirty="0" err="1"/>
              <a:t>Nodlar</a:t>
            </a:r>
            <a:r>
              <a:rPr lang="tr-TR" sz="2400" dirty="0"/>
              <a:t>): Kodlanan sözcük, metin gibi tüm kaynakların gruplanmasını ve kolay yorumlanmasını sağlar.</a:t>
            </a:r>
          </a:p>
        </p:txBody>
      </p:sp>
      <p:sp>
        <p:nvSpPr>
          <p:cNvPr id="4" name="Metin kutusu 3">
            <a:extLst>
              <a:ext uri="{FF2B5EF4-FFF2-40B4-BE49-F238E27FC236}">
                <a16:creationId xmlns:a16="http://schemas.microsoft.com/office/drawing/2014/main" id="{3FBB1043-CAA6-4C51-9599-28B00D8091C9}"/>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418119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95231E-482A-4196-84D0-2C15B3F5F955}"/>
              </a:ext>
            </a:extLst>
          </p:cNvPr>
          <p:cNvSpPr>
            <a:spLocks noGrp="1"/>
          </p:cNvSpPr>
          <p:nvPr>
            <p:ph idx="1"/>
          </p:nvPr>
        </p:nvSpPr>
        <p:spPr>
          <a:xfrm>
            <a:off x="2589212" y="2133600"/>
            <a:ext cx="7893258" cy="3777622"/>
          </a:xfrm>
        </p:spPr>
        <p:txBody>
          <a:bodyPr/>
          <a:lstStyle/>
          <a:p>
            <a:r>
              <a:rPr lang="tr-TR" sz="2400" dirty="0"/>
              <a:t>Source </a:t>
            </a:r>
            <a:r>
              <a:rPr lang="tr-TR" sz="2400" dirty="0" err="1"/>
              <a:t>classifications</a:t>
            </a:r>
            <a:r>
              <a:rPr lang="tr-TR" sz="2400" dirty="0"/>
              <a:t> (Kaynak grupları): Büyük veri tabanları içerisinde arama ve çalışma yapmasını kolaylaştırır.</a:t>
            </a:r>
          </a:p>
          <a:p>
            <a:r>
              <a:rPr lang="tr-TR" sz="2400" dirty="0" err="1"/>
              <a:t>Node</a:t>
            </a:r>
            <a:r>
              <a:rPr lang="tr-TR" sz="2400" dirty="0"/>
              <a:t> </a:t>
            </a:r>
            <a:r>
              <a:rPr lang="tr-TR" sz="2400" dirty="0" err="1"/>
              <a:t>classifications</a:t>
            </a:r>
            <a:r>
              <a:rPr lang="tr-TR" sz="2400" dirty="0"/>
              <a:t> (</a:t>
            </a:r>
            <a:r>
              <a:rPr lang="tr-TR" sz="2400" dirty="0" err="1"/>
              <a:t>Nod</a:t>
            </a:r>
            <a:r>
              <a:rPr lang="tr-TR" sz="2400" dirty="0"/>
              <a:t> grupları): </a:t>
            </a:r>
            <a:r>
              <a:rPr lang="tr-TR" sz="2400" dirty="0" err="1"/>
              <a:t>Kodalamaları</a:t>
            </a:r>
            <a:r>
              <a:rPr lang="tr-TR" sz="2400" dirty="0"/>
              <a:t> katılımcılara, veri </a:t>
            </a:r>
            <a:r>
              <a:rPr lang="tr-TR" sz="2400" dirty="0" err="1"/>
              <a:t>tolama</a:t>
            </a:r>
            <a:r>
              <a:rPr lang="tr-TR" sz="2400" dirty="0"/>
              <a:t> yerlerine bağlar.</a:t>
            </a:r>
            <a:endParaRPr lang="en-US" sz="2400" dirty="0"/>
          </a:p>
          <a:p>
            <a:endParaRPr lang="en-US" dirty="0"/>
          </a:p>
        </p:txBody>
      </p:sp>
      <p:sp>
        <p:nvSpPr>
          <p:cNvPr id="4" name="Unvan 1">
            <a:extLst>
              <a:ext uri="{FF2B5EF4-FFF2-40B4-BE49-F238E27FC236}">
                <a16:creationId xmlns:a16="http://schemas.microsoft.com/office/drawing/2014/main" id="{63D1823A-E638-4294-9234-D803AA0C1BAE}"/>
              </a:ext>
            </a:extLst>
          </p:cNvPr>
          <p:cNvSpPr txBox="1">
            <a:spLocks/>
          </p:cNvSpPr>
          <p:nvPr/>
        </p:nvSpPr>
        <p:spPr>
          <a:xfrm>
            <a:off x="2745325" y="776510"/>
            <a:ext cx="8911687"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dirty="0" err="1"/>
              <a:t>Nvivo</a:t>
            </a:r>
            <a:r>
              <a:rPr lang="tr-TR" dirty="0"/>
              <a:t>-</a:t>
            </a:r>
            <a:r>
              <a:rPr lang="tr-TR" sz="3200" dirty="0"/>
              <a:t>İlgili Yazılım Terminolojisi…</a:t>
            </a:r>
            <a:endParaRPr lang="en-US" sz="3200" dirty="0"/>
          </a:p>
        </p:txBody>
      </p:sp>
      <p:sp>
        <p:nvSpPr>
          <p:cNvPr id="5" name="Metin kutusu 4">
            <a:extLst>
              <a:ext uri="{FF2B5EF4-FFF2-40B4-BE49-F238E27FC236}">
                <a16:creationId xmlns:a16="http://schemas.microsoft.com/office/drawing/2014/main" id="{1CBF56B5-FE9C-4C5E-82EC-031D3F309784}"/>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4244716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5769EE-C8E0-407E-87E4-E0D3127A16FF}"/>
              </a:ext>
            </a:extLst>
          </p:cNvPr>
          <p:cNvSpPr>
            <a:spLocks noGrp="1"/>
          </p:cNvSpPr>
          <p:nvPr>
            <p:ph type="title"/>
          </p:nvPr>
        </p:nvSpPr>
        <p:spPr/>
        <p:txBody>
          <a:bodyPr/>
          <a:lstStyle/>
          <a:p>
            <a:r>
              <a:rPr lang="tr-TR" dirty="0" err="1"/>
              <a:t>NVivo’nun</a:t>
            </a:r>
            <a:r>
              <a:rPr lang="tr-TR" dirty="0"/>
              <a:t> Avantajı</a:t>
            </a:r>
            <a:endParaRPr lang="en-US" dirty="0"/>
          </a:p>
        </p:txBody>
      </p:sp>
      <p:sp>
        <p:nvSpPr>
          <p:cNvPr id="3" name="İçerik Yer Tutucusu 2">
            <a:extLst>
              <a:ext uri="{FF2B5EF4-FFF2-40B4-BE49-F238E27FC236}">
                <a16:creationId xmlns:a16="http://schemas.microsoft.com/office/drawing/2014/main" id="{D464D404-06BA-4322-97E1-CAFD949FE844}"/>
              </a:ext>
            </a:extLst>
          </p:cNvPr>
          <p:cNvSpPr>
            <a:spLocks noGrp="1"/>
          </p:cNvSpPr>
          <p:nvPr>
            <p:ph idx="1"/>
          </p:nvPr>
        </p:nvSpPr>
        <p:spPr>
          <a:xfrm>
            <a:off x="2589212" y="2133600"/>
            <a:ext cx="8330579" cy="3777622"/>
          </a:xfrm>
        </p:spPr>
        <p:txBody>
          <a:bodyPr>
            <a:normAutofit/>
          </a:bodyPr>
          <a:lstStyle/>
          <a:p>
            <a:r>
              <a:rPr lang="tr-TR" sz="2400" dirty="0"/>
              <a:t>Kodlanmış veri üzerinde kelime, metin ve kavram sorgulamasının yapılmasını, ortak sonuçlar veren modellere ulaşılmasını ve kuram  oluşturulmasını sağlamaktadır.</a:t>
            </a:r>
          </a:p>
          <a:p>
            <a:r>
              <a:rPr lang="tr-TR" sz="2400" dirty="0"/>
              <a:t>Büyük ham verilerin kolaylıkla incelenmesini ve veri analizinin kısa sürede yapılmasına  imkan vermektedir.</a:t>
            </a:r>
            <a:endParaRPr lang="en-US" sz="2400" dirty="0"/>
          </a:p>
        </p:txBody>
      </p:sp>
      <p:sp>
        <p:nvSpPr>
          <p:cNvPr id="4" name="Metin kutusu 3">
            <a:extLst>
              <a:ext uri="{FF2B5EF4-FFF2-40B4-BE49-F238E27FC236}">
                <a16:creationId xmlns:a16="http://schemas.microsoft.com/office/drawing/2014/main" id="{87CD8B71-3143-48AC-B243-54F6A187B586}"/>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275850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25E642-9583-4DA7-B4FF-7F8D34B6A5B3}"/>
              </a:ext>
            </a:extLst>
          </p:cNvPr>
          <p:cNvSpPr>
            <a:spLocks noGrp="1"/>
          </p:cNvSpPr>
          <p:nvPr>
            <p:ph type="title"/>
          </p:nvPr>
        </p:nvSpPr>
        <p:spPr/>
        <p:txBody>
          <a:bodyPr/>
          <a:lstStyle/>
          <a:p>
            <a:r>
              <a:rPr lang="tr-TR" dirty="0" err="1"/>
              <a:t>Nvivo’da</a:t>
            </a:r>
            <a:r>
              <a:rPr lang="tr-TR" dirty="0"/>
              <a:t> Veri Analizi Aşamaları</a:t>
            </a:r>
            <a:endParaRPr lang="en-US" dirty="0"/>
          </a:p>
        </p:txBody>
      </p:sp>
      <p:sp>
        <p:nvSpPr>
          <p:cNvPr id="3" name="İçerik Yer Tutucusu 2">
            <a:extLst>
              <a:ext uri="{FF2B5EF4-FFF2-40B4-BE49-F238E27FC236}">
                <a16:creationId xmlns:a16="http://schemas.microsoft.com/office/drawing/2014/main" id="{EB7CE6F0-27C1-4B6A-B7C4-0BC060443D2E}"/>
              </a:ext>
            </a:extLst>
          </p:cNvPr>
          <p:cNvSpPr>
            <a:spLocks noGrp="1"/>
          </p:cNvSpPr>
          <p:nvPr>
            <p:ph idx="1"/>
          </p:nvPr>
        </p:nvSpPr>
        <p:spPr>
          <a:xfrm>
            <a:off x="2416934" y="1905000"/>
            <a:ext cx="8264318" cy="3777622"/>
          </a:xfrm>
        </p:spPr>
        <p:txBody>
          <a:bodyPr>
            <a:normAutofit/>
          </a:bodyPr>
          <a:lstStyle/>
          <a:p>
            <a:r>
              <a:rPr lang="tr-TR" sz="2000" dirty="0"/>
              <a:t>1.nvp.uzantılı proje dosyası açılmalıdır. Bu dosya kaynakların yüklendiği ve model ile tabloların saklandığı yerdir.</a:t>
            </a:r>
          </a:p>
          <a:p>
            <a:r>
              <a:rPr lang="tr-TR" sz="2000" dirty="0"/>
              <a:t>2.&lt;Kaynaklar&gt;  özelliği kullanılarak ham veri projeye yüklenmelidir.</a:t>
            </a:r>
          </a:p>
          <a:p>
            <a:r>
              <a:rPr lang="tr-TR" sz="2000" dirty="0"/>
              <a:t>3. &lt;</a:t>
            </a:r>
            <a:r>
              <a:rPr lang="tr-TR" sz="2000" dirty="0" err="1"/>
              <a:t>internal</a:t>
            </a:r>
            <a:r>
              <a:rPr lang="tr-TR" sz="2000" dirty="0"/>
              <a:t>(dahili)&gt;, &lt;</a:t>
            </a:r>
            <a:r>
              <a:rPr lang="tr-TR" sz="2000" dirty="0" err="1"/>
              <a:t>external</a:t>
            </a:r>
            <a:r>
              <a:rPr lang="tr-TR" sz="2000" dirty="0"/>
              <a:t> (harici)&gt;, &lt;</a:t>
            </a:r>
            <a:r>
              <a:rPr lang="tr-TR" sz="2000" dirty="0" err="1"/>
              <a:t>memos</a:t>
            </a:r>
            <a:r>
              <a:rPr lang="tr-TR" sz="2000" dirty="0"/>
              <a:t> (hatırlatıcı notlar)&gt; ve &lt;</a:t>
            </a:r>
            <a:r>
              <a:rPr lang="tr-TR" sz="2000" dirty="0" err="1"/>
              <a:t>framework</a:t>
            </a:r>
            <a:r>
              <a:rPr lang="tr-TR" sz="2000" dirty="0"/>
              <a:t> </a:t>
            </a:r>
            <a:r>
              <a:rPr lang="tr-TR" sz="2000" dirty="0" err="1"/>
              <a:t>matrices</a:t>
            </a:r>
            <a:r>
              <a:rPr lang="tr-TR" sz="2000" dirty="0"/>
              <a:t>(çerçeve matrisleri)&gt; seçeneklerinden </a:t>
            </a:r>
            <a:r>
              <a:rPr lang="tr-TR" sz="2000" dirty="0" err="1"/>
              <a:t>external</a:t>
            </a:r>
            <a:r>
              <a:rPr lang="tr-TR" sz="2000" dirty="0"/>
              <a:t> seçeneği kullanılarak bilgisayara kaydedilmiş veri projeye eklenmelidir.</a:t>
            </a:r>
          </a:p>
        </p:txBody>
      </p:sp>
      <p:sp>
        <p:nvSpPr>
          <p:cNvPr id="4" name="Metin kutusu 3">
            <a:extLst>
              <a:ext uri="{FF2B5EF4-FFF2-40B4-BE49-F238E27FC236}">
                <a16:creationId xmlns:a16="http://schemas.microsoft.com/office/drawing/2014/main" id="{A11068FE-98B8-4663-BF57-28C2715DBA92}"/>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2125410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7A00C8-E36E-42AF-B455-C4CB6358F253}"/>
              </a:ext>
            </a:extLst>
          </p:cNvPr>
          <p:cNvSpPr>
            <a:spLocks noGrp="1"/>
          </p:cNvSpPr>
          <p:nvPr>
            <p:ph type="title"/>
          </p:nvPr>
        </p:nvSpPr>
        <p:spPr/>
        <p:txBody>
          <a:bodyPr/>
          <a:lstStyle/>
          <a:p>
            <a:r>
              <a:rPr lang="tr-TR" dirty="0" err="1"/>
              <a:t>Nvivo’da</a:t>
            </a:r>
            <a:r>
              <a:rPr lang="tr-TR" dirty="0"/>
              <a:t> Veri Analizi Aşamaları…</a:t>
            </a:r>
            <a:endParaRPr lang="en-US" dirty="0"/>
          </a:p>
        </p:txBody>
      </p:sp>
      <p:sp>
        <p:nvSpPr>
          <p:cNvPr id="3" name="İçerik Yer Tutucusu 2">
            <a:extLst>
              <a:ext uri="{FF2B5EF4-FFF2-40B4-BE49-F238E27FC236}">
                <a16:creationId xmlns:a16="http://schemas.microsoft.com/office/drawing/2014/main" id="{C9F16D15-1806-4828-8C1C-27836A3DAC46}"/>
              </a:ext>
            </a:extLst>
          </p:cNvPr>
          <p:cNvSpPr>
            <a:spLocks noGrp="1"/>
          </p:cNvSpPr>
          <p:nvPr>
            <p:ph idx="1"/>
          </p:nvPr>
        </p:nvSpPr>
        <p:spPr>
          <a:xfrm>
            <a:off x="2589212" y="2133600"/>
            <a:ext cx="7787240" cy="3777622"/>
          </a:xfrm>
        </p:spPr>
        <p:txBody>
          <a:bodyPr/>
          <a:lstStyle/>
          <a:p>
            <a:pPr marL="0" indent="0">
              <a:buNone/>
            </a:pPr>
            <a:r>
              <a:rPr lang="tr-TR" sz="2000" dirty="0"/>
              <a:t>4.Kaynaklar projeye eklendikten sonra kodlama işlemine başlanır.</a:t>
            </a:r>
          </a:p>
          <a:p>
            <a:pPr marL="0" indent="0">
              <a:buNone/>
            </a:pPr>
            <a:r>
              <a:rPr lang="tr-TR" sz="2000" dirty="0"/>
              <a:t>5.Nodlar oluşturulur. Hazır bulunan kategoriler için &lt;</a:t>
            </a:r>
            <a:r>
              <a:rPr lang="tr-TR" sz="2000" dirty="0" err="1"/>
              <a:t>tree</a:t>
            </a:r>
            <a:r>
              <a:rPr lang="tr-TR" sz="2000" dirty="0"/>
              <a:t> </a:t>
            </a:r>
            <a:r>
              <a:rPr lang="tr-TR" sz="2000" dirty="0" err="1"/>
              <a:t>nodes</a:t>
            </a:r>
            <a:r>
              <a:rPr lang="tr-TR" sz="2000" dirty="0"/>
              <a:t>(ağaç </a:t>
            </a:r>
            <a:r>
              <a:rPr lang="tr-TR" sz="2000" dirty="0" err="1"/>
              <a:t>nodları</a:t>
            </a:r>
            <a:r>
              <a:rPr lang="tr-TR" sz="2000" dirty="0"/>
              <a:t>&gt;</a:t>
            </a:r>
            <a:r>
              <a:rPr lang="tr-TR" sz="2000" dirty="0" err="1"/>
              <a:t>kullanılır.Hazır</a:t>
            </a:r>
            <a:r>
              <a:rPr lang="tr-TR" sz="2000" dirty="0"/>
              <a:t> bulunmayan kodlar varsa &lt;</a:t>
            </a:r>
            <a:r>
              <a:rPr lang="tr-TR" sz="2000" dirty="0" err="1"/>
              <a:t>free</a:t>
            </a:r>
            <a:r>
              <a:rPr lang="tr-TR" sz="2000" dirty="0"/>
              <a:t> </a:t>
            </a:r>
            <a:r>
              <a:rPr lang="tr-TR" sz="2000" dirty="0" err="1"/>
              <a:t>nodes</a:t>
            </a:r>
            <a:r>
              <a:rPr lang="tr-TR" sz="2000" dirty="0"/>
              <a:t> (bağımsız </a:t>
            </a:r>
            <a:r>
              <a:rPr lang="tr-TR" sz="2000" dirty="0" err="1"/>
              <a:t>nodlar</a:t>
            </a:r>
            <a:r>
              <a:rPr lang="tr-TR" sz="2000" dirty="0"/>
              <a:t>)&gt; kullanılır.</a:t>
            </a:r>
          </a:p>
          <a:p>
            <a:pPr marL="0" indent="0">
              <a:buNone/>
            </a:pPr>
            <a:r>
              <a:rPr lang="tr-TR" sz="2000" dirty="0"/>
              <a:t>6.Kodlamanın tamamlanmasının ardından </a:t>
            </a:r>
            <a:r>
              <a:rPr lang="tr-TR" sz="2000" dirty="0" err="1"/>
              <a:t>Nvivo</a:t>
            </a:r>
            <a:r>
              <a:rPr lang="tr-TR" sz="2000" dirty="0"/>
              <a:t> sorgulama sistemi kullanılarak veri analizi gerçekleştirilir.</a:t>
            </a:r>
          </a:p>
          <a:p>
            <a:pPr marL="0" indent="0">
              <a:buNone/>
            </a:pPr>
            <a:r>
              <a:rPr lang="tr-TR" sz="2000" dirty="0"/>
              <a:t>7.Sonuçlar yüzdelik veya sıklık tabloları halinde sunulabilir.</a:t>
            </a:r>
            <a:endParaRPr lang="en-US" sz="2000" dirty="0"/>
          </a:p>
          <a:p>
            <a:endParaRPr lang="en-US" dirty="0"/>
          </a:p>
        </p:txBody>
      </p:sp>
      <p:sp>
        <p:nvSpPr>
          <p:cNvPr id="4" name="Metin kutusu 3">
            <a:extLst>
              <a:ext uri="{FF2B5EF4-FFF2-40B4-BE49-F238E27FC236}">
                <a16:creationId xmlns:a16="http://schemas.microsoft.com/office/drawing/2014/main" id="{8EB540FC-9ABB-4EA0-8B78-0B1B67B31E63}"/>
              </a:ext>
            </a:extLst>
          </p:cNvPr>
          <p:cNvSpPr txBox="1"/>
          <p:nvPr/>
        </p:nvSpPr>
        <p:spPr>
          <a:xfrm>
            <a:off x="7832035" y="5738191"/>
            <a:ext cx="3180522" cy="369332"/>
          </a:xfrm>
          <a:prstGeom prst="rect">
            <a:avLst/>
          </a:prstGeom>
          <a:noFill/>
        </p:spPr>
        <p:txBody>
          <a:bodyPr wrap="square" rtlCol="0">
            <a:spAutoFit/>
          </a:bodyPr>
          <a:lstStyle/>
          <a:p>
            <a:r>
              <a:rPr lang="tr-TR" dirty="0"/>
              <a:t>(</a:t>
            </a:r>
            <a:r>
              <a:rPr lang="tr-TR" dirty="0" err="1"/>
              <a:t>Seggie</a:t>
            </a:r>
            <a:r>
              <a:rPr lang="tr-TR" dirty="0"/>
              <a:t> ve Bayyurt, 2017)</a:t>
            </a:r>
            <a:endParaRPr lang="en-US" dirty="0"/>
          </a:p>
        </p:txBody>
      </p:sp>
    </p:spTree>
    <p:extLst>
      <p:ext uri="{BB962C8B-B14F-4D97-AF65-F5344CB8AC3E}">
        <p14:creationId xmlns:p14="http://schemas.microsoft.com/office/powerpoint/2010/main" val="314040198"/>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230</TotalTime>
  <Words>585</Words>
  <Application>Microsoft Office PowerPoint</Application>
  <PresentationFormat>Geniş ekran</PresentationFormat>
  <Paragraphs>53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PowerPoint Sunusu</vt:lpstr>
      <vt:lpstr>PowerPoint Sunusu</vt:lpstr>
      <vt:lpstr>Nitel Veri Analizi Yazılımları</vt:lpstr>
      <vt:lpstr>Nitel Veri Analizi Yazılımları</vt:lpstr>
      <vt:lpstr>Nvivo-İlgili Yazılım Terminolojisi</vt:lpstr>
      <vt:lpstr>PowerPoint Sunusu</vt:lpstr>
      <vt:lpstr>NVivo’nun Avantajı</vt:lpstr>
      <vt:lpstr>Nvivo’da Veri Analizi Aşamaları</vt:lpstr>
      <vt:lpstr>Nvivo’da Veri Analizi Aşamaları…</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Bilim Felsefesi, Bilimsel Araştırma ve Paradigmaları, Pozitivist Paradigma, Postpozitivist Paradigma</dc:title>
  <dc:creator>noname</dc:creator>
  <cp:lastModifiedBy>noname</cp:lastModifiedBy>
  <cp:revision>56</cp:revision>
  <dcterms:created xsi:type="dcterms:W3CDTF">2018-02-06T08:59:46Z</dcterms:created>
  <dcterms:modified xsi:type="dcterms:W3CDTF">2018-02-08T11:05:18Z</dcterms:modified>
</cp:coreProperties>
</file>