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7" r:id="rId2"/>
    <p:sldId id="258" r:id="rId3"/>
    <p:sldId id="259" r:id="rId4"/>
    <p:sldId id="260" r:id="rId5"/>
    <p:sldId id="266" r:id="rId6"/>
    <p:sldId id="267" r:id="rId7"/>
    <p:sldId id="265" r:id="rId8"/>
    <p:sldId id="264" r:id="rId9"/>
    <p:sldId id="271" r:id="rId10"/>
    <p:sldId id="274" r:id="rId11"/>
    <p:sldId id="275" r:id="rId12"/>
    <p:sldId id="277" r:id="rId13"/>
    <p:sldId id="276" r:id="rId14"/>
    <p:sldId id="279" r:id="rId15"/>
    <p:sldId id="280" r:id="rId16"/>
    <p:sldId id="281" r:id="rId17"/>
    <p:sldId id="278" r:id="rId18"/>
    <p:sldId id="282" r:id="rId19"/>
    <p:sldId id="283" r:id="rId20"/>
    <p:sldId id="284" r:id="rId21"/>
    <p:sldId id="285" r:id="rId22"/>
    <p:sldId id="286" r:id="rId23"/>
    <p:sldId id="273" r:id="rId24"/>
    <p:sldId id="288" r:id="rId25"/>
    <p:sldId id="289" r:id="rId26"/>
    <p:sldId id="290" r:id="rId27"/>
    <p:sldId id="262"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2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18F8FA-BFA1-48BF-A206-5FE802814DC2}" type="datetimeFigureOut">
              <a:rPr lang="tr-TR" smtClean="0"/>
              <a:t>31.01.2020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92F581-60A2-487F-B2F6-052CFA1CEB9E}" type="slidenum">
              <a:rPr lang="tr-TR" smtClean="0"/>
              <a:t>‹#›</a:t>
            </a:fld>
            <a:endParaRPr lang="tr-TR"/>
          </a:p>
        </p:txBody>
      </p:sp>
    </p:spTree>
    <p:extLst>
      <p:ext uri="{BB962C8B-B14F-4D97-AF65-F5344CB8AC3E}">
        <p14:creationId xmlns:p14="http://schemas.microsoft.com/office/powerpoint/2010/main" val="41792595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892F581-60A2-487F-B2F6-052CFA1CEB9E}" type="slidenum">
              <a:rPr lang="tr-TR" smtClean="0"/>
              <a:t>9</a:t>
            </a:fld>
            <a:endParaRPr lang="tr-TR"/>
          </a:p>
        </p:txBody>
      </p:sp>
    </p:spTree>
    <p:extLst>
      <p:ext uri="{BB962C8B-B14F-4D97-AF65-F5344CB8AC3E}">
        <p14:creationId xmlns:p14="http://schemas.microsoft.com/office/powerpoint/2010/main" val="944670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C077DB2-C79E-4381-99E7-B35D5AD6778E}" type="slidenum">
              <a:rPr lang="tr-TR" smtClean="0"/>
              <a:t>27</a:t>
            </a:fld>
            <a:endParaRPr lang="tr-TR"/>
          </a:p>
        </p:txBody>
      </p:sp>
    </p:spTree>
    <p:extLst>
      <p:ext uri="{BB962C8B-B14F-4D97-AF65-F5344CB8AC3E}">
        <p14:creationId xmlns:p14="http://schemas.microsoft.com/office/powerpoint/2010/main" val="182592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57DF936-2CFD-41D2-A316-3CB8C71CB1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172439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7DF936-2CFD-41D2-A316-3CB8C71CB1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973712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7DF936-2CFD-41D2-A316-3CB8C71CB1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65021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57DF936-2CFD-41D2-A316-3CB8C71CB1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377653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57DF936-2CFD-41D2-A316-3CB8C71CB145}" type="datetimeFigureOut">
              <a:rPr lang="tr-TR" smtClean="0"/>
              <a:t>31.01.2020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2916353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57DF936-2CFD-41D2-A316-3CB8C71CB1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32436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57DF936-2CFD-41D2-A316-3CB8C71CB145}" type="datetimeFigureOut">
              <a:rPr lang="tr-TR" smtClean="0"/>
              <a:t>31.01.2020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322969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57DF936-2CFD-41D2-A316-3CB8C71CB145}" type="datetimeFigureOut">
              <a:rPr lang="tr-TR" smtClean="0"/>
              <a:t>31.01.2020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2673102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57DF936-2CFD-41D2-A316-3CB8C71CB145}" type="datetimeFigureOut">
              <a:rPr lang="tr-TR" smtClean="0"/>
              <a:t>31.01.2020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4228197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7DF936-2CFD-41D2-A316-3CB8C71CB1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39376805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57DF936-2CFD-41D2-A316-3CB8C71CB145}" type="datetimeFigureOut">
              <a:rPr lang="tr-TR" smtClean="0"/>
              <a:t>31.01.2020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1D41ECE-473D-49D8-A10C-250A9ED5F82C}" type="slidenum">
              <a:rPr lang="tr-TR" smtClean="0"/>
              <a:t>‹#›</a:t>
            </a:fld>
            <a:endParaRPr lang="tr-TR"/>
          </a:p>
        </p:txBody>
      </p:sp>
    </p:spTree>
    <p:extLst>
      <p:ext uri="{BB962C8B-B14F-4D97-AF65-F5344CB8AC3E}">
        <p14:creationId xmlns:p14="http://schemas.microsoft.com/office/powerpoint/2010/main" val="110486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DF936-2CFD-41D2-A316-3CB8C71CB145}" type="datetimeFigureOut">
              <a:rPr lang="tr-TR" smtClean="0"/>
              <a:t>31.01.2020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D41ECE-473D-49D8-A10C-250A9ED5F82C}" type="slidenum">
              <a:rPr lang="tr-TR" smtClean="0"/>
              <a:t>‹#›</a:t>
            </a:fld>
            <a:endParaRPr lang="tr-TR"/>
          </a:p>
        </p:txBody>
      </p:sp>
    </p:spTree>
    <p:extLst>
      <p:ext uri="{BB962C8B-B14F-4D97-AF65-F5344CB8AC3E}">
        <p14:creationId xmlns:p14="http://schemas.microsoft.com/office/powerpoint/2010/main" val="915660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1484784"/>
            <a:ext cx="7772400" cy="2160240"/>
          </a:xfrm>
        </p:spPr>
        <p:txBody>
          <a:bodyPr>
            <a:normAutofit fontScale="90000"/>
          </a:bodyPr>
          <a:lstStyle/>
          <a:p>
            <a:r>
              <a:rPr lang="tr-TR" sz="9600" b="1" dirty="0" smtClean="0"/>
              <a:t>TÜRK HUKUK SİSTEMİ</a:t>
            </a:r>
            <a:endParaRPr lang="tr-TR" sz="9600" b="1" dirty="0"/>
          </a:p>
        </p:txBody>
      </p:sp>
      <p:sp>
        <p:nvSpPr>
          <p:cNvPr id="3" name="Alt Başlık 2"/>
          <p:cNvSpPr>
            <a:spLocks noGrp="1"/>
          </p:cNvSpPr>
          <p:nvPr>
            <p:ph type="subTitle" idx="1"/>
          </p:nvPr>
        </p:nvSpPr>
        <p:spPr>
          <a:xfrm>
            <a:off x="3960555" y="5877272"/>
            <a:ext cx="5178966" cy="629948"/>
          </a:xfrm>
        </p:spPr>
        <p:txBody>
          <a:bodyPr/>
          <a:lstStyle/>
          <a:p>
            <a:r>
              <a:rPr lang="tr-TR" dirty="0" smtClean="0"/>
              <a:t>DOÇ. DR</a:t>
            </a:r>
            <a:r>
              <a:rPr lang="tr-TR" dirty="0" smtClean="0"/>
              <a:t>. PELİN TAŞKIN</a:t>
            </a:r>
            <a:endParaRPr lang="tr-TR" dirty="0"/>
          </a:p>
        </p:txBody>
      </p:sp>
      <p:sp>
        <p:nvSpPr>
          <p:cNvPr id="4" name="AutoShape 2"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4" descr="data:image/jpeg;base64,/9j/4AAQSkZJRgABAQAAAQABAAD/2wCEAAkGBxQSEhQTEhQUFRUUFRQUFRUUFBUUFBQVFBUWFhQUFBUYHCggGBolHBQUITEhJSkrLi8uFx8zODUsNygtLisBCgoKDg0OGhAQGy8kICQsLCwsLCwsNCwsLCwsLCwsLCwsLCwsLCwsLCwsLCwsLCwsLCwsLCwsLCwsLCwsLCwsLP/AABEIALUBFwMBIgACEQEDEQH/xAAcAAEAAgMBAQEAAAAAAAAAAAAAAwUCBAYBBwj/xABFEAABAwEEBgYGBwcDBQEAAAABAAIDEQQFEiEGMUFRYXETIoGRocEHMkJSsdEUIzNTgqLwFRZUYnKS4YST8UNEg8LSF//EABkBAQEBAQEBAAAAAAAAAAAAAAACAQQDBf/EACoRAAICAQQCAQQBBQEAAAAAAAABAhEDEhMhMUFRFAQyYfCxIzNxofEi/9oADAMBAAIRAxEAPwD7iiIgCIiAIiIAiIgCIiAIiIAiIgCIiAIiIAiIgCIiAIiIAiIgCIiAIiIAiIgCIiAIiIAiIgCIiAIiIAiLF7qAncgMkVVYtIIJXFrXjEDQg66q0BWJp9Cj1ERaAtS0W4NNAC47gtp2pallIFcVKrGzUhDeAJoWuaeIW4oZyMNcuCygrhFdaXzQrgkREWmBUmkOkcdlFKY5CKhgOoe887ApdJL2+jxVBAe40aXam0zc87wBnTkF8YvzSB1oeWWfJoq9z3EYn09aaVx9VoryGQG5eOTJXC7PfFi1cvou7607tNeu8xg+q2MBlRvDjVx5qni0/n1NEp/mNomee7FTwXPRQuncSKSZ/ayVwk7mMObuZ7gtkRMiIbNaZR/JDUVrua3LwXNbvlnXpVcI+n6CafG0PEFopidkx42n3XjfuK+hr4JEGRlksMFtJY5rg+UA5jPnRfWtEdK47cx1AY5WUxxu1iu0bwunFJ9M48sPKOhREXseIREQBERAEREAREQBERAEREAREQBERAFHO8NaSdgUijtBAa6uqhQHFv0cineS5mB7jUOaSD3hbdmuu2Wb7OXpW+6/XTdiCl0ef9YSdpNK7F1C8oxTVnpJtcHOs0hkb9tA9p3jrDwW1Zb/AGyGjWPrxaR5K3LQdYWPRjcO5VUvDJteistF9YHYejeeQJHwVFpDf7GgdR4eTQVBAXZYRuC5H0kwVswc31muBHevPKpKD5LxuOpcG7ctoicBikq73SaUXQtI2KguOwxTWdhc0VoKnbVTfsuSPOGQ0912YVQbUVwZKm2XSKtjt72j6xhB4ZqWO8Wu4c8lu7Fdk6GfMPTHeZEgjzo1jacS41p8O4Lh7luzp8TZZBFZ4zjtEnvvbqaN9Mw0atbtq+m+lDR11oEdoio8soHtbmaA1DgNtM6rgbssrXythOdnszhUVylmyd1t42kcQFyz4lfs7sT1QpeCx+hPtDAYWfRrMB9WTnNM3Y8V9UHLrHsXl32RkJIY0YqklxqXOz1knOq+gxOEkeWxpoCcqU1HhXdwXIXzZejfioRnmOCzLGlcS8crdMvbtlErcJ10p3Vp5qO4nNgtjC/L1mh38r/ZdvFcJ7FUWCfo35HL5K0vBrZWDDm4bszXYaBXCWpJ+TynCm14Z9NRc3olfXSMEUppKzIB2ReNlAdZXSLrjJNHFJNOmERFpgREQBERAEREAREQBERAEREAREQBV98ydUMGt5orBVY+stFdkY8Ssl6NRX9H0cmXsuHcujBVVaoqyvG9lRzC3rBJijaeFO5THh0a+jYREVkhc/pnZhJCGn3hQ7uK6BVt/trEcq56l55v7cv8F4/uRr6KxYIuj14du9XSqbjlqX9XDw7SrZZgd44v8DIqkzwhYmMbh3BZovUgils7S0igFQRqG0UXxWw3U+BskUgo9k01d+IuxMcODmFpC+3Er5jptpNEZ+hDCRiDDNWgrq6uXWALhU12lc/1EU4nT9NNqXAuG25gO/X+D8lu33E0tJArQVJ2N3YicgKfBcy6YR1c40aK1O0UOsdgXI6TaZPtJ6KM4Yhqb7x95+8rnhO40zrlCpWiwvW/2MGFhxuGsDJva7WVTSX3aZBh6R7W+7E4sHLq5lTXRcbnjHIKN2nUBXUDx4DNXllsbITUNFaZl2QpyGZ7So4iVzI5+wySh1ccrXDMEvdXvK/QWhl4PnscUkub6Oa4+9hcW4u2i+RWm/LKz1y6R25ga1vgKntKuNG/SN0TmR4SYdWEgAtFa9Ugcdq6Mc1E5cuOUj7AiwglD2tc01a4BwO8EVBWa6zjCIiAIiIAiIgCIiAIiIAiIgCIiAitMuBpduC1bmiozEdbzU+Sjvh2LBENbjnyVixtAANmSnyb4NO0CkzDvBCxu84XvYd9RyKkvDIxu3PHisbWMMjH7+qVj7NN5ERWSFpXu2sTlurXtw+rdtyUzVxaNj2ipuBxxvBcHZD4BXy5q43j6Q4UwnCD4f4XSrw+kf8ASR6Z/vYRCVRaT6RssrDQh0hFWtrk0e8/cPiuhtJWzzSbdIovSRfTAG2UvLQ/OUt1htKtb2mhPAcV8ivK83dG2KSj2NDiAHbHChLTsNRqWV/3uXvdI91XOJNTrqdqgujQi22+j4YS1hP2knUaeIJ19i5NTmzuUFCPJqX1fDn2aCOtSWVc7aaOLRXjRufNTaHXL0jhI4YsyGjVUjWSdg4r6cz0TwyWWNgeWTxk4ngVY8nMgtOocRTauJve2NscXRtcCQCCRkahxz4f5UTjoSryXjmpt/gvdIL3gs7cGIPlb7opHGPdjHmak7VxlsvOe0tqAGQg5vPVafxHNy0GyRxgT2tvSPeMUNnrQEV+0n2hu5u1VV4XzJO6sj609VoADWjY1jRkAqUL5Ncq4L2yPgZ70zv6jFH2U657wrOzytcfsmAfyl9R2lxr2rmLuglcRhjeeIY4jvovrfo80QdMWyzNpG01zHrkeyOG9XCNnhklR9RuSz9HZ4Wa8MbB+ULeRF1I4wiIgCIiAIiIAiIgCIiAIiIAhKLTvW0YIzvOQ7VjdA17D9ZK+Q6m9VqtFrXfDgjaNtKnmVsolwazVvIdQncQe4pbY8ceWugIUtqbVjhwK8shqxvILKAskuJgKmWjYeq97ONRyK3lq6DCitI6ruRUjjQVOxc7br+kzEcbaZgF7tfYpnJRXJUIOXRDYHOFrAdTNuzgSupXz8PkDxIXNa6hoW0OW3I61LJPK7XaJKbaEt8AuXBPbhpaOjJi1SuyP0nW3E0QskIIBcWsJzdkGtfTgXGnJfL7daLVK0MZZ5eqKHqOAJGVS52RHavo4s8Yd1nudXXVxHKq2m2eEey0761KSk5M9IRUUcpoforZIAJ7fI2ac5thaC+KLdXKj3eA4rvmaYRMaGsimeRlRrQB2Z6lWAM9lgHJnmQsXWilf8IptdfwY4KXL/k3G6TTAuMdmIDjXruIp2UXB3jog2WUyyjMux4MXU11phGscyutkmrn8XGnctaWYDW9vy+a85Sb7Z6QSj0jmJ9GIXPL3sY5zjUlwxHxyC2LNdsceTWNA/la1vwCtpLS2lA5vd/la0lr4hRRdnjJaZZ0V/cGkToRgd1mA+rtaDn1fkudbaOayifUnZkFeHiZ551cOT6xYrayVuJhqPEcwthfLrJbnxGrHEEbvMbV3Ojt9i0tIIo9oGIbDsqO5fQTPntFwiItMCIiAIiIAiIgCIiAIiIAqi0DpbQG+zHmeasbXOGMc47B4rVuaAtZid6zziPbqUvl0avZYIi8LhvCowELXu/1KbiR3FTGVvvDvC1rNaGYnjE31q6xtWGmNuGF7H8cJ5FbygnwvaRUZjeEsUmJgPZ3J5Hg8vB1I3nc0/BcNaXgmok8BnTmV2t7n6l4yqRQV2k6guHfYXZlzmdh3cgubP2jpwdMhkttcm18fjRYxP3jPdXz1rOOwv1l1K6qAupu5rast2tp67stYaB5leNo9yBrzStANu9Yue7XipyoPIrbFgAOt54Y2A9poVg6721oRr1YpS4dtAFloGm+pObndriopQBx7VbR2dmoRsP4iPic1sx2eJppSGp35lNQo5zq02dpr5p1Rqb3NPkr+0lrdQZlsDVCLQdVQ0bwCSpcikiiOIjKN5/DT4qB9lkPsO7SG+avpJHZmr+6g+K1Z3mlSX/rac1Oo2irZYpNoI5keSlfZHMdnTMb66ltROOLFnQmmrsqprzhwhp5itfJVif/ALROX7TRYM10Wg+Uzhvjd4Ob8yubjcug0TfS0t4tePCvku9HCzu0RF6HmEREAREQBERAEREAREQFDpbaujjaSCRXMBchaNOp3HDFGGNGVTrp2L6RaIGvFHCoVDaNFYySW5LynGT6ZcXFdo5Z192l/tu7MlC50z9bn/3FdV+7jhqIXouB+8Lw+O322eu4vCORdYZDtd/cVC66pTqJ/uK7gXA7eFKy4jtKfGQ3j59+zLQ3VI4cnuWUN62qy0LpTTY051XUaTW2GxNoevK4dVm7+Z24L5jb7c6Vxe81Oz9bAscVB8M9IJzVvo6mzaSSWq2QdIeqH5MbUNHVOfPiumtPVr6mYOTn6yd4prXG6F3HLI76UQRFFUg0NXmhBDQM6AGteC6C1WiM115DZX4715zb8npGvBuMmGX2WWyjt3iOFFmLSAaUYOAaQB+Vc7JfFnYaOkiaWmhD5ACDlrBWdjvaGTE6J4cAcJLCXUy1dXmoLo6f6SwHPB3OPwaon20E6mkatRA51rwVO28YxmQdWstk+S1ZL6hrm1x4Bkh1cA1bwZReTSZEgjXqw5d+1azLaQMqV5GgHYfJVL75iIo2KU/6ecjwYsfppOqGY/6abzapbKSLp95Ag4qZfyA9uZqtV9qadpFddKDLiBSi1TaJDqs03+yR8UFntDtVncOeAeBKhyKSRnNbwAQ0EjfUKF1syObjwJrRbMd2Wg+xTm5vkpW3BMdZY2u6pU2VSK5lrzGR7z4Ke22mrRkde0k9ysI9Gz7Up/CAFutuWMChq6m8qoyp2TNJqjlo3q30ampaoOJcO9pV1HZGNya0DsWH0Rge2QCjmHEOa6o/Uq6o5ZYHR2SKhbfjhrDT3hSDSAe6DyePMLpWaHs59uRdIqdt/s9x3YWnzT94otz/AMv/ANKtyPsnRL0XCKm/eKP3X/l+aj/eZlc2P/L803I+xokXqKKzWhsjcTCCOHwO4orJJUREAREQBERAFDabS1gqe7atS8L1bGDQivgFzlotMktSMh7zvILny51HhdnvjwuXLLG232R7QYOAqe8/JUrtLo4z17U4f1Ma5o7A2qjddcbvXxScyQ3wpXxU0N0QjVDGPwt+S4tyTd3/ALOpQilVG9Z4bFax0vRwTYtcjaOqeO0HgVDadHrHss0fOh+FV5PCyCKR8bGNdg1taATurQLU0WvYzNex/wBpEQCfea4Va7vBHYFTnfBKh5L6KVzQGtJa0CgAoAANgAWQnd7zu8qIn9f8rzP9EKdUvZWleiN1giLi8xRlxNS4xtLid5JFSVsRsDcmig3NFB4LAV3LMFSUZVPFK814iA970oiFYDwheUQkpUpQParzFyXhJ/VFjUoDIuWJqvKn9FeV/VVhoIUTgsnBYFvFARzMA2VWk6QDYt/tVZbYsGZINeGpWpHm0e1bup3KOV7RqAJ4uAWqy1V1OH4WVUnS12O8Gq7JoY6+yzvcf/Wije47AK8G18C4KfjQdpLvBQTWxjfWkpwFPgM1STZLdFhcV6SQO6w6hriGTc9jhmeARUJvMOP1Ub3ngK5c80XvHcSpHjJwbPriIi6jxCIsZH0BO4VQGM0wYKuNAqC33w5+UeQ945D/ACta0yulNXGu4eyOzb2rAR5/r9BcOXNKXEejrx4lHlkLIs6nrHe7UP6Qpizf4/JStjWdFz6T21EIZ+v8lTMB/wCSlQFNDEXZgKlExsqNI3kWd/EtG/2hxXz65b6FmtRkfQR4XMeScNGkjPdWoFBxX1e33G6eMxnqgkGuRORrqIKqGejKzGvSPkdiyIDgBnnsC1YZOadcGPLFRas0otLbO7aRuqAa8atJWwdJLP8AeeB8lJB6Jbsaa9C8nXnNKB3NcArOD0f3czVZY/xFzviV1bEfTOfekVDdJ7P96O0O+SzGkdnP/Vb3H5Lo4tF7G31bLAP/ABMPxCydo3ZD/wBtD/tM+SzYj+/8G/I51l/Qfet7ip23vEdT2/2lW50Vsf8ADRf2BY/utZPuWDlUfArHgias7Ks3vENcjO0FeftmL72PxW5NoXY3a4u57x5rSm9HtlPq9K3lK7zWbEfybvyJReTDqezxT6cz32eK0n+j1lKMtFobwxg/EKCX0eOIoLXPTjgPknx4+2bvyLE3pH95H3rz9px/eR96pHejV/8AFyf2tULvRvLstR7WBPjx9sb8vRfm8o/vGd68N5M+8Z4LnXejmb+J/IF5/wDnk/8AEfkWfHj7G/L0X8l6x/eN8FpT39EP+p3LQHo8l2z/AJQjvR07bMewBb8eHtmb8vRK7SOH3iq+8dKGFpDRXiVvj0ct2zP8Pkpo/R9APWc48yVUcGNEvNNnL3TfbYgcVSSarc/bUsppDET2VXVWfRWzR+yDzzVnDCxnqNA7FeiN3RGuVdnI2e4bXNnI/AN2fwVrY9FYI83kyHjq7ldulUTirIYYGsFGNa0cBRFESi0HYoiidO0bVZhKobYeo7kVg607lE6UlRKSopIqYbI46h35KZtgdvb4/Jb4QFc20j33Gaguw+8OwEqOW5XO1TFv9MbSe9xI8FZhyy6VUoR9EuUijg0XjDw+SSaYjMCR4wV2HA0AFXzclhVeOkA1qiaNgFehabLa3ZnyBK2GzDj3KkyXFkq9WAeF7VXZNGS8XhKxJRyFGdViSsapVS3ZtGQK9UdV7VYmKM0osMS8xLbFGdEwrDEscSyzaZJhC8ICwxLHEss2jJ6rrXIQt4uUM7QQhpXdOSsC9JWUKwqqJPCVisisShh5VYkr0heFq0wjK8WT3AItMOrtTqNKrC5ESRSMsS9j7e0koigo0r5vboG1w4vxU8lqXFpF9INDHh/FXyXqLUk0xZb3hOWRPeNbWkhUejlue6ZzXEmrA8knbU6twpkiLnl98f3wzqxpbcv3yjpHuoqm22sg5Aczn4LxFUzxictfek0sVaZ9tB4BcXbPSdbGGjMI51PmiKVJ2VXBsXd6WbZUB7YndhHmvoGj2mj5wMUbRycfkvEXTHlWzykqZ2FntGIVpRTIiwkELxEWGni8XqLAF4iIDwrEoiCzFERDTErEoiGGvaI1oOaiLUYzyiYURUYe4VFKaBEWks47SS9XtyGWa9RF6ow//9k="/>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Tree>
    <p:extLst>
      <p:ext uri="{BB962C8B-B14F-4D97-AF65-F5344CB8AC3E}">
        <p14:creationId xmlns:p14="http://schemas.microsoft.com/office/powerpoint/2010/main" val="8080379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112568"/>
          </a:xfrm>
        </p:spPr>
        <p:txBody>
          <a:bodyPr>
            <a:normAutofit/>
          </a:bodyPr>
          <a:lstStyle/>
          <a:p>
            <a:pPr marL="0" indent="0" algn="ctr">
              <a:buNone/>
            </a:pPr>
            <a:endParaRPr lang="tr-TR" sz="2000" b="1" i="1" dirty="0" smtClean="0"/>
          </a:p>
          <a:p>
            <a:pPr marL="0" indent="0">
              <a:buNone/>
            </a:pPr>
            <a:r>
              <a:rPr lang="tr-TR" sz="3000" i="1" dirty="0" smtClean="0"/>
              <a:t>Genel Kamu Hukuku</a:t>
            </a:r>
          </a:p>
          <a:p>
            <a:pPr lvl="3">
              <a:buFont typeface="Wingdings" panose="05000000000000000000" pitchFamily="2" charset="2"/>
              <a:buChar char="ü"/>
            </a:pPr>
            <a:r>
              <a:rPr lang="tr-TR" sz="3000" dirty="0"/>
              <a:t>	</a:t>
            </a:r>
            <a:r>
              <a:rPr lang="tr-TR" sz="3000" dirty="0" smtClean="0"/>
              <a:t>Devlet olgusu</a:t>
            </a:r>
          </a:p>
          <a:p>
            <a:pPr lvl="3">
              <a:buFont typeface="Wingdings" panose="05000000000000000000" pitchFamily="2" charset="2"/>
              <a:buChar char="ü"/>
            </a:pPr>
            <a:r>
              <a:rPr lang="tr-TR" sz="3000" dirty="0"/>
              <a:t>	</a:t>
            </a:r>
            <a:r>
              <a:rPr lang="tr-TR" sz="3000" dirty="0" smtClean="0"/>
              <a:t>Devlet karşısındaki kişilerin hakları 		ve 		hürriyetleri</a:t>
            </a:r>
          </a:p>
          <a:p>
            <a:pPr lvl="3">
              <a:buFont typeface="Wingdings" panose="05000000000000000000" pitchFamily="2" charset="2"/>
              <a:buChar char="ü"/>
            </a:pPr>
            <a:r>
              <a:rPr lang="tr-TR" sz="3000" dirty="0"/>
              <a:t>	</a:t>
            </a:r>
            <a:r>
              <a:rPr lang="tr-TR" sz="3000" dirty="0" smtClean="0"/>
              <a:t>Devlet otoritesinin kaynakları</a:t>
            </a:r>
          </a:p>
          <a:p>
            <a:pPr lvl="3">
              <a:buFont typeface="Wingdings" panose="05000000000000000000" pitchFamily="2" charset="2"/>
              <a:buChar char="ü"/>
            </a:pPr>
            <a:r>
              <a:rPr lang="tr-TR" sz="3000" dirty="0"/>
              <a:t>	</a:t>
            </a:r>
            <a:r>
              <a:rPr lang="tr-TR" sz="3000" dirty="0" smtClean="0"/>
              <a:t>Devletin unsurları</a:t>
            </a:r>
          </a:p>
          <a:p>
            <a:pPr marL="0" indent="0">
              <a:buNone/>
            </a:pPr>
            <a:endParaRPr lang="tr-TR" sz="3000" dirty="0" smtClean="0"/>
          </a:p>
          <a:p>
            <a:pPr marL="0" indent="0">
              <a:buNone/>
            </a:pPr>
            <a:r>
              <a:rPr lang="tr-TR" sz="3000" dirty="0" smtClean="0"/>
              <a:t>   Egemen iktidar	    İnsan topluluğu      Ülke</a:t>
            </a:r>
            <a:endParaRPr lang="tr-TR" sz="3000"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cxnSp>
        <p:nvCxnSpPr>
          <p:cNvPr id="7" name="Düz Ok Bağlayıcısı 6"/>
          <p:cNvCxnSpPr/>
          <p:nvPr/>
        </p:nvCxnSpPr>
        <p:spPr>
          <a:xfrm flipH="1">
            <a:off x="2195736" y="4509120"/>
            <a:ext cx="72008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4283968" y="4509120"/>
            <a:ext cx="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5591104" y="4437112"/>
            <a:ext cx="108012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59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761220"/>
          </a:xfrm>
        </p:spPr>
        <p:txBody>
          <a:bodyPr>
            <a:normAutofit fontScale="62500" lnSpcReduction="20000"/>
          </a:bodyPr>
          <a:lstStyle/>
          <a:p>
            <a:pPr marL="0" indent="0" algn="ctr">
              <a:buNone/>
            </a:pPr>
            <a:endParaRPr lang="tr-TR" sz="2000" b="1" i="1" dirty="0" smtClean="0"/>
          </a:p>
          <a:p>
            <a:pPr marL="0" indent="0">
              <a:buNone/>
            </a:pPr>
            <a:r>
              <a:rPr lang="tr-TR" i="1" dirty="0" smtClean="0"/>
              <a:t>Anayasa Hukuku</a:t>
            </a:r>
          </a:p>
          <a:p>
            <a:pPr marL="0" indent="0">
              <a:buNone/>
            </a:pPr>
            <a:r>
              <a:rPr lang="tr-TR" dirty="0" smtClean="0"/>
              <a:t>	Anayasa neleri düzenler?</a:t>
            </a:r>
          </a:p>
          <a:p>
            <a:pPr marL="0" indent="0">
              <a:buNone/>
            </a:pPr>
            <a:r>
              <a:rPr lang="tr-TR" dirty="0" smtClean="0"/>
              <a:t>	Anayasanın normlar hiyerarşisindeki konumu nedir?</a:t>
            </a:r>
          </a:p>
          <a:p>
            <a:pPr marL="0" indent="0">
              <a:buNone/>
            </a:pPr>
            <a:endParaRPr lang="tr-TR" sz="1600" dirty="0" smtClean="0"/>
          </a:p>
          <a:p>
            <a:pPr marL="0" indent="0" algn="ctr">
              <a:buNone/>
            </a:pPr>
            <a:r>
              <a:rPr lang="tr-TR" dirty="0" smtClean="0"/>
              <a:t>1808 Senedi İttifak</a:t>
            </a:r>
          </a:p>
          <a:p>
            <a:pPr marL="0" indent="0" algn="ctr">
              <a:buNone/>
            </a:pPr>
            <a:r>
              <a:rPr lang="tr-TR" dirty="0" smtClean="0"/>
              <a:t>1839 Tanzimat Fermanı</a:t>
            </a:r>
          </a:p>
          <a:p>
            <a:pPr marL="0" indent="0" algn="ctr">
              <a:buNone/>
            </a:pPr>
            <a:r>
              <a:rPr lang="tr-TR" dirty="0" smtClean="0"/>
              <a:t>1856 Islahat Fermanı</a:t>
            </a:r>
          </a:p>
          <a:p>
            <a:pPr marL="0" indent="0" algn="ctr">
              <a:buNone/>
            </a:pPr>
            <a:r>
              <a:rPr lang="tr-TR" dirty="0" smtClean="0"/>
              <a:t>1876 Anayasası</a:t>
            </a:r>
          </a:p>
          <a:p>
            <a:pPr marL="0" indent="0" algn="ctr">
              <a:buNone/>
            </a:pPr>
            <a:r>
              <a:rPr lang="tr-TR" dirty="0" smtClean="0"/>
              <a:t>1909 Anayasası</a:t>
            </a:r>
          </a:p>
          <a:p>
            <a:pPr marL="0" indent="0" algn="ctr">
              <a:buNone/>
            </a:pPr>
            <a:r>
              <a:rPr lang="tr-TR" dirty="0" smtClean="0"/>
              <a:t>1921 Anayasası </a:t>
            </a:r>
          </a:p>
          <a:p>
            <a:pPr marL="0" indent="0">
              <a:buNone/>
            </a:pPr>
            <a:r>
              <a:rPr lang="tr-TR" dirty="0" smtClean="0"/>
              <a:t>	(Egemenlik kayıtsız şartsız millete ait + Kuvvetler Birliği)</a:t>
            </a:r>
          </a:p>
          <a:p>
            <a:pPr marL="0" indent="0" algn="ctr">
              <a:buNone/>
            </a:pPr>
            <a:r>
              <a:rPr lang="tr-TR" dirty="0" smtClean="0"/>
              <a:t>1924 Anayasası </a:t>
            </a:r>
          </a:p>
          <a:p>
            <a:pPr marL="0" indent="0">
              <a:buNone/>
            </a:pPr>
            <a:r>
              <a:rPr lang="tr-TR" dirty="0" smtClean="0"/>
              <a:t>	(Egemenliğin millete ait olması + Temel insan hakları ve hürriyetleri)</a:t>
            </a:r>
          </a:p>
          <a:p>
            <a:pPr marL="0" indent="0" algn="ctr">
              <a:buNone/>
            </a:pPr>
            <a:r>
              <a:rPr lang="tr-TR" dirty="0" smtClean="0"/>
              <a:t>1961 ve 1982 Anayasası </a:t>
            </a:r>
          </a:p>
          <a:p>
            <a:pPr marL="0" indent="0" algn="ctr">
              <a:buNone/>
            </a:pPr>
            <a:r>
              <a:rPr lang="tr-TR" dirty="0" smtClean="0"/>
              <a:t>	-Egemenlik millete ait</a:t>
            </a:r>
          </a:p>
          <a:p>
            <a:pPr marL="0" indent="0" algn="ctr">
              <a:buNone/>
            </a:pPr>
            <a:r>
              <a:rPr lang="tr-TR" dirty="0" smtClean="0"/>
              <a:t>	-Laiklik esası </a:t>
            </a:r>
          </a:p>
          <a:p>
            <a:pPr marL="0" indent="0" algn="ctr">
              <a:buNone/>
            </a:pPr>
            <a:r>
              <a:rPr lang="tr-TR" dirty="0" smtClean="0"/>
              <a:t>(1937’de, ‘24 Anayasası’na laiklik ilkesi girmiştir.)</a:t>
            </a:r>
          </a:p>
          <a:p>
            <a:pPr marL="0" indent="0" algn="ctr">
              <a:buNone/>
            </a:pPr>
            <a:r>
              <a:rPr lang="tr-TR" dirty="0"/>
              <a:t>	</a:t>
            </a:r>
            <a:r>
              <a:rPr lang="tr-TR" dirty="0" smtClean="0"/>
              <a:t>-Sosyal ve ekonomik haklar ve ödevler.</a:t>
            </a:r>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3813669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grpId="0" nodeType="clickEffect">
                                  <p:stCondLst>
                                    <p:cond delay="0"/>
                                  </p:stCondLst>
                                  <p:childTnLst>
                                    <p:set>
                                      <p:cBhvr>
                                        <p:cTn id="65"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grpId="0" nodeType="clickEffect">
                                  <p:stCondLst>
                                    <p:cond delay="0"/>
                                  </p:stCondLst>
                                  <p:childTnLst>
                                    <p:set>
                                      <p:cBhvr>
                                        <p:cTn id="69"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761220"/>
          </a:xfrm>
        </p:spPr>
        <p:txBody>
          <a:bodyPr>
            <a:normAutofit/>
          </a:bodyPr>
          <a:lstStyle/>
          <a:p>
            <a:pPr marL="0" indent="0" algn="ctr">
              <a:buNone/>
            </a:pPr>
            <a:endParaRPr lang="tr-TR" sz="2000" b="1" i="1" dirty="0" smtClean="0"/>
          </a:p>
          <a:p>
            <a:pPr marL="0" indent="0">
              <a:buNone/>
            </a:pPr>
            <a:r>
              <a:rPr lang="tr-TR" i="1" dirty="0" smtClean="0"/>
              <a:t>Anayasa Hukuku</a:t>
            </a:r>
          </a:p>
          <a:p>
            <a:pPr marL="0" indent="0">
              <a:buNone/>
            </a:pPr>
            <a:r>
              <a:rPr lang="tr-TR" dirty="0" smtClean="0"/>
              <a:t>	Yumuşak Anayasa-Sert Anayasa</a:t>
            </a:r>
          </a:p>
          <a:p>
            <a:pPr marL="0" indent="0">
              <a:buNone/>
            </a:pPr>
            <a:r>
              <a:rPr lang="tr-TR" dirty="0" smtClean="0"/>
              <a:t>Anayasa Mahkemesi’nin kurulması</a:t>
            </a:r>
          </a:p>
          <a:p>
            <a:pPr marL="1257300" lvl="3" indent="0">
              <a:buNone/>
            </a:pPr>
            <a:r>
              <a:rPr lang="tr-TR" sz="2600" dirty="0" smtClean="0"/>
              <a:t>Kanun</a:t>
            </a:r>
          </a:p>
          <a:p>
            <a:pPr marL="1257300" lvl="3" indent="0">
              <a:buNone/>
            </a:pPr>
            <a:r>
              <a:rPr lang="tr-TR" sz="2600" dirty="0" smtClean="0"/>
              <a:t>KHK </a:t>
            </a:r>
          </a:p>
          <a:p>
            <a:pPr marL="1257300" lvl="3" indent="0">
              <a:buNone/>
            </a:pPr>
            <a:r>
              <a:rPr lang="tr-TR" sz="2600" dirty="0" smtClean="0"/>
              <a:t>Meclis içtüzüğü</a:t>
            </a:r>
          </a:p>
          <a:p>
            <a:pPr marL="1257300" lvl="3" indent="0">
              <a:buNone/>
            </a:pPr>
            <a:r>
              <a:rPr lang="tr-TR" sz="2600" dirty="0" smtClean="0"/>
              <a:t>Anayasa değişikliği (şekil)</a:t>
            </a:r>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194043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fontScale="92500" lnSpcReduction="10000"/>
          </a:bodyPr>
          <a:lstStyle/>
          <a:p>
            <a:pPr marL="0" indent="0" algn="ctr">
              <a:buNone/>
            </a:pPr>
            <a:endParaRPr lang="tr-TR" sz="2000" b="1" i="1" dirty="0" smtClean="0"/>
          </a:p>
          <a:p>
            <a:pPr marL="0" indent="0">
              <a:buNone/>
            </a:pPr>
            <a:r>
              <a:rPr lang="tr-TR" sz="3500" i="1" dirty="0" smtClean="0"/>
              <a:t>İdare Hukuku</a:t>
            </a:r>
            <a:endParaRPr lang="tr-TR" dirty="0" smtClean="0"/>
          </a:p>
          <a:p>
            <a:pPr algn="ctr">
              <a:buFont typeface="Wingdings" panose="05000000000000000000" pitchFamily="2" charset="2"/>
              <a:buChar char="ü"/>
            </a:pPr>
            <a:r>
              <a:rPr lang="tr-TR" dirty="0" smtClean="0"/>
              <a:t>Yasama ve yargının dışında kalan bütün kamu kuruluşlarının </a:t>
            </a:r>
          </a:p>
          <a:p>
            <a:pPr algn="ctr">
              <a:buFont typeface="Wingdings" panose="05000000000000000000" pitchFamily="2" charset="2"/>
              <a:buChar char="ü"/>
            </a:pPr>
            <a:r>
              <a:rPr lang="tr-TR" dirty="0" smtClean="0"/>
              <a:t>teşkilatı, yetkileri, görevleri,</a:t>
            </a:r>
          </a:p>
          <a:p>
            <a:pPr algn="ctr">
              <a:buFont typeface="Wingdings" panose="05000000000000000000" pitchFamily="2" charset="2"/>
              <a:buChar char="ü"/>
            </a:pPr>
            <a:r>
              <a:rPr lang="tr-TR" dirty="0" smtClean="0"/>
              <a:t> kamu görevlileri,</a:t>
            </a:r>
          </a:p>
          <a:p>
            <a:pPr algn="ctr">
              <a:buFont typeface="Wingdings" panose="05000000000000000000" pitchFamily="2" charset="2"/>
              <a:buChar char="ü"/>
            </a:pPr>
            <a:r>
              <a:rPr lang="tr-TR" dirty="0" smtClean="0"/>
              <a:t>kamu malları,</a:t>
            </a:r>
          </a:p>
          <a:p>
            <a:pPr algn="ctr">
              <a:buFont typeface="Wingdings" panose="05000000000000000000" pitchFamily="2" charset="2"/>
              <a:buChar char="ü"/>
            </a:pPr>
            <a:r>
              <a:rPr lang="tr-TR" dirty="0" smtClean="0"/>
              <a:t>kamu kuruluşlarının idari denetimi ve idari yargı.</a:t>
            </a:r>
          </a:p>
          <a:p>
            <a:pPr algn="ctr">
              <a:buFont typeface="Wingdings" panose="05000000000000000000" pitchFamily="2" charset="2"/>
              <a:buChar char="ü"/>
            </a:pPr>
            <a:r>
              <a:rPr lang="tr-TR" dirty="0" smtClean="0"/>
              <a:t>kamu kuruluşlarının bireylerle olan ilişkileri.</a:t>
            </a:r>
          </a:p>
          <a:p>
            <a:pPr>
              <a:buFont typeface="Wingdings" panose="05000000000000000000" pitchFamily="2" charset="2"/>
              <a:buChar char="ü"/>
            </a:pPr>
            <a:endParaRPr lang="tr-TR"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1713900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328592"/>
          </a:xfrm>
        </p:spPr>
        <p:txBody>
          <a:bodyPr>
            <a:normAutofit/>
          </a:bodyPr>
          <a:lstStyle/>
          <a:p>
            <a:pPr marL="0" indent="0" algn="ctr">
              <a:buNone/>
            </a:pPr>
            <a:endParaRPr lang="tr-TR" sz="2000" b="1" i="1" dirty="0" smtClean="0"/>
          </a:p>
          <a:p>
            <a:pPr marL="0" indent="0" algn="ctr">
              <a:buNone/>
            </a:pPr>
            <a:r>
              <a:rPr lang="tr-TR" sz="3500" i="1" dirty="0" smtClean="0"/>
              <a:t>Türkiye’de idare teşkilatı</a:t>
            </a:r>
          </a:p>
          <a:p>
            <a:pPr marL="0" indent="0" algn="ctr">
              <a:buNone/>
            </a:pPr>
            <a:endParaRPr lang="tr-TR" sz="3500" i="1" dirty="0" smtClean="0"/>
          </a:p>
          <a:p>
            <a:pPr marL="0" indent="0" algn="just">
              <a:buNone/>
            </a:pPr>
            <a:r>
              <a:rPr lang="tr-TR" sz="3500" i="1" dirty="0" smtClean="0"/>
              <a:t>Merkezi İdare                           Mahalli İdare</a:t>
            </a:r>
          </a:p>
          <a:p>
            <a:pPr marL="0" indent="0" algn="just">
              <a:buNone/>
            </a:pPr>
            <a:r>
              <a:rPr lang="tr-TR" sz="3500" i="1" dirty="0"/>
              <a:t>(Merkez-Taşra</a:t>
            </a:r>
            <a:r>
              <a:rPr lang="tr-TR" sz="3500" i="1" dirty="0" smtClean="0"/>
              <a:t>)                     (İl, Belediye, Köy)</a:t>
            </a:r>
            <a:endParaRPr lang="tr-TR" sz="3600" dirty="0" smtClean="0"/>
          </a:p>
          <a:p>
            <a:pPr marL="0" indent="0" algn="just">
              <a:buNone/>
            </a:pPr>
            <a:r>
              <a:rPr lang="tr-TR" sz="3600" dirty="0"/>
              <a:t> </a:t>
            </a:r>
            <a:r>
              <a:rPr lang="tr-TR" sz="3600" dirty="0" smtClean="0"/>
              <a:t>                          </a:t>
            </a:r>
            <a:r>
              <a:rPr lang="tr-TR" sz="2600" dirty="0" smtClean="0"/>
              <a:t>İdari Davalar</a:t>
            </a:r>
          </a:p>
          <a:p>
            <a:pPr marL="0" indent="0">
              <a:buNone/>
            </a:pPr>
            <a:endParaRPr lang="tr-TR" sz="2000" dirty="0" smtClean="0"/>
          </a:p>
          <a:p>
            <a:pPr marL="0" indent="0">
              <a:buNone/>
            </a:pPr>
            <a:r>
              <a:rPr lang="tr-TR" sz="2000" dirty="0" smtClean="0"/>
              <a:t>İptal Davası                 Tam Yargı Davası        İdari Sözleşmelerden Doğan Davalar</a:t>
            </a:r>
            <a:endParaRPr lang="tr-TR" sz="2000"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cxnSp>
        <p:nvCxnSpPr>
          <p:cNvPr id="7" name="Düz Ok Bağlayıcısı 6"/>
          <p:cNvCxnSpPr/>
          <p:nvPr/>
        </p:nvCxnSpPr>
        <p:spPr>
          <a:xfrm flipH="1">
            <a:off x="2267744" y="1844824"/>
            <a:ext cx="1224136"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5940152" y="1988840"/>
            <a:ext cx="936104"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flipH="1">
            <a:off x="1519319" y="4437112"/>
            <a:ext cx="194421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3851920" y="4365104"/>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5004048" y="4365104"/>
            <a:ext cx="158417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885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1"/>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15"/>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buNone/>
            </a:pPr>
            <a:r>
              <a:rPr lang="tr-TR" i="1" dirty="0" smtClean="0"/>
              <a:t>Devletler Genel Hukuku</a:t>
            </a:r>
            <a:endParaRPr lang="tr-TR" dirty="0"/>
          </a:p>
          <a:p>
            <a:pPr marL="0" indent="0" algn="just">
              <a:buNone/>
            </a:pPr>
            <a:r>
              <a:rPr lang="tr-TR" dirty="0" smtClean="0"/>
              <a:t>	Devletler arası </a:t>
            </a:r>
          </a:p>
          <a:p>
            <a:pPr marL="0" indent="0" algn="just">
              <a:buNone/>
            </a:pPr>
            <a:r>
              <a:rPr lang="tr-TR" dirty="0" smtClean="0"/>
              <a:t>	Devletlerle uluslararası kuruluşlar arası</a:t>
            </a:r>
          </a:p>
          <a:p>
            <a:pPr marL="0" indent="0" algn="just">
              <a:buNone/>
            </a:pPr>
            <a:r>
              <a:rPr lang="tr-TR" dirty="0" smtClean="0"/>
              <a:t>	Uluslararası kuruluşların birbirleriyle olan</a:t>
            </a:r>
          </a:p>
          <a:p>
            <a:pPr marL="0" indent="0" algn="just">
              <a:buNone/>
            </a:pPr>
            <a:r>
              <a:rPr lang="tr-TR" dirty="0" smtClean="0"/>
              <a:t>ilişkilerini düzenler.</a:t>
            </a:r>
          </a:p>
          <a:p>
            <a:pPr>
              <a:buFont typeface="Wingdings" panose="05000000000000000000" pitchFamily="2" charset="2"/>
              <a:buChar char="ü"/>
            </a:pPr>
            <a:endParaRPr lang="tr-TR"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28814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fontScale="85000" lnSpcReduction="20000"/>
          </a:bodyPr>
          <a:lstStyle/>
          <a:p>
            <a:pPr marL="0" indent="0" algn="ctr">
              <a:buNone/>
            </a:pPr>
            <a:endParaRPr lang="tr-TR" sz="2000" b="1" i="1" dirty="0" smtClean="0"/>
          </a:p>
          <a:p>
            <a:pPr marL="0" indent="0">
              <a:buNone/>
            </a:pPr>
            <a:r>
              <a:rPr lang="tr-TR" i="1" dirty="0" smtClean="0"/>
              <a:t>Devletler hukukunun başlıca kaynakları</a:t>
            </a:r>
          </a:p>
          <a:p>
            <a:pPr>
              <a:buFont typeface="Wingdings" panose="05000000000000000000" pitchFamily="2" charset="2"/>
              <a:buChar char="ü"/>
            </a:pPr>
            <a:r>
              <a:rPr lang="tr-TR" i="1" dirty="0" smtClean="0"/>
              <a:t>	Milletlerarası </a:t>
            </a:r>
            <a:r>
              <a:rPr lang="tr-TR" i="1" dirty="0" err="1" smtClean="0"/>
              <a:t>andlaşmalar</a:t>
            </a:r>
            <a:r>
              <a:rPr lang="tr-TR" i="1" dirty="0" smtClean="0"/>
              <a:t> (devletlerarası hukuki ilişkiyi </a:t>
            </a:r>
            <a:r>
              <a:rPr lang="tr-TR" i="1" dirty="0" err="1" smtClean="0"/>
              <a:t>kurmak,değiştirmek</a:t>
            </a:r>
            <a:r>
              <a:rPr lang="tr-TR" i="1" dirty="0" smtClean="0"/>
              <a:t>, mevcut hukuki ilişkiyi ortadan kaldırmak amacıyla yapılırlar)</a:t>
            </a:r>
          </a:p>
          <a:p>
            <a:pPr>
              <a:buFont typeface="Wingdings" panose="05000000000000000000" pitchFamily="2" charset="2"/>
              <a:buChar char="ü"/>
            </a:pPr>
            <a:r>
              <a:rPr lang="tr-TR" i="1" dirty="0" smtClean="0"/>
              <a:t>	Milletlerarası örf ve adet (Sürekli uygulama, kuralın doğruluğu ve haklılığı konusunda milletlerarası düzeyde inanç unsuruna dayanır.)</a:t>
            </a:r>
          </a:p>
          <a:p>
            <a:pPr>
              <a:buFont typeface="Wingdings" panose="05000000000000000000" pitchFamily="2" charset="2"/>
              <a:buChar char="ü"/>
            </a:pPr>
            <a:r>
              <a:rPr lang="tr-TR" i="1" dirty="0" smtClean="0"/>
              <a:t>	Mahkeme kararları (</a:t>
            </a:r>
            <a:r>
              <a:rPr lang="tr-TR" i="1" dirty="0" err="1" smtClean="0"/>
              <a:t>Örn</a:t>
            </a:r>
            <a:r>
              <a:rPr lang="tr-TR" i="1" dirty="0" smtClean="0"/>
              <a:t>. Milletlerarası Adalet Divanı Kararları)</a:t>
            </a:r>
          </a:p>
          <a:p>
            <a:pPr>
              <a:buFont typeface="Wingdings" panose="05000000000000000000" pitchFamily="2" charset="2"/>
              <a:buChar char="ü"/>
            </a:pPr>
            <a:r>
              <a:rPr lang="tr-TR" i="1" dirty="0" smtClean="0"/>
              <a:t>	Hukukun genel ilkeleri</a:t>
            </a:r>
          </a:p>
          <a:p>
            <a:pPr>
              <a:buFont typeface="Wingdings" panose="05000000000000000000" pitchFamily="2" charset="2"/>
              <a:buChar char="ü"/>
            </a:pPr>
            <a:r>
              <a:rPr lang="tr-TR" i="1" dirty="0" smtClean="0"/>
              <a:t>	Doktrin (Hukuk öğretisi)</a:t>
            </a:r>
            <a:endParaRPr lang="tr-TR" dirty="0" smtClean="0"/>
          </a:p>
          <a:p>
            <a:pPr>
              <a:buFont typeface="Wingdings" panose="05000000000000000000" pitchFamily="2" charset="2"/>
              <a:buChar char="ü"/>
            </a:pPr>
            <a:endParaRPr lang="tr-TR"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2834529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112568"/>
          </a:xfrm>
        </p:spPr>
        <p:txBody>
          <a:bodyPr>
            <a:normAutofit fontScale="92500" lnSpcReduction="20000"/>
          </a:bodyPr>
          <a:lstStyle/>
          <a:p>
            <a:pPr marL="0" indent="0" algn="ctr">
              <a:buNone/>
            </a:pPr>
            <a:endParaRPr lang="tr-TR" sz="2000" b="1" i="1" dirty="0" smtClean="0"/>
          </a:p>
          <a:p>
            <a:pPr marL="0" indent="0">
              <a:buNone/>
            </a:pPr>
            <a:r>
              <a:rPr lang="tr-TR" i="1" dirty="0" smtClean="0"/>
              <a:t>İş Hukuku </a:t>
            </a:r>
            <a:r>
              <a:rPr lang="tr-TR" dirty="0" smtClean="0"/>
              <a:t>(hem özel hem kamu hukuku alanına giren konularla ilgilenir. Karma hukuk dalıdır.)</a:t>
            </a:r>
          </a:p>
          <a:p>
            <a:pPr>
              <a:buFont typeface="Wingdings" panose="05000000000000000000" pitchFamily="2" charset="2"/>
              <a:buChar char="ü"/>
            </a:pPr>
            <a:r>
              <a:rPr lang="tr-TR" dirty="0" smtClean="0"/>
              <a:t>Kişiler arasında ücret karşılığı yapılan iş ilişkileri (iş sözleşmeleri)</a:t>
            </a:r>
          </a:p>
          <a:p>
            <a:pPr>
              <a:buFont typeface="Wingdings" panose="05000000000000000000" pitchFamily="2" charset="2"/>
              <a:buChar char="ü"/>
            </a:pPr>
            <a:r>
              <a:rPr lang="tr-TR" dirty="0" smtClean="0"/>
              <a:t>İşçinin sağlığının korunması</a:t>
            </a:r>
          </a:p>
          <a:p>
            <a:pPr>
              <a:buFont typeface="Wingdings" panose="05000000000000000000" pitchFamily="2" charset="2"/>
              <a:buChar char="ü"/>
            </a:pPr>
            <a:r>
              <a:rPr lang="tr-TR" dirty="0" smtClean="0"/>
              <a:t>İş süresinin sınırlanması</a:t>
            </a:r>
          </a:p>
          <a:p>
            <a:pPr>
              <a:buFont typeface="Wingdings" panose="05000000000000000000" pitchFamily="2" charset="2"/>
              <a:buChar char="ü"/>
            </a:pPr>
            <a:r>
              <a:rPr lang="tr-TR" dirty="0" smtClean="0"/>
              <a:t>İşçiye elverişli ve adalete uygun ücret verilmesi</a:t>
            </a:r>
          </a:p>
          <a:p>
            <a:pPr>
              <a:buFont typeface="Wingdings" panose="05000000000000000000" pitchFamily="2" charset="2"/>
              <a:buChar char="ü"/>
            </a:pPr>
            <a:r>
              <a:rPr lang="tr-TR" dirty="0" smtClean="0"/>
              <a:t>Kadın ve çocuk işçilerin korunması için emredici hükümler</a:t>
            </a:r>
          </a:p>
          <a:p>
            <a:pPr>
              <a:buFont typeface="Wingdings" panose="05000000000000000000" pitchFamily="2" charset="2"/>
              <a:buChar char="ü"/>
            </a:pPr>
            <a:r>
              <a:rPr lang="tr-TR" dirty="0" smtClean="0"/>
              <a:t>İşçi ve işveren sendikaları</a:t>
            </a:r>
          </a:p>
          <a:p>
            <a:pPr>
              <a:buFont typeface="Wingdings" panose="05000000000000000000" pitchFamily="2" charset="2"/>
              <a:buChar char="ü"/>
            </a:pPr>
            <a:r>
              <a:rPr lang="tr-TR" dirty="0" smtClean="0"/>
              <a:t>Grev ve lokavt hakkı</a:t>
            </a:r>
          </a:p>
          <a:p>
            <a:pPr marL="0" indent="0">
              <a:buNone/>
            </a:pPr>
            <a:endParaRPr lang="tr-TR"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1492254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lgn="just">
              <a:buNone/>
            </a:pPr>
            <a:r>
              <a:rPr lang="tr-TR" i="1" dirty="0" smtClean="0"/>
              <a:t>Vergi Hukuku</a:t>
            </a:r>
          </a:p>
          <a:p>
            <a:pPr marL="0" indent="0" algn="just">
              <a:buNone/>
            </a:pPr>
            <a:r>
              <a:rPr lang="tr-TR" dirty="0" smtClean="0"/>
              <a:t>Devletin kamu hizmetlerini yerine getirebilmek için ihtiyaç duyduğu parayı VERGİ yoluyla toplar.</a:t>
            </a:r>
          </a:p>
          <a:p>
            <a:pPr marL="0" indent="0" algn="just">
              <a:buNone/>
            </a:pPr>
            <a:r>
              <a:rPr lang="tr-TR" dirty="0"/>
              <a:t>D</a:t>
            </a:r>
            <a:r>
              <a:rPr lang="tr-TR" dirty="0" smtClean="0"/>
              <a:t>evletle birey arasındaki mali ilişkiler vergi kanunlarıyla düzenlenir.</a:t>
            </a:r>
          </a:p>
          <a:p>
            <a:pPr marL="0" indent="0" algn="just">
              <a:buNone/>
            </a:pPr>
            <a:r>
              <a:rPr lang="tr-TR" dirty="0" smtClean="0"/>
              <a:t>Devlet vergiyi, egemenlik hakkına dayanarak ve gerekli hallerde zor kullanarak toplamaktadır.</a:t>
            </a:r>
            <a:endParaRPr lang="tr-TR" dirty="0"/>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6432" y="5223254"/>
            <a:ext cx="3219450" cy="1419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11839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lgn="just">
              <a:buNone/>
            </a:pPr>
            <a:r>
              <a:rPr lang="tr-TR" i="1" dirty="0" smtClean="0"/>
              <a:t>Çevre Hukuku</a:t>
            </a:r>
          </a:p>
          <a:p>
            <a:pPr marL="0" indent="0" algn="just">
              <a:buNone/>
            </a:pPr>
            <a:r>
              <a:rPr lang="tr-TR" dirty="0" smtClean="0"/>
              <a:t>Doğal çevrenin korunması ile ilgili hukuki önlemlerin alınıp uygulanması.</a:t>
            </a:r>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62800" y="4221088"/>
            <a:ext cx="1981200" cy="2314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19200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35285"/>
            <a:ext cx="8229600" cy="2077691"/>
          </a:xfrm>
        </p:spPr>
        <p:txBody>
          <a:bodyPr>
            <a:normAutofit/>
          </a:bodyPr>
          <a:lstStyle/>
          <a:p>
            <a:pPr marL="0" indent="0" algn="ctr">
              <a:buNone/>
            </a:pPr>
            <a:r>
              <a:rPr lang="tr-TR" sz="4000" b="1" i="1" dirty="0" smtClean="0"/>
              <a:t>BU DERSTE NELER ÖĞRENECEĞİZ?</a:t>
            </a:r>
          </a:p>
          <a:p>
            <a:pPr marL="0" indent="0" algn="ctr">
              <a:buNone/>
            </a:pPr>
            <a:endParaRPr lang="tr-TR" sz="1100" b="1" i="1" dirty="0" smtClean="0"/>
          </a:p>
          <a:p>
            <a:pPr marL="0" indent="0" algn="ctr">
              <a:buNone/>
            </a:pPr>
            <a:endParaRPr lang="tr-TR" sz="800" b="1" i="1" dirty="0" smtClean="0"/>
          </a:p>
        </p:txBody>
      </p:sp>
      <p:sp>
        <p:nvSpPr>
          <p:cNvPr id="5" name="Dikdörtgen 4"/>
          <p:cNvSpPr/>
          <p:nvPr/>
        </p:nvSpPr>
        <p:spPr>
          <a:xfrm>
            <a:off x="1259632" y="2139240"/>
            <a:ext cx="7056784" cy="2369880"/>
          </a:xfrm>
          <a:prstGeom prst="rect">
            <a:avLst/>
          </a:prstGeom>
        </p:spPr>
        <p:txBody>
          <a:bodyPr wrap="square">
            <a:spAutoFit/>
          </a:bodyPr>
          <a:lstStyle/>
          <a:p>
            <a:pPr marL="457200" indent="-457200" algn="ctr">
              <a:buFont typeface="Wingdings" panose="05000000000000000000" pitchFamily="2" charset="2"/>
              <a:buChar char="Ø"/>
            </a:pPr>
            <a:r>
              <a:rPr lang="tr-TR" sz="3200" dirty="0"/>
              <a:t>Hukukun Dallara Ayrılması</a:t>
            </a:r>
          </a:p>
          <a:p>
            <a:pPr algn="ctr"/>
            <a:r>
              <a:rPr lang="tr-TR" sz="3200" dirty="0"/>
              <a:t>(Kamu Hukuku-Özel Hukuk)</a:t>
            </a:r>
          </a:p>
          <a:p>
            <a:pPr marL="457200" indent="-457200" algn="ctr">
              <a:buFont typeface="Wingdings" panose="05000000000000000000" pitchFamily="2" charset="2"/>
              <a:buChar char="Ø"/>
            </a:pPr>
            <a:endParaRPr lang="tr-TR" sz="3200" dirty="0"/>
          </a:p>
          <a:p>
            <a:pPr algn="ctr"/>
            <a:endParaRPr lang="tr-TR" sz="1000" dirty="0"/>
          </a:p>
          <a:p>
            <a:pPr marL="457200" indent="-457200" algn="ctr">
              <a:buFont typeface="Wingdings" panose="05000000000000000000" pitchFamily="2" charset="2"/>
              <a:buChar char="Ø"/>
            </a:pPr>
            <a:endParaRPr lang="tr-TR" sz="1000" dirty="0"/>
          </a:p>
          <a:p>
            <a:r>
              <a:rPr lang="tr-TR" sz="3200" dirty="0"/>
              <a:t> </a:t>
            </a:r>
          </a:p>
        </p:txBody>
      </p:sp>
    </p:spTree>
    <p:extLst>
      <p:ext uri="{BB962C8B-B14F-4D97-AF65-F5344CB8AC3E}">
        <p14:creationId xmlns:p14="http://schemas.microsoft.com/office/powerpoint/2010/main" val="2200815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lgn="just">
              <a:buNone/>
            </a:pPr>
            <a:r>
              <a:rPr lang="tr-TR" i="1" dirty="0" smtClean="0"/>
              <a:t>Hukuk Yargılama Usulü </a:t>
            </a:r>
          </a:p>
          <a:p>
            <a:pPr marL="0" indent="0" algn="just">
              <a:buNone/>
            </a:pPr>
            <a:r>
              <a:rPr lang="tr-TR" dirty="0" smtClean="0"/>
              <a:t>Hangi dava, hangi mahkemede, nasıl açılır?</a:t>
            </a:r>
          </a:p>
          <a:p>
            <a:pPr marL="0" indent="0" algn="just">
              <a:buNone/>
            </a:pPr>
            <a:r>
              <a:rPr lang="tr-TR" dirty="0" smtClean="0"/>
              <a:t>İddia ve savunma nasıl gerçekleşir?</a:t>
            </a:r>
          </a:p>
          <a:p>
            <a:pPr marL="0" indent="0" algn="just">
              <a:buNone/>
            </a:pPr>
            <a:r>
              <a:rPr lang="tr-TR" dirty="0" smtClean="0"/>
              <a:t>Taraflar hangi kanıtları, nasıl kullanabilirler?</a:t>
            </a:r>
          </a:p>
          <a:p>
            <a:pPr marL="0" indent="0" algn="just">
              <a:buNone/>
            </a:pPr>
            <a:r>
              <a:rPr lang="tr-TR" dirty="0" smtClean="0"/>
              <a:t>Mahkeme kararları hangi esaslara dayanır ve kararlar nasıl verilir?</a:t>
            </a:r>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spTree>
    <p:extLst>
      <p:ext uri="{BB962C8B-B14F-4D97-AF65-F5344CB8AC3E}">
        <p14:creationId xmlns:p14="http://schemas.microsoft.com/office/powerpoint/2010/main" val="200135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fontScale="92500" lnSpcReduction="20000"/>
          </a:bodyPr>
          <a:lstStyle/>
          <a:p>
            <a:pPr marL="0" indent="0" algn="ctr">
              <a:buNone/>
            </a:pPr>
            <a:endParaRPr lang="tr-TR" sz="2000" b="1" i="1" dirty="0" smtClean="0"/>
          </a:p>
          <a:p>
            <a:pPr marL="0" indent="0" algn="just">
              <a:buNone/>
            </a:pPr>
            <a:r>
              <a:rPr lang="tr-TR" i="1" dirty="0" smtClean="0"/>
              <a:t>İcra İflas Hukuku</a:t>
            </a:r>
          </a:p>
          <a:p>
            <a:pPr marL="0" indent="0" algn="just">
              <a:buNone/>
            </a:pPr>
            <a:r>
              <a:rPr lang="tr-TR" dirty="0" smtClean="0"/>
              <a:t>Dava sonucunda hüküm giyen tarafın borcunu, mahkeme kararına rağmen ödememesi veya yükümlülüğünü yerine getirmemesi.</a:t>
            </a:r>
          </a:p>
          <a:p>
            <a:pPr marL="0" indent="0" algn="just">
              <a:buNone/>
            </a:pPr>
            <a:r>
              <a:rPr lang="tr-TR" dirty="0" smtClean="0"/>
              <a:t>Hakkın zor kullanma yoluyla gerçekleştirilmesi,</a:t>
            </a:r>
          </a:p>
          <a:p>
            <a:pPr marL="0" indent="0" algn="just">
              <a:buNone/>
            </a:pPr>
            <a:r>
              <a:rPr lang="tr-TR" dirty="0" smtClean="0"/>
              <a:t>Mahkeme kararının uygulanması</a:t>
            </a:r>
          </a:p>
          <a:p>
            <a:pPr marL="0" indent="0" algn="just">
              <a:buNone/>
            </a:pPr>
            <a:r>
              <a:rPr lang="tr-TR" dirty="0" smtClean="0"/>
              <a:t>İcra iflas kanunlarıyla olur.</a:t>
            </a:r>
          </a:p>
          <a:p>
            <a:pPr marL="0" indent="0" algn="just">
              <a:buNone/>
            </a:pPr>
            <a:r>
              <a:rPr lang="tr-TR" dirty="0" smtClean="0"/>
              <a:t>(borçlunun tacir olduğu durumlarda iflas hükümlerinin uygulanması gündeme gelir.</a:t>
            </a:r>
          </a:p>
        </p:txBody>
      </p:sp>
      <p:sp>
        <p:nvSpPr>
          <p:cNvPr id="5"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dirty="0" smtClean="0"/>
              <a:t>KAMU HUKUKU KOLLARI</a:t>
            </a:r>
            <a:endParaRPr lang="en-US" altLang="tr-TR"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7850" y="5355490"/>
            <a:ext cx="3486150" cy="1314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0956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tr-TR" b="1" i="1" dirty="0" smtClean="0"/>
              <a:t>ÖZEL HUKUK KOLLARI</a:t>
            </a:r>
            <a:endParaRPr lang="en-US" altLang="tr-TR" dirty="0"/>
          </a:p>
        </p:txBody>
      </p:sp>
      <p:sp>
        <p:nvSpPr>
          <p:cNvPr id="22531" name="Rectangle 3"/>
          <p:cNvSpPr>
            <a:spLocks noGrp="1" noChangeArrowheads="1"/>
          </p:cNvSpPr>
          <p:nvPr>
            <p:ph type="body" idx="1"/>
          </p:nvPr>
        </p:nvSpPr>
        <p:spPr/>
        <p:txBody>
          <a:bodyPr>
            <a:normAutofit/>
          </a:bodyPr>
          <a:lstStyle/>
          <a:p>
            <a:pPr marL="0" indent="0" algn="ctr">
              <a:buNone/>
            </a:pPr>
            <a:r>
              <a:rPr lang="tr-TR" sz="2400" b="1" i="1" dirty="0" smtClean="0"/>
              <a:t>MEDENİ HUKUK</a:t>
            </a:r>
          </a:p>
          <a:p>
            <a:pPr marL="0" indent="0" algn="ctr">
              <a:buNone/>
            </a:pPr>
            <a:r>
              <a:rPr lang="tr-TR" sz="2400" b="1" i="1" dirty="0" smtClean="0"/>
              <a:t>TİCARET HUKUKU</a:t>
            </a:r>
          </a:p>
          <a:p>
            <a:pPr marL="0" indent="0" algn="ctr">
              <a:buNone/>
            </a:pPr>
            <a:r>
              <a:rPr lang="tr-TR" sz="2400" b="1" i="1" dirty="0" smtClean="0"/>
              <a:t>FİKİR HUKUKU</a:t>
            </a:r>
          </a:p>
          <a:p>
            <a:pPr marL="0" indent="0" algn="ctr">
              <a:buNone/>
            </a:pPr>
            <a:r>
              <a:rPr lang="tr-TR" sz="2400" b="1" i="1" dirty="0" smtClean="0"/>
              <a:t>DEVLETLER ÖZEL HUKUKU</a:t>
            </a:r>
          </a:p>
          <a:p>
            <a:pPr marL="0" indent="0" algn="ctr">
              <a:buNone/>
            </a:pPr>
            <a:endParaRPr lang="tr-TR" sz="2400" b="1" i="1" dirty="0" smtClean="0"/>
          </a:p>
        </p:txBody>
      </p:sp>
    </p:spTree>
    <p:extLst>
      <p:ext uri="{BB962C8B-B14F-4D97-AF65-F5344CB8AC3E}">
        <p14:creationId xmlns:p14="http://schemas.microsoft.com/office/powerpoint/2010/main" val="176429638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p:cTn id="7" dur="1000" fill="hold"/>
                                        <p:tgtEl>
                                          <p:spTgt spid="22530"/>
                                        </p:tgtEl>
                                        <p:attrNameLst>
                                          <p:attrName>ppt_x</p:attrName>
                                        </p:attrNameLst>
                                      </p:cBhvr>
                                      <p:tavLst>
                                        <p:tav tm="0">
                                          <p:val>
                                            <p:strVal val="#ppt_x-.2"/>
                                          </p:val>
                                        </p:tav>
                                        <p:tav tm="100000">
                                          <p:val>
                                            <p:strVal val="#ppt_x"/>
                                          </p:val>
                                        </p:tav>
                                      </p:tavLst>
                                    </p:anim>
                                    <p:anim calcmode="lin" valueType="num">
                                      <p:cBhvr>
                                        <p:cTn id="8" dur="1000" fill="hold"/>
                                        <p:tgtEl>
                                          <p:spTgt spid="225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530"/>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2531">
                                            <p:txEl>
                                              <p:pRg st="0" end="0"/>
                                            </p:txEl>
                                          </p:spTgt>
                                        </p:tgtEl>
                                        <p:attrNameLst>
                                          <p:attrName>style.visibility</p:attrName>
                                        </p:attrNameLst>
                                      </p:cBhvr>
                                      <p:to>
                                        <p:strVal val="visible"/>
                                      </p:to>
                                    </p:set>
                                    <p:animEffect transition="in" filter="fade">
                                      <p:cBhvr>
                                        <p:cTn id="14" dur="500"/>
                                        <p:tgtEl>
                                          <p:spTgt spid="22531">
                                            <p:txEl>
                                              <p:pRg st="0" end="0"/>
                                            </p:txEl>
                                          </p:spTgt>
                                        </p:tgtEl>
                                      </p:cBhvr>
                                    </p:animEffect>
                                    <p:anim calcmode="lin" valueType="num">
                                      <p:cBhvr>
                                        <p:cTn id="15"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253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2531">
                                            <p:txEl>
                                              <p:pRg st="1" end="1"/>
                                            </p:txEl>
                                          </p:spTgt>
                                        </p:tgtEl>
                                        <p:attrNameLst>
                                          <p:attrName>style.visibility</p:attrName>
                                        </p:attrNameLst>
                                      </p:cBhvr>
                                      <p:to>
                                        <p:strVal val="visible"/>
                                      </p:to>
                                    </p:set>
                                    <p:animEffect transition="in" filter="fade">
                                      <p:cBhvr>
                                        <p:cTn id="21" dur="500"/>
                                        <p:tgtEl>
                                          <p:spTgt spid="22531">
                                            <p:txEl>
                                              <p:pRg st="1" end="1"/>
                                            </p:txEl>
                                          </p:spTgt>
                                        </p:tgtEl>
                                      </p:cBhvr>
                                    </p:animEffect>
                                    <p:anim calcmode="lin" valueType="num">
                                      <p:cBhvr>
                                        <p:cTn id="22"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2531">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2531">
                                            <p:txEl>
                                              <p:pRg st="2" end="2"/>
                                            </p:txEl>
                                          </p:spTgt>
                                        </p:tgtEl>
                                        <p:attrNameLst>
                                          <p:attrName>style.visibility</p:attrName>
                                        </p:attrNameLst>
                                      </p:cBhvr>
                                      <p:to>
                                        <p:strVal val="visible"/>
                                      </p:to>
                                    </p:set>
                                    <p:animEffect transition="in" filter="fade">
                                      <p:cBhvr>
                                        <p:cTn id="28" dur="500"/>
                                        <p:tgtEl>
                                          <p:spTgt spid="22531">
                                            <p:txEl>
                                              <p:pRg st="2" end="2"/>
                                            </p:txEl>
                                          </p:spTgt>
                                        </p:tgtEl>
                                      </p:cBhvr>
                                    </p:animEffect>
                                    <p:anim calcmode="lin" valueType="num">
                                      <p:cBhvr>
                                        <p:cTn id="2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253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2531">
                                            <p:txEl>
                                              <p:pRg st="3" end="3"/>
                                            </p:txEl>
                                          </p:spTgt>
                                        </p:tgtEl>
                                        <p:attrNameLst>
                                          <p:attrName>style.visibility</p:attrName>
                                        </p:attrNameLst>
                                      </p:cBhvr>
                                      <p:to>
                                        <p:strVal val="visible"/>
                                      </p:to>
                                    </p:set>
                                    <p:animEffect transition="in" filter="fade">
                                      <p:cBhvr>
                                        <p:cTn id="35" dur="500"/>
                                        <p:tgtEl>
                                          <p:spTgt spid="22531">
                                            <p:txEl>
                                              <p:pRg st="3" end="3"/>
                                            </p:txEl>
                                          </p:spTgt>
                                        </p:tgtEl>
                                      </p:cBhvr>
                                    </p:animEffect>
                                    <p:anim calcmode="lin" valueType="num">
                                      <p:cBhvr>
                                        <p:cTn id="36"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2531">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buNone/>
            </a:pPr>
            <a:r>
              <a:rPr lang="tr-TR" i="1" dirty="0" smtClean="0"/>
              <a:t>Medeni Hukuk</a:t>
            </a:r>
          </a:p>
          <a:p>
            <a:pPr marL="0" indent="0">
              <a:buNone/>
            </a:pPr>
            <a:r>
              <a:rPr lang="tr-TR" dirty="0" smtClean="0"/>
              <a:t>Kişi hukuku</a:t>
            </a:r>
          </a:p>
          <a:p>
            <a:pPr marL="0" indent="0">
              <a:buNone/>
            </a:pPr>
            <a:r>
              <a:rPr lang="tr-TR" dirty="0" smtClean="0"/>
              <a:t>Aile hukuku</a:t>
            </a:r>
          </a:p>
          <a:p>
            <a:pPr marL="0" indent="0">
              <a:buNone/>
            </a:pPr>
            <a:r>
              <a:rPr lang="tr-TR" dirty="0" smtClean="0"/>
              <a:t>Eşya Hukuku</a:t>
            </a:r>
          </a:p>
          <a:p>
            <a:pPr marL="0" indent="0">
              <a:buNone/>
            </a:pPr>
            <a:r>
              <a:rPr lang="tr-TR" dirty="0" smtClean="0"/>
              <a:t>Miras Hukuku</a:t>
            </a:r>
          </a:p>
          <a:p>
            <a:pPr marL="0" indent="0">
              <a:buNone/>
            </a:pPr>
            <a:r>
              <a:rPr lang="tr-TR" dirty="0" smtClean="0"/>
              <a:t>Borçlar Hukuku</a:t>
            </a:r>
          </a:p>
          <a:p>
            <a:pPr marL="0" indent="0">
              <a:buNone/>
            </a:pPr>
            <a:endParaRPr lang="tr-TR" dirty="0"/>
          </a:p>
        </p:txBody>
      </p:sp>
      <p:sp>
        <p:nvSpPr>
          <p:cNvPr id="7"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smtClean="0"/>
              <a:t>ÖZEL HUKUK KOLLARI</a:t>
            </a:r>
            <a:endParaRPr lang="en-US" altLang="tr-TR"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6475" y="5013176"/>
            <a:ext cx="3028950" cy="1514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63403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fontScale="92500" lnSpcReduction="20000"/>
          </a:bodyPr>
          <a:lstStyle/>
          <a:p>
            <a:pPr marL="0" indent="0" algn="ctr">
              <a:buNone/>
            </a:pPr>
            <a:endParaRPr lang="tr-TR" sz="2000" b="1" i="1" dirty="0" smtClean="0"/>
          </a:p>
          <a:p>
            <a:pPr marL="0" indent="0">
              <a:buNone/>
            </a:pPr>
            <a:r>
              <a:rPr lang="tr-TR" i="1" dirty="0" smtClean="0"/>
              <a:t>Ticaret Hukuku</a:t>
            </a:r>
          </a:p>
          <a:p>
            <a:pPr marL="0" indent="0">
              <a:buNone/>
            </a:pPr>
            <a:r>
              <a:rPr lang="tr-TR" i="1" dirty="0" smtClean="0"/>
              <a:t>	Şirketler hukuku </a:t>
            </a:r>
          </a:p>
          <a:p>
            <a:pPr marL="1257300" lvl="3" indent="0">
              <a:buNone/>
            </a:pPr>
            <a:r>
              <a:rPr lang="tr-TR" i="1" dirty="0" smtClean="0"/>
              <a:t>Adi şirket</a:t>
            </a:r>
          </a:p>
          <a:p>
            <a:pPr marL="1257300" lvl="3" indent="0">
              <a:buNone/>
            </a:pPr>
            <a:r>
              <a:rPr lang="tr-TR" i="1" dirty="0" err="1" smtClean="0"/>
              <a:t>Kollektif</a:t>
            </a:r>
            <a:r>
              <a:rPr lang="tr-TR" i="1" dirty="0" smtClean="0"/>
              <a:t> şirket</a:t>
            </a:r>
          </a:p>
          <a:p>
            <a:pPr marL="1257300" lvl="3" indent="0">
              <a:buNone/>
            </a:pPr>
            <a:r>
              <a:rPr lang="tr-TR" i="1" dirty="0" smtClean="0"/>
              <a:t>Komandit şirket</a:t>
            </a:r>
          </a:p>
          <a:p>
            <a:pPr marL="1257300" lvl="3" indent="0">
              <a:buNone/>
            </a:pPr>
            <a:r>
              <a:rPr lang="tr-TR" i="1" dirty="0" smtClean="0"/>
              <a:t>Anonim şirket</a:t>
            </a:r>
          </a:p>
          <a:p>
            <a:pPr marL="1257300" lvl="3" indent="0">
              <a:buNone/>
            </a:pPr>
            <a:r>
              <a:rPr lang="tr-TR" i="1" dirty="0" smtClean="0"/>
              <a:t>Limited şirket</a:t>
            </a:r>
          </a:p>
          <a:p>
            <a:pPr marL="1257300" lvl="3" indent="0">
              <a:buNone/>
            </a:pPr>
            <a:r>
              <a:rPr lang="tr-TR" i="1" dirty="0" smtClean="0"/>
              <a:t>Kooperatif</a:t>
            </a:r>
          </a:p>
          <a:p>
            <a:pPr marL="0" indent="0">
              <a:buNone/>
            </a:pPr>
            <a:r>
              <a:rPr lang="tr-TR" i="1" dirty="0" smtClean="0"/>
              <a:t>	Kıymetli evrak hukuku</a:t>
            </a:r>
          </a:p>
          <a:p>
            <a:pPr marL="1257300" lvl="3" indent="0">
              <a:buNone/>
            </a:pPr>
            <a:r>
              <a:rPr lang="tr-TR" i="1" dirty="0" smtClean="0"/>
              <a:t>Çek </a:t>
            </a:r>
            <a:endParaRPr lang="tr-TR" i="1" dirty="0"/>
          </a:p>
          <a:p>
            <a:pPr marL="1257300" lvl="3" indent="0">
              <a:buNone/>
            </a:pPr>
            <a:r>
              <a:rPr lang="tr-TR" i="1" dirty="0" smtClean="0"/>
              <a:t>Poliçe</a:t>
            </a:r>
          </a:p>
          <a:p>
            <a:pPr marL="1257300" lvl="3" indent="0">
              <a:buNone/>
            </a:pPr>
            <a:r>
              <a:rPr lang="tr-TR" i="1" dirty="0" smtClean="0"/>
              <a:t>Bono</a:t>
            </a:r>
          </a:p>
          <a:p>
            <a:pPr marL="0" indent="0">
              <a:buNone/>
            </a:pPr>
            <a:endParaRPr lang="tr-TR" i="1" dirty="0" smtClean="0"/>
          </a:p>
          <a:p>
            <a:pPr marL="0" indent="0">
              <a:buNone/>
            </a:pPr>
            <a:endParaRPr lang="tr-TR" dirty="0"/>
          </a:p>
        </p:txBody>
      </p:sp>
      <p:sp>
        <p:nvSpPr>
          <p:cNvPr id="7"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smtClean="0"/>
              <a:t>ÖZEL HUKUK KOLLARI</a:t>
            </a:r>
            <a:endParaRPr lang="en-US" altLang="tr-TR"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1268760"/>
            <a:ext cx="1847850" cy="2466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7904" y="4826282"/>
            <a:ext cx="2466975" cy="1847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989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childTnLst>
                                </p:cTn>
                              </p:par>
                              <p:par>
                                <p:cTn id="38" presetID="1" presetClass="entr" presetSubtype="0" fill="hold" grpId="0" nodeType="withEffect">
                                  <p:stCondLst>
                                    <p:cond delay="0"/>
                                  </p:stCondLst>
                                  <p:childTnLst>
                                    <p:set>
                                      <p:cBhvr>
                                        <p:cTn id="39"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buNone/>
            </a:pPr>
            <a:r>
              <a:rPr lang="tr-TR" i="1" dirty="0" smtClean="0"/>
              <a:t>Fikir Hukuku (Fikri Mülkiyet Hukuku)</a:t>
            </a:r>
          </a:p>
          <a:p>
            <a:pPr marL="400050" lvl="1" indent="0">
              <a:buNone/>
            </a:pPr>
            <a:r>
              <a:rPr lang="tr-TR" i="1" dirty="0" smtClean="0"/>
              <a:t>Sanat eserleri</a:t>
            </a:r>
          </a:p>
          <a:p>
            <a:pPr marL="400050" lvl="1" indent="0">
              <a:buNone/>
            </a:pPr>
            <a:r>
              <a:rPr lang="tr-TR" i="1" dirty="0" smtClean="0"/>
              <a:t>Teknik alandaki buluşlar</a:t>
            </a:r>
          </a:p>
          <a:p>
            <a:pPr marL="400050" lvl="1" indent="0">
              <a:buNone/>
            </a:pPr>
            <a:r>
              <a:rPr lang="tr-TR" i="1" dirty="0" smtClean="0"/>
              <a:t>Eser sahibinin keşifte veya icatta bulunanın korunması</a:t>
            </a:r>
          </a:p>
          <a:p>
            <a:pPr marL="0" indent="0">
              <a:buNone/>
            </a:pPr>
            <a:endParaRPr lang="tr-TR" i="1" dirty="0" smtClean="0"/>
          </a:p>
          <a:p>
            <a:pPr marL="0" indent="0">
              <a:buNone/>
            </a:pPr>
            <a:endParaRPr lang="tr-TR" dirty="0"/>
          </a:p>
        </p:txBody>
      </p:sp>
      <p:sp>
        <p:nvSpPr>
          <p:cNvPr id="7"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smtClean="0"/>
              <a:t>ÖZEL HUKUK KOLLARI</a:t>
            </a:r>
            <a:endParaRPr lang="en-US" altLang="tr-TR"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4581128"/>
            <a:ext cx="1838325"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184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a:bodyPr>
          <a:lstStyle/>
          <a:p>
            <a:pPr marL="0" indent="0" algn="ctr">
              <a:buNone/>
            </a:pPr>
            <a:endParaRPr lang="tr-TR" sz="2000" b="1" i="1" dirty="0" smtClean="0"/>
          </a:p>
          <a:p>
            <a:pPr marL="0" indent="0">
              <a:buNone/>
            </a:pPr>
            <a:r>
              <a:rPr lang="tr-TR" i="1" dirty="0" smtClean="0"/>
              <a:t>Devletler Özel Hukuku</a:t>
            </a:r>
          </a:p>
          <a:p>
            <a:pPr marL="400050" lvl="1" indent="0" algn="just">
              <a:buNone/>
            </a:pPr>
            <a:r>
              <a:rPr lang="tr-TR" i="1" dirty="0" smtClean="0"/>
              <a:t>Uyrukluk (</a:t>
            </a:r>
            <a:r>
              <a:rPr lang="tr-TR" i="1" dirty="0" err="1" smtClean="0"/>
              <a:t>Tabiyet</a:t>
            </a:r>
            <a:r>
              <a:rPr lang="tr-TR" i="1" dirty="0" smtClean="0"/>
              <a:t>)</a:t>
            </a:r>
          </a:p>
          <a:p>
            <a:pPr marL="400050" lvl="1" indent="0" algn="just">
              <a:buNone/>
            </a:pPr>
            <a:r>
              <a:rPr lang="tr-TR" i="1" dirty="0" smtClean="0"/>
              <a:t>Yabancılar Hukuku</a:t>
            </a:r>
          </a:p>
          <a:p>
            <a:pPr marL="400050" lvl="1" indent="0" algn="just">
              <a:buNone/>
            </a:pPr>
            <a:r>
              <a:rPr lang="tr-TR" i="1" dirty="0" smtClean="0"/>
              <a:t>Kanunlar çatışması (Hukuk ilişkilerinin farklı uyrukluklardaki kişiler arasında gerçekleşmesinde söz konusudur.)</a:t>
            </a:r>
          </a:p>
          <a:p>
            <a:pPr marL="0" indent="0">
              <a:buNone/>
            </a:pPr>
            <a:endParaRPr lang="tr-TR" i="1" dirty="0" smtClean="0"/>
          </a:p>
          <a:p>
            <a:pPr marL="0" indent="0">
              <a:buNone/>
            </a:pPr>
            <a:endParaRPr lang="tr-TR" dirty="0"/>
          </a:p>
        </p:txBody>
      </p:sp>
      <p:sp>
        <p:nvSpPr>
          <p:cNvPr id="7" name="Rectangle 2"/>
          <p:cNvSpPr txBox="1">
            <a:spLocks noChangeArrowheads="1"/>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b="1" i="1" smtClean="0"/>
              <a:t>ÖZEL HUKUK KOLLARI</a:t>
            </a:r>
            <a:endParaRPr lang="en-US" altLang="tr-T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9925" y="4293096"/>
            <a:ext cx="2124075"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15471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ppt_x</p:attrName>
                                        </p:attrNameLst>
                                      </p:cBhvr>
                                      <p:tavLst>
                                        <p:tav tm="0">
                                          <p:val>
                                            <p:strVal val="#ppt_x-.2"/>
                                          </p:val>
                                        </p:tav>
                                        <p:tav tm="100000">
                                          <p:val>
                                            <p:strVal val="#ppt_x"/>
                                          </p:val>
                                        </p:tav>
                                      </p:tavLst>
                                    </p:anim>
                                    <p:anim calcmode="lin" valueType="num">
                                      <p:cBhvr>
                                        <p:cTn id="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BU SUNUMDA YARARLANILAN KAYNAKLAR </a:t>
            </a:r>
            <a:endParaRPr lang="tr-TR" b="1" dirty="0"/>
          </a:p>
        </p:txBody>
      </p:sp>
      <p:sp>
        <p:nvSpPr>
          <p:cNvPr id="3" name="İçerik Yer Tutucusu 2"/>
          <p:cNvSpPr>
            <a:spLocks noGrp="1"/>
          </p:cNvSpPr>
          <p:nvPr>
            <p:ph idx="1"/>
          </p:nvPr>
        </p:nvSpPr>
        <p:spPr>
          <a:xfrm>
            <a:off x="457200" y="1600200"/>
            <a:ext cx="8229600" cy="4997152"/>
          </a:xfrm>
        </p:spPr>
        <p:txBody>
          <a:bodyPr>
            <a:normAutofit/>
          </a:bodyPr>
          <a:lstStyle/>
          <a:p>
            <a:pPr marL="0" indent="0" algn="just">
              <a:buNone/>
            </a:pPr>
            <a:r>
              <a:rPr lang="tr-TR" dirty="0" err="1" smtClean="0"/>
              <a:t>Wacks</a:t>
            </a:r>
            <a:r>
              <a:rPr lang="tr-TR" dirty="0" smtClean="0"/>
              <a:t> R. (2006). </a:t>
            </a:r>
            <a:r>
              <a:rPr lang="tr-TR" dirty="0" err="1" smtClean="0"/>
              <a:t>Law</a:t>
            </a:r>
            <a:r>
              <a:rPr lang="tr-TR" dirty="0" smtClean="0"/>
              <a:t>. A </a:t>
            </a:r>
            <a:r>
              <a:rPr lang="tr-TR" dirty="0" err="1" smtClean="0"/>
              <a:t>Very</a:t>
            </a:r>
            <a:r>
              <a:rPr lang="tr-TR" dirty="0" smtClean="0"/>
              <a:t> </a:t>
            </a:r>
            <a:r>
              <a:rPr lang="tr-TR" dirty="0" err="1" smtClean="0"/>
              <a:t>Short</a:t>
            </a:r>
            <a:r>
              <a:rPr lang="tr-TR" dirty="0" smtClean="0"/>
              <a:t> </a:t>
            </a:r>
            <a:r>
              <a:rPr lang="tr-TR" dirty="0" err="1" smtClean="0"/>
              <a:t>Introduction</a:t>
            </a:r>
            <a:r>
              <a:rPr lang="tr-TR" dirty="0" smtClean="0"/>
              <a:t>. Oxford </a:t>
            </a:r>
            <a:r>
              <a:rPr lang="tr-TR" dirty="0" err="1" smtClean="0"/>
              <a:t>University</a:t>
            </a:r>
            <a:r>
              <a:rPr lang="tr-TR" dirty="0" smtClean="0"/>
              <a:t> </a:t>
            </a:r>
            <a:r>
              <a:rPr lang="tr-TR" dirty="0" err="1" smtClean="0"/>
              <a:t>Press</a:t>
            </a:r>
            <a:r>
              <a:rPr lang="tr-TR" dirty="0" smtClean="0"/>
              <a:t>.</a:t>
            </a:r>
            <a:endParaRPr lang="tr-TR" dirty="0"/>
          </a:p>
          <a:p>
            <a:pPr marL="0" indent="0" algn="just">
              <a:buNone/>
            </a:pPr>
            <a:r>
              <a:rPr lang="tr-TR" dirty="0" err="1" smtClean="0"/>
              <a:t>Güriz</a:t>
            </a:r>
            <a:r>
              <a:rPr lang="tr-TR" dirty="0" smtClean="0"/>
              <a:t> A. (2011). Hukuk Başlangıcı. Ankara: </a:t>
            </a:r>
            <a:r>
              <a:rPr lang="tr-TR" smtClean="0"/>
              <a:t>Siyasal Kitabevi.</a:t>
            </a:r>
            <a:endParaRPr lang="tr-TR" dirty="0" smtClean="0"/>
          </a:p>
        </p:txBody>
      </p:sp>
    </p:spTree>
    <p:extLst>
      <p:ext uri="{BB962C8B-B14F-4D97-AF65-F5344CB8AC3E}">
        <p14:creationId xmlns:p14="http://schemas.microsoft.com/office/powerpoint/2010/main" val="4838341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616624"/>
          </a:xfrm>
        </p:spPr>
        <p:txBody>
          <a:bodyPr>
            <a:normAutofit/>
          </a:bodyPr>
          <a:lstStyle/>
          <a:p>
            <a:pPr marL="0" indent="0" algn="ctr">
              <a:buNone/>
            </a:pPr>
            <a:r>
              <a:rPr lang="tr-TR" sz="4000" b="1" dirty="0" smtClean="0"/>
              <a:t>Kamu Hukuku Özel Hukuk Ayrımı</a:t>
            </a:r>
          </a:p>
          <a:p>
            <a:pPr marL="0" indent="0" algn="just">
              <a:buNone/>
            </a:pPr>
            <a:r>
              <a:rPr lang="tr-TR" dirty="0" smtClean="0"/>
              <a:t>Hukuk kuralları için yapılan eski ayrımlardan biri, hukukun </a:t>
            </a:r>
            <a:r>
              <a:rPr lang="tr-TR" u="sng" dirty="0" smtClean="0"/>
              <a:t>kamu hukuku </a:t>
            </a:r>
            <a:r>
              <a:rPr lang="tr-TR" dirty="0" smtClean="0"/>
              <a:t>ve </a:t>
            </a:r>
            <a:r>
              <a:rPr lang="tr-TR" u="sng" dirty="0" smtClean="0"/>
              <a:t>özel hukuk</a:t>
            </a:r>
            <a:r>
              <a:rPr lang="tr-TR" dirty="0" smtClean="0"/>
              <a:t> şeklinde ayrılarak incelenmesidir.</a:t>
            </a:r>
          </a:p>
          <a:p>
            <a:pPr marL="0" indent="0" algn="just">
              <a:buNone/>
            </a:pPr>
            <a:r>
              <a:rPr lang="tr-TR" dirty="0" smtClean="0"/>
              <a:t>Kamu hukuku ve özel hukuk ayrımı, özellikle Kıta Avrupası’ndaki medeni hukuk sistemlerinde (</a:t>
            </a:r>
            <a:r>
              <a:rPr lang="tr-TR" i="1" dirty="0" err="1" smtClean="0"/>
              <a:t>Civil</a:t>
            </a:r>
            <a:r>
              <a:rPr lang="tr-TR" i="1" dirty="0" smtClean="0"/>
              <a:t> </a:t>
            </a:r>
            <a:r>
              <a:rPr lang="tr-TR" i="1" dirty="0" err="1" smtClean="0"/>
              <a:t>Law</a:t>
            </a:r>
            <a:r>
              <a:rPr lang="tr-TR" dirty="0" smtClean="0"/>
              <a:t>) önemlidir.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5365015"/>
            <a:ext cx="3505200" cy="1304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16598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fontScale="92500" lnSpcReduction="20000"/>
          </a:bodyPr>
          <a:lstStyle/>
          <a:p>
            <a:pPr marL="0" indent="0" algn="ctr">
              <a:buNone/>
            </a:pPr>
            <a:endParaRPr lang="tr-TR" sz="1100" b="1" i="1" dirty="0" smtClean="0"/>
          </a:p>
          <a:p>
            <a:pPr marL="0" indent="0" algn="ctr">
              <a:buNone/>
            </a:pPr>
            <a:endParaRPr lang="tr-TR" sz="800" b="1" i="1" dirty="0" smtClean="0"/>
          </a:p>
          <a:p>
            <a:pPr marL="0" indent="0">
              <a:buNone/>
            </a:pPr>
            <a:r>
              <a:rPr lang="tr-TR" dirty="0"/>
              <a:t>Her ne kadar, bu ayrımın tam olarak nasıl yapılacağı, çizginin nereden itibaren çekileceği konusunda ortak bir görüş birliği bulunmasa da, </a:t>
            </a:r>
            <a:endParaRPr lang="tr-TR" dirty="0" smtClean="0"/>
          </a:p>
          <a:p>
            <a:pPr marL="0" indent="0" algn="ctr">
              <a:buNone/>
            </a:pPr>
            <a:r>
              <a:rPr lang="tr-TR" b="1" dirty="0" smtClean="0"/>
              <a:t>özel </a:t>
            </a:r>
            <a:r>
              <a:rPr lang="tr-TR" b="1" dirty="0"/>
              <a:t>hukuk </a:t>
            </a:r>
            <a:endParaRPr lang="tr-TR" b="1" dirty="0" smtClean="0"/>
          </a:p>
          <a:p>
            <a:pPr marL="0" indent="0" algn="ctr">
              <a:buNone/>
            </a:pPr>
            <a:r>
              <a:rPr lang="tr-TR" dirty="0" smtClean="0"/>
              <a:t>toplumdaki </a:t>
            </a:r>
            <a:r>
              <a:rPr lang="tr-TR" dirty="0"/>
              <a:t>bireyler ve grupları ilgilendirirken, </a:t>
            </a:r>
            <a:endParaRPr lang="tr-TR" dirty="0" smtClean="0"/>
          </a:p>
          <a:p>
            <a:pPr marL="0" indent="0" algn="ctr">
              <a:buNone/>
            </a:pPr>
            <a:r>
              <a:rPr lang="tr-TR" b="1" dirty="0" smtClean="0"/>
              <a:t>kamu hukukunun</a:t>
            </a:r>
          </a:p>
          <a:p>
            <a:pPr marL="0" indent="0" algn="ctr">
              <a:buNone/>
            </a:pPr>
            <a:r>
              <a:rPr lang="tr-TR" dirty="0" smtClean="0"/>
              <a:t> </a:t>
            </a:r>
            <a:r>
              <a:rPr lang="tr-TR" dirty="0"/>
              <a:t>vatandaşlarla devlet arasındaki ilişkileri düzenlediğini </a:t>
            </a:r>
            <a:endParaRPr lang="tr-TR" dirty="0" smtClean="0"/>
          </a:p>
          <a:p>
            <a:pPr marL="0" indent="0">
              <a:buNone/>
            </a:pPr>
            <a:r>
              <a:rPr lang="tr-TR" dirty="0" smtClean="0"/>
              <a:t>söylemek </a:t>
            </a:r>
            <a:r>
              <a:rPr lang="tr-TR" dirty="0"/>
              <a:t>mümkündür </a:t>
            </a:r>
            <a:r>
              <a:rPr lang="tr-TR" sz="1100" dirty="0"/>
              <a:t>(Wacks,2006,36</a:t>
            </a:r>
            <a:r>
              <a:rPr lang="tr-TR" sz="1100" dirty="0" smtClean="0"/>
              <a:t>).</a:t>
            </a:r>
          </a:p>
          <a:p>
            <a:pPr marL="0" indent="0">
              <a:buNone/>
            </a:pPr>
            <a:endParaRPr lang="tr-TR" dirty="0"/>
          </a:p>
          <a:p>
            <a:pPr marL="0" indent="0">
              <a:buNone/>
            </a:pPr>
            <a:endParaRPr lang="tr-T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0450" y="4221088"/>
            <a:ext cx="1733550" cy="2359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89607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Autofit/>
          </a:bodyPr>
          <a:lstStyle/>
          <a:p>
            <a:pPr marL="0" indent="0" algn="just">
              <a:buNone/>
            </a:pPr>
            <a:endParaRPr lang="tr-TR" sz="2000" b="1" i="1" dirty="0" smtClean="0"/>
          </a:p>
          <a:p>
            <a:pPr marL="0" indent="0" algn="just">
              <a:buNone/>
            </a:pPr>
            <a:r>
              <a:rPr lang="tr-TR" sz="2000" dirty="0" smtClean="0">
                <a:latin typeface="Arial" panose="020B0604020202020204" pitchFamily="34" charset="0"/>
                <a:cs typeface="Arial" panose="020B0604020202020204" pitchFamily="34" charset="0"/>
              </a:rPr>
              <a:t>Ali’nin Berna ile evlenmesi, Cemil’in Durmuş’a arabasını satması, Kazım’ın evini oğluna bağışlaması devlet tarafından koyulan kurallara göre gerçekleşen olaylardır. </a:t>
            </a:r>
          </a:p>
          <a:p>
            <a:pPr marL="0" indent="0" algn="just">
              <a:buNone/>
            </a:pPr>
            <a:r>
              <a:rPr lang="tr-TR" sz="2000" dirty="0" smtClean="0">
                <a:latin typeface="Arial" panose="020B0604020202020204" pitchFamily="34" charset="0"/>
                <a:cs typeface="Arial" panose="020B0604020202020204" pitchFamily="34" charset="0"/>
              </a:rPr>
              <a:t>Ancak devlet Ali’nin evlenmesi, Cemil’in arabasını satması, Kazım’ın evini bağışlaması ile pek ilgilenmez. </a:t>
            </a:r>
          </a:p>
          <a:p>
            <a:pPr marL="0" indent="0" algn="just">
              <a:buNone/>
            </a:pPr>
            <a:r>
              <a:rPr lang="tr-TR" sz="2000" dirty="0" smtClean="0">
                <a:latin typeface="Arial" panose="020B0604020202020204" pitchFamily="34" charset="0"/>
                <a:cs typeface="Arial" panose="020B0604020202020204" pitchFamily="34" charset="0"/>
              </a:rPr>
              <a:t>Yine de, vergi yükümlüsü Ali’nin devlete olan vergi borcunu ödememesi konusunda devletin kayıtsız kalması söz konusu değildir. </a:t>
            </a:r>
          </a:p>
          <a:p>
            <a:pPr marL="0" indent="0" algn="just">
              <a:buNone/>
            </a:pPr>
            <a:r>
              <a:rPr lang="tr-TR" sz="2000" dirty="0" smtClean="0">
                <a:latin typeface="Arial" panose="020B0604020202020204" pitchFamily="34" charset="0"/>
                <a:cs typeface="Arial" panose="020B0604020202020204" pitchFamily="34" charset="0"/>
              </a:rPr>
              <a:t>Aksine vergi yükümlülerinin devlete olan borcunu ödeyip ödemediğini sıkı biçimde takip eder. </a:t>
            </a:r>
          </a:p>
          <a:p>
            <a:pPr marL="0" indent="0" algn="just">
              <a:buNone/>
            </a:pPr>
            <a:r>
              <a:rPr lang="tr-TR" sz="2000" dirty="0" smtClean="0">
                <a:latin typeface="Arial" panose="020B0604020202020204" pitchFamily="34" charset="0"/>
                <a:cs typeface="Arial" panose="020B0604020202020204" pitchFamily="34" charset="0"/>
              </a:rPr>
              <a:t>Yine şehir içi toplu ulaşımın uygun biçimde yerine getirilip getirilmediği bir kamu kuruluşu olan belediye tarafından izlenir. </a:t>
            </a:r>
          </a:p>
          <a:p>
            <a:pPr marL="0" indent="0" algn="just">
              <a:buNone/>
            </a:pPr>
            <a:r>
              <a:rPr lang="tr-TR" sz="2000" dirty="0" smtClean="0">
                <a:latin typeface="Arial" panose="020B0604020202020204" pitchFamily="34" charset="0"/>
                <a:cs typeface="Arial" panose="020B0604020202020204" pitchFamily="34" charset="0"/>
              </a:rPr>
              <a:t>Görüldüğü gibi devletle ilgisi olan veya devletin taraf olduğu ilişkiler devlet açısından önem arz eder </a:t>
            </a:r>
            <a:r>
              <a:rPr lang="tr-TR" sz="1000" dirty="0" smtClean="0">
                <a:latin typeface="Arial" panose="020B0604020202020204" pitchFamily="34" charset="0"/>
                <a:cs typeface="Arial" panose="020B0604020202020204" pitchFamily="34" charset="0"/>
              </a:rPr>
              <a:t>(</a:t>
            </a:r>
            <a:r>
              <a:rPr lang="tr-TR" sz="1000" dirty="0" err="1" smtClean="0">
                <a:latin typeface="Arial" panose="020B0604020202020204" pitchFamily="34" charset="0"/>
                <a:cs typeface="Arial" panose="020B0604020202020204" pitchFamily="34" charset="0"/>
              </a:rPr>
              <a:t>Güriz</a:t>
            </a:r>
            <a:r>
              <a:rPr lang="tr-TR" sz="1000" dirty="0" smtClean="0">
                <a:latin typeface="Arial" panose="020B0604020202020204" pitchFamily="34" charset="0"/>
                <a:cs typeface="Arial" panose="020B0604020202020204" pitchFamily="34" charset="0"/>
              </a:rPr>
              <a:t>, 2011, 106)</a:t>
            </a:r>
            <a:r>
              <a:rPr lang="tr-TR" sz="20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69339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Autofit/>
          </a:bodyPr>
          <a:lstStyle/>
          <a:p>
            <a:pPr marL="0" indent="0" algn="just">
              <a:buNone/>
            </a:pPr>
            <a:endParaRPr lang="tr-TR" sz="2000" b="1" i="1" dirty="0" smtClean="0"/>
          </a:p>
          <a:p>
            <a:pPr marL="0" indent="0" algn="just">
              <a:buNone/>
            </a:pPr>
            <a:r>
              <a:rPr lang="tr-TR" sz="2000" dirty="0" smtClean="0">
                <a:latin typeface="Arial" panose="020B0604020202020204" pitchFamily="34" charset="0"/>
                <a:cs typeface="Arial" panose="020B0604020202020204" pitchFamily="34" charset="0"/>
              </a:rPr>
              <a:t>Kamu hukuku özel hukuka oranla yeni bir hukuk dalıdır. </a:t>
            </a:r>
          </a:p>
          <a:p>
            <a:pPr marL="0" indent="0" algn="just">
              <a:buNone/>
            </a:pPr>
            <a:r>
              <a:rPr lang="tr-TR" sz="2000" dirty="0" smtClean="0">
                <a:latin typeface="Arial" panose="020B0604020202020204" pitchFamily="34" charset="0"/>
                <a:cs typeface="Arial" panose="020B0604020202020204" pitchFamily="34" charset="0"/>
              </a:rPr>
              <a:t>Bu açıdan bakıldığında kamu hukukunun, özel hukukun sahip olduğu geleneksel temelden yoksun olduğu söylenebilir.</a:t>
            </a:r>
          </a:p>
          <a:p>
            <a:pPr marL="0" indent="0" algn="just">
              <a:buNone/>
            </a:pPr>
            <a:r>
              <a:rPr lang="tr-TR" sz="2000" dirty="0" smtClean="0">
                <a:latin typeface="Arial" panose="020B0604020202020204" pitchFamily="34" charset="0"/>
                <a:cs typeface="Arial" panose="020B0604020202020204" pitchFamily="34" charset="0"/>
              </a:rPr>
              <a:t>Kamu hukuku özel hukuka kıyasla, siyasi etkilere daha açıktır.</a:t>
            </a:r>
          </a:p>
          <a:p>
            <a:pPr marL="0" indent="0" algn="just">
              <a:buNone/>
            </a:pPr>
            <a:r>
              <a:rPr lang="tr-TR" sz="2000" dirty="0" smtClean="0">
                <a:latin typeface="Arial" panose="020B0604020202020204" pitchFamily="34" charset="0"/>
                <a:cs typeface="Arial" panose="020B0604020202020204" pitchFamily="34" charset="0"/>
              </a:rPr>
              <a:t>Özel hukuk ise kamu hukukuna nazaran, ilkeleri eskiye dayanan ve daha az değişen bir hukuk dalıdır.</a:t>
            </a:r>
          </a:p>
          <a:p>
            <a:pPr marL="0" indent="0" algn="just">
              <a:buNone/>
            </a:pPr>
            <a:r>
              <a:rPr lang="tr-TR" sz="2000" dirty="0" smtClean="0">
                <a:latin typeface="Arial" panose="020B0604020202020204" pitchFamily="34" charset="0"/>
                <a:cs typeface="Arial" panose="020B0604020202020204" pitchFamily="34" charset="0"/>
              </a:rPr>
              <a:t>Özel </a:t>
            </a:r>
            <a:r>
              <a:rPr lang="tr-TR" sz="2000" dirty="0">
                <a:latin typeface="Arial" panose="020B0604020202020204" pitchFamily="34" charset="0"/>
                <a:cs typeface="Arial" panose="020B0604020202020204" pitchFamily="34" charset="0"/>
              </a:rPr>
              <a:t>hukuk </a:t>
            </a:r>
            <a:r>
              <a:rPr lang="tr-TR" sz="2000" dirty="0" smtClean="0">
                <a:latin typeface="Arial" panose="020B0604020202020204" pitchFamily="34" charset="0"/>
                <a:cs typeface="Arial" panose="020B0604020202020204" pitchFamily="34" charset="0"/>
              </a:rPr>
              <a:t>alanıyla karşılaştırıldığında, kamu hukuku alanında kanunun koyucunun, hukuk kurallarını oluşturmada daha çok serbestiye sahip olduğu da söylenebilir </a:t>
            </a:r>
            <a:r>
              <a:rPr lang="tr-TR" sz="1000" dirty="0" smtClean="0">
                <a:latin typeface="Arial" panose="020B0604020202020204" pitchFamily="34" charset="0"/>
                <a:cs typeface="Arial" panose="020B0604020202020204" pitchFamily="34" charset="0"/>
              </a:rPr>
              <a:t>(</a:t>
            </a:r>
            <a:r>
              <a:rPr lang="tr-TR" sz="1000" dirty="0" err="1" smtClean="0">
                <a:latin typeface="Arial" panose="020B0604020202020204" pitchFamily="34" charset="0"/>
                <a:cs typeface="Arial" panose="020B0604020202020204" pitchFamily="34" charset="0"/>
              </a:rPr>
              <a:t>Güriz</a:t>
            </a:r>
            <a:r>
              <a:rPr lang="tr-TR" sz="1000" dirty="0" smtClean="0">
                <a:latin typeface="Arial" panose="020B0604020202020204" pitchFamily="34" charset="0"/>
                <a:cs typeface="Arial" panose="020B0604020202020204" pitchFamily="34" charset="0"/>
              </a:rPr>
              <a:t>, 2011,106).</a:t>
            </a:r>
          </a:p>
        </p:txBody>
      </p:sp>
    </p:spTree>
    <p:extLst>
      <p:ext uri="{BB962C8B-B14F-4D97-AF65-F5344CB8AC3E}">
        <p14:creationId xmlns:p14="http://schemas.microsoft.com/office/powerpoint/2010/main" val="689356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4525963"/>
          </a:xfrm>
        </p:spPr>
        <p:txBody>
          <a:bodyPr>
            <a:normAutofit lnSpcReduction="10000"/>
          </a:bodyPr>
          <a:lstStyle/>
          <a:p>
            <a:pPr marL="0" indent="0" algn="ctr">
              <a:buNone/>
            </a:pPr>
            <a:endParaRPr lang="tr-TR" sz="1100" b="1" i="1" dirty="0" smtClean="0"/>
          </a:p>
          <a:p>
            <a:pPr marL="0" indent="0" algn="ctr">
              <a:buNone/>
            </a:pPr>
            <a:r>
              <a:rPr lang="tr-TR" sz="4000" b="1" dirty="0" smtClean="0"/>
              <a:t>Kamu Hukuku-Özel Hukuk ayrımında savunulan görüşler:</a:t>
            </a:r>
          </a:p>
          <a:p>
            <a:pPr marL="0" indent="0" algn="ctr">
              <a:buNone/>
            </a:pPr>
            <a:r>
              <a:rPr lang="tr-TR" dirty="0" smtClean="0"/>
              <a:t>1)Menfaat Kriteri</a:t>
            </a:r>
          </a:p>
          <a:p>
            <a:pPr marL="0" indent="0" algn="ctr">
              <a:buNone/>
            </a:pPr>
            <a:r>
              <a:rPr lang="tr-TR" dirty="0" smtClean="0"/>
              <a:t>2) Egemenlik Kriteri</a:t>
            </a:r>
          </a:p>
          <a:p>
            <a:pPr marL="0" indent="0" algn="ctr">
              <a:buNone/>
            </a:pPr>
            <a:r>
              <a:rPr lang="tr-TR" dirty="0" smtClean="0"/>
              <a:t>3) İrade Hürriyeti Kriteri</a:t>
            </a:r>
          </a:p>
          <a:p>
            <a:pPr marL="0" indent="0" algn="ctr">
              <a:buNone/>
            </a:pPr>
            <a:r>
              <a:rPr lang="tr-TR" dirty="0" smtClean="0"/>
              <a:t>4) Eşitlik Kriteri</a:t>
            </a:r>
          </a:p>
          <a:p>
            <a:pPr marL="0" indent="0" algn="ctr">
              <a:buNone/>
            </a:pPr>
            <a:r>
              <a:rPr lang="tr-TR" dirty="0" smtClean="0"/>
              <a:t>5) Pragmatik Kriter</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20655" y="5445224"/>
            <a:ext cx="3331233" cy="10656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339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908720"/>
            <a:ext cx="8229600" cy="5256584"/>
          </a:xfrm>
        </p:spPr>
        <p:txBody>
          <a:bodyPr>
            <a:normAutofit fontScale="92500" lnSpcReduction="20000"/>
          </a:bodyPr>
          <a:lstStyle/>
          <a:p>
            <a:pPr marL="0" indent="0" algn="ctr">
              <a:buNone/>
            </a:pPr>
            <a:endParaRPr lang="tr-TR" sz="1100" b="1" i="1" dirty="0" smtClean="0"/>
          </a:p>
          <a:p>
            <a:pPr marL="0" indent="0" algn="ctr">
              <a:buNone/>
            </a:pPr>
            <a:endParaRPr lang="tr-TR" sz="800" b="1" i="1" dirty="0" smtClean="0"/>
          </a:p>
          <a:p>
            <a:pPr marL="0" indent="0" algn="ctr">
              <a:buNone/>
            </a:pPr>
            <a:r>
              <a:rPr lang="tr-TR" sz="4300" b="1" dirty="0" smtClean="0"/>
              <a:t>Türk Hukukunda Kamu Hukuku-Özel Hukuk Ayrımı:</a:t>
            </a:r>
          </a:p>
          <a:p>
            <a:pPr marL="0" indent="0" algn="just">
              <a:buNone/>
            </a:pPr>
            <a:r>
              <a:rPr lang="tr-TR" dirty="0" smtClean="0"/>
              <a:t>Egemenlik kriterinde, «Devlet ve kamu tüzel kişileri egemenlik hakkını kullandıkları zaman ortaya çıkan ilişkinin kamu hukuku ilişkisi olduğu, buna karşı egemenlik hakkı kullanılmadığı zaman beliren ilişkinin özel hukuk ilişkisi olduğu» savunulmaktadır. </a:t>
            </a:r>
          </a:p>
          <a:p>
            <a:pPr marL="0" indent="0" algn="just">
              <a:buNone/>
            </a:pPr>
            <a:r>
              <a:rPr lang="tr-TR" dirty="0" smtClean="0"/>
              <a:t>«Ülkemizde idare mahkemesi niteliği taşıyan Danıştay’ın Fransız hukuk sisteminin etkisiyle kurulmuş bulunması da bu ayrımın kabul edildiğini kanıtlamaktadır.» </a:t>
            </a:r>
            <a:r>
              <a:rPr lang="tr-TR" sz="1100" dirty="0" smtClean="0"/>
              <a:t>(Naklen, </a:t>
            </a:r>
            <a:r>
              <a:rPr lang="tr-TR" sz="1100" dirty="0" err="1" smtClean="0"/>
              <a:t>Güriz</a:t>
            </a:r>
            <a:r>
              <a:rPr lang="tr-TR" sz="1100" dirty="0" smtClean="0"/>
              <a:t>, 2011, 109)</a:t>
            </a:r>
            <a:endParaRPr lang="tr-TR" sz="1100" dirty="0"/>
          </a:p>
        </p:txBody>
      </p:sp>
    </p:spTree>
    <p:extLst>
      <p:ext uri="{BB962C8B-B14F-4D97-AF65-F5344CB8AC3E}">
        <p14:creationId xmlns:p14="http://schemas.microsoft.com/office/powerpoint/2010/main" val="369339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a:bodyPr>
          <a:lstStyle/>
          <a:p>
            <a:r>
              <a:rPr lang="tr-TR" b="1" i="1" dirty="0"/>
              <a:t>KAMU HUKUKU </a:t>
            </a:r>
            <a:r>
              <a:rPr lang="tr-TR" b="1" i="1" dirty="0" smtClean="0"/>
              <a:t>KOLLARI</a:t>
            </a:r>
            <a:endParaRPr lang="en-US" altLang="tr-TR" dirty="0"/>
          </a:p>
        </p:txBody>
      </p:sp>
      <p:sp>
        <p:nvSpPr>
          <p:cNvPr id="22531" name="Rectangle 3"/>
          <p:cNvSpPr>
            <a:spLocks noGrp="1" noChangeArrowheads="1"/>
          </p:cNvSpPr>
          <p:nvPr>
            <p:ph type="body" idx="1"/>
          </p:nvPr>
        </p:nvSpPr>
        <p:spPr/>
        <p:txBody>
          <a:bodyPr>
            <a:normAutofit lnSpcReduction="10000"/>
          </a:bodyPr>
          <a:lstStyle/>
          <a:p>
            <a:pPr marL="0" indent="0" algn="ctr">
              <a:buNone/>
            </a:pPr>
            <a:r>
              <a:rPr lang="tr-TR" sz="2400" b="1" i="1" dirty="0" smtClean="0"/>
              <a:t>GENEL </a:t>
            </a:r>
            <a:r>
              <a:rPr lang="tr-TR" sz="2400" b="1" i="1" dirty="0"/>
              <a:t>KAMU HUKUKU</a:t>
            </a:r>
          </a:p>
          <a:p>
            <a:pPr marL="0" indent="0" algn="ctr">
              <a:buNone/>
            </a:pPr>
            <a:r>
              <a:rPr lang="tr-TR" sz="2400" b="1" i="1" dirty="0"/>
              <a:t>ANAYASA HUKUKU</a:t>
            </a:r>
          </a:p>
          <a:p>
            <a:pPr marL="0" indent="0" algn="ctr">
              <a:buNone/>
            </a:pPr>
            <a:r>
              <a:rPr lang="tr-TR" sz="2400" b="1" i="1" dirty="0"/>
              <a:t>İDARE </a:t>
            </a:r>
            <a:r>
              <a:rPr lang="tr-TR" sz="2400" b="1" i="1" dirty="0" smtClean="0"/>
              <a:t>HUKUKU</a:t>
            </a:r>
          </a:p>
          <a:p>
            <a:pPr marL="0" indent="0" algn="ctr">
              <a:buNone/>
            </a:pPr>
            <a:r>
              <a:rPr lang="tr-TR" sz="2400" b="1" i="1" dirty="0" smtClean="0"/>
              <a:t>DEVLETLER GENEL HUKUKU</a:t>
            </a:r>
          </a:p>
          <a:p>
            <a:pPr marL="0" indent="0" algn="ctr">
              <a:buNone/>
            </a:pPr>
            <a:r>
              <a:rPr lang="tr-TR" sz="2400" b="1" i="1" dirty="0" smtClean="0"/>
              <a:t>CEZA HUKUKU</a:t>
            </a:r>
          </a:p>
          <a:p>
            <a:pPr marL="0" indent="0" algn="ctr">
              <a:buNone/>
            </a:pPr>
            <a:r>
              <a:rPr lang="tr-TR" sz="2400" b="1" i="1" dirty="0" smtClean="0"/>
              <a:t>CEZA YARGILAMA USULÜ</a:t>
            </a:r>
          </a:p>
          <a:p>
            <a:pPr marL="0" indent="0" algn="ctr">
              <a:buNone/>
            </a:pPr>
            <a:r>
              <a:rPr lang="tr-TR" sz="2400" b="1" i="1" dirty="0" smtClean="0"/>
              <a:t>HUKUK YARGILAMA USULÜ</a:t>
            </a:r>
          </a:p>
          <a:p>
            <a:pPr marL="0" indent="0" algn="ctr">
              <a:buNone/>
            </a:pPr>
            <a:r>
              <a:rPr lang="tr-TR" sz="2400" b="1" i="1" dirty="0" smtClean="0"/>
              <a:t>İCRA VE İFLAS HUKUKU</a:t>
            </a:r>
          </a:p>
          <a:p>
            <a:pPr marL="0" indent="0" algn="ctr">
              <a:buNone/>
            </a:pPr>
            <a:r>
              <a:rPr lang="tr-TR" sz="2400" b="1" i="1" dirty="0" smtClean="0"/>
              <a:t>İŞ HUKUKU</a:t>
            </a:r>
          </a:p>
          <a:p>
            <a:pPr marL="0" indent="0" algn="ctr">
              <a:buNone/>
            </a:pPr>
            <a:r>
              <a:rPr lang="tr-TR" sz="2400" b="1" i="1" dirty="0" smtClean="0"/>
              <a:t>VERGİ HUKUKU</a:t>
            </a:r>
          </a:p>
          <a:p>
            <a:pPr marL="0" indent="0" algn="ctr">
              <a:buNone/>
            </a:pPr>
            <a:r>
              <a:rPr lang="tr-TR" sz="2400" b="1" i="1" dirty="0" smtClean="0"/>
              <a:t>ÇEVRE HUKUKU</a:t>
            </a:r>
            <a:endParaRPr lang="tr-TR" sz="2400" b="1" i="1"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84684" y="4516710"/>
            <a:ext cx="2124075" cy="2152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540834"/>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p:cTn id="7" dur="1000" fill="hold"/>
                                        <p:tgtEl>
                                          <p:spTgt spid="22530"/>
                                        </p:tgtEl>
                                        <p:attrNameLst>
                                          <p:attrName>ppt_x</p:attrName>
                                        </p:attrNameLst>
                                      </p:cBhvr>
                                      <p:tavLst>
                                        <p:tav tm="0">
                                          <p:val>
                                            <p:strVal val="#ppt_x-.2"/>
                                          </p:val>
                                        </p:tav>
                                        <p:tav tm="100000">
                                          <p:val>
                                            <p:strVal val="#ppt_x"/>
                                          </p:val>
                                        </p:tav>
                                      </p:tavLst>
                                    </p:anim>
                                    <p:anim calcmode="lin" valueType="num">
                                      <p:cBhvr>
                                        <p:cTn id="8" dur="1000" fill="hold"/>
                                        <p:tgtEl>
                                          <p:spTgt spid="22530"/>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530"/>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2531">
                                            <p:txEl>
                                              <p:pRg st="0" end="0"/>
                                            </p:txEl>
                                          </p:spTgt>
                                        </p:tgtEl>
                                        <p:attrNameLst>
                                          <p:attrName>style.visibility</p:attrName>
                                        </p:attrNameLst>
                                      </p:cBhvr>
                                      <p:to>
                                        <p:strVal val="visible"/>
                                      </p:to>
                                    </p:set>
                                    <p:animEffect transition="in" filter="fade">
                                      <p:cBhvr>
                                        <p:cTn id="14" dur="500"/>
                                        <p:tgtEl>
                                          <p:spTgt spid="22531">
                                            <p:txEl>
                                              <p:pRg st="0" end="0"/>
                                            </p:txEl>
                                          </p:spTgt>
                                        </p:tgtEl>
                                      </p:cBhvr>
                                    </p:animEffect>
                                    <p:anim calcmode="lin" valueType="num">
                                      <p:cBhvr>
                                        <p:cTn id="15"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2531">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2531">
                                            <p:txEl>
                                              <p:pRg st="1" end="1"/>
                                            </p:txEl>
                                          </p:spTgt>
                                        </p:tgtEl>
                                        <p:attrNameLst>
                                          <p:attrName>style.visibility</p:attrName>
                                        </p:attrNameLst>
                                      </p:cBhvr>
                                      <p:to>
                                        <p:strVal val="visible"/>
                                      </p:to>
                                    </p:set>
                                    <p:animEffect transition="in" filter="fade">
                                      <p:cBhvr>
                                        <p:cTn id="21" dur="500"/>
                                        <p:tgtEl>
                                          <p:spTgt spid="22531">
                                            <p:txEl>
                                              <p:pRg st="1" end="1"/>
                                            </p:txEl>
                                          </p:spTgt>
                                        </p:tgtEl>
                                      </p:cBhvr>
                                    </p:animEffect>
                                    <p:anim calcmode="lin" valueType="num">
                                      <p:cBhvr>
                                        <p:cTn id="22"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2531">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0" nodeType="clickEffect">
                                  <p:stCondLst>
                                    <p:cond delay="0"/>
                                  </p:stCondLst>
                                  <p:childTnLst>
                                    <p:set>
                                      <p:cBhvr>
                                        <p:cTn id="27" dur="1" fill="hold">
                                          <p:stCondLst>
                                            <p:cond delay="0"/>
                                          </p:stCondLst>
                                        </p:cTn>
                                        <p:tgtEl>
                                          <p:spTgt spid="22531">
                                            <p:txEl>
                                              <p:pRg st="2" end="2"/>
                                            </p:txEl>
                                          </p:spTgt>
                                        </p:tgtEl>
                                        <p:attrNameLst>
                                          <p:attrName>style.visibility</p:attrName>
                                        </p:attrNameLst>
                                      </p:cBhvr>
                                      <p:to>
                                        <p:strVal val="visible"/>
                                      </p:to>
                                    </p:set>
                                    <p:animEffect transition="in" filter="fade">
                                      <p:cBhvr>
                                        <p:cTn id="28" dur="500"/>
                                        <p:tgtEl>
                                          <p:spTgt spid="22531">
                                            <p:txEl>
                                              <p:pRg st="2" end="2"/>
                                            </p:txEl>
                                          </p:spTgt>
                                        </p:tgtEl>
                                      </p:cBhvr>
                                    </p:animEffect>
                                    <p:anim calcmode="lin" valueType="num">
                                      <p:cBhvr>
                                        <p:cTn id="29" dur="5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2531">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2531">
                                            <p:txEl>
                                              <p:pRg st="3" end="3"/>
                                            </p:txEl>
                                          </p:spTgt>
                                        </p:tgtEl>
                                        <p:attrNameLst>
                                          <p:attrName>style.visibility</p:attrName>
                                        </p:attrNameLst>
                                      </p:cBhvr>
                                      <p:to>
                                        <p:strVal val="visible"/>
                                      </p:to>
                                    </p:set>
                                    <p:animEffect transition="in" filter="fade">
                                      <p:cBhvr>
                                        <p:cTn id="35" dur="500"/>
                                        <p:tgtEl>
                                          <p:spTgt spid="22531">
                                            <p:txEl>
                                              <p:pRg st="3" end="3"/>
                                            </p:txEl>
                                          </p:spTgt>
                                        </p:tgtEl>
                                      </p:cBhvr>
                                    </p:animEffect>
                                    <p:anim calcmode="lin" valueType="num">
                                      <p:cBhvr>
                                        <p:cTn id="36"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22531">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22531">
                                            <p:txEl>
                                              <p:pRg st="4" end="4"/>
                                            </p:txEl>
                                          </p:spTgt>
                                        </p:tgtEl>
                                        <p:attrNameLst>
                                          <p:attrName>style.visibility</p:attrName>
                                        </p:attrNameLst>
                                      </p:cBhvr>
                                      <p:to>
                                        <p:strVal val="visible"/>
                                      </p:to>
                                    </p:set>
                                    <p:animEffect transition="in" filter="fade">
                                      <p:cBhvr>
                                        <p:cTn id="42" dur="500"/>
                                        <p:tgtEl>
                                          <p:spTgt spid="22531">
                                            <p:txEl>
                                              <p:pRg st="4" end="4"/>
                                            </p:txEl>
                                          </p:spTgt>
                                        </p:tgtEl>
                                      </p:cBhvr>
                                    </p:animEffect>
                                    <p:anim calcmode="lin" valueType="num">
                                      <p:cBhvr>
                                        <p:cTn id="43" dur="5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22531">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22531">
                                            <p:txEl>
                                              <p:pRg st="5" end="5"/>
                                            </p:txEl>
                                          </p:spTgt>
                                        </p:tgtEl>
                                        <p:attrNameLst>
                                          <p:attrName>style.visibility</p:attrName>
                                        </p:attrNameLst>
                                      </p:cBhvr>
                                      <p:to>
                                        <p:strVal val="visible"/>
                                      </p:to>
                                    </p:set>
                                    <p:animEffect transition="in" filter="fade">
                                      <p:cBhvr>
                                        <p:cTn id="49" dur="500"/>
                                        <p:tgtEl>
                                          <p:spTgt spid="22531">
                                            <p:txEl>
                                              <p:pRg st="5" end="5"/>
                                            </p:txEl>
                                          </p:spTgt>
                                        </p:tgtEl>
                                      </p:cBhvr>
                                    </p:animEffect>
                                    <p:anim calcmode="lin" valueType="num">
                                      <p:cBhvr>
                                        <p:cTn id="50" dur="5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22531">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4" presetClass="entr" presetSubtype="0" fill="hold" grpId="0" nodeType="clickEffect">
                                  <p:stCondLst>
                                    <p:cond delay="0"/>
                                  </p:stCondLst>
                                  <p:childTnLst>
                                    <p:set>
                                      <p:cBhvr>
                                        <p:cTn id="55" dur="1" fill="hold">
                                          <p:stCondLst>
                                            <p:cond delay="0"/>
                                          </p:stCondLst>
                                        </p:cTn>
                                        <p:tgtEl>
                                          <p:spTgt spid="22531">
                                            <p:txEl>
                                              <p:pRg st="6" end="6"/>
                                            </p:txEl>
                                          </p:spTgt>
                                        </p:tgtEl>
                                        <p:attrNameLst>
                                          <p:attrName>style.visibility</p:attrName>
                                        </p:attrNameLst>
                                      </p:cBhvr>
                                      <p:to>
                                        <p:strVal val="visible"/>
                                      </p:to>
                                    </p:set>
                                    <p:animEffect transition="in" filter="fade">
                                      <p:cBhvr>
                                        <p:cTn id="56" dur="500"/>
                                        <p:tgtEl>
                                          <p:spTgt spid="22531">
                                            <p:txEl>
                                              <p:pRg st="6" end="6"/>
                                            </p:txEl>
                                          </p:spTgt>
                                        </p:tgtEl>
                                      </p:cBhvr>
                                    </p:animEffect>
                                    <p:anim calcmode="lin" valueType="num">
                                      <p:cBhvr>
                                        <p:cTn id="57" dur="500" fill="hold"/>
                                        <p:tgtEl>
                                          <p:spTgt spid="22531">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22531">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4" presetClass="entr" presetSubtype="0" fill="hold" grpId="0" nodeType="clickEffect">
                                  <p:stCondLst>
                                    <p:cond delay="0"/>
                                  </p:stCondLst>
                                  <p:childTnLst>
                                    <p:set>
                                      <p:cBhvr>
                                        <p:cTn id="62" dur="1" fill="hold">
                                          <p:stCondLst>
                                            <p:cond delay="0"/>
                                          </p:stCondLst>
                                        </p:cTn>
                                        <p:tgtEl>
                                          <p:spTgt spid="22531">
                                            <p:txEl>
                                              <p:pRg st="7" end="7"/>
                                            </p:txEl>
                                          </p:spTgt>
                                        </p:tgtEl>
                                        <p:attrNameLst>
                                          <p:attrName>style.visibility</p:attrName>
                                        </p:attrNameLst>
                                      </p:cBhvr>
                                      <p:to>
                                        <p:strVal val="visible"/>
                                      </p:to>
                                    </p:set>
                                    <p:animEffect transition="in" filter="fade">
                                      <p:cBhvr>
                                        <p:cTn id="63" dur="500"/>
                                        <p:tgtEl>
                                          <p:spTgt spid="22531">
                                            <p:txEl>
                                              <p:pRg st="7" end="7"/>
                                            </p:txEl>
                                          </p:spTgt>
                                        </p:tgtEl>
                                      </p:cBhvr>
                                    </p:animEffect>
                                    <p:anim calcmode="lin" valueType="num">
                                      <p:cBhvr>
                                        <p:cTn id="64" dur="500" fill="hold"/>
                                        <p:tgtEl>
                                          <p:spTgt spid="22531">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22531">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4" presetClass="entr" presetSubtype="0" fill="hold" grpId="0" nodeType="clickEffect">
                                  <p:stCondLst>
                                    <p:cond delay="0"/>
                                  </p:stCondLst>
                                  <p:childTnLst>
                                    <p:set>
                                      <p:cBhvr>
                                        <p:cTn id="69" dur="1" fill="hold">
                                          <p:stCondLst>
                                            <p:cond delay="0"/>
                                          </p:stCondLst>
                                        </p:cTn>
                                        <p:tgtEl>
                                          <p:spTgt spid="22531">
                                            <p:txEl>
                                              <p:pRg st="8" end="8"/>
                                            </p:txEl>
                                          </p:spTgt>
                                        </p:tgtEl>
                                        <p:attrNameLst>
                                          <p:attrName>style.visibility</p:attrName>
                                        </p:attrNameLst>
                                      </p:cBhvr>
                                      <p:to>
                                        <p:strVal val="visible"/>
                                      </p:to>
                                    </p:set>
                                    <p:animEffect transition="in" filter="fade">
                                      <p:cBhvr>
                                        <p:cTn id="70" dur="500"/>
                                        <p:tgtEl>
                                          <p:spTgt spid="22531">
                                            <p:txEl>
                                              <p:pRg st="8" end="8"/>
                                            </p:txEl>
                                          </p:spTgt>
                                        </p:tgtEl>
                                      </p:cBhvr>
                                    </p:animEffect>
                                    <p:anim calcmode="lin" valueType="num">
                                      <p:cBhvr>
                                        <p:cTn id="71" dur="500" fill="hold"/>
                                        <p:tgtEl>
                                          <p:spTgt spid="22531">
                                            <p:txEl>
                                              <p:pRg st="8" end="8"/>
                                            </p:txEl>
                                          </p:spTgt>
                                        </p:tgtEl>
                                        <p:attrNameLst>
                                          <p:attrName>ppt_x</p:attrName>
                                        </p:attrNameLst>
                                      </p:cBhvr>
                                      <p:tavLst>
                                        <p:tav tm="0">
                                          <p:val>
                                            <p:strVal val="#ppt_x"/>
                                          </p:val>
                                        </p:tav>
                                        <p:tav tm="100000">
                                          <p:val>
                                            <p:strVal val="#ppt_x"/>
                                          </p:val>
                                        </p:tav>
                                      </p:tavLst>
                                    </p:anim>
                                    <p:anim calcmode="lin" valueType="num">
                                      <p:cBhvr>
                                        <p:cTn id="72" dur="500" fill="hold"/>
                                        <p:tgtEl>
                                          <p:spTgt spid="22531">
                                            <p:txEl>
                                              <p:pRg st="8" end="8"/>
                                            </p:txEl>
                                          </p:spTgt>
                                        </p:tgtEl>
                                        <p:attrNameLst>
                                          <p:attrName>ppt_y</p:attrName>
                                        </p:attrNameLst>
                                      </p:cBhvr>
                                      <p:tavLst>
                                        <p:tav tm="0">
                                          <p:val>
                                            <p:strVal val="#ppt_y+.05"/>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4" presetClass="entr" presetSubtype="0" fill="hold" grpId="0" nodeType="clickEffect">
                                  <p:stCondLst>
                                    <p:cond delay="0"/>
                                  </p:stCondLst>
                                  <p:childTnLst>
                                    <p:set>
                                      <p:cBhvr>
                                        <p:cTn id="76" dur="1" fill="hold">
                                          <p:stCondLst>
                                            <p:cond delay="0"/>
                                          </p:stCondLst>
                                        </p:cTn>
                                        <p:tgtEl>
                                          <p:spTgt spid="22531">
                                            <p:txEl>
                                              <p:pRg st="9" end="9"/>
                                            </p:txEl>
                                          </p:spTgt>
                                        </p:tgtEl>
                                        <p:attrNameLst>
                                          <p:attrName>style.visibility</p:attrName>
                                        </p:attrNameLst>
                                      </p:cBhvr>
                                      <p:to>
                                        <p:strVal val="visible"/>
                                      </p:to>
                                    </p:set>
                                    <p:animEffect transition="in" filter="fade">
                                      <p:cBhvr>
                                        <p:cTn id="77" dur="500"/>
                                        <p:tgtEl>
                                          <p:spTgt spid="22531">
                                            <p:txEl>
                                              <p:pRg st="9" end="9"/>
                                            </p:txEl>
                                          </p:spTgt>
                                        </p:tgtEl>
                                      </p:cBhvr>
                                    </p:animEffect>
                                    <p:anim calcmode="lin" valueType="num">
                                      <p:cBhvr>
                                        <p:cTn id="78" dur="500" fill="hold"/>
                                        <p:tgtEl>
                                          <p:spTgt spid="22531">
                                            <p:txEl>
                                              <p:pRg st="9" end="9"/>
                                            </p:txEl>
                                          </p:spTgt>
                                        </p:tgtEl>
                                        <p:attrNameLst>
                                          <p:attrName>ppt_x</p:attrName>
                                        </p:attrNameLst>
                                      </p:cBhvr>
                                      <p:tavLst>
                                        <p:tav tm="0">
                                          <p:val>
                                            <p:strVal val="#ppt_x"/>
                                          </p:val>
                                        </p:tav>
                                        <p:tav tm="100000">
                                          <p:val>
                                            <p:strVal val="#ppt_x"/>
                                          </p:val>
                                        </p:tav>
                                      </p:tavLst>
                                    </p:anim>
                                    <p:anim calcmode="lin" valueType="num">
                                      <p:cBhvr>
                                        <p:cTn id="79" dur="500" fill="hold"/>
                                        <p:tgtEl>
                                          <p:spTgt spid="22531">
                                            <p:txEl>
                                              <p:pRg st="9" end="9"/>
                                            </p:txEl>
                                          </p:spTgt>
                                        </p:tgtEl>
                                        <p:attrNameLst>
                                          <p:attrName>ppt_y</p:attrName>
                                        </p:attrNameLst>
                                      </p:cBhvr>
                                      <p:tavLst>
                                        <p:tav tm="0">
                                          <p:val>
                                            <p:strVal val="#ppt_y+.05"/>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4" presetClass="entr" presetSubtype="0" fill="hold" grpId="0" nodeType="clickEffect">
                                  <p:stCondLst>
                                    <p:cond delay="0"/>
                                  </p:stCondLst>
                                  <p:childTnLst>
                                    <p:set>
                                      <p:cBhvr>
                                        <p:cTn id="83" dur="1" fill="hold">
                                          <p:stCondLst>
                                            <p:cond delay="0"/>
                                          </p:stCondLst>
                                        </p:cTn>
                                        <p:tgtEl>
                                          <p:spTgt spid="22531">
                                            <p:txEl>
                                              <p:pRg st="10" end="10"/>
                                            </p:txEl>
                                          </p:spTgt>
                                        </p:tgtEl>
                                        <p:attrNameLst>
                                          <p:attrName>style.visibility</p:attrName>
                                        </p:attrNameLst>
                                      </p:cBhvr>
                                      <p:to>
                                        <p:strVal val="visible"/>
                                      </p:to>
                                    </p:set>
                                    <p:animEffect transition="in" filter="fade">
                                      <p:cBhvr>
                                        <p:cTn id="84" dur="500"/>
                                        <p:tgtEl>
                                          <p:spTgt spid="22531">
                                            <p:txEl>
                                              <p:pRg st="10" end="10"/>
                                            </p:txEl>
                                          </p:spTgt>
                                        </p:tgtEl>
                                      </p:cBhvr>
                                    </p:animEffect>
                                    <p:anim calcmode="lin" valueType="num">
                                      <p:cBhvr>
                                        <p:cTn id="85" dur="500" fill="hold"/>
                                        <p:tgtEl>
                                          <p:spTgt spid="22531">
                                            <p:txEl>
                                              <p:pRg st="10" end="10"/>
                                            </p:txEl>
                                          </p:spTgt>
                                        </p:tgtEl>
                                        <p:attrNameLst>
                                          <p:attrName>ppt_x</p:attrName>
                                        </p:attrNameLst>
                                      </p:cBhvr>
                                      <p:tavLst>
                                        <p:tav tm="0">
                                          <p:val>
                                            <p:strVal val="#ppt_x"/>
                                          </p:val>
                                        </p:tav>
                                        <p:tav tm="100000">
                                          <p:val>
                                            <p:strVal val="#ppt_x"/>
                                          </p:val>
                                        </p:tav>
                                      </p:tavLst>
                                    </p:anim>
                                    <p:anim calcmode="lin" valueType="num">
                                      <p:cBhvr>
                                        <p:cTn id="86" dur="500" fill="hold"/>
                                        <p:tgtEl>
                                          <p:spTgt spid="22531">
                                            <p:txEl>
                                              <p:pRg st="10" end="1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build="p"/>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830</TotalTime>
  <Words>845</Words>
  <Application>Microsoft Office PowerPoint</Application>
  <PresentationFormat>Ekran Gösterisi (4:3)</PresentationFormat>
  <Paragraphs>207</Paragraphs>
  <Slides>27</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27</vt:i4>
      </vt:variant>
    </vt:vector>
  </HeadingPairs>
  <TitlesOfParts>
    <vt:vector size="31" baseType="lpstr">
      <vt:lpstr>Arial</vt:lpstr>
      <vt:lpstr>Calibri</vt:lpstr>
      <vt:lpstr>Wingdings</vt:lpstr>
      <vt:lpstr>Ofis Teması</vt:lpstr>
      <vt:lpstr>TÜRK HUKUK SİSTEMİ</vt:lpstr>
      <vt:lpstr>PowerPoint Sunusu</vt:lpstr>
      <vt:lpstr>PowerPoint Sunusu</vt:lpstr>
      <vt:lpstr>PowerPoint Sunusu</vt:lpstr>
      <vt:lpstr>PowerPoint Sunusu</vt:lpstr>
      <vt:lpstr>PowerPoint Sunusu</vt:lpstr>
      <vt:lpstr>PowerPoint Sunusu</vt:lpstr>
      <vt:lpstr>PowerPoint Sunusu</vt:lpstr>
      <vt:lpstr>KAMU HUKUKU KOLLARI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ÖZEL HUKUK KOLLARI</vt:lpstr>
      <vt:lpstr>PowerPoint Sunusu</vt:lpstr>
      <vt:lpstr>PowerPoint Sunusu</vt:lpstr>
      <vt:lpstr>PowerPoint Sunusu</vt:lpstr>
      <vt:lpstr>PowerPoint Sunusu</vt:lpstr>
      <vt:lpstr>BU SUNUMDA YARARLANILAN 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Pelin</dc:creator>
  <cp:lastModifiedBy>Yazar</cp:lastModifiedBy>
  <cp:revision>37</cp:revision>
  <dcterms:created xsi:type="dcterms:W3CDTF">2014-10-21T10:01:54Z</dcterms:created>
  <dcterms:modified xsi:type="dcterms:W3CDTF">2020-01-31T20:18:34Z</dcterms:modified>
</cp:coreProperties>
</file>