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4" r:id="rId4"/>
    <p:sldId id="265" r:id="rId5"/>
    <p:sldId id="258" r:id="rId6"/>
    <p:sldId id="266" r:id="rId7"/>
    <p:sldId id="259" r:id="rId8"/>
    <p:sldId id="268" r:id="rId9"/>
    <p:sldId id="267" r:id="rId10"/>
    <p:sldId id="263" r:id="rId11"/>
    <p:sldId id="261" r:id="rId12"/>
    <p:sldId id="26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73467E-8AAF-46D7-8AE0-182B11BB58C7}" type="doc">
      <dgm:prSet loTypeId="urn:microsoft.com/office/officeart/2005/8/layout/venn1" loCatId="relationship" qsTypeId="urn:microsoft.com/office/officeart/2005/8/quickstyle/simple1" qsCatId="simple" csTypeId="urn:microsoft.com/office/officeart/2005/8/colors/accent0_3" csCatId="mainScheme" phldr="1"/>
      <dgm:spPr/>
    </dgm:pt>
    <dgm:pt modelId="{717B91D5-4C5B-430D-BF06-0B2B2E75E5CE}">
      <dgm:prSet phldrT="[Metin]"/>
      <dgm:spPr/>
      <dgm:t>
        <a:bodyPr/>
        <a:lstStyle/>
        <a:p>
          <a:r>
            <a:rPr lang="en-US" dirty="0" smtClean="0"/>
            <a:t>Law</a:t>
          </a:r>
          <a:endParaRPr lang="en-US" dirty="0"/>
        </a:p>
      </dgm:t>
    </dgm:pt>
    <dgm:pt modelId="{BDC55B20-F9C5-4014-A748-02DC0CE298FA}" type="parTrans" cxnId="{3019E58A-4330-4A28-B226-197A916598C9}">
      <dgm:prSet/>
      <dgm:spPr/>
      <dgm:t>
        <a:bodyPr/>
        <a:lstStyle/>
        <a:p>
          <a:endParaRPr lang="en-US"/>
        </a:p>
      </dgm:t>
    </dgm:pt>
    <dgm:pt modelId="{EAABEA2D-8D7B-46B5-80A2-840C4526D0F1}" type="sibTrans" cxnId="{3019E58A-4330-4A28-B226-197A916598C9}">
      <dgm:prSet/>
      <dgm:spPr/>
      <dgm:t>
        <a:bodyPr/>
        <a:lstStyle/>
        <a:p>
          <a:endParaRPr lang="en-US"/>
        </a:p>
      </dgm:t>
    </dgm:pt>
    <dgm:pt modelId="{BCA702B1-570D-4B02-9957-C342B84C624C}">
      <dgm:prSet phldrT="[Metin]"/>
      <dgm:spPr/>
      <dgm:t>
        <a:bodyPr/>
        <a:lstStyle/>
        <a:p>
          <a:r>
            <a:rPr lang="en-US" dirty="0" smtClean="0"/>
            <a:t>Economics</a:t>
          </a:r>
          <a:endParaRPr lang="en-US" dirty="0"/>
        </a:p>
      </dgm:t>
    </dgm:pt>
    <dgm:pt modelId="{B849B659-00EE-450B-A3D8-363A0DE16E32}" type="parTrans" cxnId="{78B91D35-3A65-4A0D-AF51-813E11CA13BF}">
      <dgm:prSet/>
      <dgm:spPr/>
      <dgm:t>
        <a:bodyPr/>
        <a:lstStyle/>
        <a:p>
          <a:endParaRPr lang="en-US"/>
        </a:p>
      </dgm:t>
    </dgm:pt>
    <dgm:pt modelId="{0EB73C35-7B53-4063-93F4-8071594253F6}" type="sibTrans" cxnId="{78B91D35-3A65-4A0D-AF51-813E11CA13BF}">
      <dgm:prSet/>
      <dgm:spPr/>
      <dgm:t>
        <a:bodyPr/>
        <a:lstStyle/>
        <a:p>
          <a:endParaRPr lang="en-US"/>
        </a:p>
      </dgm:t>
    </dgm:pt>
    <dgm:pt modelId="{22D656EA-477D-4B52-ACDE-141426D49ADE}">
      <dgm:prSet phldrT="[Metin]"/>
      <dgm:spPr/>
      <dgm:t>
        <a:bodyPr/>
        <a:lstStyle/>
        <a:p>
          <a:r>
            <a:rPr lang="en-US" dirty="0" smtClean="0"/>
            <a:t>Ethics</a:t>
          </a:r>
          <a:endParaRPr lang="en-US" dirty="0"/>
        </a:p>
      </dgm:t>
    </dgm:pt>
    <dgm:pt modelId="{31379FB6-0317-406D-9536-0D7CB6FC29BA}" type="parTrans" cxnId="{0578BB39-994D-43FF-AE53-DB1BE0C2E9CF}">
      <dgm:prSet/>
      <dgm:spPr/>
      <dgm:t>
        <a:bodyPr/>
        <a:lstStyle/>
        <a:p>
          <a:endParaRPr lang="en-US"/>
        </a:p>
      </dgm:t>
    </dgm:pt>
    <dgm:pt modelId="{8443F07D-ACE9-42BE-9F61-C0205FDA40F4}" type="sibTrans" cxnId="{0578BB39-994D-43FF-AE53-DB1BE0C2E9CF}">
      <dgm:prSet/>
      <dgm:spPr/>
      <dgm:t>
        <a:bodyPr/>
        <a:lstStyle/>
        <a:p>
          <a:endParaRPr lang="en-US"/>
        </a:p>
      </dgm:t>
    </dgm:pt>
    <dgm:pt modelId="{479953E7-EA33-4951-ADE2-75C5D52A1CB4}" type="pres">
      <dgm:prSet presAssocID="{4E73467E-8AAF-46D7-8AE0-182B11BB58C7}" presName="compositeShape" presStyleCnt="0">
        <dgm:presLayoutVars>
          <dgm:chMax val="7"/>
          <dgm:dir/>
          <dgm:resizeHandles val="exact"/>
        </dgm:presLayoutVars>
      </dgm:prSet>
      <dgm:spPr/>
    </dgm:pt>
    <dgm:pt modelId="{EB2AB261-E500-4A94-AB45-B0F9FC12EF65}" type="pres">
      <dgm:prSet presAssocID="{717B91D5-4C5B-430D-BF06-0B2B2E75E5CE}" presName="circ1" presStyleLbl="vennNode1" presStyleIdx="0" presStyleCnt="3"/>
      <dgm:spPr/>
      <dgm:t>
        <a:bodyPr/>
        <a:lstStyle/>
        <a:p>
          <a:endParaRPr lang="en-US"/>
        </a:p>
      </dgm:t>
    </dgm:pt>
    <dgm:pt modelId="{383215E0-8AE2-4E07-9BE5-75DCA36F10FD}" type="pres">
      <dgm:prSet presAssocID="{717B91D5-4C5B-430D-BF06-0B2B2E75E5C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2AC79A-04EC-4F3F-BD71-0C2ED6DCDE3C}" type="pres">
      <dgm:prSet presAssocID="{BCA702B1-570D-4B02-9957-C342B84C624C}" presName="circ2" presStyleLbl="vennNode1" presStyleIdx="1" presStyleCnt="3"/>
      <dgm:spPr/>
      <dgm:t>
        <a:bodyPr/>
        <a:lstStyle/>
        <a:p>
          <a:endParaRPr lang="en-US"/>
        </a:p>
      </dgm:t>
    </dgm:pt>
    <dgm:pt modelId="{0713FC4E-3F30-4453-8F96-CA900DB52607}" type="pres">
      <dgm:prSet presAssocID="{BCA702B1-570D-4B02-9957-C342B84C624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73EC45-04E0-4F66-A19C-FEBEE6AE08E2}" type="pres">
      <dgm:prSet presAssocID="{22D656EA-477D-4B52-ACDE-141426D49ADE}" presName="circ3" presStyleLbl="vennNode1" presStyleIdx="2" presStyleCnt="3"/>
      <dgm:spPr/>
      <dgm:t>
        <a:bodyPr/>
        <a:lstStyle/>
        <a:p>
          <a:endParaRPr lang="tr-TR"/>
        </a:p>
      </dgm:t>
    </dgm:pt>
    <dgm:pt modelId="{A2F4AD6C-26AA-42A0-9A36-BFB2FB194AA1}" type="pres">
      <dgm:prSet presAssocID="{22D656EA-477D-4B52-ACDE-141426D49AD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ACED25F-F539-4E5D-974D-EC3685649903}" type="presOf" srcId="{4E73467E-8AAF-46D7-8AE0-182B11BB58C7}" destId="{479953E7-EA33-4951-ADE2-75C5D52A1CB4}" srcOrd="0" destOrd="0" presId="urn:microsoft.com/office/officeart/2005/8/layout/venn1"/>
    <dgm:cxn modelId="{B388BD16-DFC6-493E-AA08-2980F00619DB}" type="presOf" srcId="{22D656EA-477D-4B52-ACDE-141426D49ADE}" destId="{B173EC45-04E0-4F66-A19C-FEBEE6AE08E2}" srcOrd="0" destOrd="0" presId="urn:microsoft.com/office/officeart/2005/8/layout/venn1"/>
    <dgm:cxn modelId="{7F8A13A8-E41D-4CB9-B596-4E641EE7C50C}" type="presOf" srcId="{BCA702B1-570D-4B02-9957-C342B84C624C}" destId="{0713FC4E-3F30-4453-8F96-CA900DB52607}" srcOrd="1" destOrd="0" presId="urn:microsoft.com/office/officeart/2005/8/layout/venn1"/>
    <dgm:cxn modelId="{F348F96C-142D-4618-87DA-AD87ACAF679B}" type="presOf" srcId="{717B91D5-4C5B-430D-BF06-0B2B2E75E5CE}" destId="{383215E0-8AE2-4E07-9BE5-75DCA36F10FD}" srcOrd="1" destOrd="0" presId="urn:microsoft.com/office/officeart/2005/8/layout/venn1"/>
    <dgm:cxn modelId="{49DA5E0D-CDB7-4304-B5B0-6EBB9B552C06}" type="presOf" srcId="{BCA702B1-570D-4B02-9957-C342B84C624C}" destId="{F22AC79A-04EC-4F3F-BD71-0C2ED6DCDE3C}" srcOrd="0" destOrd="0" presId="urn:microsoft.com/office/officeart/2005/8/layout/venn1"/>
    <dgm:cxn modelId="{1AA79B88-31CC-4D2F-B8AA-D1C765567537}" type="presOf" srcId="{22D656EA-477D-4B52-ACDE-141426D49ADE}" destId="{A2F4AD6C-26AA-42A0-9A36-BFB2FB194AA1}" srcOrd="1" destOrd="0" presId="urn:microsoft.com/office/officeart/2005/8/layout/venn1"/>
    <dgm:cxn modelId="{78B91D35-3A65-4A0D-AF51-813E11CA13BF}" srcId="{4E73467E-8AAF-46D7-8AE0-182B11BB58C7}" destId="{BCA702B1-570D-4B02-9957-C342B84C624C}" srcOrd="1" destOrd="0" parTransId="{B849B659-00EE-450B-A3D8-363A0DE16E32}" sibTransId="{0EB73C35-7B53-4063-93F4-8071594253F6}"/>
    <dgm:cxn modelId="{0578BB39-994D-43FF-AE53-DB1BE0C2E9CF}" srcId="{4E73467E-8AAF-46D7-8AE0-182B11BB58C7}" destId="{22D656EA-477D-4B52-ACDE-141426D49ADE}" srcOrd="2" destOrd="0" parTransId="{31379FB6-0317-406D-9536-0D7CB6FC29BA}" sibTransId="{8443F07D-ACE9-42BE-9F61-C0205FDA40F4}"/>
    <dgm:cxn modelId="{61A0F8F1-7D9E-4B5A-9FFD-0C402E16C3E4}" type="presOf" srcId="{717B91D5-4C5B-430D-BF06-0B2B2E75E5CE}" destId="{EB2AB261-E500-4A94-AB45-B0F9FC12EF65}" srcOrd="0" destOrd="0" presId="urn:microsoft.com/office/officeart/2005/8/layout/venn1"/>
    <dgm:cxn modelId="{3019E58A-4330-4A28-B226-197A916598C9}" srcId="{4E73467E-8AAF-46D7-8AE0-182B11BB58C7}" destId="{717B91D5-4C5B-430D-BF06-0B2B2E75E5CE}" srcOrd="0" destOrd="0" parTransId="{BDC55B20-F9C5-4014-A748-02DC0CE298FA}" sibTransId="{EAABEA2D-8D7B-46B5-80A2-840C4526D0F1}"/>
    <dgm:cxn modelId="{C3237D5D-FC96-43C9-9C2D-0ED42E63C3C8}" type="presParOf" srcId="{479953E7-EA33-4951-ADE2-75C5D52A1CB4}" destId="{EB2AB261-E500-4A94-AB45-B0F9FC12EF65}" srcOrd="0" destOrd="0" presId="urn:microsoft.com/office/officeart/2005/8/layout/venn1"/>
    <dgm:cxn modelId="{39E91956-5375-42EF-B8A5-9AC730D54AAD}" type="presParOf" srcId="{479953E7-EA33-4951-ADE2-75C5D52A1CB4}" destId="{383215E0-8AE2-4E07-9BE5-75DCA36F10FD}" srcOrd="1" destOrd="0" presId="urn:microsoft.com/office/officeart/2005/8/layout/venn1"/>
    <dgm:cxn modelId="{3CD57CED-7CCF-45EE-B511-AD07081CCDEE}" type="presParOf" srcId="{479953E7-EA33-4951-ADE2-75C5D52A1CB4}" destId="{F22AC79A-04EC-4F3F-BD71-0C2ED6DCDE3C}" srcOrd="2" destOrd="0" presId="urn:microsoft.com/office/officeart/2005/8/layout/venn1"/>
    <dgm:cxn modelId="{A880BF2D-9D92-4801-B4BF-E12A780EDB00}" type="presParOf" srcId="{479953E7-EA33-4951-ADE2-75C5D52A1CB4}" destId="{0713FC4E-3F30-4453-8F96-CA900DB52607}" srcOrd="3" destOrd="0" presId="urn:microsoft.com/office/officeart/2005/8/layout/venn1"/>
    <dgm:cxn modelId="{0DB4018A-394B-4B8A-9FFA-607E97526AC5}" type="presParOf" srcId="{479953E7-EA33-4951-ADE2-75C5D52A1CB4}" destId="{B173EC45-04E0-4F66-A19C-FEBEE6AE08E2}" srcOrd="4" destOrd="0" presId="urn:microsoft.com/office/officeart/2005/8/layout/venn1"/>
    <dgm:cxn modelId="{C2A63A72-8965-4DFA-90C0-F9465AB22E6C}" type="presParOf" srcId="{479953E7-EA33-4951-ADE2-75C5D52A1CB4}" destId="{A2F4AD6C-26AA-42A0-9A36-BFB2FB194AA1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2AB261-E500-4A94-AB45-B0F9FC12EF65}">
      <dsp:nvSpPr>
        <dsp:cNvPr id="0" name=""/>
        <dsp:cNvSpPr/>
      </dsp:nvSpPr>
      <dsp:spPr>
        <a:xfrm>
          <a:off x="3952398" y="54391"/>
          <a:ext cx="2610802" cy="2610802"/>
        </a:xfrm>
        <a:prstGeom prst="ellipse">
          <a:avLst/>
        </a:prstGeom>
        <a:solidFill>
          <a:schemeClr val="dk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Law</a:t>
          </a:r>
          <a:endParaRPr lang="en-US" sz="2800" kern="1200" dirty="0"/>
        </a:p>
      </dsp:txBody>
      <dsp:txXfrm>
        <a:off x="4300505" y="511282"/>
        <a:ext cx="1914588" cy="1174861"/>
      </dsp:txXfrm>
    </dsp:sp>
    <dsp:sp modelId="{F22AC79A-04EC-4F3F-BD71-0C2ED6DCDE3C}">
      <dsp:nvSpPr>
        <dsp:cNvPr id="0" name=""/>
        <dsp:cNvSpPr/>
      </dsp:nvSpPr>
      <dsp:spPr>
        <a:xfrm>
          <a:off x="4894463" y="1686143"/>
          <a:ext cx="2610802" cy="2610802"/>
        </a:xfrm>
        <a:prstGeom prst="ellipse">
          <a:avLst/>
        </a:prstGeom>
        <a:solidFill>
          <a:schemeClr val="dk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Economics</a:t>
          </a:r>
          <a:endParaRPr lang="en-US" sz="2800" kern="1200" dirty="0"/>
        </a:p>
      </dsp:txBody>
      <dsp:txXfrm>
        <a:off x="5692933" y="2360600"/>
        <a:ext cx="1566481" cy="1435941"/>
      </dsp:txXfrm>
    </dsp:sp>
    <dsp:sp modelId="{B173EC45-04E0-4F66-A19C-FEBEE6AE08E2}">
      <dsp:nvSpPr>
        <dsp:cNvPr id="0" name=""/>
        <dsp:cNvSpPr/>
      </dsp:nvSpPr>
      <dsp:spPr>
        <a:xfrm>
          <a:off x="3010333" y="1686143"/>
          <a:ext cx="2610802" cy="2610802"/>
        </a:xfrm>
        <a:prstGeom prst="ellipse">
          <a:avLst/>
        </a:prstGeom>
        <a:solidFill>
          <a:schemeClr val="dk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Ethics</a:t>
          </a:r>
          <a:endParaRPr lang="en-US" sz="2800" kern="1200" dirty="0"/>
        </a:p>
      </dsp:txBody>
      <dsp:txXfrm>
        <a:off x="3256184" y="2360600"/>
        <a:ext cx="1566481" cy="14359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383D-CDAE-48EF-8289-AEF0F8B7EBEF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ACA40-968B-4B82-875C-C061403CE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365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383D-CDAE-48EF-8289-AEF0F8B7EBEF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ACA40-968B-4B82-875C-C061403CE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040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383D-CDAE-48EF-8289-AEF0F8B7EBEF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ACA40-968B-4B82-875C-C061403CE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911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383D-CDAE-48EF-8289-AEF0F8B7EBEF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ACA40-968B-4B82-875C-C061403CE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408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383D-CDAE-48EF-8289-AEF0F8B7EBEF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ACA40-968B-4B82-875C-C061403CE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989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383D-CDAE-48EF-8289-AEF0F8B7EBEF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ACA40-968B-4B82-875C-C061403CE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964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383D-CDAE-48EF-8289-AEF0F8B7EBEF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ACA40-968B-4B82-875C-C061403CE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548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383D-CDAE-48EF-8289-AEF0F8B7EBEF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ACA40-968B-4B82-875C-C061403CE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963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383D-CDAE-48EF-8289-AEF0F8B7EBEF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ACA40-968B-4B82-875C-C061403CE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857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383D-CDAE-48EF-8289-AEF0F8B7EBEF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ACA40-968B-4B82-875C-C061403CE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310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383D-CDAE-48EF-8289-AEF0F8B7EBEF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ACA40-968B-4B82-875C-C061403CE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16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7383D-CDAE-48EF-8289-AEF0F8B7EBEF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ACA40-968B-4B82-875C-C061403CE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476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tug.yalcintas@politics.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Research Methodologies</a:t>
            </a:r>
            <a:br>
              <a:rPr lang="en-GB" smtClean="0"/>
            </a:br>
            <a:r>
              <a:rPr lang="en-GB" smtClean="0"/>
              <a:t> </a:t>
            </a:r>
            <a:r>
              <a:rPr lang="en-GB" dirty="0" smtClean="0"/>
              <a:t>in Economics:</a:t>
            </a:r>
            <a:br>
              <a:rPr lang="en-GB" dirty="0" smtClean="0"/>
            </a:br>
            <a:r>
              <a:rPr lang="en-GB" dirty="0" smtClean="0"/>
              <a:t>An Overview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7656"/>
            <a:ext cx="9144000" cy="1655762"/>
          </a:xfrm>
        </p:spPr>
        <p:txBody>
          <a:bodyPr/>
          <a:lstStyle/>
          <a:p>
            <a:r>
              <a:rPr lang="en-GB" dirty="0" smtClean="0"/>
              <a:t>Altug Yalcintas</a:t>
            </a:r>
          </a:p>
          <a:p>
            <a:r>
              <a:rPr lang="en-GB" dirty="0" smtClean="0"/>
              <a:t>Ankara </a:t>
            </a:r>
            <a:r>
              <a:rPr lang="en-GB" dirty="0" smtClean="0"/>
              <a:t>University</a:t>
            </a:r>
            <a:endParaRPr lang="en-GB" dirty="0" smtClean="0"/>
          </a:p>
          <a:p>
            <a:r>
              <a:rPr lang="en-GB" dirty="0" smtClean="0">
                <a:hlinkClick r:id="rId2"/>
              </a:rPr>
              <a:t>altug.yalcintas@politics.ankara.edu.tr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240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“The truth will be out” (Originator: W. Shakespeare, 1596)</a:t>
            </a:r>
          </a:p>
          <a:p>
            <a:pPr lvl="0"/>
            <a:r>
              <a:rPr lang="en-GB" dirty="0"/>
              <a:t>“All’s well, that ends well” (Originator: W. Shakespeare, 1604)</a:t>
            </a:r>
          </a:p>
          <a:p>
            <a:pPr lvl="0"/>
            <a:r>
              <a:rPr lang="en-GB" dirty="0"/>
              <a:t>“Justice will be served”</a:t>
            </a:r>
          </a:p>
          <a:p>
            <a:pPr lvl="0"/>
            <a:r>
              <a:rPr lang="en-GB" dirty="0"/>
              <a:t>“Time will tell”</a:t>
            </a:r>
          </a:p>
          <a:p>
            <a:pPr lvl="0"/>
            <a:r>
              <a:rPr lang="en-GB" dirty="0"/>
              <a:t>“The patience of Job” (Or: “the patience of a saint”)</a:t>
            </a:r>
          </a:p>
          <a:p>
            <a:pPr lvl="0"/>
            <a:r>
              <a:rPr lang="en-GB" dirty="0"/>
              <a:t>“The moment of truth”</a:t>
            </a:r>
          </a:p>
          <a:p>
            <a:pPr lvl="0"/>
            <a:r>
              <a:rPr lang="en-GB" dirty="0"/>
              <a:t>“Matter of time”</a:t>
            </a:r>
          </a:p>
          <a:p>
            <a:pPr lvl="0"/>
            <a:r>
              <a:rPr lang="en-GB" dirty="0"/>
              <a:t>“Happily ever after</a:t>
            </a:r>
            <a:r>
              <a:rPr lang="en-GB" dirty="0" smtClean="0"/>
              <a:t>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153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 interpretation</a:t>
            </a:r>
            <a:endParaRPr lang="tr-TR" dirty="0"/>
          </a:p>
        </p:txBody>
      </p:sp>
      <p:cxnSp>
        <p:nvCxnSpPr>
          <p:cNvPr id="4" name="10 Düz Bağlayıcı"/>
          <p:cNvCxnSpPr/>
          <p:nvPr/>
        </p:nvCxnSpPr>
        <p:spPr>
          <a:xfrm>
            <a:off x="3722498" y="2195696"/>
            <a:ext cx="0" cy="3816424"/>
          </a:xfrm>
          <a:prstGeom prst="line">
            <a:avLst/>
          </a:prstGeom>
          <a:ln w="762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12 Düz Bağlayıcı"/>
          <p:cNvCxnSpPr/>
          <p:nvPr/>
        </p:nvCxnSpPr>
        <p:spPr>
          <a:xfrm>
            <a:off x="3722498" y="6012120"/>
            <a:ext cx="4032448" cy="0"/>
          </a:xfrm>
          <a:prstGeom prst="line">
            <a:avLst/>
          </a:prstGeom>
          <a:ln w="762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16 Serbest Form"/>
          <p:cNvSpPr/>
          <p:nvPr/>
        </p:nvSpPr>
        <p:spPr>
          <a:xfrm>
            <a:off x="3717818" y="3173618"/>
            <a:ext cx="3439235" cy="2811439"/>
          </a:xfrm>
          <a:custGeom>
            <a:avLst/>
            <a:gdLst>
              <a:gd name="connsiteX0" fmla="*/ 0 w 3439235"/>
              <a:gd name="connsiteY0" fmla="*/ 2811439 h 2811439"/>
              <a:gd name="connsiteX1" fmla="*/ 382137 w 3439235"/>
              <a:gd name="connsiteY1" fmla="*/ 1624084 h 2811439"/>
              <a:gd name="connsiteX2" fmla="*/ 1501253 w 3439235"/>
              <a:gd name="connsiteY2" fmla="*/ 423081 h 2811439"/>
              <a:gd name="connsiteX3" fmla="*/ 3439235 w 3439235"/>
              <a:gd name="connsiteY3" fmla="*/ 0 h 2811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9235" h="2811439">
                <a:moveTo>
                  <a:pt x="0" y="2811439"/>
                </a:moveTo>
                <a:cubicBezTo>
                  <a:pt x="65964" y="2416791"/>
                  <a:pt x="131928" y="2022144"/>
                  <a:pt x="382137" y="1624084"/>
                </a:cubicBezTo>
                <a:cubicBezTo>
                  <a:pt x="632346" y="1226024"/>
                  <a:pt x="991737" y="693762"/>
                  <a:pt x="1501253" y="423081"/>
                </a:cubicBezTo>
                <a:cubicBezTo>
                  <a:pt x="2010769" y="152400"/>
                  <a:pt x="3077569" y="75063"/>
                  <a:pt x="3439235" y="0"/>
                </a:cubicBezTo>
              </a:path>
            </a:pathLst>
          </a:cu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7" name="18 Düz Bağlayıcı"/>
          <p:cNvCxnSpPr/>
          <p:nvPr/>
        </p:nvCxnSpPr>
        <p:spPr>
          <a:xfrm>
            <a:off x="3722498" y="2843768"/>
            <a:ext cx="424847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20 Metin kutusu"/>
          <p:cNvSpPr txBox="1"/>
          <p:nvPr/>
        </p:nvSpPr>
        <p:spPr>
          <a:xfrm>
            <a:off x="7826954" y="5732720"/>
            <a:ext cx="309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 smtClean="0"/>
              <a:t>t</a:t>
            </a:r>
            <a:endParaRPr lang="tr-TR" sz="2800" b="1" dirty="0"/>
          </a:p>
        </p:txBody>
      </p:sp>
      <p:sp>
        <p:nvSpPr>
          <p:cNvPr id="9" name="21 Metin kutusu"/>
          <p:cNvSpPr txBox="1"/>
          <p:nvPr/>
        </p:nvSpPr>
        <p:spPr>
          <a:xfrm>
            <a:off x="3528704" y="1712064"/>
            <a:ext cx="4411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 smtClean="0">
                <a:latin typeface="Arial"/>
                <a:cs typeface="Arial"/>
              </a:rPr>
              <a:t>∑</a:t>
            </a:r>
            <a:endParaRPr lang="tr-TR" sz="2800" b="1" dirty="0"/>
          </a:p>
        </p:txBody>
      </p:sp>
      <p:sp>
        <p:nvSpPr>
          <p:cNvPr id="10" name="Metin kutusu 9"/>
          <p:cNvSpPr txBox="1"/>
          <p:nvPr/>
        </p:nvSpPr>
        <p:spPr>
          <a:xfrm>
            <a:off x="4916546" y="15367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Absolute knowledge </a:t>
            </a:r>
            <a:r>
              <a:rPr lang="tr-TR" i="1" dirty="0" smtClean="0"/>
              <a:t>(</a:t>
            </a:r>
            <a:r>
              <a:rPr lang="en-GB" i="1" dirty="0" smtClean="0"/>
              <a:t>or the </a:t>
            </a:r>
            <a:r>
              <a:rPr lang="tr-TR" i="1" dirty="0" err="1" smtClean="0"/>
              <a:t>truth</a:t>
            </a:r>
            <a:r>
              <a:rPr lang="tr-TR" i="1" dirty="0" smtClean="0"/>
              <a:t>)</a:t>
            </a:r>
            <a:endParaRPr lang="tr-TR" i="1" dirty="0"/>
          </a:p>
        </p:txBody>
      </p:sp>
      <p:cxnSp>
        <p:nvCxnSpPr>
          <p:cNvPr id="12" name="Düz Ok Bağlayıcısı 11"/>
          <p:cNvCxnSpPr/>
          <p:nvPr/>
        </p:nvCxnSpPr>
        <p:spPr>
          <a:xfrm flipH="1" flipV="1">
            <a:off x="6694546" y="2044700"/>
            <a:ext cx="462507" cy="698500"/>
          </a:xfrm>
          <a:prstGeom prst="straightConnector1">
            <a:avLst/>
          </a:prstGeom>
          <a:ln>
            <a:solidFill>
              <a:srgbClr val="FF0000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Metin kutusu 12"/>
          <p:cNvSpPr txBox="1"/>
          <p:nvPr/>
        </p:nvSpPr>
        <p:spPr>
          <a:xfrm>
            <a:off x="6173846" y="4483100"/>
            <a:ext cx="139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Scientific knowledge</a:t>
            </a:r>
            <a:endParaRPr lang="tr-TR" i="1" dirty="0"/>
          </a:p>
        </p:txBody>
      </p:sp>
      <p:cxnSp>
        <p:nvCxnSpPr>
          <p:cNvPr id="14" name="Düz Ok Bağlayıcısı 13"/>
          <p:cNvCxnSpPr/>
          <p:nvPr/>
        </p:nvCxnSpPr>
        <p:spPr>
          <a:xfrm>
            <a:off x="5234046" y="3781505"/>
            <a:ext cx="945536" cy="701595"/>
          </a:xfrm>
          <a:prstGeom prst="straightConnector1">
            <a:avLst/>
          </a:prstGeom>
          <a:ln>
            <a:solidFill>
              <a:srgbClr val="FF0000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69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if… </a:t>
            </a:r>
            <a:endParaRPr lang="tr-TR" dirty="0"/>
          </a:p>
        </p:txBody>
      </p:sp>
      <p:cxnSp>
        <p:nvCxnSpPr>
          <p:cNvPr id="4" name="10 Düz Bağlayıcı"/>
          <p:cNvCxnSpPr/>
          <p:nvPr/>
        </p:nvCxnSpPr>
        <p:spPr>
          <a:xfrm>
            <a:off x="4040557" y="2195696"/>
            <a:ext cx="0" cy="3816424"/>
          </a:xfrm>
          <a:prstGeom prst="line">
            <a:avLst/>
          </a:prstGeom>
          <a:ln w="762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12 Düz Bağlayıcı"/>
          <p:cNvCxnSpPr/>
          <p:nvPr/>
        </p:nvCxnSpPr>
        <p:spPr>
          <a:xfrm>
            <a:off x="4040557" y="6012120"/>
            <a:ext cx="4032448" cy="0"/>
          </a:xfrm>
          <a:prstGeom prst="line">
            <a:avLst/>
          </a:prstGeom>
          <a:ln w="762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16 Serbest Form"/>
          <p:cNvSpPr/>
          <p:nvPr/>
        </p:nvSpPr>
        <p:spPr>
          <a:xfrm>
            <a:off x="4035877" y="3173618"/>
            <a:ext cx="3439235" cy="2811439"/>
          </a:xfrm>
          <a:custGeom>
            <a:avLst/>
            <a:gdLst>
              <a:gd name="connsiteX0" fmla="*/ 0 w 3439235"/>
              <a:gd name="connsiteY0" fmla="*/ 2811439 h 2811439"/>
              <a:gd name="connsiteX1" fmla="*/ 382137 w 3439235"/>
              <a:gd name="connsiteY1" fmla="*/ 1624084 h 2811439"/>
              <a:gd name="connsiteX2" fmla="*/ 1501253 w 3439235"/>
              <a:gd name="connsiteY2" fmla="*/ 423081 h 2811439"/>
              <a:gd name="connsiteX3" fmla="*/ 3439235 w 3439235"/>
              <a:gd name="connsiteY3" fmla="*/ 0 h 2811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9235" h="2811439">
                <a:moveTo>
                  <a:pt x="0" y="2811439"/>
                </a:moveTo>
                <a:cubicBezTo>
                  <a:pt x="65964" y="2416791"/>
                  <a:pt x="131928" y="2022144"/>
                  <a:pt x="382137" y="1624084"/>
                </a:cubicBezTo>
                <a:cubicBezTo>
                  <a:pt x="632346" y="1226024"/>
                  <a:pt x="991737" y="693762"/>
                  <a:pt x="1501253" y="423081"/>
                </a:cubicBezTo>
                <a:cubicBezTo>
                  <a:pt x="2010769" y="152400"/>
                  <a:pt x="3077569" y="75063"/>
                  <a:pt x="3439235" y="0"/>
                </a:cubicBezTo>
              </a:path>
            </a:pathLst>
          </a:cu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20 Metin kutusu"/>
          <p:cNvSpPr txBox="1"/>
          <p:nvPr/>
        </p:nvSpPr>
        <p:spPr>
          <a:xfrm>
            <a:off x="8145013" y="5732720"/>
            <a:ext cx="309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 smtClean="0"/>
              <a:t>t</a:t>
            </a:r>
            <a:endParaRPr lang="tr-TR" sz="2800" b="1" dirty="0"/>
          </a:p>
        </p:txBody>
      </p:sp>
      <p:sp>
        <p:nvSpPr>
          <p:cNvPr id="9" name="21 Metin kutusu"/>
          <p:cNvSpPr txBox="1"/>
          <p:nvPr/>
        </p:nvSpPr>
        <p:spPr>
          <a:xfrm>
            <a:off x="3846763" y="1712064"/>
            <a:ext cx="4411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 smtClean="0">
                <a:latin typeface="Arial"/>
                <a:cs typeface="Arial"/>
              </a:rPr>
              <a:t>∑</a:t>
            </a:r>
            <a:endParaRPr lang="tr-TR" sz="2800" b="1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5234605" y="15367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Absolute knowledge </a:t>
            </a:r>
            <a:r>
              <a:rPr lang="tr-TR" i="1" dirty="0" smtClean="0"/>
              <a:t>(</a:t>
            </a:r>
            <a:r>
              <a:rPr lang="en-GB" i="1" dirty="0" smtClean="0"/>
              <a:t>or the </a:t>
            </a:r>
            <a:r>
              <a:rPr lang="tr-TR" i="1" dirty="0" err="1" smtClean="0"/>
              <a:t>truth</a:t>
            </a:r>
            <a:r>
              <a:rPr lang="tr-TR" i="1" dirty="0" smtClean="0"/>
              <a:t>)</a:t>
            </a:r>
            <a:endParaRPr lang="tr-TR" i="1" dirty="0"/>
          </a:p>
        </p:txBody>
      </p:sp>
      <p:cxnSp>
        <p:nvCxnSpPr>
          <p:cNvPr id="13" name="Düz Ok Bağlayıcısı 12"/>
          <p:cNvCxnSpPr/>
          <p:nvPr/>
        </p:nvCxnSpPr>
        <p:spPr>
          <a:xfrm flipV="1">
            <a:off x="5564805" y="1906032"/>
            <a:ext cx="1079500" cy="875268"/>
          </a:xfrm>
          <a:prstGeom prst="straightConnector1">
            <a:avLst/>
          </a:prstGeom>
          <a:ln>
            <a:solidFill>
              <a:srgbClr val="FF0000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Metin kutusu 13"/>
          <p:cNvSpPr txBox="1"/>
          <p:nvPr/>
        </p:nvSpPr>
        <p:spPr>
          <a:xfrm>
            <a:off x="6491905" y="4483100"/>
            <a:ext cx="139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Scientific knowledge</a:t>
            </a:r>
            <a:endParaRPr lang="tr-TR" i="1" dirty="0"/>
          </a:p>
        </p:txBody>
      </p:sp>
      <p:cxnSp>
        <p:nvCxnSpPr>
          <p:cNvPr id="15" name="Düz Ok Bağlayıcısı 14"/>
          <p:cNvCxnSpPr/>
          <p:nvPr/>
        </p:nvCxnSpPr>
        <p:spPr>
          <a:xfrm>
            <a:off x="4701205" y="4648200"/>
            <a:ext cx="1732936" cy="12700"/>
          </a:xfrm>
          <a:prstGeom prst="straightConnector1">
            <a:avLst/>
          </a:prstGeom>
          <a:ln>
            <a:solidFill>
              <a:srgbClr val="FF0000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erbest Form 22"/>
          <p:cNvSpPr/>
          <p:nvPr/>
        </p:nvSpPr>
        <p:spPr>
          <a:xfrm>
            <a:off x="4067335" y="2870663"/>
            <a:ext cx="4005669" cy="1584661"/>
          </a:xfrm>
          <a:custGeom>
            <a:avLst/>
            <a:gdLst>
              <a:gd name="connsiteX0" fmla="*/ 0 w 4737100"/>
              <a:gd name="connsiteY0" fmla="*/ 1168338 h 1168338"/>
              <a:gd name="connsiteX1" fmla="*/ 1333500 w 4737100"/>
              <a:gd name="connsiteY1" fmla="*/ 12638 h 1168338"/>
              <a:gd name="connsiteX2" fmla="*/ 2387600 w 4737100"/>
              <a:gd name="connsiteY2" fmla="*/ 533338 h 1168338"/>
              <a:gd name="connsiteX3" fmla="*/ 3162300 w 4737100"/>
              <a:gd name="connsiteY3" fmla="*/ 215838 h 1168338"/>
              <a:gd name="connsiteX4" fmla="*/ 4737100 w 4737100"/>
              <a:gd name="connsiteY4" fmla="*/ 977838 h 1168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37100" h="1168338">
                <a:moveTo>
                  <a:pt x="0" y="1168338"/>
                </a:moveTo>
                <a:cubicBezTo>
                  <a:pt x="467783" y="643404"/>
                  <a:pt x="935567" y="118471"/>
                  <a:pt x="1333500" y="12638"/>
                </a:cubicBezTo>
                <a:cubicBezTo>
                  <a:pt x="1731433" y="-93195"/>
                  <a:pt x="2082800" y="499471"/>
                  <a:pt x="2387600" y="533338"/>
                </a:cubicBezTo>
                <a:cubicBezTo>
                  <a:pt x="2692400" y="567205"/>
                  <a:pt x="2770717" y="141755"/>
                  <a:pt x="3162300" y="215838"/>
                </a:cubicBezTo>
                <a:cubicBezTo>
                  <a:pt x="3553883" y="289921"/>
                  <a:pt x="4145491" y="633879"/>
                  <a:pt x="4737100" y="977838"/>
                </a:cubicBezTo>
              </a:path>
            </a:pathLst>
          </a:cu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449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Economics as the queen of </a:t>
            </a:r>
            <a:r>
              <a:rPr lang="en-GB" smtClean="0"/>
              <a:t>social sciences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“Economics is the queen of social sciences”*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* Paul Samuelson </a:t>
            </a:r>
            <a:r>
              <a:rPr lang="en-US" dirty="0"/>
              <a:t>1976 [</a:t>
            </a:r>
            <a:r>
              <a:rPr lang="en-US" dirty="0" smtClean="0"/>
              <a:t>1948]. </a:t>
            </a:r>
            <a:r>
              <a:rPr lang="en-US" i="1" dirty="0" smtClean="0"/>
              <a:t>Economics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/>
              <a:t>NY: </a:t>
            </a:r>
            <a:r>
              <a:rPr lang="en-US" dirty="0" err="1" smtClean="0"/>
              <a:t>MacGraw</a:t>
            </a:r>
            <a:r>
              <a:rPr lang="en-US" dirty="0"/>
              <a:t>-</a:t>
            </a:r>
            <a:r>
              <a:rPr lang="en-US" dirty="0" smtClean="0"/>
              <a:t>Hill: 6</a:t>
            </a:r>
            <a:endParaRPr lang="en-GB" dirty="0"/>
          </a:p>
        </p:txBody>
      </p:sp>
      <p:pic>
        <p:nvPicPr>
          <p:cNvPr id="1026" name="Picture 2" descr="http://economics.mit.edu/files/529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3737" y="1325216"/>
            <a:ext cx="3204177" cy="4293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004313" y="5592417"/>
            <a:ext cx="35383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Paul Samuelson (MIT)</a:t>
            </a:r>
          </a:p>
          <a:p>
            <a:pPr algn="ctr"/>
            <a:r>
              <a:rPr lang="en-GB" dirty="0"/>
              <a:t>1970 “Nobel Prize” in Economics (The first American to win the prize)</a:t>
            </a:r>
          </a:p>
        </p:txBody>
      </p:sp>
    </p:spTree>
    <p:extLst>
      <p:ext uri="{BB962C8B-B14F-4D97-AF65-F5344CB8AC3E}">
        <p14:creationId xmlns:p14="http://schemas.microsoft.com/office/powerpoint/2010/main" val="230662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Setting the stage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“Economics is the queen of social sciences”*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* Paul Samuelson </a:t>
            </a:r>
            <a:r>
              <a:rPr lang="en-US" dirty="0"/>
              <a:t>1976 [</a:t>
            </a:r>
            <a:r>
              <a:rPr lang="en-US" dirty="0" smtClean="0"/>
              <a:t>1948]. </a:t>
            </a:r>
            <a:r>
              <a:rPr lang="en-US" i="1" dirty="0" smtClean="0"/>
              <a:t>Economics</a:t>
            </a:r>
            <a:r>
              <a:rPr lang="en-US" dirty="0" smtClean="0"/>
              <a:t>. NY: </a:t>
            </a:r>
            <a:r>
              <a:rPr lang="en-US" dirty="0" err="1" smtClean="0"/>
              <a:t>MacGraw</a:t>
            </a:r>
            <a:r>
              <a:rPr lang="en-US" dirty="0"/>
              <a:t>-</a:t>
            </a:r>
            <a:r>
              <a:rPr lang="en-US" dirty="0" smtClean="0"/>
              <a:t>Hill: 6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b="1" u="sng" dirty="0" smtClean="0"/>
              <a:t>DOES THIS MEAN THAT ECONOMISTS ARE RESPONSIBLE SCHOLARS?</a:t>
            </a:r>
            <a:endParaRPr lang="en-US" b="1" u="sng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53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6600" dirty="0" smtClean="0"/>
              <a:t>Methodology, first!</a:t>
            </a:r>
          </a:p>
          <a:p>
            <a:pPr marL="0" indent="0" algn="ctr">
              <a:buNone/>
            </a:pPr>
            <a:r>
              <a:rPr lang="en-GB" sz="6600" dirty="0" smtClean="0"/>
              <a:t>(</a:t>
            </a:r>
            <a:r>
              <a:rPr lang="en-GB" sz="6600" dirty="0" err="1" smtClean="0"/>
              <a:t>Usul</a:t>
            </a:r>
            <a:r>
              <a:rPr lang="en-GB" sz="6600" dirty="0" smtClean="0"/>
              <a:t> </a:t>
            </a:r>
            <a:r>
              <a:rPr lang="en-GB" sz="6600" dirty="0" err="1" smtClean="0"/>
              <a:t>esasa</a:t>
            </a:r>
            <a:r>
              <a:rPr lang="en-GB" sz="6600" dirty="0" smtClean="0"/>
              <a:t> </a:t>
            </a:r>
            <a:r>
              <a:rPr lang="en-GB" sz="6600" dirty="0" err="1" smtClean="0"/>
              <a:t>mukaddemdir</a:t>
            </a:r>
            <a:r>
              <a:rPr lang="en-GB" sz="6600" dirty="0" smtClean="0"/>
              <a:t>)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353971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1500" dirty="0" smtClean="0"/>
              <a:t>CTRL+C / CTRL+V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199571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800" dirty="0" smtClean="0"/>
              <a:t>Do </a:t>
            </a:r>
            <a:r>
              <a:rPr lang="en-GB" sz="4800" b="1" u="sng" dirty="0" smtClean="0"/>
              <a:t>NOT</a:t>
            </a:r>
            <a:r>
              <a:rPr lang="en-GB" sz="4800" dirty="0" smtClean="0"/>
              <a:t> cheat in exams!</a:t>
            </a:r>
          </a:p>
          <a:p>
            <a:pPr marL="0" indent="0" algn="ctr">
              <a:buNone/>
            </a:pPr>
            <a:r>
              <a:rPr lang="en-GB" sz="4800" dirty="0" smtClean="0"/>
              <a:t>Do </a:t>
            </a:r>
            <a:r>
              <a:rPr lang="en-GB" sz="4800" b="1" u="sng" dirty="0" smtClean="0"/>
              <a:t>NOT</a:t>
            </a:r>
            <a:r>
              <a:rPr lang="en-GB" sz="4800" dirty="0" smtClean="0"/>
              <a:t> plagiarize in research projects!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314873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969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2672" y="649357"/>
            <a:ext cx="5032513" cy="5527606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GB" b="1" dirty="0" smtClean="0"/>
              <a:t>Practical matters</a:t>
            </a:r>
          </a:p>
          <a:p>
            <a:endParaRPr lang="en-GB" dirty="0" smtClean="0"/>
          </a:p>
          <a:p>
            <a:r>
              <a:rPr lang="en-GB" dirty="0" smtClean="0"/>
              <a:t>How to search the relevant literature?</a:t>
            </a:r>
          </a:p>
          <a:p>
            <a:r>
              <a:rPr lang="en-GB" dirty="0" smtClean="0"/>
              <a:t>How to draft an abstract?</a:t>
            </a:r>
          </a:p>
          <a:p>
            <a:r>
              <a:rPr lang="en-GB" dirty="0" smtClean="0"/>
              <a:t>How to cite an author?</a:t>
            </a:r>
          </a:p>
          <a:p>
            <a:r>
              <a:rPr lang="en-GB" dirty="0" smtClean="0"/>
              <a:t>How to quote a passage?</a:t>
            </a:r>
          </a:p>
          <a:p>
            <a:r>
              <a:rPr lang="en-GB" dirty="0" smtClean="0"/>
              <a:t>How to prepare a bibliography?</a:t>
            </a:r>
          </a:p>
          <a:p>
            <a:r>
              <a:rPr lang="en-GB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26990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2672" y="649357"/>
            <a:ext cx="5032513" cy="5527606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GB" b="1" dirty="0" smtClean="0"/>
              <a:t>Practical matters</a:t>
            </a:r>
          </a:p>
          <a:p>
            <a:endParaRPr lang="en-GB" dirty="0" smtClean="0"/>
          </a:p>
          <a:p>
            <a:r>
              <a:rPr lang="en-GB" dirty="0" smtClean="0"/>
              <a:t>How to search the relevant literature?</a:t>
            </a:r>
          </a:p>
          <a:p>
            <a:r>
              <a:rPr lang="en-GB" dirty="0" smtClean="0"/>
              <a:t>How to draft an abstract?</a:t>
            </a:r>
          </a:p>
          <a:p>
            <a:r>
              <a:rPr lang="en-GB" dirty="0" smtClean="0"/>
              <a:t>How to cite an author?</a:t>
            </a:r>
          </a:p>
          <a:p>
            <a:r>
              <a:rPr lang="en-GB" dirty="0" smtClean="0"/>
              <a:t>How to quote a passage?</a:t>
            </a:r>
          </a:p>
          <a:p>
            <a:r>
              <a:rPr lang="en-GB" dirty="0" smtClean="0"/>
              <a:t>How to prepare a bibliography?</a:t>
            </a:r>
          </a:p>
          <a:p>
            <a:r>
              <a:rPr lang="en-GB" dirty="0" smtClean="0"/>
              <a:t>…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21566" y="669235"/>
            <a:ext cx="5032513" cy="552760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GB" b="1" dirty="0" smtClean="0"/>
              <a:t>Philosophical problems</a:t>
            </a:r>
          </a:p>
          <a:p>
            <a:pPr algn="r"/>
            <a:endParaRPr lang="en-GB" dirty="0"/>
          </a:p>
          <a:p>
            <a:pPr algn="r"/>
            <a:r>
              <a:rPr lang="en-GB" dirty="0" smtClean="0"/>
              <a:t>The loss of truth-seeking</a:t>
            </a:r>
          </a:p>
          <a:p>
            <a:pPr algn="r"/>
            <a:r>
              <a:rPr lang="en-GB" dirty="0" smtClean="0"/>
              <a:t>Questionable research practices</a:t>
            </a:r>
          </a:p>
          <a:p>
            <a:pPr algn="r"/>
            <a:r>
              <a:rPr lang="en-GB" dirty="0" smtClean="0"/>
              <a:t>Research misconduct</a:t>
            </a:r>
          </a:p>
          <a:p>
            <a:pPr algn="r"/>
            <a:r>
              <a:rPr lang="en-GB" dirty="0" smtClean="0"/>
              <a:t>Immoral and irresponsible behaviour </a:t>
            </a:r>
          </a:p>
          <a:p>
            <a:pPr algn="r"/>
            <a:r>
              <a:rPr lang="en-GB" dirty="0" smtClean="0"/>
              <a:t>Irrelevant, false, and unverifiable / non-replicable results</a:t>
            </a:r>
          </a:p>
          <a:p>
            <a:pPr algn="r"/>
            <a:r>
              <a:rPr lang="en-GB" dirty="0" smtClean="0"/>
              <a:t>…</a:t>
            </a:r>
            <a:endParaRPr lang="en-GB" dirty="0"/>
          </a:p>
        </p:txBody>
      </p:sp>
      <p:sp>
        <p:nvSpPr>
          <p:cNvPr id="5" name="Right Arrow 4"/>
          <p:cNvSpPr/>
          <p:nvPr/>
        </p:nvSpPr>
        <p:spPr>
          <a:xfrm>
            <a:off x="6029739" y="2782956"/>
            <a:ext cx="715618" cy="543339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54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317</Words>
  <Application>Microsoft Office PowerPoint</Application>
  <PresentationFormat>Geniş ekran</PresentationFormat>
  <Paragraphs>69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Research Methodologies  in Economics: An Overview</vt:lpstr>
      <vt:lpstr>Economics as the queen of social sciences</vt:lpstr>
      <vt:lpstr>Setting the stage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An interpretation</vt:lpstr>
      <vt:lpstr>What if…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Altug Yalcintas</dc:creator>
  <cp:lastModifiedBy>Altug Yalcintas</cp:lastModifiedBy>
  <cp:revision>16</cp:revision>
  <dcterms:created xsi:type="dcterms:W3CDTF">2019-07-02T19:53:58Z</dcterms:created>
  <dcterms:modified xsi:type="dcterms:W3CDTF">2019-09-26T11:09:57Z</dcterms:modified>
</cp:coreProperties>
</file>