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58" r:id="rId3"/>
    <p:sldId id="281" r:id="rId4"/>
    <p:sldId id="282" r:id="rId5"/>
    <p:sldId id="283" r:id="rId6"/>
    <p:sldId id="284" r:id="rId7"/>
    <p:sldId id="285" r:id="rId8"/>
    <p:sldId id="286" r:id="rId9"/>
    <p:sldId id="287" r:id="rId10"/>
    <p:sldId id="288"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3" d="100"/>
          <a:sy n="53"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2333DE-4B3B-6249-9AA0-1ECF3D1C2FBF}" type="datetimeFigureOut">
              <a:rPr lang="en-US" smtClean="0"/>
              <a:t>05/05/20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4579CC-79F9-384E-967F-B72CC9199E4A}" type="slidenum">
              <a:rPr lang="en-US" smtClean="0"/>
              <a:t>‹#›</a:t>
            </a:fld>
            <a:endParaRPr lang="en-US"/>
          </a:p>
        </p:txBody>
      </p:sp>
    </p:spTree>
    <p:extLst>
      <p:ext uri="{BB962C8B-B14F-4D97-AF65-F5344CB8AC3E}">
        <p14:creationId xmlns:p14="http://schemas.microsoft.com/office/powerpoint/2010/main" val="13697846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Arial" panose="020B0604020202020204" pitchFamily="34" charset="0"/>
              </a:defRPr>
            </a:lvl1pPr>
            <a:lvl2pPr marL="742950" indent="-285750" eaLnBrk="0" hangingPunct="0">
              <a:defRPr sz="2000">
                <a:solidFill>
                  <a:schemeClr val="tx1"/>
                </a:solidFill>
                <a:latin typeface="Arial" panose="020B0604020202020204" pitchFamily="34" charset="0"/>
              </a:defRPr>
            </a:lvl2pPr>
            <a:lvl3pPr marL="1143000" indent="-228600" eaLnBrk="0" hangingPunct="0">
              <a:defRPr sz="2000">
                <a:solidFill>
                  <a:schemeClr val="tx1"/>
                </a:solidFill>
                <a:latin typeface="Arial" panose="020B0604020202020204" pitchFamily="34" charset="0"/>
              </a:defRPr>
            </a:lvl3pPr>
            <a:lvl4pPr marL="1600200" indent="-228600" eaLnBrk="0" hangingPunct="0">
              <a:defRPr sz="2000">
                <a:solidFill>
                  <a:schemeClr val="tx1"/>
                </a:solidFill>
                <a:latin typeface="Arial" panose="020B0604020202020204" pitchFamily="34" charset="0"/>
              </a:defRPr>
            </a:lvl4pPr>
            <a:lvl5pPr marL="2057400" indent="-228600" eaLnBrk="0" hangingPunct="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fld id="{1A178BF6-2E3A-4B27-9F5C-4C7FAAEAAC9C}" type="slidenum">
              <a:rPr lang="tr-TR" altLang="tr-TR" sz="1200"/>
              <a:pPr eaLnBrk="1" hangingPunct="1"/>
              <a:t>5</a:t>
            </a:fld>
            <a:endParaRPr lang="tr-TR" altLang="tr-TR" sz="120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2872412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1A75C246-E2EC-8441-A83F-EA59943430FA}"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3043881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A75C246-E2EC-8441-A83F-EA59943430FA}"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3267088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A75C246-E2EC-8441-A83F-EA59943430FA}"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3277107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A75C246-E2EC-8441-A83F-EA59943430FA}"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409498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A75C246-E2EC-8441-A83F-EA59943430FA}" type="datetimeFigureOut">
              <a:rPr lang="en-US" smtClean="0"/>
              <a:t>05/05/20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1817350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1A75C246-E2EC-8441-A83F-EA59943430FA}"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2402264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1A75C246-E2EC-8441-A83F-EA59943430FA}" type="datetimeFigureOut">
              <a:rPr lang="en-US" smtClean="0"/>
              <a:t>05/05/20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389727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1A75C246-E2EC-8441-A83F-EA59943430FA}" type="datetimeFigureOut">
              <a:rPr lang="en-US" smtClean="0"/>
              <a:t>05/05/20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3247697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75C246-E2EC-8441-A83F-EA59943430FA}" type="datetimeFigureOut">
              <a:rPr lang="en-US" smtClean="0"/>
              <a:t>05/05/20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1585192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A75C246-E2EC-8441-A83F-EA59943430FA}"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1159566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A75C246-E2EC-8441-A83F-EA59943430FA}" type="datetimeFigureOut">
              <a:rPr lang="en-US" smtClean="0"/>
              <a:t>05/05/20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18848-2443-2649-9FE8-D545667EF196}" type="slidenum">
              <a:rPr lang="en-US" smtClean="0"/>
              <a:t>‹#›</a:t>
            </a:fld>
            <a:endParaRPr lang="en-US"/>
          </a:p>
        </p:txBody>
      </p:sp>
    </p:spTree>
    <p:extLst>
      <p:ext uri="{BB962C8B-B14F-4D97-AF65-F5344CB8AC3E}">
        <p14:creationId xmlns:p14="http://schemas.microsoft.com/office/powerpoint/2010/main" val="29321845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5C246-E2EC-8441-A83F-EA59943430FA}" type="datetimeFigureOut">
              <a:rPr lang="en-US" smtClean="0"/>
              <a:t>05/05/20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218848-2443-2649-9FE8-D545667EF196}" type="slidenum">
              <a:rPr lang="en-US" smtClean="0"/>
              <a:t>‹#›</a:t>
            </a:fld>
            <a:endParaRPr lang="en-US"/>
          </a:p>
        </p:txBody>
      </p:sp>
    </p:spTree>
    <p:extLst>
      <p:ext uri="{BB962C8B-B14F-4D97-AF65-F5344CB8AC3E}">
        <p14:creationId xmlns:p14="http://schemas.microsoft.com/office/powerpoint/2010/main" val="581846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Liderlik Kuramları </a:t>
            </a:r>
            <a:endParaRPr lang="tr-TR" dirty="0"/>
          </a:p>
        </p:txBody>
      </p:sp>
      <p:sp>
        <p:nvSpPr>
          <p:cNvPr id="3" name="İçerik Yer Tutucusu 2"/>
          <p:cNvSpPr>
            <a:spLocks noGrp="1"/>
          </p:cNvSpPr>
          <p:nvPr>
            <p:ph idx="1"/>
          </p:nvPr>
        </p:nvSpPr>
        <p:spPr/>
        <p:txBody>
          <a:bodyPr/>
          <a:lstStyle/>
          <a:p>
            <a:r>
              <a:rPr lang="tr-TR" dirty="0" smtClean="0"/>
              <a:t>Temel kuramlar </a:t>
            </a:r>
          </a:p>
          <a:p>
            <a:r>
              <a:rPr lang="tr-TR" dirty="0" smtClean="0"/>
              <a:t>Güncel Kuramlar </a:t>
            </a:r>
            <a:endParaRPr lang="tr-TR" dirty="0"/>
          </a:p>
        </p:txBody>
      </p:sp>
      <p:sp>
        <p:nvSpPr>
          <p:cNvPr id="4" name="Slayt Numarası Yer Tutucusu 3"/>
          <p:cNvSpPr>
            <a:spLocks noGrp="1"/>
          </p:cNvSpPr>
          <p:nvPr>
            <p:ph type="sldNum" sz="quarter" idx="12"/>
          </p:nvPr>
        </p:nvSpPr>
        <p:spPr/>
        <p:txBody>
          <a:bodyPr/>
          <a:lstStyle/>
          <a:p>
            <a:fld id="{B1DEFA8C-F947-479F-BE07-76B6B3F80BF1}" type="slidenum">
              <a:rPr lang="tr-TR" smtClean="0"/>
              <a:pPr/>
              <a:t>1</a:t>
            </a:fld>
            <a:endParaRPr lang="tr-TR"/>
          </a:p>
        </p:txBody>
      </p:sp>
    </p:spTree>
    <p:extLst>
      <p:ext uri="{BB962C8B-B14F-4D97-AF65-F5344CB8AC3E}">
        <p14:creationId xmlns:p14="http://schemas.microsoft.com/office/powerpoint/2010/main" val="2022857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Kaynaklar</a:t>
            </a:r>
            <a:endParaRPr lang="en-US" dirty="0"/>
          </a:p>
        </p:txBody>
      </p:sp>
      <p:sp>
        <p:nvSpPr>
          <p:cNvPr id="3" name="Content Placeholder 2"/>
          <p:cNvSpPr>
            <a:spLocks noGrp="1"/>
          </p:cNvSpPr>
          <p:nvPr>
            <p:ph idx="1"/>
          </p:nvPr>
        </p:nvSpPr>
        <p:spPr/>
        <p:txBody>
          <a:bodyPr>
            <a:normAutofit fontScale="40000" lnSpcReduction="20000"/>
          </a:bodyPr>
          <a:lstStyle/>
          <a:p>
            <a:pPr lvl="0"/>
            <a:r>
              <a:rPr lang="tr-TR" dirty="0"/>
              <a:t>KOÇEL, T., (2011). İŞLETME YÖNETİCİLİĞİ. 8. BASKI. BETA BASIM, İSTANBUL.</a:t>
            </a:r>
            <a:endParaRPr lang="en-US" dirty="0"/>
          </a:p>
          <a:p>
            <a:pPr lvl="0"/>
            <a:r>
              <a:rPr lang="tr-TR" dirty="0"/>
              <a:t>KREITNER, R. KINICKI, A.(2008) ORGANİZATİONAL BEHAVİOR, 9. BS., ARİZONA: MC GRAW HİLL,  S.467.</a:t>
            </a:r>
            <a:endParaRPr lang="en-US" dirty="0"/>
          </a:p>
          <a:p>
            <a:pPr lvl="0"/>
            <a:r>
              <a:rPr lang="tr-TR" dirty="0"/>
              <a:t>ARSLAN, Ş. (2013), DUYGUSAL ZEKA (DÖNÜŞÜMCÜ VE ETKİLEŞİMCİ LİDERLİK), EĞİTİM KİTABEVİ YAYINLARI, KONYA, 2013</a:t>
            </a:r>
            <a:endParaRPr lang="en-US" dirty="0"/>
          </a:p>
          <a:p>
            <a:pPr lvl="0"/>
            <a:r>
              <a:rPr lang="en-US" dirty="0"/>
              <a:t>D</a:t>
            </a:r>
            <a:r>
              <a:rPr lang="tr-TR" dirty="0"/>
              <a:t>AFT</a:t>
            </a:r>
            <a:r>
              <a:rPr lang="en-US" dirty="0"/>
              <a:t>, RICHARD </a:t>
            </a:r>
            <a:r>
              <a:rPr lang="tr-TR" dirty="0"/>
              <a:t>L. </a:t>
            </a:r>
            <a:r>
              <a:rPr lang="en-US" dirty="0"/>
              <a:t>LEADERSHIP THEORY AND PRACTICE, ORLANDO, DRYDEN PRESS,1999, S.</a:t>
            </a:r>
            <a:r>
              <a:rPr lang="tr-TR" dirty="0"/>
              <a:t>39</a:t>
            </a:r>
            <a:endParaRPr lang="en-US" dirty="0"/>
          </a:p>
          <a:p>
            <a:pPr lvl="0"/>
            <a:r>
              <a:rPr lang="en-US" dirty="0"/>
              <a:t>TEKİN Y.</a:t>
            </a:r>
            <a:r>
              <a:rPr lang="tr-TR" dirty="0"/>
              <a:t>,</a:t>
            </a:r>
            <a:r>
              <a:rPr lang="en-US" dirty="0"/>
              <a:t> EHTİYAR R. / JOURNAL OF YAŞAR UNIVERSITY 2011 24(6) 4007-4023 </a:t>
            </a:r>
            <a:r>
              <a:rPr lang="tr-TR" dirty="0"/>
              <a:t> BAŞARININ TEMEL AKTÖRLERİ: VİZYONER LİDERLER </a:t>
            </a:r>
            <a:endParaRPr lang="en-US" dirty="0"/>
          </a:p>
          <a:p>
            <a:pPr lvl="0"/>
            <a:r>
              <a:rPr lang="tr-TR" dirty="0"/>
              <a:t>AYKANAT, Z., KARAMANOĞLU MEHMETBEY ÜNİVERSİTESİ SOSYAL BİLİMLER ENSTİTÜSÜKARİZMATİK LİDERLİK VE ÖRGÜT KÜLTÜRÜ İLİŞKİSİ ÜZERİNE BİR UYGULAMA</a:t>
            </a:r>
            <a:endParaRPr lang="en-US" dirty="0"/>
          </a:p>
          <a:p>
            <a:pPr lvl="0"/>
            <a:r>
              <a:rPr lang="tr-TR" dirty="0"/>
              <a:t>KAYA, S. (2013), SAĞLIK KURUMLARINDA KALİTE YÖNETİMİ T.C. ANADOLU ÜNİVERSİTESİ YAYINI N: 2858, AÇIKÖĞRETİM FAKÜLTESİ YAYINI NO: 1821</a:t>
            </a:r>
            <a:endParaRPr lang="en-US" dirty="0"/>
          </a:p>
          <a:p>
            <a:pPr lvl="0"/>
            <a:r>
              <a:rPr lang="tr-TR" dirty="0"/>
              <a:t>ÇELİK, Y. (2013), SAĞLIK KURUMLARI YÖNETİMİ T.C. ANADOLU ÜNİVERSİTESİ YAYINI N: 2858, AÇIKÖĞRETİM FAKÜLTESİ YAYINI NO: 1818</a:t>
            </a:r>
            <a:endParaRPr lang="en-US" dirty="0"/>
          </a:p>
          <a:p>
            <a:pPr lvl="0"/>
            <a:r>
              <a:rPr lang="tr-TR" dirty="0"/>
              <a:t>SELEN DOGAN, ÖZGE DEMRAL KURUMLARIN BASARISINDA DUYGUSAL ZEKANIN ROLÜ VE ÖNEMİ </a:t>
            </a:r>
            <a:r>
              <a:rPr lang="tr-TR" i="1" dirty="0"/>
              <a:t>YÖNETİM VE EKONOMİ</a:t>
            </a:r>
            <a:r>
              <a:rPr lang="tr-TR" dirty="0"/>
              <a:t> </a:t>
            </a:r>
            <a:r>
              <a:rPr lang="tr-TR" i="1" dirty="0"/>
              <a:t>YIL:2007 CİLT:14 SAYI:1 CELAL BAYAR ÜNİVERSİTESİ ..B.F. MANSA</a:t>
            </a:r>
            <a:endParaRPr lang="en-US" dirty="0"/>
          </a:p>
          <a:p>
            <a:pPr lvl="0"/>
            <a:r>
              <a:rPr lang="tr-TR" dirty="0"/>
              <a:t>MERYEM ÖZDEMİR EĞİTİM FAKÜLTESİ ÖĞRENCİLERİNİN DUYGUSAL ZEKALARI İLE YAŞAM DOYUMLARININ İNCELENMESİ YÜKSEK LİSANS TEZİ  T.C.  ATATÜRK ÜNİVERSİTESİ EĞİTİM BİLİMLERİ       ENSTİTÜSÜ  İLKÖĞRETİM ANA BİLİM DALI SINIF ÖĞRETMENLİĞİ BİLİM DALI  ERZURUM OCAK, 2015 </a:t>
            </a:r>
            <a:endParaRPr lang="en-US" dirty="0"/>
          </a:p>
          <a:p>
            <a:pPr lvl="0"/>
            <a:r>
              <a:rPr lang="tr-TR" dirty="0"/>
              <a:t>CAN H., 1999, ORGANİZASYON VE YÖNETİM, SİYASAL KİTAP EVİ, ANKARA</a:t>
            </a:r>
            <a:endParaRPr lang="en-US" dirty="0"/>
          </a:p>
          <a:p>
            <a:pPr lvl="0"/>
            <a:r>
              <a:rPr lang="tr-TR" dirty="0"/>
              <a:t>TÜRKMEN, İ., 2001,YÖNETİCİLER İÇİN İLETİŞİM MODELİ, MPM BASIM EVİ, ANKARA</a:t>
            </a:r>
            <a:endParaRPr lang="en-US" dirty="0"/>
          </a:p>
          <a:p>
            <a:pPr lvl="0"/>
            <a:r>
              <a:rPr lang="tr-TR" dirty="0"/>
              <a:t>TENGİLİMOĞLU, D. VE ÖZTÜRK, Y. 2004, İŞLETMELERDE HALKLA İLİŞKİLER, ANKARA:SEÇKİN YAYINCILIK. </a:t>
            </a:r>
            <a:endParaRPr lang="en-US" dirty="0"/>
          </a:p>
          <a:p>
            <a:pPr lvl="0"/>
            <a:r>
              <a:rPr lang="tr-TR" dirty="0"/>
              <a:t>BİTER, A. 2007, İŞLETMELERDE İLETİŞİMİN İŞLETME VERİMLİLİĞİNE ETKİLERİ KAHRAMANMARAŞ SÜTÇÜ İMAM ÜNİVERSİTESİ SOSYAL BİLİMLER ENSTİTÜSÜ İŞLETME ANABİLİM DALI YÜKSEK LİSANS PROJESİ</a:t>
            </a:r>
            <a:endParaRPr lang="en-US" dirty="0"/>
          </a:p>
          <a:p>
            <a:endParaRPr lang="en-US" dirty="0"/>
          </a:p>
        </p:txBody>
      </p:sp>
    </p:spTree>
    <p:extLst>
      <p:ext uri="{BB962C8B-B14F-4D97-AF65-F5344CB8AC3E}">
        <p14:creationId xmlns:p14="http://schemas.microsoft.com/office/powerpoint/2010/main" val="2133355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Özelikler Teorisi </a:t>
            </a:r>
            <a:endParaRPr lang="tr-TR" dirty="0"/>
          </a:p>
        </p:txBody>
      </p:sp>
      <p:sp>
        <p:nvSpPr>
          <p:cNvPr id="3" name="2 İçerik Yer Tutucusu"/>
          <p:cNvSpPr>
            <a:spLocks noGrp="1"/>
          </p:cNvSpPr>
          <p:nvPr>
            <p:ph idx="1"/>
          </p:nvPr>
        </p:nvSpPr>
        <p:spPr>
          <a:xfrm>
            <a:off x="357158" y="1935480"/>
            <a:ext cx="8572560" cy="4636792"/>
          </a:xfrm>
        </p:spPr>
        <p:txBody>
          <a:bodyPr>
            <a:normAutofit/>
          </a:bodyPr>
          <a:lstStyle/>
          <a:p>
            <a:r>
              <a:rPr lang="tr-TR" dirty="0" smtClean="0"/>
              <a:t>Liderlikte özellikler yaklaşımı kapsamında yapılan çalışmalarda bazı insanların doğal liderler olduğu ve bu doğal liderleri başkalarından ayıran fiziksel özellikler ve kabiliyetlere sahip oldukları düşüncesini savunulmuştur.</a:t>
            </a:r>
          </a:p>
        </p:txBody>
      </p:sp>
      <p:sp>
        <p:nvSpPr>
          <p:cNvPr id="4" name="3 Slayt Numarası Yer Tutucusu"/>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370997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Bu amaçla 1920-1950 yıllarında geliştirilen psikolojik testler ile liderin sahip olduğu özellikler bulunmaya çalışılmıştır (YUKL, 1991:183). </a:t>
            </a:r>
          </a:p>
          <a:p>
            <a:endParaRPr lang="en-US" dirty="0"/>
          </a:p>
        </p:txBody>
      </p:sp>
    </p:spTree>
    <p:extLst>
      <p:ext uri="{BB962C8B-B14F-4D97-AF65-F5344CB8AC3E}">
        <p14:creationId xmlns:p14="http://schemas.microsoft.com/office/powerpoint/2010/main" val="23382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Liderliğin açıklamasında Büyük İnsanlar Yaklaşımı da denebilecek bu teoride lider olanları lider olmayanlardan ayıran özellikler araştırmacılar tarafından belirlenmeye çalışılmıştır.</a:t>
            </a:r>
          </a:p>
          <a:p>
            <a:endParaRPr lang="en-US" dirty="0"/>
          </a:p>
        </p:txBody>
      </p:sp>
    </p:spTree>
    <p:extLst>
      <p:ext uri="{BB962C8B-B14F-4D97-AF65-F5344CB8AC3E}">
        <p14:creationId xmlns:p14="http://schemas.microsoft.com/office/powerpoint/2010/main" val="17992669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tLang="tr-TR" sz="4000" b="1" smtClean="0">
                <a:solidFill>
                  <a:srgbClr val="A50021"/>
                </a:solidFill>
              </a:rPr>
              <a:t>Davranışçı Liderlik Yaklaşımları</a:t>
            </a:r>
          </a:p>
        </p:txBody>
      </p:sp>
      <p:sp>
        <p:nvSpPr>
          <p:cNvPr id="11267" name="Rectangle 3"/>
          <p:cNvSpPr>
            <a:spLocks noGrp="1" noChangeArrowheads="1"/>
          </p:cNvSpPr>
          <p:nvPr>
            <p:ph type="body" idx="1"/>
          </p:nvPr>
        </p:nvSpPr>
        <p:spPr>
          <a:xfrm>
            <a:off x="381000" y="1981200"/>
            <a:ext cx="8229600" cy="4114800"/>
          </a:xfrm>
        </p:spPr>
        <p:txBody>
          <a:bodyPr/>
          <a:lstStyle/>
          <a:p>
            <a:pPr marL="0" indent="0" eaLnBrk="1" hangingPunct="1">
              <a:buNone/>
            </a:pPr>
            <a:r>
              <a:rPr lang="tr-TR" altLang="tr-TR" b="1" dirty="0" smtClean="0">
                <a:solidFill>
                  <a:srgbClr val="A50021"/>
                </a:solidFill>
              </a:rPr>
              <a:t>Kurt </a:t>
            </a:r>
            <a:r>
              <a:rPr lang="tr-TR" altLang="tr-TR" b="1" dirty="0" err="1" smtClean="0">
                <a:solidFill>
                  <a:srgbClr val="A50021"/>
                </a:solidFill>
              </a:rPr>
              <a:t>Lewin</a:t>
            </a:r>
            <a:r>
              <a:rPr lang="tr-TR" altLang="tr-TR" b="1" dirty="0" smtClean="0">
                <a:solidFill>
                  <a:srgbClr val="A50021"/>
                </a:solidFill>
              </a:rPr>
              <a:t> Klasik Ayrımı</a:t>
            </a:r>
          </a:p>
          <a:p>
            <a:pPr marL="0" indent="0" eaLnBrk="1" hangingPunct="1">
              <a:buNone/>
            </a:pPr>
            <a:r>
              <a:rPr lang="tr-TR" altLang="tr-TR" b="1" dirty="0" smtClean="0">
                <a:solidFill>
                  <a:srgbClr val="A50021"/>
                </a:solidFill>
              </a:rPr>
              <a:t>Ohio </a:t>
            </a:r>
            <a:r>
              <a:rPr lang="tr-TR" altLang="tr-TR" b="1" dirty="0" err="1" smtClean="0">
                <a:solidFill>
                  <a:srgbClr val="A50021"/>
                </a:solidFill>
              </a:rPr>
              <a:t>State</a:t>
            </a:r>
            <a:r>
              <a:rPr lang="tr-TR" altLang="tr-TR" b="1" dirty="0" smtClean="0">
                <a:solidFill>
                  <a:srgbClr val="A50021"/>
                </a:solidFill>
              </a:rPr>
              <a:t> Üniversitesi Liderlik Çalışması</a:t>
            </a:r>
          </a:p>
          <a:p>
            <a:pPr marL="0" indent="0">
              <a:buNone/>
            </a:pPr>
            <a:r>
              <a:rPr lang="tr-TR" altLang="tr-TR" b="1" dirty="0" smtClean="0">
                <a:solidFill>
                  <a:srgbClr val="A50021"/>
                </a:solidFill>
              </a:rPr>
              <a:t>Michigan Üniversitesi Çalışması</a:t>
            </a:r>
          </a:p>
          <a:p>
            <a:pPr marL="0" indent="0">
              <a:buNone/>
            </a:pPr>
            <a:r>
              <a:rPr lang="tr-TR" altLang="tr-TR" b="1" dirty="0" smtClean="0">
                <a:solidFill>
                  <a:srgbClr val="A50021"/>
                </a:solidFill>
              </a:rPr>
              <a:t>Yönetim </a:t>
            </a:r>
            <a:r>
              <a:rPr lang="tr-TR" altLang="tr-TR" b="1" dirty="0">
                <a:solidFill>
                  <a:srgbClr val="A50021"/>
                </a:solidFill>
              </a:rPr>
              <a:t>Tarzı </a:t>
            </a:r>
            <a:r>
              <a:rPr lang="tr-TR" altLang="tr-TR" b="1" dirty="0" err="1" smtClean="0">
                <a:solidFill>
                  <a:srgbClr val="A50021"/>
                </a:solidFill>
              </a:rPr>
              <a:t>Matriksi</a:t>
            </a:r>
            <a:endParaRPr lang="tr-TR" altLang="tr-TR" b="1" dirty="0" smtClean="0">
              <a:solidFill>
                <a:srgbClr val="A50021"/>
              </a:solidFill>
            </a:endParaRPr>
          </a:p>
          <a:p>
            <a:pPr marL="0" indent="0" eaLnBrk="1" hangingPunct="1">
              <a:buNone/>
            </a:pPr>
            <a:r>
              <a:rPr lang="tr-TR" altLang="tr-TR" b="1" dirty="0" err="1" smtClean="0">
                <a:solidFill>
                  <a:srgbClr val="A50021"/>
                </a:solidFill>
              </a:rPr>
              <a:t>Likert</a:t>
            </a:r>
            <a:r>
              <a:rPr lang="tr-TR" altLang="tr-TR" b="1" dirty="0" smtClean="0">
                <a:solidFill>
                  <a:srgbClr val="A50021"/>
                </a:solidFill>
              </a:rPr>
              <a:t> Sistem 4 Modeli</a:t>
            </a:r>
          </a:p>
          <a:p>
            <a:pPr marL="609600" indent="-609600" eaLnBrk="1" hangingPunct="1">
              <a:buFontTx/>
              <a:buAutoNum type="arabicPeriod"/>
            </a:pPr>
            <a:endParaRPr lang="tr-TR" altLang="tr-TR" b="1" dirty="0" smtClean="0">
              <a:solidFill>
                <a:srgbClr val="A50021"/>
              </a:solidFill>
            </a:endParaRPr>
          </a:p>
          <a:p>
            <a:pPr marL="609600" indent="-609600" eaLnBrk="1" hangingPunct="1">
              <a:buFontTx/>
              <a:buAutoNum type="arabicPeriod"/>
            </a:pPr>
            <a:endParaRPr lang="tr-TR" altLang="tr-TR" sz="2400" b="1" dirty="0" smtClean="0">
              <a:solidFill>
                <a:srgbClr val="A50021"/>
              </a:solidFill>
            </a:endParaRPr>
          </a:p>
          <a:p>
            <a:pPr marL="609600" indent="-609600" eaLnBrk="1" hangingPunct="1">
              <a:buFontTx/>
              <a:buNone/>
            </a:pPr>
            <a:endParaRPr lang="tr-TR" altLang="tr-TR" sz="2400" b="1" dirty="0" smtClean="0">
              <a:solidFill>
                <a:srgbClr val="A50021"/>
              </a:solidFill>
            </a:endParaRPr>
          </a:p>
          <a:p>
            <a:pPr marL="609600" indent="-609600" eaLnBrk="1" hangingPunct="1">
              <a:buFontTx/>
              <a:buNone/>
            </a:pPr>
            <a:endParaRPr lang="tr-TR" altLang="tr-TR" sz="2800" b="1" dirty="0" smtClean="0">
              <a:solidFill>
                <a:srgbClr val="A50021"/>
              </a:solidFill>
            </a:endParaRPr>
          </a:p>
        </p:txBody>
      </p:sp>
    </p:spTree>
    <p:extLst>
      <p:ext uri="{BB962C8B-B14F-4D97-AF65-F5344CB8AC3E}">
        <p14:creationId xmlns:p14="http://schemas.microsoft.com/office/powerpoint/2010/main" val="286940036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0"/>
            <a:ext cx="8115328" cy="1556792"/>
          </a:xfrm>
        </p:spPr>
        <p:txBody>
          <a:bodyPr>
            <a:normAutofit/>
          </a:bodyPr>
          <a:lstStyle/>
          <a:p>
            <a:r>
              <a:rPr lang="tr-TR" sz="4400" b="1" dirty="0" smtClean="0"/>
              <a:t>K.</a:t>
            </a:r>
            <a:r>
              <a:rPr lang="tr-TR" sz="4400" b="1" dirty="0" err="1" smtClean="0"/>
              <a:t>Lewin’in</a:t>
            </a:r>
            <a:r>
              <a:rPr lang="tr-TR" sz="4400" b="1" dirty="0" smtClean="0"/>
              <a:t> Klasik Ayrımı</a:t>
            </a:r>
            <a:br>
              <a:rPr lang="tr-TR" sz="4400" b="1" dirty="0" smtClean="0"/>
            </a:br>
            <a:r>
              <a:rPr lang="tr-TR" sz="4400" b="1" dirty="0" smtClean="0"/>
              <a:t>Iowa Üniversitesi çalışmaları </a:t>
            </a:r>
            <a:endParaRPr lang="tr-TR" sz="4400" dirty="0"/>
          </a:p>
        </p:txBody>
      </p:sp>
      <p:sp>
        <p:nvSpPr>
          <p:cNvPr id="3" name="2 İçerik Yer Tutucusu"/>
          <p:cNvSpPr>
            <a:spLocks noGrp="1"/>
          </p:cNvSpPr>
          <p:nvPr>
            <p:ph idx="1"/>
          </p:nvPr>
        </p:nvSpPr>
        <p:spPr>
          <a:xfrm>
            <a:off x="214282" y="1935480"/>
            <a:ext cx="8715436" cy="4636792"/>
          </a:xfrm>
        </p:spPr>
        <p:txBody>
          <a:bodyPr>
            <a:normAutofit/>
          </a:bodyPr>
          <a:lstStyle/>
          <a:p>
            <a:r>
              <a:rPr lang="tr-TR" dirty="0">
                <a:latin typeface="Perpetua" charset="0"/>
              </a:rPr>
              <a:t>1938</a:t>
            </a:r>
            <a:r>
              <a:rPr lang="ja-JP" altLang="tr-TR" dirty="0">
                <a:latin typeface="Perpetua" charset="0"/>
              </a:rPr>
              <a:t>’</a:t>
            </a:r>
            <a:r>
              <a:rPr lang="tr-TR" dirty="0">
                <a:latin typeface="Perpetua" charset="0"/>
              </a:rPr>
              <a:t>de Ronald </a:t>
            </a:r>
            <a:r>
              <a:rPr lang="tr-TR" dirty="0" err="1">
                <a:latin typeface="Perpetua" charset="0"/>
              </a:rPr>
              <a:t>Lippitt</a:t>
            </a:r>
            <a:r>
              <a:rPr lang="tr-TR" dirty="0">
                <a:latin typeface="Perpetua" charset="0"/>
              </a:rPr>
              <a:t> ile </a:t>
            </a:r>
            <a:r>
              <a:rPr lang="tr-TR" dirty="0" err="1">
                <a:latin typeface="Perpetua" charset="0"/>
              </a:rPr>
              <a:t>Ralph</a:t>
            </a:r>
            <a:r>
              <a:rPr lang="tr-TR" dirty="0">
                <a:latin typeface="Perpetua" charset="0"/>
              </a:rPr>
              <a:t> K. White, Kurt </a:t>
            </a:r>
            <a:r>
              <a:rPr lang="tr-TR" dirty="0" err="1">
                <a:latin typeface="Perpetua" charset="0"/>
              </a:rPr>
              <a:t>Lewin</a:t>
            </a:r>
            <a:r>
              <a:rPr lang="tr-TR" dirty="0">
                <a:latin typeface="Perpetua" charset="0"/>
              </a:rPr>
              <a:t> </a:t>
            </a:r>
            <a:r>
              <a:rPr lang="tr-TR" dirty="0" smtClean="0">
                <a:latin typeface="Perpetua" charset="0"/>
              </a:rPr>
              <a:t>bir </a:t>
            </a:r>
            <a:r>
              <a:rPr lang="tr-TR" dirty="0">
                <a:latin typeface="Perpetua" charset="0"/>
              </a:rPr>
              <a:t>araştırma yapmışlardır. </a:t>
            </a:r>
            <a:endParaRPr lang="tr-TR" dirty="0" smtClean="0">
              <a:latin typeface="Perpetua" charset="0"/>
            </a:endParaRPr>
          </a:p>
          <a:p>
            <a:endParaRPr lang="tr-TR" dirty="0">
              <a:latin typeface="Perpetua" charset="0"/>
            </a:endParaRPr>
          </a:p>
          <a:p>
            <a:r>
              <a:rPr lang="tr-TR" dirty="0" smtClean="0">
                <a:latin typeface="Perpetua" charset="0"/>
              </a:rPr>
              <a:t>Bu </a:t>
            </a:r>
            <a:r>
              <a:rPr lang="tr-TR" dirty="0">
                <a:latin typeface="Perpetua" charset="0"/>
              </a:rPr>
              <a:t>araştırmayla çeşitli tarzda grup içinde faaliyet gösteren gruplar ve farklı liderlik tarzına sahip olan gruplar incelenmiştir</a:t>
            </a:r>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2806427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latin typeface="Perpetua" charset="0"/>
              </a:rPr>
              <a:t>Haftalarca düzenli olarak toplantılar sürdürülmüştür. Yapılan araştırmadan elde edilen sonuçlara göre, demokratik liderliğin uygulandığı gruplarda nitelik yüksek; otoriter liderliğin uygulandığı gruplarda ise iş miktarının yüksek olduğu ortaya çıkmıştır. </a:t>
            </a:r>
          </a:p>
          <a:p>
            <a:endParaRPr lang="en-US" dirty="0"/>
          </a:p>
        </p:txBody>
      </p:sp>
    </p:spTree>
    <p:extLst>
      <p:ext uri="{BB962C8B-B14F-4D97-AF65-F5344CB8AC3E}">
        <p14:creationId xmlns:p14="http://schemas.microsoft.com/office/powerpoint/2010/main" val="436471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sz="3600" dirty="0">
                <a:latin typeface="Perpetua" charset="0"/>
              </a:rPr>
              <a:t>Aynı zamanda </a:t>
            </a:r>
            <a:r>
              <a:rPr lang="tr-TR" sz="3600" dirty="0" err="1">
                <a:latin typeface="Perpetua" charset="0"/>
              </a:rPr>
              <a:t>laisse-faire</a:t>
            </a:r>
            <a:r>
              <a:rPr lang="tr-TR" sz="3600" dirty="0">
                <a:latin typeface="Perpetua" charset="0"/>
              </a:rPr>
              <a:t> yaklaşımında ise hem nitelik hem de verim açısından etkinlik yoktur. </a:t>
            </a:r>
            <a:endParaRPr lang="en-US" sz="3600" dirty="0"/>
          </a:p>
        </p:txBody>
      </p:sp>
    </p:spTree>
    <p:extLst>
      <p:ext uri="{BB962C8B-B14F-4D97-AF65-F5344CB8AC3E}">
        <p14:creationId xmlns:p14="http://schemas.microsoft.com/office/powerpoint/2010/main" val="4126762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sz="3600" dirty="0" smtClean="0">
                <a:latin typeface="Perpetua" charset="0"/>
              </a:rPr>
              <a:t>Bununla </a:t>
            </a:r>
            <a:r>
              <a:rPr lang="tr-TR" sz="3600" dirty="0">
                <a:latin typeface="Perpetua" charset="0"/>
              </a:rPr>
              <a:t>birlikte, gruptan otoriter liderin çıkmasıyla çalışmanın tamamıyla durduğu; gruptan demokratik liderin çıkmasıyla ise grup performansında çok az bir düşme olduğu </a:t>
            </a:r>
            <a:r>
              <a:rPr lang="tr-TR" sz="3600" dirty="0" smtClean="0">
                <a:latin typeface="Perpetua" charset="0"/>
              </a:rPr>
              <a:t>gözlemlenmiştir.</a:t>
            </a:r>
            <a:endParaRPr lang="en-US" sz="3600" dirty="0"/>
          </a:p>
        </p:txBody>
      </p:sp>
    </p:spTree>
    <p:extLst>
      <p:ext uri="{BB962C8B-B14F-4D97-AF65-F5344CB8AC3E}">
        <p14:creationId xmlns:p14="http://schemas.microsoft.com/office/powerpoint/2010/main" val="3482002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547</Words>
  <Application>Microsoft Macintosh PowerPoint</Application>
  <PresentationFormat>On-screen Show (4:3)</PresentationFormat>
  <Paragraphs>41</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Liderlik Kuramları </vt:lpstr>
      <vt:lpstr>Özelikler Teorisi </vt:lpstr>
      <vt:lpstr>PowerPoint Presentation</vt:lpstr>
      <vt:lpstr>PowerPoint Presentation</vt:lpstr>
      <vt:lpstr>Davranışçı Liderlik Yaklaşımları</vt:lpstr>
      <vt:lpstr>K.Lewin’in Klasik Ayrımı Iowa Üniversitesi çalışmaları </vt:lpstr>
      <vt:lpstr>PowerPoint Presentation</vt:lpstr>
      <vt:lpstr>PowerPoint Presentation</vt:lpstr>
      <vt:lpstr>PowerPoint Presentation</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Liderlik Kuramları </dc:title>
  <dc:creator>ece</dc:creator>
  <cp:lastModifiedBy>ece</cp:lastModifiedBy>
  <cp:revision>9</cp:revision>
  <dcterms:created xsi:type="dcterms:W3CDTF">2019-11-21T19:23:59Z</dcterms:created>
  <dcterms:modified xsi:type="dcterms:W3CDTF">2020-05-05T11:41:35Z</dcterms:modified>
</cp:coreProperties>
</file>