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26"/>
  </p:notesMasterIdLst>
  <p:handoutMasterIdLst>
    <p:handoutMasterId r:id="rId27"/>
  </p:handoutMasterIdLst>
  <p:sldIdLst>
    <p:sldId id="354" r:id="rId2"/>
    <p:sldId id="303" r:id="rId3"/>
    <p:sldId id="257" r:id="rId4"/>
    <p:sldId id="286" r:id="rId5"/>
    <p:sldId id="288" r:id="rId6"/>
    <p:sldId id="287" r:id="rId7"/>
    <p:sldId id="259" r:id="rId8"/>
    <p:sldId id="260" r:id="rId9"/>
    <p:sldId id="261" r:id="rId10"/>
    <p:sldId id="262" r:id="rId11"/>
    <p:sldId id="282" r:id="rId12"/>
    <p:sldId id="263" r:id="rId13"/>
    <p:sldId id="268" r:id="rId14"/>
    <p:sldId id="269" r:id="rId15"/>
    <p:sldId id="352" r:id="rId16"/>
    <p:sldId id="293" r:id="rId17"/>
    <p:sldId id="294" r:id="rId18"/>
    <p:sldId id="305" r:id="rId19"/>
    <p:sldId id="306" r:id="rId20"/>
    <p:sldId id="307" r:id="rId21"/>
    <p:sldId id="308" r:id="rId22"/>
    <p:sldId id="309" r:id="rId23"/>
    <p:sldId id="310" r:id="rId24"/>
    <p:sldId id="311" r:id="rId25"/>
  </p:sldIdLst>
  <p:sldSz cx="9144000" cy="6858000" type="screen4x3"/>
  <p:notesSz cx="7315200" cy="96012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ＭＳ Ｐゴシック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ＭＳ Ｐゴシック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ＭＳ Ｐゴシック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ＭＳ Ｐゴシック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ＭＳ Ｐゴシック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" charset="0"/>
        <a:ea typeface="ＭＳ Ｐゴシック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" charset="0"/>
        <a:ea typeface="ＭＳ Ｐゴシック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" charset="0"/>
        <a:ea typeface="ＭＳ Ｐゴシック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" charset="0"/>
        <a:ea typeface="ＭＳ Ｐゴシック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00E08"/>
    <a:srgbClr val="2FB0DC"/>
    <a:srgbClr val="3333FF"/>
    <a:srgbClr val="1116F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84203" autoAdjust="0"/>
  </p:normalViewPr>
  <p:slideViewPr>
    <p:cSldViewPr>
      <p:cViewPr varScale="1">
        <p:scale>
          <a:sx n="61" d="100"/>
          <a:sy n="61" d="100"/>
        </p:scale>
        <p:origin x="-1590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1825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48" tIns="48325" rIns="96648" bIns="48325" numCol="1" anchor="t" anchorCtr="0" compatLnSpc="1">
            <a:prstTxWarp prst="textNoShape">
              <a:avLst/>
            </a:prstTxWarp>
          </a:bodyPr>
          <a:lstStyle>
            <a:lvl1pPr defTabSz="966788">
              <a:defRPr sz="1300"/>
            </a:lvl1pPr>
          </a:lstStyle>
          <a:p>
            <a:endParaRPr lang="tr-TR"/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3375" y="0"/>
            <a:ext cx="3171825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48" tIns="48325" rIns="96648" bIns="48325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/>
            </a:lvl1pPr>
          </a:lstStyle>
          <a:p>
            <a:endParaRPr lang="tr-TR"/>
          </a:p>
        </p:txBody>
      </p:sp>
      <p:sp>
        <p:nvSpPr>
          <p:cNvPr id="4403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18600"/>
            <a:ext cx="3171825" cy="48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48" tIns="48325" rIns="96648" bIns="48325" numCol="1" anchor="b" anchorCtr="0" compatLnSpc="1">
            <a:prstTxWarp prst="textNoShape">
              <a:avLst/>
            </a:prstTxWarp>
          </a:bodyPr>
          <a:lstStyle>
            <a:lvl1pPr defTabSz="966788">
              <a:defRPr sz="1300"/>
            </a:lvl1pPr>
          </a:lstStyle>
          <a:p>
            <a:endParaRPr lang="tr-TR"/>
          </a:p>
        </p:txBody>
      </p:sp>
      <p:sp>
        <p:nvSpPr>
          <p:cNvPr id="4403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3375" y="9118600"/>
            <a:ext cx="3171825" cy="48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48" tIns="48325" rIns="96648" bIns="48325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/>
            </a:lvl1pPr>
          </a:lstStyle>
          <a:p>
            <a:fld id="{94B06FF7-1478-4F6F-824D-010A4D8CE978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200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tr-TR"/>
          </a:p>
        </p:txBody>
      </p:sp>
      <p:sp>
        <p:nvSpPr>
          <p:cNvPr id="808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14800" y="0"/>
            <a:ext cx="3200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tr-TR"/>
          </a:p>
        </p:txBody>
      </p:sp>
      <p:sp>
        <p:nvSpPr>
          <p:cNvPr id="1946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19200" y="685800"/>
            <a:ext cx="4876800" cy="36576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09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90600" y="4572000"/>
            <a:ext cx="5334000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809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44000"/>
            <a:ext cx="3200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tr-TR"/>
          </a:p>
        </p:txBody>
      </p:sp>
      <p:sp>
        <p:nvSpPr>
          <p:cNvPr id="809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14800" y="9144000"/>
            <a:ext cx="3200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E9902E22-98E2-4604-8093-A60634B5CB68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ＭＳ Ｐゴシック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ga-IE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E77170D-9068-495F-A7AD-68923EF83F2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6FE485C-129B-4187-BB59-E8C891995E2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A517E69-D9BB-4EA0-A3C2-92A8A1DB6A1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83CA84A-6D1C-48FA-BEE6-35A0DB73BEC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 and Content ov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7772400" cy="1981200"/>
          </a:xfrm>
        </p:spPr>
        <p:txBody>
          <a:bodyPr/>
          <a:lstStyle/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4114800"/>
            <a:ext cx="7772400" cy="1981200"/>
          </a:xfrm>
        </p:spPr>
        <p:txBody>
          <a:bodyPr/>
          <a:lstStyle/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5AFCB92-BFE0-4DB3-87C4-874192F00A8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B44D1D4-C1E1-4546-8788-32DEE77DCED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AF1E0C0-7012-4D35-8F5A-B6A2717FE36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969548C-21BF-4C03-912C-37A36EA0FCD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759B354-BFE4-4AE3-A4B2-33682C2B01E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ga-IE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19D9355-193A-49ED-B770-DB63BC6F10A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180304F-9E15-49FB-81A8-DF1855D0DC7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ga-IE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ga-IE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0EFD50D-997D-4B68-B8CD-BE29441FDFC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13E7264-0F02-4D90-8AA2-8FB5E8FFE6D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6333629-2FFD-41BA-98EB-318E043F319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ga-IE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CD7FED4-F302-4B52-9888-079300FEDE0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ga-IE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DD3ADD4-640C-4DB0-BA1F-93C326C9D8D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tr-T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tr-T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1C9AFAFE-C146-45CA-A101-00A9C4F6D7E4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1116F0"/>
          </a:solidFill>
          <a:latin typeface="+mj-lt"/>
          <a:ea typeface="ＭＳ Ｐゴシック" charset="-128"/>
          <a:cs typeface="ＭＳ Ｐゴシック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1116F0"/>
          </a:solidFill>
          <a:latin typeface="Arial" charset="0"/>
          <a:ea typeface="ＭＳ Ｐゴシック" charset="-128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1116F0"/>
          </a:solidFill>
          <a:latin typeface="Arial" charset="0"/>
          <a:ea typeface="ＭＳ Ｐゴシック" charset="-128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1116F0"/>
          </a:solidFill>
          <a:latin typeface="Arial" charset="0"/>
          <a:ea typeface="ＭＳ Ｐゴシック" charset="-128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1116F0"/>
          </a:solidFill>
          <a:latin typeface="Arial" charset="0"/>
          <a:ea typeface="ＭＳ Ｐゴシック" charset="-128"/>
          <a:cs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rgbClr val="1116F0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rgbClr val="1116F0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rgbClr val="1116F0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rgbClr val="1116F0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Amino </a:t>
            </a:r>
            <a:r>
              <a:rPr lang="tr-TR" dirty="0" err="1" smtClean="0"/>
              <a:t>acids</a:t>
            </a:r>
            <a:endParaRPr lang="tr-TR" dirty="0"/>
          </a:p>
        </p:txBody>
      </p:sp>
      <p:sp>
        <p:nvSpPr>
          <p:cNvPr id="5" name="4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Dr. Açelya </a:t>
            </a:r>
            <a:r>
              <a:rPr lang="tr-TR" dirty="0" err="1" smtClean="0"/>
              <a:t>Yılmazer</a:t>
            </a:r>
            <a:endParaRPr lang="tr-T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228600"/>
            <a:ext cx="8458200" cy="1143000"/>
          </a:xfrm>
        </p:spPr>
        <p:txBody>
          <a:bodyPr/>
          <a:lstStyle/>
          <a:p>
            <a:pPr eaLnBrk="1" hangingPunct="1"/>
            <a:r>
              <a:rPr lang="en-US" sz="4000" smtClean="0">
                <a:solidFill>
                  <a:srgbClr val="2FB0DC"/>
                </a:solidFill>
              </a:rPr>
              <a:t>Positively Charged (Basic) R Groups</a:t>
            </a:r>
          </a:p>
        </p:txBody>
      </p:sp>
      <p:sp>
        <p:nvSpPr>
          <p:cNvPr id="48131" name="Text Box 9"/>
          <p:cNvSpPr txBox="1">
            <a:spLocks noChangeArrowheads="1"/>
          </p:cNvSpPr>
          <p:nvPr/>
        </p:nvSpPr>
        <p:spPr bwMode="auto">
          <a:xfrm>
            <a:off x="228600" y="1219200"/>
            <a:ext cx="8229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tr-TR"/>
          </a:p>
        </p:txBody>
      </p:sp>
      <p:sp>
        <p:nvSpPr>
          <p:cNvPr id="48132" name="Text Box 10"/>
          <p:cNvSpPr txBox="1">
            <a:spLocks noChangeArrowheads="1"/>
          </p:cNvSpPr>
          <p:nvPr/>
        </p:nvSpPr>
        <p:spPr bwMode="auto">
          <a:xfrm>
            <a:off x="593725" y="1050925"/>
            <a:ext cx="168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tr-TR"/>
          </a:p>
        </p:txBody>
      </p:sp>
      <p:sp>
        <p:nvSpPr>
          <p:cNvPr id="48133" name="Rectangle 13"/>
          <p:cNvSpPr>
            <a:spLocks noChangeArrowheads="1"/>
          </p:cNvSpPr>
          <p:nvPr/>
        </p:nvSpPr>
        <p:spPr bwMode="auto">
          <a:xfrm>
            <a:off x="1447800" y="1447800"/>
            <a:ext cx="6096000" cy="6858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48134" name="Line 4"/>
          <p:cNvSpPr>
            <a:spLocks noChangeShapeType="1"/>
          </p:cNvSpPr>
          <p:nvPr/>
        </p:nvSpPr>
        <p:spPr bwMode="auto">
          <a:xfrm>
            <a:off x="381000" y="1295400"/>
            <a:ext cx="83820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0"/>
            <a:ext cx="8991600" cy="1143000"/>
          </a:xfrm>
        </p:spPr>
        <p:txBody>
          <a:bodyPr/>
          <a:lstStyle/>
          <a:p>
            <a:pPr eaLnBrk="1" hangingPunct="1"/>
            <a:r>
              <a:rPr lang="en-US" sz="4000" smtClean="0">
                <a:solidFill>
                  <a:srgbClr val="2FB0DC"/>
                </a:solidFill>
              </a:rPr>
              <a:t>Negatively Charged (Acidic) R Groups</a:t>
            </a:r>
          </a:p>
        </p:txBody>
      </p:sp>
      <p:sp>
        <p:nvSpPr>
          <p:cNvPr id="51203" name="Rectangle 7"/>
          <p:cNvSpPr>
            <a:spLocks noChangeArrowheads="1"/>
          </p:cNvSpPr>
          <p:nvPr/>
        </p:nvSpPr>
        <p:spPr bwMode="auto">
          <a:xfrm>
            <a:off x="762000" y="1676400"/>
            <a:ext cx="7391400" cy="6858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51204" name="Line 4"/>
          <p:cNvSpPr>
            <a:spLocks noChangeShapeType="1"/>
          </p:cNvSpPr>
          <p:nvPr/>
        </p:nvSpPr>
        <p:spPr bwMode="auto">
          <a:xfrm>
            <a:off x="228600" y="1143000"/>
            <a:ext cx="86868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152400"/>
            <a:ext cx="8458200" cy="838200"/>
          </a:xfrm>
        </p:spPr>
        <p:txBody>
          <a:bodyPr/>
          <a:lstStyle/>
          <a:p>
            <a:pPr eaLnBrk="1" hangingPunct="1"/>
            <a:r>
              <a:rPr lang="en-US" sz="4000" smtClean="0">
                <a:solidFill>
                  <a:srgbClr val="2FB0DC"/>
                </a:solidFill>
              </a:rPr>
              <a:t>Uncommon Amino Acids in Proteins</a:t>
            </a:r>
          </a:p>
        </p:txBody>
      </p:sp>
      <p:sp>
        <p:nvSpPr>
          <p:cNvPr id="54275" name="Text Box 4"/>
          <p:cNvSpPr txBox="1">
            <a:spLocks noChangeArrowheads="1"/>
          </p:cNvSpPr>
          <p:nvPr/>
        </p:nvSpPr>
        <p:spPr bwMode="auto">
          <a:xfrm>
            <a:off x="381000" y="1524000"/>
            <a:ext cx="8001000" cy="439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>
                <a:latin typeface="Arial" charset="0"/>
              </a:rPr>
              <a:t>Not incorporated by ribosomes</a:t>
            </a:r>
          </a:p>
          <a:p>
            <a:pPr>
              <a:spcBef>
                <a:spcPct val="50000"/>
              </a:spcBef>
            </a:pPr>
            <a:r>
              <a:rPr lang="en-US" sz="2800">
                <a:latin typeface="Arial" charset="0"/>
              </a:rPr>
              <a:t>Arise by </a:t>
            </a:r>
            <a:r>
              <a:rPr lang="en-US" sz="2800">
                <a:solidFill>
                  <a:srgbClr val="F00E08"/>
                </a:solidFill>
                <a:latin typeface="Arial" charset="0"/>
              </a:rPr>
              <a:t>post-translational modifications</a:t>
            </a:r>
            <a:r>
              <a:rPr lang="en-US" sz="2800">
                <a:solidFill>
                  <a:srgbClr val="1116F0"/>
                </a:solidFill>
                <a:latin typeface="Arial" charset="0"/>
              </a:rPr>
              <a:t> </a:t>
            </a:r>
            <a:r>
              <a:rPr lang="en-US" sz="2800">
                <a:latin typeface="Arial" charset="0"/>
              </a:rPr>
              <a:t>of proteins</a:t>
            </a:r>
          </a:p>
          <a:p>
            <a:pPr>
              <a:spcBef>
                <a:spcPct val="50000"/>
              </a:spcBef>
            </a:pPr>
            <a:endParaRPr lang="en-US" sz="2800">
              <a:latin typeface="Arial" charset="0"/>
            </a:endParaRPr>
          </a:p>
          <a:p>
            <a:pPr>
              <a:spcBef>
                <a:spcPct val="50000"/>
              </a:spcBef>
            </a:pPr>
            <a:r>
              <a:rPr lang="en-US" sz="2800">
                <a:latin typeface="Arial" charset="0"/>
              </a:rPr>
              <a:t>Reversible modifications, esp. phosphorylation is important in regulation and signaling</a:t>
            </a:r>
          </a:p>
          <a:p>
            <a:pPr>
              <a:spcBef>
                <a:spcPct val="50000"/>
              </a:spcBef>
            </a:pPr>
            <a:endParaRPr lang="en-US" sz="2800">
              <a:latin typeface="Arial" charset="0"/>
            </a:endParaRPr>
          </a:p>
          <a:p>
            <a:pPr>
              <a:spcBef>
                <a:spcPct val="50000"/>
              </a:spcBef>
            </a:pPr>
            <a:endParaRPr lang="en-US" sz="2000" i="1">
              <a:solidFill>
                <a:srgbClr val="F00E08"/>
              </a:solidFill>
              <a:latin typeface="Arial" charset="0"/>
            </a:endParaRPr>
          </a:p>
        </p:txBody>
      </p:sp>
      <p:sp>
        <p:nvSpPr>
          <p:cNvPr id="54276" name="Line 4"/>
          <p:cNvSpPr>
            <a:spLocks noChangeShapeType="1"/>
          </p:cNvSpPr>
          <p:nvPr/>
        </p:nvSpPr>
        <p:spPr bwMode="auto">
          <a:xfrm>
            <a:off x="381000" y="990600"/>
            <a:ext cx="83058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pPr eaLnBrk="1" hangingPunct="1"/>
            <a:r>
              <a:rPr lang="en-US" sz="4000" smtClean="0">
                <a:solidFill>
                  <a:srgbClr val="2FB0DC"/>
                </a:solidFill>
              </a:rPr>
              <a:t>Ionization of Amino Acids</a:t>
            </a:r>
          </a:p>
        </p:txBody>
      </p:sp>
      <p:sp>
        <p:nvSpPr>
          <p:cNvPr id="57347" name="Rectangle 9"/>
          <p:cNvSpPr>
            <a:spLocks noGrp="1" noChangeArrowheads="1"/>
          </p:cNvSpPr>
          <p:nvPr>
            <p:ph type="body" sz="half" idx="2"/>
          </p:nvPr>
        </p:nvSpPr>
        <p:spPr>
          <a:xfrm>
            <a:off x="457200" y="1447800"/>
            <a:ext cx="8229600" cy="4191000"/>
          </a:xfrm>
        </p:spPr>
        <p:txBody>
          <a:bodyPr/>
          <a:lstStyle/>
          <a:p>
            <a:pPr>
              <a:lnSpc>
                <a:spcPct val="90000"/>
              </a:lnSpc>
              <a:spcBef>
                <a:spcPct val="50000"/>
              </a:spcBef>
              <a:buFontTx/>
              <a:buNone/>
            </a:pPr>
            <a:r>
              <a:rPr lang="en-US" sz="2800" smtClean="0">
                <a:latin typeface="Arial" charset="0"/>
              </a:rPr>
              <a:t>At acidic pH, the carboxyl group is protonated and the amino acid is in the cationic form  </a:t>
            </a:r>
          </a:p>
          <a:p>
            <a:pPr>
              <a:lnSpc>
                <a:spcPct val="90000"/>
              </a:lnSpc>
              <a:spcBef>
                <a:spcPct val="50000"/>
              </a:spcBef>
              <a:buFontTx/>
              <a:buNone/>
            </a:pPr>
            <a:r>
              <a:rPr lang="en-US" sz="2800" smtClean="0">
                <a:latin typeface="Arial" charset="0"/>
              </a:rPr>
              <a:t>At neutral pH, the carboxyl group is deprotonated but the amino group is protonated. The net charge is zero; such ions are called </a:t>
            </a:r>
            <a:r>
              <a:rPr lang="en-US" sz="2800" smtClean="0">
                <a:solidFill>
                  <a:srgbClr val="1116F0"/>
                </a:solidFill>
                <a:latin typeface="Arial" charset="0"/>
              </a:rPr>
              <a:t>Zwitterions</a:t>
            </a:r>
            <a:r>
              <a:rPr lang="en-US" sz="2800" smtClean="0">
                <a:latin typeface="Arial" charset="0"/>
              </a:rPr>
              <a:t>  </a:t>
            </a:r>
          </a:p>
          <a:p>
            <a:pPr>
              <a:lnSpc>
                <a:spcPct val="90000"/>
              </a:lnSpc>
              <a:spcBef>
                <a:spcPct val="50000"/>
              </a:spcBef>
              <a:buFontTx/>
              <a:buNone/>
            </a:pPr>
            <a:r>
              <a:rPr lang="en-US" sz="2800" smtClean="0">
                <a:latin typeface="Arial" charset="0"/>
              </a:rPr>
              <a:t>At alkaline pH, the amino group is neutral –NH</a:t>
            </a:r>
            <a:r>
              <a:rPr lang="en-US" sz="2800" baseline="-25000" smtClean="0">
                <a:latin typeface="Arial" charset="0"/>
              </a:rPr>
              <a:t>2</a:t>
            </a:r>
            <a:r>
              <a:rPr lang="en-US" sz="2800" smtClean="0">
                <a:latin typeface="Arial" charset="0"/>
              </a:rPr>
              <a:t> and the amino acid is in the anionic form.</a:t>
            </a:r>
          </a:p>
        </p:txBody>
      </p:sp>
      <p:sp>
        <p:nvSpPr>
          <p:cNvPr id="57348" name="Line 4"/>
          <p:cNvSpPr>
            <a:spLocks noChangeShapeType="1"/>
          </p:cNvSpPr>
          <p:nvPr/>
        </p:nvSpPr>
        <p:spPr bwMode="auto">
          <a:xfrm>
            <a:off x="609600" y="1143000"/>
            <a:ext cx="79248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1143000"/>
          </a:xfrm>
        </p:spPr>
        <p:txBody>
          <a:bodyPr/>
          <a:lstStyle/>
          <a:p>
            <a:pPr eaLnBrk="1" hangingPunct="1"/>
            <a:r>
              <a:rPr lang="en-US" sz="4000" smtClean="0">
                <a:solidFill>
                  <a:srgbClr val="2FB0DC"/>
                </a:solidFill>
              </a:rPr>
              <a:t>Amino Acids Can Act as Buffers</a:t>
            </a:r>
          </a:p>
        </p:txBody>
      </p:sp>
      <p:sp>
        <p:nvSpPr>
          <p:cNvPr id="63491" name="Text Box 9"/>
          <p:cNvSpPr txBox="1">
            <a:spLocks noChangeArrowheads="1"/>
          </p:cNvSpPr>
          <p:nvPr/>
        </p:nvSpPr>
        <p:spPr bwMode="auto">
          <a:xfrm>
            <a:off x="457200" y="1905000"/>
            <a:ext cx="8458200" cy="415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>
                <a:latin typeface="Arial" charset="0"/>
              </a:rPr>
              <a:t>Amino acids with uncharged side-chains, such as glycine, have two p</a:t>
            </a:r>
            <a:r>
              <a:rPr lang="en-US" sz="2800" i="1">
                <a:latin typeface="Arial" charset="0"/>
              </a:rPr>
              <a:t>K</a:t>
            </a:r>
            <a:r>
              <a:rPr lang="en-US" sz="2800" baseline="-25000">
                <a:latin typeface="Arial" charset="0"/>
              </a:rPr>
              <a:t>a</a:t>
            </a:r>
            <a:r>
              <a:rPr lang="en-US" sz="2800">
                <a:latin typeface="Arial" charset="0"/>
              </a:rPr>
              <a:t> values:</a:t>
            </a:r>
          </a:p>
          <a:p>
            <a:pPr>
              <a:spcBef>
                <a:spcPct val="50000"/>
              </a:spcBef>
            </a:pPr>
            <a:r>
              <a:rPr lang="en-US" sz="2800">
                <a:latin typeface="Arial" charset="0"/>
              </a:rPr>
              <a:t>The p</a:t>
            </a:r>
            <a:r>
              <a:rPr lang="en-US" sz="2800" i="1">
                <a:latin typeface="Arial" charset="0"/>
              </a:rPr>
              <a:t>K</a:t>
            </a:r>
            <a:r>
              <a:rPr lang="en-US" sz="2800" baseline="-25000">
                <a:latin typeface="Arial" charset="0"/>
              </a:rPr>
              <a:t>a</a:t>
            </a:r>
            <a:r>
              <a:rPr lang="en-US" sz="2800">
                <a:latin typeface="Arial" charset="0"/>
              </a:rPr>
              <a:t> of the </a:t>
            </a:r>
            <a:r>
              <a:rPr lang="en-US" sz="2800">
                <a:latin typeface="Arial" charset="0"/>
                <a:sym typeface="Symbol" charset="2"/>
              </a:rPr>
              <a:t>-</a:t>
            </a:r>
            <a:r>
              <a:rPr lang="en-US" sz="2800">
                <a:latin typeface="Arial" charset="0"/>
              </a:rPr>
              <a:t>carboxyl group is 2.34 </a:t>
            </a:r>
          </a:p>
          <a:p>
            <a:pPr>
              <a:spcBef>
                <a:spcPct val="50000"/>
              </a:spcBef>
            </a:pPr>
            <a:r>
              <a:rPr lang="en-US" sz="2800">
                <a:latin typeface="Arial" charset="0"/>
              </a:rPr>
              <a:t>The p</a:t>
            </a:r>
            <a:r>
              <a:rPr lang="en-US" sz="2800" i="1">
                <a:latin typeface="Arial" charset="0"/>
              </a:rPr>
              <a:t>K</a:t>
            </a:r>
            <a:r>
              <a:rPr lang="en-US" sz="2800" baseline="-25000">
                <a:latin typeface="Arial" charset="0"/>
              </a:rPr>
              <a:t>a</a:t>
            </a:r>
            <a:r>
              <a:rPr lang="en-US" sz="2800">
                <a:latin typeface="Arial" charset="0"/>
              </a:rPr>
              <a:t> of the </a:t>
            </a:r>
            <a:r>
              <a:rPr lang="en-US" sz="2800">
                <a:latin typeface="Arial" charset="0"/>
                <a:sym typeface="Symbol" charset="2"/>
              </a:rPr>
              <a:t>-</a:t>
            </a:r>
            <a:r>
              <a:rPr lang="en-US" sz="2800">
                <a:latin typeface="Arial" charset="0"/>
              </a:rPr>
              <a:t>amino group is 9.6</a:t>
            </a:r>
          </a:p>
          <a:p>
            <a:pPr>
              <a:spcBef>
                <a:spcPct val="50000"/>
              </a:spcBef>
            </a:pPr>
            <a:r>
              <a:rPr lang="en-US" sz="2800">
                <a:latin typeface="Arial" charset="0"/>
              </a:rPr>
              <a:t>    </a:t>
            </a:r>
          </a:p>
          <a:p>
            <a:pPr>
              <a:spcBef>
                <a:spcPct val="50000"/>
              </a:spcBef>
            </a:pPr>
            <a:r>
              <a:rPr lang="en-US" sz="2800">
                <a:latin typeface="Arial" charset="0"/>
              </a:rPr>
              <a:t>It can act as a buffer in two pH regimes.</a:t>
            </a:r>
          </a:p>
          <a:p>
            <a:pPr>
              <a:spcBef>
                <a:spcPct val="50000"/>
              </a:spcBef>
            </a:pPr>
            <a:endParaRPr lang="en-US" sz="2800">
              <a:latin typeface="Arial" charset="0"/>
            </a:endParaRPr>
          </a:p>
        </p:txBody>
      </p:sp>
      <p:sp>
        <p:nvSpPr>
          <p:cNvPr id="63492" name="Line 4"/>
          <p:cNvSpPr>
            <a:spLocks noChangeShapeType="1"/>
          </p:cNvSpPr>
          <p:nvPr/>
        </p:nvSpPr>
        <p:spPr bwMode="auto">
          <a:xfrm>
            <a:off x="533400" y="1295400"/>
            <a:ext cx="79248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3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28600"/>
            <a:ext cx="7772400" cy="1143000"/>
          </a:xfrm>
        </p:spPr>
        <p:txBody>
          <a:bodyPr/>
          <a:lstStyle/>
          <a:p>
            <a:pPr eaLnBrk="1" hangingPunct="1"/>
            <a:r>
              <a:rPr lang="en-US" sz="4000" smtClean="0">
                <a:solidFill>
                  <a:srgbClr val="2FB0DC"/>
                </a:solidFill>
              </a:rPr>
              <a:t>Amino Acids Carry a Net Charge of Zero at a Specific pH</a:t>
            </a:r>
          </a:p>
        </p:txBody>
      </p:sp>
      <p:sp>
        <p:nvSpPr>
          <p:cNvPr id="6656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533400" y="1905000"/>
            <a:ext cx="8610600" cy="3810000"/>
          </a:xfrm>
        </p:spPr>
        <p:txBody>
          <a:bodyPr/>
          <a:lstStyle/>
          <a:p>
            <a:pPr marL="112713" indent="-112713" algn="l">
              <a:spcBef>
                <a:spcPct val="50000"/>
              </a:spcBef>
              <a:buFontTx/>
              <a:buChar char="•"/>
            </a:pPr>
            <a:r>
              <a:rPr lang="en-US" sz="2400" smtClean="0">
                <a:latin typeface="Arial" charset="0"/>
              </a:rPr>
              <a:t>Zwitterions predominate at pH values between the p</a:t>
            </a:r>
            <a:r>
              <a:rPr lang="en-US" sz="2400" i="1" smtClean="0">
                <a:latin typeface="Arial" charset="0"/>
              </a:rPr>
              <a:t>K</a:t>
            </a:r>
            <a:r>
              <a:rPr lang="en-US" sz="2400" baseline="-25000" smtClean="0">
                <a:latin typeface="Arial" charset="0"/>
              </a:rPr>
              <a:t>a</a:t>
            </a:r>
            <a:r>
              <a:rPr lang="en-US" sz="2400" smtClean="0">
                <a:latin typeface="Arial" charset="0"/>
              </a:rPr>
              <a:t> values of amino and carboxyl group</a:t>
            </a:r>
          </a:p>
          <a:p>
            <a:pPr marL="112713" indent="-112713" algn="l">
              <a:spcBef>
                <a:spcPct val="50000"/>
              </a:spcBef>
              <a:buFontTx/>
              <a:buChar char="•"/>
            </a:pPr>
            <a:r>
              <a:rPr lang="en-US" sz="2400" smtClean="0">
                <a:latin typeface="Arial" charset="0"/>
              </a:rPr>
              <a:t>For amino acid without ionizable side chains, the </a:t>
            </a:r>
            <a:r>
              <a:rPr lang="en-US" sz="2400" smtClean="0">
                <a:solidFill>
                  <a:srgbClr val="1116F0"/>
                </a:solidFill>
                <a:latin typeface="Arial" charset="0"/>
              </a:rPr>
              <a:t>Isoelectric Point</a:t>
            </a:r>
            <a:r>
              <a:rPr lang="en-US" sz="2400" smtClean="0">
                <a:latin typeface="Arial" charset="0"/>
              </a:rPr>
              <a:t> (equivalence point, </a:t>
            </a:r>
            <a:r>
              <a:rPr lang="en-US" sz="2400" smtClean="0">
                <a:solidFill>
                  <a:srgbClr val="1116F0"/>
                </a:solidFill>
                <a:latin typeface="Arial" charset="0"/>
              </a:rPr>
              <a:t>pI</a:t>
            </a:r>
            <a:r>
              <a:rPr lang="en-US" sz="2400" smtClean="0">
                <a:latin typeface="Arial" charset="0"/>
              </a:rPr>
              <a:t>) is </a:t>
            </a:r>
          </a:p>
          <a:p>
            <a:pPr marL="112713" indent="-112713" algn="l">
              <a:spcBef>
                <a:spcPct val="50000"/>
              </a:spcBef>
            </a:pPr>
            <a:r>
              <a:rPr lang="en-US" sz="2400" smtClean="0">
                <a:solidFill>
                  <a:srgbClr val="1116F0"/>
                </a:solidFill>
                <a:latin typeface="Arial" charset="0"/>
              </a:rPr>
              <a:t>		</a:t>
            </a:r>
          </a:p>
          <a:p>
            <a:pPr marL="112713" indent="-112713" algn="l">
              <a:spcBef>
                <a:spcPct val="50000"/>
              </a:spcBef>
            </a:pPr>
            <a:endParaRPr lang="en-US" sz="2400" smtClean="0">
              <a:latin typeface="Arial" charset="0"/>
            </a:endParaRPr>
          </a:p>
          <a:p>
            <a:pPr marL="112713" indent="-112713" algn="l">
              <a:spcBef>
                <a:spcPct val="50000"/>
              </a:spcBef>
              <a:buFontTx/>
              <a:buChar char="•"/>
            </a:pPr>
            <a:r>
              <a:rPr lang="en-US" sz="2400" smtClean="0">
                <a:latin typeface="Arial" charset="0"/>
              </a:rPr>
              <a:t> At this point, the net charge is zero</a:t>
            </a:r>
          </a:p>
          <a:p>
            <a:pPr lvl="1" algn="l">
              <a:spcBef>
                <a:spcPct val="50000"/>
              </a:spcBef>
              <a:buFontTx/>
              <a:buChar char="–"/>
            </a:pPr>
            <a:r>
              <a:rPr lang="en-US" sz="2400" smtClean="0">
                <a:latin typeface="Arial" charset="0"/>
              </a:rPr>
              <a:t> AA is least soluble in water</a:t>
            </a:r>
          </a:p>
          <a:p>
            <a:pPr lvl="1" algn="l">
              <a:spcBef>
                <a:spcPct val="50000"/>
              </a:spcBef>
              <a:buFontTx/>
              <a:buChar char="–"/>
            </a:pPr>
            <a:r>
              <a:rPr lang="en-US" sz="2400" smtClean="0">
                <a:latin typeface="Arial" charset="0"/>
              </a:rPr>
              <a:t> AA does not migrate in electric field </a:t>
            </a:r>
            <a:endParaRPr lang="en-US" sz="2400" smtClean="0"/>
          </a:p>
        </p:txBody>
      </p:sp>
      <p:sp>
        <p:nvSpPr>
          <p:cNvPr id="66565" name="Rectangle 6"/>
          <p:cNvSpPr>
            <a:spLocks noChangeArrowheads="1"/>
          </p:cNvSpPr>
          <p:nvPr/>
        </p:nvSpPr>
        <p:spPr bwMode="auto">
          <a:xfrm>
            <a:off x="4033838" y="322421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tr-TR"/>
          </a:p>
        </p:txBody>
      </p:sp>
      <p:graphicFrame>
        <p:nvGraphicFramePr>
          <p:cNvPr id="66562" name="Object 2"/>
          <p:cNvGraphicFramePr>
            <a:graphicFrameLocks noChangeAspect="1"/>
          </p:cNvGraphicFramePr>
          <p:nvPr/>
        </p:nvGraphicFramePr>
        <p:xfrm>
          <a:off x="5257800" y="3581400"/>
          <a:ext cx="1947863" cy="746125"/>
        </p:xfrm>
        <a:graphic>
          <a:graphicData uri="http://schemas.openxmlformats.org/presentationml/2006/ole">
            <p:oleObj spid="_x0000_s66562" name="Equation" r:id="rId3" imgW="1041120" imgH="393480" progId="">
              <p:embed/>
            </p:oleObj>
          </a:graphicData>
        </a:graphic>
      </p:graphicFrame>
      <p:sp>
        <p:nvSpPr>
          <p:cNvPr id="66566" name="Line 4"/>
          <p:cNvSpPr>
            <a:spLocks noChangeShapeType="1"/>
          </p:cNvSpPr>
          <p:nvPr/>
        </p:nvSpPr>
        <p:spPr bwMode="auto">
          <a:xfrm>
            <a:off x="533400" y="1524000"/>
            <a:ext cx="79248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62000" y="228600"/>
            <a:ext cx="7772400" cy="1143000"/>
          </a:xfrm>
        </p:spPr>
        <p:txBody>
          <a:bodyPr/>
          <a:lstStyle/>
          <a:p>
            <a:pPr eaLnBrk="1" hangingPunct="1"/>
            <a:r>
              <a:rPr lang="en-US" sz="4000" smtClean="0">
                <a:solidFill>
                  <a:srgbClr val="2FB0DC"/>
                </a:solidFill>
              </a:rPr>
              <a:t>Ionizable Side Chains Can Show Up in Titration Curves</a:t>
            </a:r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09600" y="1676400"/>
            <a:ext cx="8153400" cy="4572000"/>
          </a:xfrm>
        </p:spPr>
        <p:txBody>
          <a:bodyPr/>
          <a:lstStyle/>
          <a:p>
            <a:pPr marL="230188" indent="-230188" algn="l" eaLnBrk="1" hangingPunct="1">
              <a:buFontTx/>
              <a:buChar char="•"/>
            </a:pPr>
            <a:r>
              <a:rPr lang="en-US" sz="2800" dirty="0" err="1" smtClean="0">
                <a:latin typeface="Arial" charset="0"/>
              </a:rPr>
              <a:t>Ionizable</a:t>
            </a:r>
            <a:r>
              <a:rPr lang="en-US" sz="2800" dirty="0" smtClean="0">
                <a:latin typeface="Arial" charset="0"/>
              </a:rPr>
              <a:t> side chains can be also titrated</a:t>
            </a:r>
          </a:p>
          <a:p>
            <a:pPr marL="230188" indent="-230188" algn="l" eaLnBrk="1" hangingPunct="1">
              <a:buFontTx/>
              <a:buChar char="•"/>
            </a:pPr>
            <a:r>
              <a:rPr lang="en-US" sz="2800" dirty="0" smtClean="0">
                <a:latin typeface="Arial" charset="0"/>
              </a:rPr>
              <a:t>Titration curves are now more complex</a:t>
            </a:r>
          </a:p>
          <a:p>
            <a:pPr marL="230188" indent="-230188" algn="l" eaLnBrk="1" hangingPunct="1">
              <a:buFontTx/>
              <a:buChar char="•"/>
            </a:pPr>
            <a:r>
              <a:rPr lang="en-US" sz="2800" dirty="0" err="1" smtClean="0">
                <a:latin typeface="Arial" charset="0"/>
              </a:rPr>
              <a:t>p</a:t>
            </a:r>
            <a:r>
              <a:rPr lang="en-US" sz="2800" i="1" dirty="0" err="1" smtClean="0">
                <a:latin typeface="Arial" charset="0"/>
              </a:rPr>
              <a:t>K</a:t>
            </a:r>
            <a:r>
              <a:rPr lang="en-US" sz="2800" baseline="-25000" dirty="0" err="1" smtClean="0">
                <a:latin typeface="Arial" charset="0"/>
              </a:rPr>
              <a:t>a</a:t>
            </a:r>
            <a:r>
              <a:rPr lang="en-US" sz="2800" dirty="0" smtClean="0">
                <a:latin typeface="Arial" charset="0"/>
              </a:rPr>
              <a:t> values are discernable if two </a:t>
            </a:r>
            <a:r>
              <a:rPr lang="en-US" sz="2800" dirty="0" err="1" smtClean="0">
                <a:latin typeface="Arial" charset="0"/>
              </a:rPr>
              <a:t>p</a:t>
            </a:r>
            <a:r>
              <a:rPr lang="en-US" sz="2800" i="1" dirty="0" err="1" smtClean="0">
                <a:latin typeface="Arial" charset="0"/>
              </a:rPr>
              <a:t>K</a:t>
            </a:r>
            <a:r>
              <a:rPr lang="en-US" sz="2800" baseline="-25000" dirty="0" err="1" smtClean="0">
                <a:latin typeface="Arial" charset="0"/>
              </a:rPr>
              <a:t>a</a:t>
            </a:r>
            <a:r>
              <a:rPr lang="en-US" sz="2800" dirty="0" smtClean="0">
                <a:latin typeface="Arial" charset="0"/>
              </a:rPr>
              <a:t> values are more than two pH units apart</a:t>
            </a:r>
          </a:p>
          <a:p>
            <a:pPr marL="230188" indent="-230188" algn="l" eaLnBrk="1" hangingPunct="1"/>
            <a:endParaRPr lang="en-US" sz="2800" dirty="0" smtClean="0">
              <a:latin typeface="Arial" charset="0"/>
            </a:endParaRPr>
          </a:p>
        </p:txBody>
      </p:sp>
      <p:sp>
        <p:nvSpPr>
          <p:cNvPr id="67588" name="Line 4"/>
          <p:cNvSpPr>
            <a:spLocks noChangeShapeType="1"/>
          </p:cNvSpPr>
          <p:nvPr/>
        </p:nvSpPr>
        <p:spPr bwMode="auto">
          <a:xfrm>
            <a:off x="609600" y="1524000"/>
            <a:ext cx="79248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pPr eaLnBrk="1" hangingPunct="1"/>
            <a:r>
              <a:rPr lang="en-US" sz="4000" smtClean="0">
                <a:solidFill>
                  <a:srgbClr val="2FB0DC"/>
                </a:solidFill>
              </a:rPr>
              <a:t>How to Calculate the pI When the Side-chain is Ionizable?</a:t>
            </a:r>
          </a:p>
        </p:txBody>
      </p:sp>
      <p:sp>
        <p:nvSpPr>
          <p:cNvPr id="7065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533400" y="1524000"/>
            <a:ext cx="8382000" cy="4419600"/>
          </a:xfrm>
        </p:spPr>
        <p:txBody>
          <a:bodyPr/>
          <a:lstStyle/>
          <a:p>
            <a:pPr marL="230188" indent="-230188" algn="l" eaLnBrk="1" hangingPunct="1">
              <a:lnSpc>
                <a:spcPct val="125000"/>
              </a:lnSpc>
              <a:buFontTx/>
              <a:buChar char="•"/>
            </a:pPr>
            <a:r>
              <a:rPr lang="en-US" sz="2800" smtClean="0">
                <a:latin typeface="Arial" charset="0"/>
              </a:rPr>
              <a:t>Identify species that carries a net zero charge</a:t>
            </a:r>
          </a:p>
          <a:p>
            <a:pPr marL="230188" indent="-230188" algn="l" eaLnBrk="1" hangingPunct="1">
              <a:lnSpc>
                <a:spcPct val="125000"/>
              </a:lnSpc>
              <a:buFontTx/>
              <a:buChar char="•"/>
            </a:pPr>
            <a:r>
              <a:rPr lang="en-US" sz="2800" smtClean="0">
                <a:latin typeface="Arial" charset="0"/>
              </a:rPr>
              <a:t>Identify pK</a:t>
            </a:r>
            <a:r>
              <a:rPr lang="en-US" sz="2800" baseline="-25000" smtClean="0">
                <a:latin typeface="Arial" charset="0"/>
              </a:rPr>
              <a:t>a</a:t>
            </a:r>
            <a:r>
              <a:rPr lang="en-US" sz="2800" smtClean="0">
                <a:latin typeface="Arial" charset="0"/>
              </a:rPr>
              <a:t> value that defines the acid strength of this zwitterion: (p</a:t>
            </a:r>
            <a:r>
              <a:rPr lang="en-US" sz="2800" i="1" smtClean="0">
                <a:latin typeface="Arial" charset="0"/>
              </a:rPr>
              <a:t>K</a:t>
            </a:r>
            <a:r>
              <a:rPr lang="en-US" sz="2800" baseline="-25000" smtClean="0">
                <a:latin typeface="Arial" charset="0"/>
              </a:rPr>
              <a:t>2</a:t>
            </a:r>
            <a:r>
              <a:rPr lang="en-US" sz="2800" smtClean="0">
                <a:latin typeface="Arial" charset="0"/>
              </a:rPr>
              <a:t>)</a:t>
            </a:r>
          </a:p>
          <a:p>
            <a:pPr marL="230188" indent="-230188" algn="l" eaLnBrk="1" hangingPunct="1">
              <a:lnSpc>
                <a:spcPct val="125000"/>
              </a:lnSpc>
              <a:buFontTx/>
              <a:buChar char="•"/>
            </a:pPr>
            <a:r>
              <a:rPr lang="en-US" sz="2800" smtClean="0">
                <a:latin typeface="Arial" charset="0"/>
              </a:rPr>
              <a:t>Identify pK</a:t>
            </a:r>
            <a:r>
              <a:rPr lang="en-US" sz="2800" baseline="-25000" smtClean="0">
                <a:latin typeface="Arial" charset="0"/>
              </a:rPr>
              <a:t>a</a:t>
            </a:r>
            <a:r>
              <a:rPr lang="en-US" sz="2800" smtClean="0">
                <a:latin typeface="Arial" charset="0"/>
              </a:rPr>
              <a:t> value that defines the base strenght of this zwitterion: (p</a:t>
            </a:r>
            <a:r>
              <a:rPr lang="en-US" sz="2800" i="1" smtClean="0">
                <a:latin typeface="Arial" charset="0"/>
              </a:rPr>
              <a:t>K</a:t>
            </a:r>
            <a:r>
              <a:rPr lang="en-US" sz="2800" baseline="-25000" smtClean="0">
                <a:latin typeface="Arial" charset="0"/>
              </a:rPr>
              <a:t>R)</a:t>
            </a:r>
            <a:r>
              <a:rPr lang="en-US" sz="2800" smtClean="0">
                <a:latin typeface="Arial" charset="0"/>
              </a:rPr>
              <a:t> </a:t>
            </a:r>
          </a:p>
          <a:p>
            <a:pPr marL="230188" indent="-230188" algn="l" eaLnBrk="1" hangingPunct="1">
              <a:lnSpc>
                <a:spcPct val="125000"/>
              </a:lnSpc>
              <a:buFontTx/>
              <a:buChar char="•"/>
            </a:pPr>
            <a:r>
              <a:rPr lang="en-US" sz="2800" smtClean="0">
                <a:latin typeface="Arial" charset="0"/>
              </a:rPr>
              <a:t>Take the average of these two p</a:t>
            </a:r>
            <a:r>
              <a:rPr lang="en-US" sz="2800" i="1" smtClean="0">
                <a:latin typeface="Arial" charset="0"/>
              </a:rPr>
              <a:t>K</a:t>
            </a:r>
            <a:r>
              <a:rPr lang="en-US" sz="2800" baseline="-25000" smtClean="0">
                <a:latin typeface="Arial" charset="0"/>
              </a:rPr>
              <a:t>a</a:t>
            </a:r>
            <a:r>
              <a:rPr lang="en-US" sz="2800" smtClean="0">
                <a:latin typeface="Arial" charset="0"/>
              </a:rPr>
              <a:t> values</a:t>
            </a:r>
          </a:p>
        </p:txBody>
      </p:sp>
      <p:sp>
        <p:nvSpPr>
          <p:cNvPr id="70660" name="Line 4"/>
          <p:cNvSpPr>
            <a:spLocks noChangeShapeType="1"/>
          </p:cNvSpPr>
          <p:nvPr/>
        </p:nvSpPr>
        <p:spPr bwMode="auto">
          <a:xfrm>
            <a:off x="609600" y="1447800"/>
            <a:ext cx="79248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Formation of Peptides </a:t>
            </a:r>
          </a:p>
        </p:txBody>
      </p:sp>
      <p:sp>
        <p:nvSpPr>
          <p:cNvPr id="7373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04800" y="1676400"/>
            <a:ext cx="8534400" cy="2286000"/>
          </a:xfrm>
        </p:spPr>
        <p:txBody>
          <a:bodyPr/>
          <a:lstStyle/>
          <a:p>
            <a:pPr algn="l" eaLnBrk="1" hangingPunct="1"/>
            <a:r>
              <a:rPr lang="en-US" sz="2800" smtClean="0">
                <a:latin typeface="Arial" charset="0"/>
              </a:rPr>
              <a:t>Peptides are small condensation products of amino acids</a:t>
            </a:r>
          </a:p>
          <a:p>
            <a:pPr algn="l" eaLnBrk="1" hangingPunct="1"/>
            <a:r>
              <a:rPr lang="en-US" sz="2800" smtClean="0">
                <a:latin typeface="Arial" charset="0"/>
              </a:rPr>
              <a:t>They are “small” compared to proteins (M</a:t>
            </a:r>
            <a:r>
              <a:rPr lang="en-US" sz="2800" baseline="-25000" smtClean="0">
                <a:latin typeface="Arial" charset="0"/>
              </a:rPr>
              <a:t>w</a:t>
            </a:r>
            <a:r>
              <a:rPr lang="en-US" sz="2800" smtClean="0">
                <a:latin typeface="Arial" charset="0"/>
              </a:rPr>
              <a:t> &lt; 10 kDa)</a:t>
            </a:r>
          </a:p>
        </p:txBody>
      </p:sp>
      <p:sp>
        <p:nvSpPr>
          <p:cNvPr id="73732" name="Line 4"/>
          <p:cNvSpPr>
            <a:spLocks noChangeShapeType="1"/>
          </p:cNvSpPr>
          <p:nvPr/>
        </p:nvSpPr>
        <p:spPr bwMode="auto">
          <a:xfrm>
            <a:off x="609600" y="1295400"/>
            <a:ext cx="79248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81000" y="76200"/>
            <a:ext cx="8229600" cy="11430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Peptide Ends are Not the Same</a:t>
            </a:r>
          </a:p>
        </p:txBody>
      </p:sp>
      <p:sp>
        <p:nvSpPr>
          <p:cNvPr id="76803" name="Text Box 3"/>
          <p:cNvSpPr txBox="1">
            <a:spLocks noChangeArrowheads="1"/>
          </p:cNvSpPr>
          <p:nvPr/>
        </p:nvSpPr>
        <p:spPr bwMode="auto">
          <a:xfrm>
            <a:off x="609600" y="2819400"/>
            <a:ext cx="78486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>
                <a:latin typeface="Arial" charset="0"/>
              </a:rPr>
              <a:t>Numbering starts from the amino terminus</a:t>
            </a:r>
          </a:p>
        </p:txBody>
      </p:sp>
      <p:sp>
        <p:nvSpPr>
          <p:cNvPr id="76804" name="Text Box 5"/>
          <p:cNvSpPr txBox="1">
            <a:spLocks noChangeArrowheads="1"/>
          </p:cNvSpPr>
          <p:nvPr/>
        </p:nvSpPr>
        <p:spPr bwMode="auto">
          <a:xfrm>
            <a:off x="1219200" y="1905000"/>
            <a:ext cx="6734175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10000"/>
              </a:lnSpc>
            </a:pPr>
            <a:r>
              <a:rPr lang="en-US">
                <a:latin typeface="Arial" charset="0"/>
              </a:rPr>
              <a:t>AA</a:t>
            </a:r>
            <a:r>
              <a:rPr lang="en-US" baseline="-25000">
                <a:latin typeface="Arial" charset="0"/>
              </a:rPr>
              <a:t>1</a:t>
            </a:r>
            <a:r>
              <a:rPr lang="en-US">
                <a:latin typeface="Arial" charset="0"/>
              </a:rPr>
              <a:t>             AA</a:t>
            </a:r>
            <a:r>
              <a:rPr lang="en-US" baseline="-25000">
                <a:latin typeface="Arial" charset="0"/>
              </a:rPr>
              <a:t>2</a:t>
            </a:r>
            <a:r>
              <a:rPr lang="en-US">
                <a:latin typeface="Arial" charset="0"/>
              </a:rPr>
              <a:t>           AA</a:t>
            </a:r>
            <a:r>
              <a:rPr lang="en-US" baseline="-25000">
                <a:latin typeface="Arial" charset="0"/>
              </a:rPr>
              <a:t>3</a:t>
            </a:r>
            <a:r>
              <a:rPr lang="en-US">
                <a:latin typeface="Arial" charset="0"/>
              </a:rPr>
              <a:t>           AA</a:t>
            </a:r>
            <a:r>
              <a:rPr lang="en-US" baseline="-25000">
                <a:latin typeface="Arial" charset="0"/>
              </a:rPr>
              <a:t>4</a:t>
            </a:r>
            <a:r>
              <a:rPr lang="en-US">
                <a:latin typeface="Arial" charset="0"/>
              </a:rPr>
              <a:t>            AA</a:t>
            </a:r>
            <a:r>
              <a:rPr lang="en-US" baseline="-25000">
                <a:latin typeface="Arial" charset="0"/>
              </a:rPr>
              <a:t>5</a:t>
            </a:r>
          </a:p>
        </p:txBody>
      </p:sp>
      <p:sp>
        <p:nvSpPr>
          <p:cNvPr id="76805" name="Line 4"/>
          <p:cNvSpPr>
            <a:spLocks noChangeShapeType="1"/>
          </p:cNvSpPr>
          <p:nvPr/>
        </p:nvSpPr>
        <p:spPr bwMode="auto">
          <a:xfrm>
            <a:off x="381000" y="1143000"/>
            <a:ext cx="8153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Proteins: Main Agents of Biological Function</a:t>
            </a:r>
          </a:p>
        </p:txBody>
      </p:sp>
      <p:sp>
        <p:nvSpPr>
          <p:cNvPr id="23555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304800" y="1752600"/>
            <a:ext cx="8382000" cy="1752600"/>
          </a:xfrm>
        </p:spPr>
        <p:txBody>
          <a:bodyPr/>
          <a:lstStyle/>
          <a:p>
            <a:pPr algn="l" eaLnBrk="1" hangingPunct="1">
              <a:buFontTx/>
              <a:buChar char="•"/>
            </a:pPr>
            <a:r>
              <a:rPr lang="en-US" dirty="0" smtClean="0"/>
              <a:t> </a:t>
            </a:r>
            <a:r>
              <a:rPr lang="en-US" sz="2800" dirty="0" smtClean="0">
                <a:latin typeface="Arial" charset="0"/>
              </a:rPr>
              <a:t>Catalysis:</a:t>
            </a:r>
          </a:p>
          <a:p>
            <a:pPr lvl="1" algn="l" eaLnBrk="1" hangingPunct="1">
              <a:buFontTx/>
              <a:buChar char="–"/>
            </a:pPr>
            <a:r>
              <a:rPr lang="en-US" sz="1800" dirty="0" err="1" smtClean="0">
                <a:latin typeface="Arial" charset="0"/>
              </a:rPr>
              <a:t>enolase</a:t>
            </a:r>
            <a:r>
              <a:rPr lang="en-US" sz="1800" dirty="0" smtClean="0">
                <a:latin typeface="Arial" charset="0"/>
              </a:rPr>
              <a:t> (in the </a:t>
            </a:r>
            <a:r>
              <a:rPr lang="en-US" sz="1800" dirty="0" err="1" smtClean="0">
                <a:latin typeface="Arial" charset="0"/>
              </a:rPr>
              <a:t>glycolytic</a:t>
            </a:r>
            <a:r>
              <a:rPr lang="en-US" sz="1800" dirty="0" smtClean="0">
                <a:latin typeface="Arial" charset="0"/>
              </a:rPr>
              <a:t> pathway)</a:t>
            </a:r>
          </a:p>
          <a:p>
            <a:pPr lvl="1" algn="l" eaLnBrk="1" hangingPunct="1">
              <a:buFontTx/>
              <a:buChar char="–"/>
            </a:pPr>
            <a:r>
              <a:rPr lang="en-US" sz="1800" dirty="0" smtClean="0">
                <a:latin typeface="Arial" charset="0"/>
              </a:rPr>
              <a:t>DNA polymerase (in DNA replication)</a:t>
            </a:r>
          </a:p>
          <a:p>
            <a:pPr algn="l" eaLnBrk="1" hangingPunct="1">
              <a:buFontTx/>
              <a:buChar char="•"/>
            </a:pPr>
            <a:r>
              <a:rPr lang="en-US" dirty="0" smtClean="0">
                <a:latin typeface="Arial" charset="0"/>
              </a:rPr>
              <a:t> </a:t>
            </a:r>
            <a:r>
              <a:rPr lang="en-US" sz="2800" dirty="0" smtClean="0">
                <a:latin typeface="Arial" charset="0"/>
              </a:rPr>
              <a:t>Transport:</a:t>
            </a:r>
          </a:p>
          <a:p>
            <a:pPr lvl="1" algn="l" eaLnBrk="1" hangingPunct="1">
              <a:buFontTx/>
              <a:buChar char="–"/>
            </a:pPr>
            <a:r>
              <a:rPr lang="en-US" sz="1800" dirty="0" smtClean="0">
                <a:latin typeface="Arial" charset="0"/>
              </a:rPr>
              <a:t>hemoglobin (transports O</a:t>
            </a:r>
            <a:r>
              <a:rPr lang="en-US" sz="1800" baseline="-25000" dirty="0" smtClean="0">
                <a:latin typeface="Arial" charset="0"/>
              </a:rPr>
              <a:t>2</a:t>
            </a:r>
            <a:r>
              <a:rPr lang="en-US" sz="1800" dirty="0" smtClean="0">
                <a:latin typeface="Arial" charset="0"/>
              </a:rPr>
              <a:t> in the blood)</a:t>
            </a:r>
          </a:p>
          <a:p>
            <a:pPr lvl="1" algn="l" eaLnBrk="1" hangingPunct="1">
              <a:buFontTx/>
              <a:buChar char="–"/>
            </a:pPr>
            <a:r>
              <a:rPr lang="en-US" sz="1800" dirty="0" smtClean="0">
                <a:latin typeface="Arial" charset="0"/>
              </a:rPr>
              <a:t>lactose </a:t>
            </a:r>
            <a:r>
              <a:rPr lang="en-US" sz="1800" dirty="0" err="1" smtClean="0">
                <a:latin typeface="Arial" charset="0"/>
              </a:rPr>
              <a:t>permease</a:t>
            </a:r>
            <a:r>
              <a:rPr lang="en-US" sz="1800" dirty="0" smtClean="0">
                <a:latin typeface="Arial" charset="0"/>
              </a:rPr>
              <a:t> (transports lactose across the cell membrane)</a:t>
            </a:r>
          </a:p>
          <a:p>
            <a:pPr algn="l" eaLnBrk="1" hangingPunct="1">
              <a:buFontTx/>
              <a:buChar char="•"/>
            </a:pPr>
            <a:r>
              <a:rPr lang="en-US" sz="2800" dirty="0" smtClean="0">
                <a:latin typeface="Arial" charset="0"/>
              </a:rPr>
              <a:t> Structure:</a:t>
            </a:r>
          </a:p>
          <a:p>
            <a:pPr lvl="1" algn="l" eaLnBrk="1" hangingPunct="1">
              <a:buFontTx/>
              <a:buChar char="–"/>
            </a:pPr>
            <a:r>
              <a:rPr lang="en-US" sz="1800" dirty="0" smtClean="0">
                <a:latin typeface="Arial" charset="0"/>
              </a:rPr>
              <a:t>collagen (connective tissue)</a:t>
            </a:r>
          </a:p>
          <a:p>
            <a:pPr lvl="1" algn="l" eaLnBrk="1" hangingPunct="1">
              <a:buFontTx/>
              <a:buChar char="–"/>
            </a:pPr>
            <a:r>
              <a:rPr lang="en-US" sz="1800" dirty="0" smtClean="0">
                <a:latin typeface="Arial" charset="0"/>
              </a:rPr>
              <a:t>keratin (hair, nails, feathers, horns)</a:t>
            </a:r>
            <a:endParaRPr lang="en-US" sz="2400" dirty="0" smtClean="0">
              <a:latin typeface="Arial" charset="0"/>
            </a:endParaRPr>
          </a:p>
          <a:p>
            <a:pPr algn="l" eaLnBrk="1" hangingPunct="1">
              <a:buFontTx/>
              <a:buChar char="•"/>
            </a:pPr>
            <a:r>
              <a:rPr lang="en-US" sz="2800" dirty="0" smtClean="0">
                <a:latin typeface="Arial" charset="0"/>
              </a:rPr>
              <a:t> Motion:</a:t>
            </a:r>
          </a:p>
          <a:p>
            <a:pPr lvl="1" algn="l" eaLnBrk="1" hangingPunct="1">
              <a:buFontTx/>
              <a:buChar char="–"/>
            </a:pPr>
            <a:r>
              <a:rPr lang="en-US" sz="1800" dirty="0" smtClean="0">
                <a:latin typeface="Arial" charset="0"/>
              </a:rPr>
              <a:t>myosin (muscle tissue)</a:t>
            </a:r>
          </a:p>
          <a:p>
            <a:pPr lvl="1" algn="l" eaLnBrk="1" hangingPunct="1">
              <a:buFontTx/>
              <a:buChar char="–"/>
            </a:pPr>
            <a:r>
              <a:rPr lang="en-US" sz="1800" dirty="0" err="1" smtClean="0">
                <a:latin typeface="Arial" charset="0"/>
              </a:rPr>
              <a:t>actin</a:t>
            </a:r>
            <a:r>
              <a:rPr lang="en-US" sz="1800" dirty="0" smtClean="0">
                <a:latin typeface="Arial" charset="0"/>
              </a:rPr>
              <a:t> (muscle tissue, cell motility)</a:t>
            </a:r>
            <a:endParaRPr lang="en-US" sz="2000" dirty="0" smtClean="0">
              <a:latin typeface="Arial" charset="0"/>
            </a:endParaRPr>
          </a:p>
        </p:txBody>
      </p:sp>
      <p:sp>
        <p:nvSpPr>
          <p:cNvPr id="23556" name="Line 4"/>
          <p:cNvSpPr>
            <a:spLocks noChangeShapeType="1"/>
          </p:cNvSpPr>
          <p:nvPr/>
        </p:nvSpPr>
        <p:spPr bwMode="auto">
          <a:xfrm>
            <a:off x="609600" y="1524000"/>
            <a:ext cx="79248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3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235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235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235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235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235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2355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7" dur="500"/>
                                        <p:tgtEl>
                                          <p:spTgt spid="2355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2" dur="500"/>
                                        <p:tgtEl>
                                          <p:spTgt spid="2355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7" dur="500"/>
                                        <p:tgtEl>
                                          <p:spTgt spid="2355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2" dur="500"/>
                                        <p:tgtEl>
                                          <p:spTgt spid="2355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The Three Letter Code</a:t>
            </a:r>
          </a:p>
        </p:txBody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981200"/>
            <a:ext cx="8229600" cy="4114800"/>
          </a:xfrm>
        </p:spPr>
        <p:txBody>
          <a:bodyPr/>
          <a:lstStyle/>
          <a:p>
            <a:pPr eaLnBrk="1" hangingPunct="1"/>
            <a:r>
              <a:rPr lang="en-US" smtClean="0">
                <a:latin typeface="Arial" charset="0"/>
              </a:rPr>
              <a:t>Naming starts from the N-terminus</a:t>
            </a:r>
          </a:p>
          <a:p>
            <a:pPr eaLnBrk="1" hangingPunct="1"/>
            <a:r>
              <a:rPr lang="en-US" smtClean="0">
                <a:latin typeface="Arial" charset="0"/>
              </a:rPr>
              <a:t>Sequence is written as:</a:t>
            </a:r>
          </a:p>
          <a:p>
            <a:pPr eaLnBrk="1" hangingPunct="1">
              <a:buFontTx/>
              <a:buNone/>
            </a:pPr>
            <a:r>
              <a:rPr lang="en-US" smtClean="0">
                <a:latin typeface="Arial" charset="0"/>
              </a:rPr>
              <a:t>   </a:t>
            </a:r>
            <a:r>
              <a:rPr lang="en-US" smtClean="0">
                <a:solidFill>
                  <a:srgbClr val="1116F0"/>
                </a:solidFill>
                <a:latin typeface="Arial" charset="0"/>
              </a:rPr>
              <a:t>Ala-Glu-Gly-Lys</a:t>
            </a:r>
          </a:p>
          <a:p>
            <a:pPr eaLnBrk="1" hangingPunct="1">
              <a:buFontTx/>
              <a:buNone/>
            </a:pPr>
            <a:endParaRPr lang="en-US" smtClean="0">
              <a:solidFill>
                <a:srgbClr val="1116F0"/>
              </a:solidFill>
              <a:latin typeface="Arial" charset="0"/>
            </a:endParaRPr>
          </a:p>
          <a:p>
            <a:pPr eaLnBrk="1" hangingPunct="1"/>
            <a:r>
              <a:rPr lang="en-US" smtClean="0">
                <a:latin typeface="Arial" charset="0"/>
              </a:rPr>
              <a:t>Sometimes the one-letter code is used:</a:t>
            </a:r>
          </a:p>
          <a:p>
            <a:pPr eaLnBrk="1" hangingPunct="1">
              <a:buFontTx/>
              <a:buNone/>
            </a:pPr>
            <a:r>
              <a:rPr lang="en-US" smtClean="0">
                <a:latin typeface="Arial" charset="0"/>
              </a:rPr>
              <a:t>	AEGK</a:t>
            </a:r>
          </a:p>
        </p:txBody>
      </p:sp>
      <p:sp>
        <p:nvSpPr>
          <p:cNvPr id="79876" name="Line 4"/>
          <p:cNvSpPr>
            <a:spLocks noChangeShapeType="1"/>
          </p:cNvSpPr>
          <p:nvPr/>
        </p:nvSpPr>
        <p:spPr bwMode="auto">
          <a:xfrm>
            <a:off x="609600" y="1219200"/>
            <a:ext cx="79248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0"/>
            <a:ext cx="8305800" cy="11430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Peptides: A Variety of Functions</a:t>
            </a:r>
          </a:p>
        </p:txBody>
      </p:sp>
      <p:sp>
        <p:nvSpPr>
          <p:cNvPr id="8294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04800" y="1219200"/>
            <a:ext cx="8305800" cy="5638800"/>
          </a:xfrm>
        </p:spPr>
        <p:txBody>
          <a:bodyPr/>
          <a:lstStyle/>
          <a:p>
            <a:pPr algn="l" eaLnBrk="1" hangingPunct="1">
              <a:buFontTx/>
              <a:buChar char="•"/>
            </a:pPr>
            <a:r>
              <a:rPr lang="en-US" dirty="0" smtClean="0"/>
              <a:t> </a:t>
            </a:r>
            <a:r>
              <a:rPr lang="en-US" dirty="0" smtClean="0">
                <a:latin typeface="Arial" charset="0"/>
              </a:rPr>
              <a:t>Hormones and pheromones:</a:t>
            </a:r>
          </a:p>
          <a:p>
            <a:pPr lvl="1" algn="l" eaLnBrk="1" hangingPunct="1">
              <a:buFontTx/>
              <a:buChar char="–"/>
            </a:pPr>
            <a:r>
              <a:rPr lang="en-US" sz="2000" dirty="0" smtClean="0">
                <a:latin typeface="Arial" charset="0"/>
              </a:rPr>
              <a:t> insulin (think sugar)</a:t>
            </a:r>
          </a:p>
          <a:p>
            <a:pPr lvl="1" algn="l" eaLnBrk="1" hangingPunct="1">
              <a:buFontTx/>
              <a:buChar char="–"/>
            </a:pPr>
            <a:r>
              <a:rPr lang="en-US" sz="2000" dirty="0" smtClean="0">
                <a:latin typeface="Arial" charset="0"/>
              </a:rPr>
              <a:t> </a:t>
            </a:r>
            <a:r>
              <a:rPr lang="en-US" sz="2000" dirty="0" err="1" smtClean="0">
                <a:latin typeface="Arial" charset="0"/>
              </a:rPr>
              <a:t>oxytocin</a:t>
            </a:r>
            <a:r>
              <a:rPr lang="en-US" sz="2000" dirty="0" smtClean="0">
                <a:latin typeface="Arial" charset="0"/>
              </a:rPr>
              <a:t> (think childbirth)</a:t>
            </a:r>
          </a:p>
          <a:p>
            <a:pPr lvl="1" algn="l" eaLnBrk="1" hangingPunct="1">
              <a:buFontTx/>
              <a:buChar char="–"/>
            </a:pPr>
            <a:r>
              <a:rPr lang="en-US" sz="2000" dirty="0" smtClean="0">
                <a:latin typeface="Arial" charset="0"/>
              </a:rPr>
              <a:t> sex-peptide (think fruit fly mating)</a:t>
            </a:r>
          </a:p>
          <a:p>
            <a:pPr algn="l" eaLnBrk="1" hangingPunct="1">
              <a:buFontTx/>
              <a:buChar char="•"/>
            </a:pPr>
            <a:r>
              <a:rPr lang="en-US" dirty="0" smtClean="0">
                <a:latin typeface="Arial" charset="0"/>
              </a:rPr>
              <a:t> </a:t>
            </a:r>
            <a:r>
              <a:rPr lang="en-US" dirty="0" err="1" smtClean="0">
                <a:latin typeface="Arial" charset="0"/>
              </a:rPr>
              <a:t>Neuropeptides</a:t>
            </a:r>
            <a:endParaRPr lang="en-US" dirty="0" smtClean="0">
              <a:latin typeface="Arial" charset="0"/>
            </a:endParaRPr>
          </a:p>
          <a:p>
            <a:pPr lvl="1" algn="l" eaLnBrk="1" hangingPunct="1">
              <a:buFontTx/>
              <a:buChar char="–"/>
            </a:pPr>
            <a:r>
              <a:rPr lang="en-US" sz="2000" dirty="0" smtClean="0">
                <a:latin typeface="Arial" charset="0"/>
              </a:rPr>
              <a:t> substance P (pain mediator)</a:t>
            </a:r>
          </a:p>
          <a:p>
            <a:pPr algn="l" eaLnBrk="1" hangingPunct="1">
              <a:buFontTx/>
              <a:buChar char="•"/>
            </a:pPr>
            <a:r>
              <a:rPr lang="en-US" dirty="0" smtClean="0">
                <a:latin typeface="Arial" charset="0"/>
              </a:rPr>
              <a:t> Antibiotics:</a:t>
            </a:r>
          </a:p>
          <a:p>
            <a:pPr lvl="1" algn="l" eaLnBrk="1" hangingPunct="1">
              <a:buFontTx/>
              <a:buChar char="–"/>
            </a:pPr>
            <a:r>
              <a:rPr lang="en-US" sz="2000" dirty="0" smtClean="0">
                <a:latin typeface="Arial" charset="0"/>
              </a:rPr>
              <a:t> </a:t>
            </a:r>
            <a:r>
              <a:rPr lang="en-US" sz="2000" dirty="0" err="1" smtClean="0">
                <a:latin typeface="Arial" charset="0"/>
              </a:rPr>
              <a:t>polymyxin</a:t>
            </a:r>
            <a:r>
              <a:rPr lang="en-US" sz="2000" dirty="0" smtClean="0">
                <a:latin typeface="Arial" charset="0"/>
              </a:rPr>
              <a:t> B (for Gram - bacteria)</a:t>
            </a:r>
          </a:p>
          <a:p>
            <a:pPr lvl="1" algn="l" eaLnBrk="1" hangingPunct="1">
              <a:buFontTx/>
              <a:buChar char="–"/>
            </a:pPr>
            <a:r>
              <a:rPr lang="en-US" sz="2000" dirty="0" smtClean="0">
                <a:latin typeface="Arial" charset="0"/>
              </a:rPr>
              <a:t> </a:t>
            </a:r>
            <a:r>
              <a:rPr lang="en-US" sz="2000" dirty="0" err="1" smtClean="0">
                <a:latin typeface="Arial" charset="0"/>
              </a:rPr>
              <a:t>bacitracin</a:t>
            </a:r>
            <a:r>
              <a:rPr lang="en-US" sz="2000" dirty="0" smtClean="0">
                <a:latin typeface="Arial" charset="0"/>
              </a:rPr>
              <a:t> (for Gram + bacteria)</a:t>
            </a:r>
          </a:p>
          <a:p>
            <a:pPr algn="l" eaLnBrk="1" hangingPunct="1">
              <a:buFontTx/>
              <a:buChar char="•"/>
            </a:pPr>
            <a:r>
              <a:rPr lang="en-US" dirty="0" smtClean="0">
                <a:latin typeface="Arial" charset="0"/>
              </a:rPr>
              <a:t> Protection, e.g. toxins</a:t>
            </a:r>
          </a:p>
          <a:p>
            <a:pPr lvl="1" algn="l" eaLnBrk="1" hangingPunct="1">
              <a:buFontTx/>
              <a:buChar char="–"/>
            </a:pPr>
            <a:r>
              <a:rPr lang="en-US" sz="2000" dirty="0" smtClean="0">
                <a:latin typeface="Arial" charset="0"/>
              </a:rPr>
              <a:t> </a:t>
            </a:r>
            <a:r>
              <a:rPr lang="en-US" sz="2000" dirty="0" err="1" smtClean="0">
                <a:latin typeface="Arial" charset="0"/>
              </a:rPr>
              <a:t>amanitin</a:t>
            </a:r>
            <a:r>
              <a:rPr lang="en-US" sz="2000" dirty="0" smtClean="0">
                <a:latin typeface="Arial" charset="0"/>
              </a:rPr>
              <a:t> (mushrooms)</a:t>
            </a:r>
          </a:p>
          <a:p>
            <a:pPr lvl="1" algn="l" eaLnBrk="1" hangingPunct="1">
              <a:buFontTx/>
              <a:buChar char="–"/>
            </a:pPr>
            <a:r>
              <a:rPr lang="en-US" sz="2000" dirty="0" smtClean="0">
                <a:latin typeface="Arial" charset="0"/>
              </a:rPr>
              <a:t> </a:t>
            </a:r>
            <a:r>
              <a:rPr lang="en-US" sz="2000" dirty="0" err="1" smtClean="0">
                <a:latin typeface="Arial" charset="0"/>
              </a:rPr>
              <a:t>conotoxin</a:t>
            </a:r>
            <a:r>
              <a:rPr lang="en-US" sz="2000" dirty="0" smtClean="0">
                <a:latin typeface="Arial" charset="0"/>
              </a:rPr>
              <a:t> (cone snails)</a:t>
            </a:r>
          </a:p>
          <a:p>
            <a:pPr lvl="1" algn="l" eaLnBrk="1" hangingPunct="1">
              <a:buFontTx/>
              <a:buChar char="–"/>
            </a:pPr>
            <a:r>
              <a:rPr lang="en-US" sz="2000" dirty="0" smtClean="0">
                <a:latin typeface="Arial" charset="0"/>
              </a:rPr>
              <a:t> </a:t>
            </a:r>
            <a:r>
              <a:rPr lang="en-US" sz="2000" dirty="0" err="1" smtClean="0">
                <a:latin typeface="Arial" charset="0"/>
              </a:rPr>
              <a:t>chlorotoxin</a:t>
            </a:r>
            <a:r>
              <a:rPr lang="en-US" sz="2000" dirty="0" smtClean="0">
                <a:latin typeface="Arial" charset="0"/>
              </a:rPr>
              <a:t> (scorpions)</a:t>
            </a:r>
          </a:p>
          <a:p>
            <a:pPr lvl="1" algn="l" eaLnBrk="1" hangingPunct="1"/>
            <a:endParaRPr lang="en-US" sz="2000" dirty="0" smtClean="0">
              <a:latin typeface="Arial" charset="0"/>
            </a:endParaRPr>
          </a:p>
        </p:txBody>
      </p:sp>
      <p:sp>
        <p:nvSpPr>
          <p:cNvPr id="82948" name="Line 4"/>
          <p:cNvSpPr>
            <a:spLocks noChangeShapeType="1"/>
          </p:cNvSpPr>
          <p:nvPr/>
        </p:nvSpPr>
        <p:spPr bwMode="auto">
          <a:xfrm>
            <a:off x="533400" y="1066800"/>
            <a:ext cx="79248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829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829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829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829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829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829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829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8294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7" dur="500"/>
                                        <p:tgtEl>
                                          <p:spTgt spid="8294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2" dur="500"/>
                                        <p:tgtEl>
                                          <p:spTgt spid="8294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7" dur="500"/>
                                        <p:tgtEl>
                                          <p:spTgt spid="8294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2" dur="500"/>
                                        <p:tgtEl>
                                          <p:spTgt spid="8294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7" dur="500"/>
                                        <p:tgtEl>
                                          <p:spTgt spid="8294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81000" y="0"/>
            <a:ext cx="7772400" cy="11430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Proteins are: </a:t>
            </a:r>
          </a:p>
        </p:txBody>
      </p:sp>
      <p:sp>
        <p:nvSpPr>
          <p:cNvPr id="8397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81000" y="4038600"/>
            <a:ext cx="8229600" cy="1752600"/>
          </a:xfrm>
        </p:spPr>
        <p:txBody>
          <a:bodyPr/>
          <a:lstStyle/>
          <a:p>
            <a:pPr algn="l" eaLnBrk="1" hangingPunct="1">
              <a:buFontTx/>
              <a:buChar char="•"/>
            </a:pPr>
            <a:r>
              <a:rPr lang="en-US" sz="2400" dirty="0" smtClean="0">
                <a:latin typeface="Arial" charset="0"/>
              </a:rPr>
              <a:t> </a:t>
            </a:r>
            <a:r>
              <a:rPr lang="en-US" sz="2000" b="1" dirty="0" smtClean="0">
                <a:latin typeface="Arial" charset="0"/>
              </a:rPr>
              <a:t>Cofactor</a:t>
            </a:r>
            <a:r>
              <a:rPr lang="en-US" sz="2000" dirty="0" smtClean="0">
                <a:latin typeface="Arial" charset="0"/>
              </a:rPr>
              <a:t> is a general term for functional non-amino acid component </a:t>
            </a:r>
          </a:p>
          <a:p>
            <a:pPr lvl="1" algn="l" eaLnBrk="1" hangingPunct="1">
              <a:buFontTx/>
              <a:buChar char="–"/>
            </a:pPr>
            <a:r>
              <a:rPr lang="en-US" sz="1800" dirty="0" smtClean="0">
                <a:latin typeface="Arial" charset="0"/>
              </a:rPr>
              <a:t> Metal ions or organic molecules</a:t>
            </a:r>
          </a:p>
          <a:p>
            <a:pPr algn="l" eaLnBrk="1" hangingPunct="1">
              <a:buFontTx/>
              <a:buChar char="•"/>
            </a:pPr>
            <a:r>
              <a:rPr lang="en-US" sz="2000" dirty="0" smtClean="0">
                <a:latin typeface="Arial" charset="0"/>
              </a:rPr>
              <a:t> </a:t>
            </a:r>
            <a:r>
              <a:rPr lang="en-US" sz="2000" b="1" dirty="0" smtClean="0">
                <a:latin typeface="Arial" charset="0"/>
              </a:rPr>
              <a:t>Coenzyme</a:t>
            </a:r>
            <a:r>
              <a:rPr lang="en-US" sz="2000" dirty="0" smtClean="0">
                <a:latin typeface="Arial" charset="0"/>
              </a:rPr>
              <a:t> is used to designate an organic cofactors </a:t>
            </a:r>
          </a:p>
          <a:p>
            <a:pPr lvl="1" algn="l" eaLnBrk="1" hangingPunct="1">
              <a:buFontTx/>
              <a:buChar char="–"/>
            </a:pPr>
            <a:r>
              <a:rPr lang="en-US" sz="1800" dirty="0" smtClean="0">
                <a:latin typeface="Arial" charset="0"/>
              </a:rPr>
              <a:t> NAD</a:t>
            </a:r>
            <a:r>
              <a:rPr lang="en-US" sz="1800" baseline="30000" dirty="0" smtClean="0">
                <a:latin typeface="Arial" charset="0"/>
              </a:rPr>
              <a:t>+ </a:t>
            </a:r>
            <a:r>
              <a:rPr lang="en-US" sz="1800" dirty="0" smtClean="0">
                <a:latin typeface="Arial" charset="0"/>
              </a:rPr>
              <a:t>in lactate </a:t>
            </a:r>
            <a:r>
              <a:rPr lang="en-US" sz="1800" dirty="0" err="1" smtClean="0">
                <a:latin typeface="Arial" charset="0"/>
              </a:rPr>
              <a:t>dehydrogenase</a:t>
            </a:r>
            <a:endParaRPr lang="en-US" sz="1800" dirty="0" smtClean="0">
              <a:latin typeface="Arial" charset="0"/>
            </a:endParaRPr>
          </a:p>
          <a:p>
            <a:pPr algn="l" eaLnBrk="1" hangingPunct="1">
              <a:buFontTx/>
              <a:buChar char="•"/>
            </a:pPr>
            <a:r>
              <a:rPr lang="en-US" sz="2000" dirty="0" smtClean="0">
                <a:latin typeface="Arial" charset="0"/>
              </a:rPr>
              <a:t> </a:t>
            </a:r>
            <a:r>
              <a:rPr lang="en-US" sz="2000" b="1" dirty="0" smtClean="0">
                <a:latin typeface="Arial" charset="0"/>
              </a:rPr>
              <a:t>Prosthetic groups</a:t>
            </a:r>
            <a:r>
              <a:rPr lang="en-US" sz="2000" dirty="0" smtClean="0">
                <a:latin typeface="Arial" charset="0"/>
              </a:rPr>
              <a:t> are covalently attached cofactors </a:t>
            </a:r>
          </a:p>
          <a:p>
            <a:pPr lvl="1" algn="l" eaLnBrk="1" hangingPunct="1">
              <a:buFontTx/>
              <a:buChar char="–"/>
            </a:pPr>
            <a:r>
              <a:rPr lang="en-US" sz="1800" dirty="0" smtClean="0">
                <a:latin typeface="Arial" charset="0"/>
              </a:rPr>
              <a:t> </a:t>
            </a:r>
            <a:r>
              <a:rPr lang="en-US" sz="1800" dirty="0" err="1" smtClean="0">
                <a:latin typeface="Arial" charset="0"/>
              </a:rPr>
              <a:t>Heme</a:t>
            </a:r>
            <a:r>
              <a:rPr lang="en-US" sz="1800" dirty="0" smtClean="0">
                <a:latin typeface="Arial" charset="0"/>
              </a:rPr>
              <a:t> in </a:t>
            </a:r>
            <a:r>
              <a:rPr lang="en-US" sz="1800" dirty="0" err="1" smtClean="0">
                <a:latin typeface="Arial" charset="0"/>
              </a:rPr>
              <a:t>myoglobin</a:t>
            </a:r>
            <a:endParaRPr lang="en-US" sz="1800" dirty="0" smtClean="0">
              <a:latin typeface="Arial" charset="0"/>
            </a:endParaRPr>
          </a:p>
          <a:p>
            <a:pPr algn="l" eaLnBrk="1" hangingPunct="1"/>
            <a:endParaRPr lang="en-US" sz="2000" dirty="0" smtClean="0">
              <a:latin typeface="Arial" charset="0"/>
            </a:endParaRPr>
          </a:p>
        </p:txBody>
      </p:sp>
      <p:sp>
        <p:nvSpPr>
          <p:cNvPr id="83972" name="Rectangle 4"/>
          <p:cNvSpPr>
            <a:spLocks noChangeArrowheads="1"/>
          </p:cNvSpPr>
          <p:nvPr/>
        </p:nvSpPr>
        <p:spPr bwMode="auto">
          <a:xfrm>
            <a:off x="125413" y="1143000"/>
            <a:ext cx="9117012" cy="2570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>
              <a:spcBef>
                <a:spcPct val="20000"/>
              </a:spcBef>
              <a:buFontTx/>
              <a:buChar char="•"/>
            </a:pPr>
            <a:r>
              <a:rPr lang="en-US" sz="2800" dirty="0">
                <a:latin typeface="Arial" charset="0"/>
              </a:rPr>
              <a:t> Polypeptides (</a:t>
            </a:r>
            <a:r>
              <a:rPr lang="en-US" dirty="0">
                <a:latin typeface="Arial" charset="0"/>
              </a:rPr>
              <a:t>covalently linked </a:t>
            </a:r>
            <a:r>
              <a:rPr lang="en-US" dirty="0">
                <a:latin typeface="Arial" charset="0"/>
                <a:sym typeface="Symbol" charset="2"/>
              </a:rPr>
              <a:t>-</a:t>
            </a:r>
            <a:r>
              <a:rPr lang="en-US" dirty="0">
                <a:latin typeface="Arial" charset="0"/>
              </a:rPr>
              <a:t>amino acids</a:t>
            </a:r>
            <a:r>
              <a:rPr lang="en-US" sz="2800" dirty="0">
                <a:latin typeface="Arial" charset="0"/>
              </a:rPr>
              <a:t>) + possibly – </a:t>
            </a:r>
          </a:p>
          <a:p>
            <a:pPr lvl="2" eaLnBrk="1" hangingPunct="1">
              <a:spcBef>
                <a:spcPct val="20000"/>
              </a:spcBef>
              <a:buFontTx/>
              <a:buChar char="•"/>
            </a:pPr>
            <a:r>
              <a:rPr lang="en-US" sz="2800" dirty="0">
                <a:latin typeface="Arial" charset="0"/>
              </a:rPr>
              <a:t> cofactors, </a:t>
            </a:r>
          </a:p>
          <a:p>
            <a:pPr lvl="2" eaLnBrk="1" hangingPunct="1">
              <a:spcBef>
                <a:spcPct val="20000"/>
              </a:spcBef>
              <a:buFontTx/>
              <a:buChar char="•"/>
            </a:pPr>
            <a:r>
              <a:rPr lang="en-US" sz="2800" dirty="0">
                <a:latin typeface="Arial" charset="0"/>
              </a:rPr>
              <a:t> coenzymes, </a:t>
            </a:r>
          </a:p>
          <a:p>
            <a:pPr lvl="2" eaLnBrk="1" hangingPunct="1">
              <a:spcBef>
                <a:spcPct val="20000"/>
              </a:spcBef>
              <a:buFontTx/>
              <a:buChar char="•"/>
            </a:pPr>
            <a:r>
              <a:rPr lang="en-US" sz="2800" dirty="0">
                <a:latin typeface="Arial" charset="0"/>
              </a:rPr>
              <a:t> prosthetic groups, </a:t>
            </a:r>
          </a:p>
          <a:p>
            <a:pPr lvl="2" eaLnBrk="1" hangingPunct="1">
              <a:spcBef>
                <a:spcPct val="20000"/>
              </a:spcBef>
              <a:buFontTx/>
              <a:buChar char="•"/>
            </a:pPr>
            <a:r>
              <a:rPr lang="en-US" sz="2800" dirty="0">
                <a:latin typeface="Arial" charset="0"/>
              </a:rPr>
              <a:t> other modifications</a:t>
            </a:r>
          </a:p>
        </p:txBody>
      </p:sp>
      <p:sp>
        <p:nvSpPr>
          <p:cNvPr id="83973" name="Line 4"/>
          <p:cNvSpPr>
            <a:spLocks noChangeShapeType="1"/>
          </p:cNvSpPr>
          <p:nvPr/>
        </p:nvSpPr>
        <p:spPr bwMode="auto">
          <a:xfrm>
            <a:off x="609600" y="1066800"/>
            <a:ext cx="79248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839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839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839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839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8397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839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839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839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5" dur="500"/>
                                        <p:tgtEl>
                                          <p:spTgt spid="839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0" dur="500"/>
                                        <p:tgtEl>
                                          <p:spTgt spid="839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3" dur="500"/>
                                        <p:tgtEl>
                                          <p:spTgt spid="839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3971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3"/>
          <p:cNvSpPr>
            <a:spLocks noGrp="1" noChangeArrowheads="1"/>
          </p:cNvSpPr>
          <p:nvPr>
            <p:ph type="ctrTitle"/>
          </p:nvPr>
        </p:nvSpPr>
        <p:spPr>
          <a:xfrm>
            <a:off x="228600" y="0"/>
            <a:ext cx="8763000" cy="1143000"/>
          </a:xfrm>
        </p:spPr>
        <p:txBody>
          <a:bodyPr/>
          <a:lstStyle/>
          <a:p>
            <a:pPr eaLnBrk="1" hangingPunct="1"/>
            <a:r>
              <a:rPr lang="en-US" sz="4000" smtClean="0">
                <a:solidFill>
                  <a:srgbClr val="2FB0DC"/>
                </a:solidFill>
              </a:rPr>
              <a:t>Polypeptide Size in Some Proteins</a:t>
            </a:r>
            <a:endParaRPr lang="en-US" sz="4000" smtClean="0">
              <a:solidFill>
                <a:srgbClr val="2FB0DC"/>
              </a:solidFill>
              <a:sym typeface="Symbol" charset="2"/>
            </a:endParaRPr>
          </a:p>
        </p:txBody>
      </p:sp>
      <p:sp>
        <p:nvSpPr>
          <p:cNvPr id="84995" name="Line 4"/>
          <p:cNvSpPr>
            <a:spLocks noChangeShapeType="1"/>
          </p:cNvSpPr>
          <p:nvPr/>
        </p:nvSpPr>
        <p:spPr bwMode="auto">
          <a:xfrm>
            <a:off x="609600" y="1219200"/>
            <a:ext cx="79248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62000" y="228600"/>
            <a:ext cx="7772400" cy="1143000"/>
          </a:xfrm>
        </p:spPr>
        <p:txBody>
          <a:bodyPr/>
          <a:lstStyle/>
          <a:p>
            <a:pPr eaLnBrk="1" hangingPunct="1"/>
            <a:r>
              <a:rPr lang="en-US" sz="4000" smtClean="0">
                <a:solidFill>
                  <a:srgbClr val="2FB0DC"/>
                </a:solidFill>
              </a:rPr>
              <a:t>Classes of Conjugated Proteins</a:t>
            </a:r>
          </a:p>
        </p:txBody>
      </p:sp>
      <p:sp>
        <p:nvSpPr>
          <p:cNvPr id="88067" name="Line 4"/>
          <p:cNvSpPr>
            <a:spLocks noChangeShapeType="1"/>
          </p:cNvSpPr>
          <p:nvPr/>
        </p:nvSpPr>
        <p:spPr bwMode="auto">
          <a:xfrm>
            <a:off x="533400" y="1371600"/>
            <a:ext cx="79248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152400"/>
            <a:ext cx="7772400" cy="1143000"/>
          </a:xfrm>
        </p:spPr>
        <p:txBody>
          <a:bodyPr/>
          <a:lstStyle/>
          <a:p>
            <a:pPr eaLnBrk="1" hangingPunct="1"/>
            <a:r>
              <a:rPr lang="en-US" sz="4000" smtClean="0">
                <a:solidFill>
                  <a:srgbClr val="2FB0DC"/>
                </a:solidFill>
              </a:rPr>
              <a:t>Amino Acids: Building Blocks of Protein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609600" y="1981200"/>
            <a:ext cx="8001000" cy="4114800"/>
          </a:xfrm>
        </p:spPr>
        <p:txBody>
          <a:bodyPr/>
          <a:lstStyle/>
          <a:p>
            <a:pPr eaLnBrk="1" hangingPunct="1"/>
            <a:r>
              <a:rPr lang="en-US" sz="2800" dirty="0" smtClean="0">
                <a:latin typeface="Arial" charset="0"/>
              </a:rPr>
              <a:t>Proteins are </a:t>
            </a:r>
            <a:r>
              <a:rPr lang="en-US" sz="2800" dirty="0" err="1" smtClean="0">
                <a:latin typeface="Arial" charset="0"/>
              </a:rPr>
              <a:t>heteropolymers</a:t>
            </a:r>
            <a:r>
              <a:rPr lang="en-US" sz="2800" dirty="0" smtClean="0">
                <a:latin typeface="Arial" charset="0"/>
              </a:rPr>
              <a:t> of </a:t>
            </a:r>
            <a:r>
              <a:rPr lang="en-US" sz="2800" dirty="0" smtClean="0">
                <a:latin typeface="Arial" charset="0"/>
                <a:sym typeface="Symbol" charset="2"/>
              </a:rPr>
              <a:t>-</a:t>
            </a:r>
            <a:r>
              <a:rPr lang="en-US" sz="2800" dirty="0" smtClean="0">
                <a:latin typeface="Arial" charset="0"/>
              </a:rPr>
              <a:t>amino acids</a:t>
            </a:r>
          </a:p>
          <a:p>
            <a:pPr eaLnBrk="1" hangingPunct="1"/>
            <a:r>
              <a:rPr lang="en-US" sz="2800" dirty="0" smtClean="0">
                <a:latin typeface="Arial" charset="0"/>
              </a:rPr>
              <a:t>Amino acids have properties that are well suited to carry out a variety of biological functions:</a:t>
            </a:r>
          </a:p>
          <a:p>
            <a:pPr lvl="1" eaLnBrk="1" hangingPunct="1"/>
            <a:r>
              <a:rPr lang="en-US" sz="2400" dirty="0" smtClean="0">
                <a:solidFill>
                  <a:srgbClr val="1116F0"/>
                </a:solidFill>
                <a:latin typeface="Arial" charset="0"/>
              </a:rPr>
              <a:t>Capacity to polymerize</a:t>
            </a:r>
          </a:p>
          <a:p>
            <a:pPr lvl="1" eaLnBrk="1" hangingPunct="1"/>
            <a:r>
              <a:rPr lang="en-US" sz="2400" dirty="0" smtClean="0">
                <a:solidFill>
                  <a:srgbClr val="1116F0"/>
                </a:solidFill>
                <a:latin typeface="Arial" charset="0"/>
              </a:rPr>
              <a:t>Useful acid-base properties</a:t>
            </a:r>
          </a:p>
          <a:p>
            <a:pPr lvl="1" eaLnBrk="1" hangingPunct="1"/>
            <a:r>
              <a:rPr lang="en-US" sz="2400" dirty="0" smtClean="0">
                <a:solidFill>
                  <a:srgbClr val="1116F0"/>
                </a:solidFill>
                <a:latin typeface="Arial" charset="0"/>
              </a:rPr>
              <a:t>Varied physical properties</a:t>
            </a:r>
          </a:p>
          <a:p>
            <a:pPr lvl="1" eaLnBrk="1" hangingPunct="1"/>
            <a:r>
              <a:rPr lang="en-US" sz="2400" dirty="0" smtClean="0">
                <a:solidFill>
                  <a:srgbClr val="1116F0"/>
                </a:solidFill>
                <a:latin typeface="Arial" charset="0"/>
              </a:rPr>
              <a:t>Varied chemical functionality</a:t>
            </a:r>
          </a:p>
        </p:txBody>
      </p:sp>
      <p:sp>
        <p:nvSpPr>
          <p:cNvPr id="26628" name="Line 4"/>
          <p:cNvSpPr>
            <a:spLocks noChangeShapeType="1"/>
          </p:cNvSpPr>
          <p:nvPr/>
        </p:nvSpPr>
        <p:spPr bwMode="auto">
          <a:xfrm>
            <a:off x="609600" y="1524000"/>
            <a:ext cx="79248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26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266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266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38200" y="304800"/>
            <a:ext cx="7772400" cy="1143000"/>
          </a:xfrm>
        </p:spPr>
        <p:txBody>
          <a:bodyPr/>
          <a:lstStyle/>
          <a:p>
            <a:pPr eaLnBrk="1" hangingPunct="1"/>
            <a:r>
              <a:rPr lang="en-US" sz="4000" smtClean="0">
                <a:solidFill>
                  <a:srgbClr val="2FB0DC"/>
                </a:solidFill>
              </a:rPr>
              <a:t>Amino Acids: Atom Naming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762000" y="1828800"/>
            <a:ext cx="7772400" cy="1752600"/>
          </a:xfrm>
        </p:spPr>
        <p:txBody>
          <a:bodyPr/>
          <a:lstStyle/>
          <a:p>
            <a:pPr algn="l" eaLnBrk="1" hangingPunct="1">
              <a:buFontTx/>
              <a:buChar char="•"/>
            </a:pPr>
            <a:r>
              <a:rPr lang="en-US" sz="2800" smtClean="0">
                <a:latin typeface="Arial" charset="0"/>
              </a:rPr>
              <a:t> Organic nomenclature: start from one end</a:t>
            </a:r>
          </a:p>
          <a:p>
            <a:pPr algn="l" eaLnBrk="1" hangingPunct="1">
              <a:buFontTx/>
              <a:buChar char="•"/>
            </a:pPr>
            <a:r>
              <a:rPr lang="en-US" sz="2800" smtClean="0">
                <a:latin typeface="Arial" charset="0"/>
              </a:rPr>
              <a:t> Biochemical designation: start from </a:t>
            </a:r>
          </a:p>
          <a:p>
            <a:pPr algn="l" eaLnBrk="1" hangingPunct="1"/>
            <a:r>
              <a:rPr lang="en-US" sz="2800" smtClean="0">
                <a:latin typeface="Arial" charset="0"/>
                <a:sym typeface="Symbol" charset="2"/>
              </a:rPr>
              <a:t>   </a:t>
            </a:r>
            <a:r>
              <a:rPr lang="en-US" sz="2800" smtClean="0">
                <a:latin typeface="Arial" charset="0"/>
              </a:rPr>
              <a:t>-carbon and go down the R-group</a:t>
            </a:r>
          </a:p>
        </p:txBody>
      </p:sp>
      <p:sp>
        <p:nvSpPr>
          <p:cNvPr id="29700" name="Line 4"/>
          <p:cNvSpPr>
            <a:spLocks noChangeShapeType="1"/>
          </p:cNvSpPr>
          <p:nvPr/>
        </p:nvSpPr>
        <p:spPr bwMode="auto">
          <a:xfrm>
            <a:off x="609600" y="1447800"/>
            <a:ext cx="79248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pPr eaLnBrk="1" hangingPunct="1"/>
            <a:r>
              <a:rPr lang="en-US" sz="4000" smtClean="0">
                <a:solidFill>
                  <a:srgbClr val="2FB0DC"/>
                </a:solidFill>
              </a:rPr>
              <a:t>Most </a:t>
            </a:r>
            <a:r>
              <a:rPr lang="en-US" sz="4000" smtClean="0">
                <a:solidFill>
                  <a:srgbClr val="2FB0DC"/>
                </a:solidFill>
                <a:sym typeface="Symbol" charset="2"/>
              </a:rPr>
              <a:t>-A</a:t>
            </a:r>
            <a:r>
              <a:rPr lang="en-US" sz="4000" smtClean="0">
                <a:solidFill>
                  <a:srgbClr val="2FB0DC"/>
                </a:solidFill>
              </a:rPr>
              <a:t>mino Acids are Chiral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371600"/>
            <a:ext cx="8458200" cy="5334000"/>
          </a:xfrm>
        </p:spPr>
        <p:txBody>
          <a:bodyPr/>
          <a:lstStyle/>
          <a:p>
            <a:pPr eaLnBrk="1" hangingPunct="1">
              <a:lnSpc>
                <a:spcPct val="110000"/>
              </a:lnSpc>
            </a:pPr>
            <a:r>
              <a:rPr lang="en-US" sz="2800" dirty="0" smtClean="0">
                <a:latin typeface="Arial" charset="0"/>
              </a:rPr>
              <a:t>The </a:t>
            </a:r>
            <a:r>
              <a:rPr lang="en-US" sz="2800" dirty="0" smtClean="0">
                <a:latin typeface="Arial" charset="0"/>
                <a:sym typeface="Symbol" charset="2"/>
              </a:rPr>
              <a:t>-carbon has always four </a:t>
            </a:r>
            <a:r>
              <a:rPr lang="en-US" sz="2800" dirty="0" err="1" smtClean="0">
                <a:latin typeface="Arial" charset="0"/>
                <a:sym typeface="Symbol" charset="2"/>
              </a:rPr>
              <a:t>substituents</a:t>
            </a:r>
            <a:r>
              <a:rPr lang="en-US" sz="2800" dirty="0" smtClean="0">
                <a:latin typeface="Arial" charset="0"/>
                <a:sym typeface="Symbol" charset="2"/>
              </a:rPr>
              <a:t> and is tetrahedral</a:t>
            </a:r>
          </a:p>
          <a:p>
            <a:pPr eaLnBrk="1" hangingPunct="1">
              <a:lnSpc>
                <a:spcPct val="110000"/>
              </a:lnSpc>
            </a:pPr>
            <a:r>
              <a:rPr lang="en-US" sz="2800" dirty="0" smtClean="0">
                <a:latin typeface="Arial" charset="0"/>
              </a:rPr>
              <a:t>All (except </a:t>
            </a:r>
            <a:r>
              <a:rPr lang="en-US" sz="2800" dirty="0" err="1" smtClean="0">
                <a:latin typeface="Arial" charset="0"/>
              </a:rPr>
              <a:t>proline</a:t>
            </a:r>
            <a:r>
              <a:rPr lang="en-US" sz="2800" dirty="0" smtClean="0">
                <a:latin typeface="Arial" charset="0"/>
              </a:rPr>
              <a:t>) have an acidic carboxyl group, a basic amino group, and an alpha hydrogen connected to the </a:t>
            </a:r>
            <a:r>
              <a:rPr lang="en-US" sz="2800" dirty="0" smtClean="0">
                <a:latin typeface="Arial" charset="0"/>
                <a:sym typeface="Symbol" charset="2"/>
              </a:rPr>
              <a:t>-carbon</a:t>
            </a:r>
          </a:p>
          <a:p>
            <a:pPr eaLnBrk="1" hangingPunct="1">
              <a:lnSpc>
                <a:spcPct val="110000"/>
              </a:lnSpc>
            </a:pPr>
            <a:r>
              <a:rPr lang="en-US" sz="2800" dirty="0" smtClean="0">
                <a:latin typeface="Arial" charset="0"/>
                <a:sym typeface="Symbol" charset="2"/>
              </a:rPr>
              <a:t>Each amino acid has an unique fourth</a:t>
            </a:r>
            <a:r>
              <a:rPr lang="en-US" sz="2800" dirty="0" smtClean="0">
                <a:latin typeface="Arial" charset="0"/>
              </a:rPr>
              <a:t> substituent R</a:t>
            </a:r>
          </a:p>
          <a:p>
            <a:pPr eaLnBrk="1" hangingPunct="1">
              <a:lnSpc>
                <a:spcPct val="110000"/>
              </a:lnSpc>
            </a:pPr>
            <a:r>
              <a:rPr lang="en-US" sz="2800" dirty="0" smtClean="0">
                <a:latin typeface="Arial" charset="0"/>
              </a:rPr>
              <a:t>In </a:t>
            </a:r>
            <a:r>
              <a:rPr lang="en-US" sz="2800" dirty="0" err="1" smtClean="0">
                <a:latin typeface="Arial" charset="0"/>
              </a:rPr>
              <a:t>glycine</a:t>
            </a:r>
            <a:r>
              <a:rPr lang="en-US" sz="2800" dirty="0" smtClean="0">
                <a:latin typeface="Arial" charset="0"/>
              </a:rPr>
              <a:t>, the fourth substituent is also hydrogen </a:t>
            </a:r>
          </a:p>
        </p:txBody>
      </p:sp>
      <p:sp>
        <p:nvSpPr>
          <p:cNvPr id="32772" name="Line 4"/>
          <p:cNvSpPr>
            <a:spLocks noChangeShapeType="1"/>
          </p:cNvSpPr>
          <p:nvPr/>
        </p:nvSpPr>
        <p:spPr bwMode="auto">
          <a:xfrm>
            <a:off x="609600" y="1295400"/>
            <a:ext cx="79248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32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327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327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304800"/>
            <a:ext cx="7772400" cy="1143000"/>
          </a:xfrm>
        </p:spPr>
        <p:txBody>
          <a:bodyPr/>
          <a:lstStyle/>
          <a:p>
            <a:pPr eaLnBrk="1" hangingPunct="1"/>
            <a:r>
              <a:rPr lang="en-US" sz="4000" smtClean="0">
                <a:solidFill>
                  <a:srgbClr val="2FB0DC"/>
                </a:solidFill>
              </a:rPr>
              <a:t>Amino Acids: Classification</a:t>
            </a:r>
          </a:p>
        </p:txBody>
      </p:sp>
      <p:sp>
        <p:nvSpPr>
          <p:cNvPr id="35843" name="Text Box 4"/>
          <p:cNvSpPr>
            <a:spLocks noGrp="1" noChangeArrowheads="1"/>
          </p:cNvSpPr>
          <p:nvPr>
            <p:ph type="subTitle" idx="1"/>
          </p:nvPr>
        </p:nvSpPr>
        <p:spPr>
          <a:xfrm>
            <a:off x="838200" y="1752600"/>
            <a:ext cx="7848600" cy="4495800"/>
          </a:xfrm>
          <a:noFill/>
        </p:spPr>
        <p:txBody>
          <a:bodyPr/>
          <a:lstStyle/>
          <a:p>
            <a:pPr algn="l">
              <a:spcBef>
                <a:spcPct val="50000"/>
              </a:spcBef>
            </a:pPr>
            <a:r>
              <a:rPr lang="en-US" sz="2800" smtClean="0">
                <a:latin typeface="Arial" charset="0"/>
              </a:rPr>
              <a:t>Common amino acids can be placed in five basic groups depending on their R substituents:</a:t>
            </a:r>
          </a:p>
          <a:p>
            <a:pPr algn="l">
              <a:spcBef>
                <a:spcPct val="50000"/>
              </a:spcBef>
            </a:pPr>
            <a:endParaRPr lang="en-US" sz="2800" smtClean="0">
              <a:latin typeface="Arial" charset="0"/>
            </a:endParaRPr>
          </a:p>
          <a:p>
            <a:pPr algn="l">
              <a:spcBef>
                <a:spcPct val="50000"/>
              </a:spcBef>
              <a:buFontTx/>
              <a:buChar char="•"/>
            </a:pPr>
            <a:r>
              <a:rPr lang="en-US" sz="2400" smtClean="0">
                <a:latin typeface="Arial" charset="0"/>
              </a:rPr>
              <a:t> Nonpolar, aliphatic (7)</a:t>
            </a:r>
          </a:p>
          <a:p>
            <a:pPr algn="l">
              <a:spcBef>
                <a:spcPct val="50000"/>
              </a:spcBef>
              <a:buFontTx/>
              <a:buChar char="•"/>
            </a:pPr>
            <a:r>
              <a:rPr lang="en-US" sz="2400" smtClean="0">
                <a:latin typeface="Arial" charset="0"/>
              </a:rPr>
              <a:t> Aromatic (3)</a:t>
            </a:r>
          </a:p>
          <a:p>
            <a:pPr algn="l">
              <a:spcBef>
                <a:spcPct val="50000"/>
              </a:spcBef>
              <a:buFontTx/>
              <a:buChar char="•"/>
            </a:pPr>
            <a:r>
              <a:rPr lang="en-US" sz="2400" smtClean="0">
                <a:latin typeface="Arial" charset="0"/>
              </a:rPr>
              <a:t> Polar, uncharged (5)</a:t>
            </a:r>
          </a:p>
          <a:p>
            <a:pPr algn="l">
              <a:spcBef>
                <a:spcPct val="50000"/>
              </a:spcBef>
              <a:buFontTx/>
              <a:buChar char="•"/>
            </a:pPr>
            <a:r>
              <a:rPr lang="en-US" sz="2400" smtClean="0">
                <a:latin typeface="Arial" charset="0"/>
              </a:rPr>
              <a:t> Positively charged (3)</a:t>
            </a:r>
          </a:p>
          <a:p>
            <a:pPr algn="l">
              <a:spcBef>
                <a:spcPct val="50000"/>
              </a:spcBef>
              <a:buFontTx/>
              <a:buChar char="•"/>
            </a:pPr>
            <a:r>
              <a:rPr lang="en-US" sz="2400" smtClean="0">
                <a:latin typeface="Arial" charset="0"/>
              </a:rPr>
              <a:t> Negatively charged (2)</a:t>
            </a:r>
          </a:p>
          <a:p>
            <a:pPr algn="l">
              <a:spcBef>
                <a:spcPct val="50000"/>
              </a:spcBef>
              <a:buFontTx/>
              <a:buChar char="•"/>
            </a:pPr>
            <a:endParaRPr lang="en-US" sz="2400" smtClean="0">
              <a:latin typeface="Arial" charset="0"/>
            </a:endParaRPr>
          </a:p>
        </p:txBody>
      </p:sp>
      <p:sp>
        <p:nvSpPr>
          <p:cNvPr id="35844" name="Line 4"/>
          <p:cNvSpPr>
            <a:spLocks noChangeShapeType="1"/>
          </p:cNvSpPr>
          <p:nvPr/>
        </p:nvSpPr>
        <p:spPr bwMode="auto">
          <a:xfrm>
            <a:off x="609600" y="1371600"/>
            <a:ext cx="79248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1143000"/>
          </a:xfrm>
        </p:spPr>
        <p:txBody>
          <a:bodyPr/>
          <a:lstStyle/>
          <a:p>
            <a:pPr eaLnBrk="1" hangingPunct="1"/>
            <a:r>
              <a:rPr lang="en-US" sz="4000" smtClean="0">
                <a:solidFill>
                  <a:srgbClr val="2FB0DC"/>
                </a:solidFill>
              </a:rPr>
              <a:t>Nonpolar, Aliphatic R Groups</a:t>
            </a:r>
          </a:p>
        </p:txBody>
      </p:sp>
      <p:sp>
        <p:nvSpPr>
          <p:cNvPr id="38915" name="Rectangle 9"/>
          <p:cNvSpPr>
            <a:spLocks noChangeArrowheads="1"/>
          </p:cNvSpPr>
          <p:nvPr/>
        </p:nvSpPr>
        <p:spPr bwMode="auto">
          <a:xfrm>
            <a:off x="838200" y="1066800"/>
            <a:ext cx="7086600" cy="5334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38916" name="Text Box 11"/>
          <p:cNvSpPr txBox="1">
            <a:spLocks noChangeArrowheads="1"/>
          </p:cNvSpPr>
          <p:nvPr/>
        </p:nvSpPr>
        <p:spPr bwMode="auto">
          <a:xfrm>
            <a:off x="381000" y="1828800"/>
            <a:ext cx="8153400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10000"/>
              </a:lnSpc>
              <a:spcBef>
                <a:spcPct val="50000"/>
              </a:spcBef>
            </a:pPr>
            <a:r>
              <a:rPr lang="en-US" sz="2800">
                <a:latin typeface="Arial" charset="0"/>
              </a:rPr>
              <a:t>These amino acid side chains are hydrophobic</a:t>
            </a:r>
          </a:p>
        </p:txBody>
      </p:sp>
      <p:sp>
        <p:nvSpPr>
          <p:cNvPr id="38917" name="Line 4"/>
          <p:cNvSpPr>
            <a:spLocks noChangeShapeType="1"/>
          </p:cNvSpPr>
          <p:nvPr/>
        </p:nvSpPr>
        <p:spPr bwMode="auto">
          <a:xfrm>
            <a:off x="609600" y="1295400"/>
            <a:ext cx="79248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1143000"/>
          </a:xfrm>
        </p:spPr>
        <p:txBody>
          <a:bodyPr/>
          <a:lstStyle/>
          <a:p>
            <a:pPr eaLnBrk="1" hangingPunct="1"/>
            <a:r>
              <a:rPr lang="en-US" sz="4000" smtClean="0">
                <a:solidFill>
                  <a:srgbClr val="2FB0DC"/>
                </a:solidFill>
              </a:rPr>
              <a:t>Aromatic R Groups</a:t>
            </a:r>
          </a:p>
        </p:txBody>
      </p:sp>
      <p:sp>
        <p:nvSpPr>
          <p:cNvPr id="41987" name="Rectangle 8"/>
          <p:cNvSpPr>
            <a:spLocks noChangeArrowheads="1"/>
          </p:cNvSpPr>
          <p:nvPr/>
        </p:nvSpPr>
        <p:spPr bwMode="auto">
          <a:xfrm>
            <a:off x="914400" y="1371600"/>
            <a:ext cx="7086600" cy="6858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41988" name="Text Box 11"/>
          <p:cNvSpPr txBox="1">
            <a:spLocks noChangeArrowheads="1"/>
          </p:cNvSpPr>
          <p:nvPr/>
        </p:nvSpPr>
        <p:spPr bwMode="auto">
          <a:xfrm>
            <a:off x="457200" y="1905000"/>
            <a:ext cx="8153400" cy="1031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10000"/>
              </a:lnSpc>
              <a:spcBef>
                <a:spcPct val="50000"/>
              </a:spcBef>
            </a:pPr>
            <a:r>
              <a:rPr lang="en-US" sz="2800">
                <a:latin typeface="Arial" charset="0"/>
              </a:rPr>
              <a:t>These amino acid side chains absorb UV light at 270-280 nm</a:t>
            </a:r>
          </a:p>
        </p:txBody>
      </p:sp>
      <p:sp>
        <p:nvSpPr>
          <p:cNvPr id="41989" name="Line 4"/>
          <p:cNvSpPr>
            <a:spLocks noChangeShapeType="1"/>
          </p:cNvSpPr>
          <p:nvPr/>
        </p:nvSpPr>
        <p:spPr bwMode="auto">
          <a:xfrm>
            <a:off x="609600" y="1295400"/>
            <a:ext cx="79248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1143000"/>
          </a:xfrm>
        </p:spPr>
        <p:txBody>
          <a:bodyPr/>
          <a:lstStyle/>
          <a:p>
            <a:pPr eaLnBrk="1" hangingPunct="1"/>
            <a:r>
              <a:rPr lang="en-US" sz="4000" smtClean="0">
                <a:solidFill>
                  <a:srgbClr val="2FB0DC"/>
                </a:solidFill>
              </a:rPr>
              <a:t>Polar, Uncharged R Groups</a:t>
            </a:r>
          </a:p>
        </p:txBody>
      </p:sp>
      <p:sp>
        <p:nvSpPr>
          <p:cNvPr id="45059" name="Rectangle 15"/>
          <p:cNvSpPr>
            <a:spLocks noChangeArrowheads="1"/>
          </p:cNvSpPr>
          <p:nvPr/>
        </p:nvSpPr>
        <p:spPr bwMode="auto">
          <a:xfrm>
            <a:off x="1981200" y="1295400"/>
            <a:ext cx="6096000" cy="6858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45060" name="Text Box 13"/>
          <p:cNvSpPr txBox="1">
            <a:spLocks noChangeArrowheads="1"/>
          </p:cNvSpPr>
          <p:nvPr/>
        </p:nvSpPr>
        <p:spPr bwMode="auto">
          <a:xfrm>
            <a:off x="685800" y="1752600"/>
            <a:ext cx="7620000" cy="1716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10000"/>
              </a:lnSpc>
              <a:spcBef>
                <a:spcPct val="50000"/>
              </a:spcBef>
            </a:pPr>
            <a:r>
              <a:rPr lang="en-US" sz="2800">
                <a:latin typeface="Arial" charset="0"/>
              </a:rPr>
              <a:t>These amino acids side chains can form hydrogen bonding</a:t>
            </a:r>
          </a:p>
          <a:p>
            <a:pPr>
              <a:lnSpc>
                <a:spcPct val="110000"/>
              </a:lnSpc>
              <a:spcBef>
                <a:spcPct val="50000"/>
              </a:spcBef>
            </a:pPr>
            <a:r>
              <a:rPr lang="en-US" sz="2800">
                <a:latin typeface="Arial" charset="0"/>
              </a:rPr>
              <a:t>Cysteine can form disulfide bonds</a:t>
            </a:r>
          </a:p>
        </p:txBody>
      </p:sp>
      <p:sp>
        <p:nvSpPr>
          <p:cNvPr id="45061" name="Line 4"/>
          <p:cNvSpPr>
            <a:spLocks noChangeShapeType="1"/>
          </p:cNvSpPr>
          <p:nvPr/>
        </p:nvSpPr>
        <p:spPr bwMode="auto">
          <a:xfrm>
            <a:off x="609600" y="1295400"/>
            <a:ext cx="79248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Arial"/>
        <a:ea typeface=""/>
        <a:cs typeface=""/>
      </a:majorFont>
      <a:minorFont>
        <a:latin typeface="Time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1424</TotalTime>
  <Words>845</Words>
  <Application>Microsoft Office PowerPoint</Application>
  <PresentationFormat>Ekran Gösterisi (4:3)</PresentationFormat>
  <Paragraphs>121</Paragraphs>
  <Slides>24</Slides>
  <Notes>0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Katıştırılmış OLE Hizmet Programları</vt:lpstr>
      </vt:variant>
      <vt:variant>
        <vt:i4>1</vt:i4>
      </vt:variant>
      <vt:variant>
        <vt:lpstr>Slayt Başlıkları</vt:lpstr>
      </vt:variant>
      <vt:variant>
        <vt:i4>24</vt:i4>
      </vt:variant>
    </vt:vector>
  </HeadingPairs>
  <TitlesOfParts>
    <vt:vector size="26" baseType="lpstr">
      <vt:lpstr>Blank Presentation</vt:lpstr>
      <vt:lpstr>Equation</vt:lpstr>
      <vt:lpstr>Amino acids</vt:lpstr>
      <vt:lpstr>Proteins: Main Agents of Biological Function</vt:lpstr>
      <vt:lpstr>Amino Acids: Building Blocks of Protein</vt:lpstr>
      <vt:lpstr>Amino Acids: Atom Naming</vt:lpstr>
      <vt:lpstr>Most -Amino Acids are Chiral</vt:lpstr>
      <vt:lpstr>Amino Acids: Classification</vt:lpstr>
      <vt:lpstr>Nonpolar, Aliphatic R Groups</vt:lpstr>
      <vt:lpstr>Aromatic R Groups</vt:lpstr>
      <vt:lpstr>Polar, Uncharged R Groups</vt:lpstr>
      <vt:lpstr>Positively Charged (Basic) R Groups</vt:lpstr>
      <vt:lpstr>Negatively Charged (Acidic) R Groups</vt:lpstr>
      <vt:lpstr>Uncommon Amino Acids in Proteins</vt:lpstr>
      <vt:lpstr>Ionization of Amino Acids</vt:lpstr>
      <vt:lpstr>Amino Acids Can Act as Buffers</vt:lpstr>
      <vt:lpstr>Amino Acids Carry a Net Charge of Zero at a Specific pH</vt:lpstr>
      <vt:lpstr>Ionizable Side Chains Can Show Up in Titration Curves</vt:lpstr>
      <vt:lpstr>How to Calculate the pI When the Side-chain is Ionizable?</vt:lpstr>
      <vt:lpstr>Formation of Peptides </vt:lpstr>
      <vt:lpstr>Peptide Ends are Not the Same</vt:lpstr>
      <vt:lpstr>The Three Letter Code</vt:lpstr>
      <vt:lpstr>Peptides: A Variety of Functions</vt:lpstr>
      <vt:lpstr>Proteins are: </vt:lpstr>
      <vt:lpstr>Polypeptide Size in Some Proteins</vt:lpstr>
      <vt:lpstr>Classes of Conjugated Proteins</vt:lpstr>
    </vt:vector>
  </TitlesOfParts>
  <Company>UCSB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Amino Acids</dc:title>
  <dc:subject>Biochemistry</dc:subject>
  <dc:creator>Dr. Kalju Kahn</dc:creator>
  <cp:lastModifiedBy>ASUSPC</cp:lastModifiedBy>
  <cp:revision>121</cp:revision>
  <dcterms:created xsi:type="dcterms:W3CDTF">2008-08-27T14:03:10Z</dcterms:created>
  <dcterms:modified xsi:type="dcterms:W3CDTF">2018-02-13T20:55:48Z</dcterms:modified>
</cp:coreProperties>
</file>