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72" r:id="rId13"/>
    <p:sldId id="270" r:id="rId14"/>
    <p:sldId id="271"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6"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87470ED-8332-43FE-8DE3-367C3905513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9DCED5D-FFCE-4ACF-9EE8-2947109C6B30}">
      <dgm:prSet/>
      <dgm:spPr/>
      <dgm:t>
        <a:bodyPr/>
        <a:lstStyle/>
        <a:p>
          <a:r>
            <a:rPr lang="en-GB"/>
            <a:t>Maccius Plautus, born in 254 BC, was a writer, an actor, and an artist who put plays on stage</a:t>
          </a:r>
          <a:endParaRPr lang="en-US"/>
        </a:p>
      </dgm:t>
    </dgm:pt>
    <dgm:pt modelId="{4BBF112C-30FC-404C-9270-02AD226228D6}" type="parTrans" cxnId="{468FCB12-88FE-4494-B750-8C3638F6EB3A}">
      <dgm:prSet/>
      <dgm:spPr/>
      <dgm:t>
        <a:bodyPr/>
        <a:lstStyle/>
        <a:p>
          <a:endParaRPr lang="en-US"/>
        </a:p>
      </dgm:t>
    </dgm:pt>
    <dgm:pt modelId="{CF7E40A1-71D3-4046-B46A-507D2C47B90F}" type="sibTrans" cxnId="{468FCB12-88FE-4494-B750-8C3638F6EB3A}">
      <dgm:prSet/>
      <dgm:spPr/>
      <dgm:t>
        <a:bodyPr/>
        <a:lstStyle/>
        <a:p>
          <a:endParaRPr lang="en-US"/>
        </a:p>
      </dgm:t>
    </dgm:pt>
    <dgm:pt modelId="{8F1C1CAD-FAE5-46F0-8AC1-8CB66E700ECB}">
      <dgm:prSet/>
      <dgm:spPr/>
      <dgm:t>
        <a:bodyPr/>
        <a:lstStyle/>
        <a:p>
          <a:r>
            <a:rPr lang="en-GB"/>
            <a:t>it is believed that he started writing plays in 207.</a:t>
          </a:r>
          <a:endParaRPr lang="en-US"/>
        </a:p>
      </dgm:t>
    </dgm:pt>
    <dgm:pt modelId="{2F7B9C0D-C6AB-4719-9777-2479107C4C86}" type="parTrans" cxnId="{8A049854-85CD-4D55-8B6C-02CDE7F98426}">
      <dgm:prSet/>
      <dgm:spPr/>
      <dgm:t>
        <a:bodyPr/>
        <a:lstStyle/>
        <a:p>
          <a:endParaRPr lang="en-US"/>
        </a:p>
      </dgm:t>
    </dgm:pt>
    <dgm:pt modelId="{258AE310-2541-423A-BBAE-C68618AEDAA1}" type="sibTrans" cxnId="{8A049854-85CD-4D55-8B6C-02CDE7F98426}">
      <dgm:prSet/>
      <dgm:spPr/>
      <dgm:t>
        <a:bodyPr/>
        <a:lstStyle/>
        <a:p>
          <a:endParaRPr lang="en-US"/>
        </a:p>
      </dgm:t>
    </dgm:pt>
    <dgm:pt modelId="{C6A81A37-D707-4D8A-B6B3-3D53BA7E9E48}">
      <dgm:prSet/>
      <dgm:spPr/>
      <dgm:t>
        <a:bodyPr/>
        <a:lstStyle/>
        <a:p>
          <a:r>
            <a:rPr lang="en-GB"/>
            <a:t>Impressed by New Comedy, Plautus adapted people, topics and speeches from the lives of the Romans.</a:t>
          </a:r>
          <a:endParaRPr lang="en-US"/>
        </a:p>
      </dgm:t>
    </dgm:pt>
    <dgm:pt modelId="{4D4ECCAD-7585-4F66-A5AB-D57FA748229C}" type="parTrans" cxnId="{5E91B234-14F3-4173-BE21-3B5BD6E0DD0C}">
      <dgm:prSet/>
      <dgm:spPr/>
      <dgm:t>
        <a:bodyPr/>
        <a:lstStyle/>
        <a:p>
          <a:endParaRPr lang="en-US"/>
        </a:p>
      </dgm:t>
    </dgm:pt>
    <dgm:pt modelId="{3E71B9B7-113F-40B5-96C3-7B4F94AB4968}" type="sibTrans" cxnId="{5E91B234-14F3-4173-BE21-3B5BD6E0DD0C}">
      <dgm:prSet/>
      <dgm:spPr/>
      <dgm:t>
        <a:bodyPr/>
        <a:lstStyle/>
        <a:p>
          <a:endParaRPr lang="en-US"/>
        </a:p>
      </dgm:t>
    </dgm:pt>
    <dgm:pt modelId="{2543B436-C1EA-49B3-8C28-D0FA54C20B33}" type="pres">
      <dgm:prSet presAssocID="{C87470ED-8332-43FE-8DE3-367C3905513D}" presName="root" presStyleCnt="0">
        <dgm:presLayoutVars>
          <dgm:dir/>
          <dgm:resizeHandles val="exact"/>
        </dgm:presLayoutVars>
      </dgm:prSet>
      <dgm:spPr/>
    </dgm:pt>
    <dgm:pt modelId="{D799E2B9-BEC2-447C-A9AB-FB545DAA7AB2}" type="pres">
      <dgm:prSet presAssocID="{79DCED5D-FFCE-4ACF-9EE8-2947109C6B30}" presName="compNode" presStyleCnt="0"/>
      <dgm:spPr/>
    </dgm:pt>
    <dgm:pt modelId="{5964D0A6-0AE5-4D83-B465-63DED5384D7A}" type="pres">
      <dgm:prSet presAssocID="{79DCED5D-FFCE-4ACF-9EE8-2947109C6B30}" presName="bgRect" presStyleLbl="bgShp" presStyleIdx="0" presStyleCnt="3"/>
      <dgm:spPr/>
    </dgm:pt>
    <dgm:pt modelId="{AE74F99B-67FC-46A7-8F34-165510A70BF0}" type="pres">
      <dgm:prSet presAssocID="{79DCED5D-FFCE-4ACF-9EE8-2947109C6B3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stle scene"/>
        </a:ext>
      </dgm:extLst>
    </dgm:pt>
    <dgm:pt modelId="{45AA2F5E-3E7C-42EE-BD4F-9A3A96E16ED8}" type="pres">
      <dgm:prSet presAssocID="{79DCED5D-FFCE-4ACF-9EE8-2947109C6B30}" presName="spaceRect" presStyleCnt="0"/>
      <dgm:spPr/>
    </dgm:pt>
    <dgm:pt modelId="{32FD6620-13A1-40AD-8606-356568B0D307}" type="pres">
      <dgm:prSet presAssocID="{79DCED5D-FFCE-4ACF-9EE8-2947109C6B30}" presName="parTx" presStyleLbl="revTx" presStyleIdx="0" presStyleCnt="3">
        <dgm:presLayoutVars>
          <dgm:chMax val="0"/>
          <dgm:chPref val="0"/>
        </dgm:presLayoutVars>
      </dgm:prSet>
      <dgm:spPr/>
    </dgm:pt>
    <dgm:pt modelId="{2022D450-696B-499B-B6EA-3EA6A3242936}" type="pres">
      <dgm:prSet presAssocID="{CF7E40A1-71D3-4046-B46A-507D2C47B90F}" presName="sibTrans" presStyleCnt="0"/>
      <dgm:spPr/>
    </dgm:pt>
    <dgm:pt modelId="{955347D1-DFE6-4D2A-A033-9762A30573A6}" type="pres">
      <dgm:prSet presAssocID="{8F1C1CAD-FAE5-46F0-8AC1-8CB66E700ECB}" presName="compNode" presStyleCnt="0"/>
      <dgm:spPr/>
    </dgm:pt>
    <dgm:pt modelId="{8B15C521-3419-4B2E-A58B-C9EBC8B50BC8}" type="pres">
      <dgm:prSet presAssocID="{8F1C1CAD-FAE5-46F0-8AC1-8CB66E700ECB}" presName="bgRect" presStyleLbl="bgShp" presStyleIdx="1" presStyleCnt="3"/>
      <dgm:spPr/>
    </dgm:pt>
    <dgm:pt modelId="{7B548BD6-B7F0-4FCC-9A15-A615A6A3B779}" type="pres">
      <dgm:prSet presAssocID="{8F1C1CAD-FAE5-46F0-8AC1-8CB66E700EC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938001B2-832D-4202-99AB-F5FEB665ED74}" type="pres">
      <dgm:prSet presAssocID="{8F1C1CAD-FAE5-46F0-8AC1-8CB66E700ECB}" presName="spaceRect" presStyleCnt="0"/>
      <dgm:spPr/>
    </dgm:pt>
    <dgm:pt modelId="{B3366297-288E-41D0-BCBB-08106E8B1689}" type="pres">
      <dgm:prSet presAssocID="{8F1C1CAD-FAE5-46F0-8AC1-8CB66E700ECB}" presName="parTx" presStyleLbl="revTx" presStyleIdx="1" presStyleCnt="3">
        <dgm:presLayoutVars>
          <dgm:chMax val="0"/>
          <dgm:chPref val="0"/>
        </dgm:presLayoutVars>
      </dgm:prSet>
      <dgm:spPr/>
    </dgm:pt>
    <dgm:pt modelId="{C3F16F9D-D8D4-41C7-AAFB-9DE70F964D9A}" type="pres">
      <dgm:prSet presAssocID="{258AE310-2541-423A-BBAE-C68618AEDAA1}" presName="sibTrans" presStyleCnt="0"/>
      <dgm:spPr/>
    </dgm:pt>
    <dgm:pt modelId="{8C187368-B997-4184-83CE-C54793E455A8}" type="pres">
      <dgm:prSet presAssocID="{C6A81A37-D707-4D8A-B6B3-3D53BA7E9E48}" presName="compNode" presStyleCnt="0"/>
      <dgm:spPr/>
    </dgm:pt>
    <dgm:pt modelId="{807DB7A4-1683-4C27-9A8C-808AC6C2FE2B}" type="pres">
      <dgm:prSet presAssocID="{C6A81A37-D707-4D8A-B6B3-3D53BA7E9E48}" presName="bgRect" presStyleLbl="bgShp" presStyleIdx="2" presStyleCnt="3"/>
      <dgm:spPr/>
    </dgm:pt>
    <dgm:pt modelId="{535A9AE2-00C0-428D-8AD8-CC1A716281E7}" type="pres">
      <dgm:prSet presAssocID="{C6A81A37-D707-4D8A-B6B3-3D53BA7E9E4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ubtitles"/>
        </a:ext>
      </dgm:extLst>
    </dgm:pt>
    <dgm:pt modelId="{A8DA38B5-7A52-40CF-85D7-843C3B722467}" type="pres">
      <dgm:prSet presAssocID="{C6A81A37-D707-4D8A-B6B3-3D53BA7E9E48}" presName="spaceRect" presStyleCnt="0"/>
      <dgm:spPr/>
    </dgm:pt>
    <dgm:pt modelId="{41EA5AF6-841E-4B3C-9937-686B8E71AB8D}" type="pres">
      <dgm:prSet presAssocID="{C6A81A37-D707-4D8A-B6B3-3D53BA7E9E48}" presName="parTx" presStyleLbl="revTx" presStyleIdx="2" presStyleCnt="3">
        <dgm:presLayoutVars>
          <dgm:chMax val="0"/>
          <dgm:chPref val="0"/>
        </dgm:presLayoutVars>
      </dgm:prSet>
      <dgm:spPr/>
    </dgm:pt>
  </dgm:ptLst>
  <dgm:cxnLst>
    <dgm:cxn modelId="{13D3E309-5458-4840-A1AF-32558600D6EE}" type="presOf" srcId="{C6A81A37-D707-4D8A-B6B3-3D53BA7E9E48}" destId="{41EA5AF6-841E-4B3C-9937-686B8E71AB8D}" srcOrd="0" destOrd="0" presId="urn:microsoft.com/office/officeart/2018/2/layout/IconVerticalSolidList"/>
    <dgm:cxn modelId="{468FCB12-88FE-4494-B750-8C3638F6EB3A}" srcId="{C87470ED-8332-43FE-8DE3-367C3905513D}" destId="{79DCED5D-FFCE-4ACF-9EE8-2947109C6B30}" srcOrd="0" destOrd="0" parTransId="{4BBF112C-30FC-404C-9270-02AD226228D6}" sibTransId="{CF7E40A1-71D3-4046-B46A-507D2C47B90F}"/>
    <dgm:cxn modelId="{5E91B234-14F3-4173-BE21-3B5BD6E0DD0C}" srcId="{C87470ED-8332-43FE-8DE3-367C3905513D}" destId="{C6A81A37-D707-4D8A-B6B3-3D53BA7E9E48}" srcOrd="2" destOrd="0" parTransId="{4D4ECCAD-7585-4F66-A5AB-D57FA748229C}" sibTransId="{3E71B9B7-113F-40B5-96C3-7B4F94AB4968}"/>
    <dgm:cxn modelId="{8A049854-85CD-4D55-8B6C-02CDE7F98426}" srcId="{C87470ED-8332-43FE-8DE3-367C3905513D}" destId="{8F1C1CAD-FAE5-46F0-8AC1-8CB66E700ECB}" srcOrd="1" destOrd="0" parTransId="{2F7B9C0D-C6AB-4719-9777-2479107C4C86}" sibTransId="{258AE310-2541-423A-BBAE-C68618AEDAA1}"/>
    <dgm:cxn modelId="{7814D09F-43CD-4EA1-9F59-E061329E9A39}" type="presOf" srcId="{8F1C1CAD-FAE5-46F0-8AC1-8CB66E700ECB}" destId="{B3366297-288E-41D0-BCBB-08106E8B1689}" srcOrd="0" destOrd="0" presId="urn:microsoft.com/office/officeart/2018/2/layout/IconVerticalSolidList"/>
    <dgm:cxn modelId="{596F4EB2-ED8A-46E0-A214-E5AA1DDD1389}" type="presOf" srcId="{79DCED5D-FFCE-4ACF-9EE8-2947109C6B30}" destId="{32FD6620-13A1-40AD-8606-356568B0D307}" srcOrd="0" destOrd="0" presId="urn:microsoft.com/office/officeart/2018/2/layout/IconVerticalSolidList"/>
    <dgm:cxn modelId="{508A60F3-AA06-41E3-B62D-EEA331A1CE03}" type="presOf" srcId="{C87470ED-8332-43FE-8DE3-367C3905513D}" destId="{2543B436-C1EA-49B3-8C28-D0FA54C20B33}" srcOrd="0" destOrd="0" presId="urn:microsoft.com/office/officeart/2018/2/layout/IconVerticalSolidList"/>
    <dgm:cxn modelId="{DB4FBA3D-3F91-4DF8-B065-EF79BA19D455}" type="presParOf" srcId="{2543B436-C1EA-49B3-8C28-D0FA54C20B33}" destId="{D799E2B9-BEC2-447C-A9AB-FB545DAA7AB2}" srcOrd="0" destOrd="0" presId="urn:microsoft.com/office/officeart/2018/2/layout/IconVerticalSolidList"/>
    <dgm:cxn modelId="{A44B3A1E-9407-454D-9CB7-493FE2B2B1DA}" type="presParOf" srcId="{D799E2B9-BEC2-447C-A9AB-FB545DAA7AB2}" destId="{5964D0A6-0AE5-4D83-B465-63DED5384D7A}" srcOrd="0" destOrd="0" presId="urn:microsoft.com/office/officeart/2018/2/layout/IconVerticalSolidList"/>
    <dgm:cxn modelId="{32470B7A-1B35-4369-8D37-3068C0070F13}" type="presParOf" srcId="{D799E2B9-BEC2-447C-A9AB-FB545DAA7AB2}" destId="{AE74F99B-67FC-46A7-8F34-165510A70BF0}" srcOrd="1" destOrd="0" presId="urn:microsoft.com/office/officeart/2018/2/layout/IconVerticalSolidList"/>
    <dgm:cxn modelId="{6C3C19CA-496D-4F2E-8249-3F2859D28173}" type="presParOf" srcId="{D799E2B9-BEC2-447C-A9AB-FB545DAA7AB2}" destId="{45AA2F5E-3E7C-42EE-BD4F-9A3A96E16ED8}" srcOrd="2" destOrd="0" presId="urn:microsoft.com/office/officeart/2018/2/layout/IconVerticalSolidList"/>
    <dgm:cxn modelId="{2917B425-735E-4504-B272-BEAF96E400D8}" type="presParOf" srcId="{D799E2B9-BEC2-447C-A9AB-FB545DAA7AB2}" destId="{32FD6620-13A1-40AD-8606-356568B0D307}" srcOrd="3" destOrd="0" presId="urn:microsoft.com/office/officeart/2018/2/layout/IconVerticalSolidList"/>
    <dgm:cxn modelId="{1B14F143-B068-4849-ABEA-38BA84F1152B}" type="presParOf" srcId="{2543B436-C1EA-49B3-8C28-D0FA54C20B33}" destId="{2022D450-696B-499B-B6EA-3EA6A3242936}" srcOrd="1" destOrd="0" presId="urn:microsoft.com/office/officeart/2018/2/layout/IconVerticalSolidList"/>
    <dgm:cxn modelId="{11081D57-F63B-4CC3-BCAE-DC75E4FE6C95}" type="presParOf" srcId="{2543B436-C1EA-49B3-8C28-D0FA54C20B33}" destId="{955347D1-DFE6-4D2A-A033-9762A30573A6}" srcOrd="2" destOrd="0" presId="urn:microsoft.com/office/officeart/2018/2/layout/IconVerticalSolidList"/>
    <dgm:cxn modelId="{32F209A7-FCA6-4236-A4AC-FE8A8A446F01}" type="presParOf" srcId="{955347D1-DFE6-4D2A-A033-9762A30573A6}" destId="{8B15C521-3419-4B2E-A58B-C9EBC8B50BC8}" srcOrd="0" destOrd="0" presId="urn:microsoft.com/office/officeart/2018/2/layout/IconVerticalSolidList"/>
    <dgm:cxn modelId="{722D0224-4801-4ABA-BEAA-609E2ECEC279}" type="presParOf" srcId="{955347D1-DFE6-4D2A-A033-9762A30573A6}" destId="{7B548BD6-B7F0-4FCC-9A15-A615A6A3B779}" srcOrd="1" destOrd="0" presId="urn:microsoft.com/office/officeart/2018/2/layout/IconVerticalSolidList"/>
    <dgm:cxn modelId="{8ADA8F00-52E1-49DC-8666-3E97FE5A3A09}" type="presParOf" srcId="{955347D1-DFE6-4D2A-A033-9762A30573A6}" destId="{938001B2-832D-4202-99AB-F5FEB665ED74}" srcOrd="2" destOrd="0" presId="urn:microsoft.com/office/officeart/2018/2/layout/IconVerticalSolidList"/>
    <dgm:cxn modelId="{5FCD9795-545E-450A-94FF-1CA6A52B0781}" type="presParOf" srcId="{955347D1-DFE6-4D2A-A033-9762A30573A6}" destId="{B3366297-288E-41D0-BCBB-08106E8B1689}" srcOrd="3" destOrd="0" presId="urn:microsoft.com/office/officeart/2018/2/layout/IconVerticalSolidList"/>
    <dgm:cxn modelId="{8479BE0E-55D3-42C5-83DF-86DF91E66025}" type="presParOf" srcId="{2543B436-C1EA-49B3-8C28-D0FA54C20B33}" destId="{C3F16F9D-D8D4-41C7-AAFB-9DE70F964D9A}" srcOrd="3" destOrd="0" presId="urn:microsoft.com/office/officeart/2018/2/layout/IconVerticalSolidList"/>
    <dgm:cxn modelId="{50E24D4F-5A71-437E-B154-5F90C2CADA7D}" type="presParOf" srcId="{2543B436-C1EA-49B3-8C28-D0FA54C20B33}" destId="{8C187368-B997-4184-83CE-C54793E455A8}" srcOrd="4" destOrd="0" presId="urn:microsoft.com/office/officeart/2018/2/layout/IconVerticalSolidList"/>
    <dgm:cxn modelId="{B90596D7-7041-420D-AA9B-93B2C0189147}" type="presParOf" srcId="{8C187368-B997-4184-83CE-C54793E455A8}" destId="{807DB7A4-1683-4C27-9A8C-808AC6C2FE2B}" srcOrd="0" destOrd="0" presId="urn:microsoft.com/office/officeart/2018/2/layout/IconVerticalSolidList"/>
    <dgm:cxn modelId="{F3CC25D1-4B05-484A-B5B4-904C94F2675A}" type="presParOf" srcId="{8C187368-B997-4184-83CE-C54793E455A8}" destId="{535A9AE2-00C0-428D-8AD8-CC1A716281E7}" srcOrd="1" destOrd="0" presId="urn:microsoft.com/office/officeart/2018/2/layout/IconVerticalSolidList"/>
    <dgm:cxn modelId="{89A632C9-3761-4EFF-9DE5-466E4FC3191D}" type="presParOf" srcId="{8C187368-B997-4184-83CE-C54793E455A8}" destId="{A8DA38B5-7A52-40CF-85D7-843C3B722467}" srcOrd="2" destOrd="0" presId="urn:microsoft.com/office/officeart/2018/2/layout/IconVerticalSolidList"/>
    <dgm:cxn modelId="{2E5A979E-3949-4EC6-802E-767F8F754ECE}" type="presParOf" srcId="{8C187368-B997-4184-83CE-C54793E455A8}" destId="{41EA5AF6-841E-4B3C-9937-686B8E71AB8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4D0A6-0AE5-4D83-B465-63DED5384D7A}">
      <dsp:nvSpPr>
        <dsp:cNvPr id="0" name=""/>
        <dsp:cNvSpPr/>
      </dsp:nvSpPr>
      <dsp:spPr>
        <a:xfrm>
          <a:off x="0" y="642"/>
          <a:ext cx="6832212" cy="150385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74F99B-67FC-46A7-8F34-165510A70BF0}">
      <dsp:nvSpPr>
        <dsp:cNvPr id="0" name=""/>
        <dsp:cNvSpPr/>
      </dsp:nvSpPr>
      <dsp:spPr>
        <a:xfrm>
          <a:off x="454916" y="339010"/>
          <a:ext cx="827120" cy="8271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2FD6620-13A1-40AD-8606-356568B0D307}">
      <dsp:nvSpPr>
        <dsp:cNvPr id="0" name=""/>
        <dsp:cNvSpPr/>
      </dsp:nvSpPr>
      <dsp:spPr>
        <a:xfrm>
          <a:off x="1736952" y="642"/>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933450">
            <a:lnSpc>
              <a:spcPct val="90000"/>
            </a:lnSpc>
            <a:spcBef>
              <a:spcPct val="0"/>
            </a:spcBef>
            <a:spcAft>
              <a:spcPct val="35000"/>
            </a:spcAft>
            <a:buNone/>
          </a:pPr>
          <a:r>
            <a:rPr lang="en-GB" sz="2100" kern="1200"/>
            <a:t>Maccius Plautus, born in 254 BC, was a writer, an actor, and an artist who put plays on stage</a:t>
          </a:r>
          <a:endParaRPr lang="en-US" sz="2100" kern="1200"/>
        </a:p>
      </dsp:txBody>
      <dsp:txXfrm>
        <a:off x="1736952" y="642"/>
        <a:ext cx="5095259" cy="1503855"/>
      </dsp:txXfrm>
    </dsp:sp>
    <dsp:sp modelId="{8B15C521-3419-4B2E-A58B-C9EBC8B50BC8}">
      <dsp:nvSpPr>
        <dsp:cNvPr id="0" name=""/>
        <dsp:cNvSpPr/>
      </dsp:nvSpPr>
      <dsp:spPr>
        <a:xfrm>
          <a:off x="0" y="1880461"/>
          <a:ext cx="6832212" cy="15038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548BD6-B7F0-4FCC-9A15-A615A6A3B779}">
      <dsp:nvSpPr>
        <dsp:cNvPr id="0" name=""/>
        <dsp:cNvSpPr/>
      </dsp:nvSpPr>
      <dsp:spPr>
        <a:xfrm>
          <a:off x="454916" y="2218829"/>
          <a:ext cx="827120" cy="8271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3366297-288E-41D0-BCBB-08106E8B1689}">
      <dsp:nvSpPr>
        <dsp:cNvPr id="0" name=""/>
        <dsp:cNvSpPr/>
      </dsp:nvSpPr>
      <dsp:spPr>
        <a:xfrm>
          <a:off x="1736952" y="1880461"/>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933450">
            <a:lnSpc>
              <a:spcPct val="90000"/>
            </a:lnSpc>
            <a:spcBef>
              <a:spcPct val="0"/>
            </a:spcBef>
            <a:spcAft>
              <a:spcPct val="35000"/>
            </a:spcAft>
            <a:buNone/>
          </a:pPr>
          <a:r>
            <a:rPr lang="en-GB" sz="2100" kern="1200"/>
            <a:t>it is believed that he started writing plays in 207.</a:t>
          </a:r>
          <a:endParaRPr lang="en-US" sz="2100" kern="1200"/>
        </a:p>
      </dsp:txBody>
      <dsp:txXfrm>
        <a:off x="1736952" y="1880461"/>
        <a:ext cx="5095259" cy="1503855"/>
      </dsp:txXfrm>
    </dsp:sp>
    <dsp:sp modelId="{807DB7A4-1683-4C27-9A8C-808AC6C2FE2B}">
      <dsp:nvSpPr>
        <dsp:cNvPr id="0" name=""/>
        <dsp:cNvSpPr/>
      </dsp:nvSpPr>
      <dsp:spPr>
        <a:xfrm>
          <a:off x="0" y="3760280"/>
          <a:ext cx="6832212" cy="150385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5A9AE2-00C0-428D-8AD8-CC1A716281E7}">
      <dsp:nvSpPr>
        <dsp:cNvPr id="0" name=""/>
        <dsp:cNvSpPr/>
      </dsp:nvSpPr>
      <dsp:spPr>
        <a:xfrm>
          <a:off x="454916" y="4098648"/>
          <a:ext cx="827120" cy="8271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1EA5AF6-841E-4B3C-9937-686B8E71AB8D}">
      <dsp:nvSpPr>
        <dsp:cNvPr id="0" name=""/>
        <dsp:cNvSpPr/>
      </dsp:nvSpPr>
      <dsp:spPr>
        <a:xfrm>
          <a:off x="1736952" y="3760280"/>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933450">
            <a:lnSpc>
              <a:spcPct val="90000"/>
            </a:lnSpc>
            <a:spcBef>
              <a:spcPct val="0"/>
            </a:spcBef>
            <a:spcAft>
              <a:spcPct val="35000"/>
            </a:spcAft>
            <a:buNone/>
          </a:pPr>
          <a:r>
            <a:rPr lang="en-GB" sz="2100" kern="1200"/>
            <a:t>Impressed by New Comedy, Plautus adapted people, topics and speeches from the lives of the Romans.</a:t>
          </a:r>
          <a:endParaRPr lang="en-US" sz="2100" kern="1200"/>
        </a:p>
      </dsp:txBody>
      <dsp:txXfrm>
        <a:off x="1736952" y="3760280"/>
        <a:ext cx="5095259" cy="150385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346541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195318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2FD660-E806-4A5D-ACD6-3742D948392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2024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05E86F1-A378-41DA-B47A-FCCD515EFB97}"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721457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05E86F1-A378-41DA-B47A-FCCD515EFB97}"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2FD660-E806-4A5D-ACD6-3742D948392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1892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05E86F1-A378-41DA-B47A-FCCD515EFB97}"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1692102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806808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360352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364077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5E86F1-A378-41DA-B47A-FCCD515EFB97}"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119614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5E86F1-A378-41DA-B47A-FCCD515EFB97}"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163694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5E86F1-A378-41DA-B47A-FCCD515EFB97}" type="datetimeFigureOut">
              <a:rPr lang="en-GB" smtClean="0"/>
              <a:t>28/06/2022</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203250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5E86F1-A378-41DA-B47A-FCCD515EFB97}"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3369462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E86F1-A378-41DA-B47A-FCCD515EFB97}" type="datetimeFigureOut">
              <a:rPr lang="en-GB" smtClean="0"/>
              <a:t>28/06/2022</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100081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5E86F1-A378-41DA-B47A-FCCD515EFB97}"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375226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5E86F1-A378-41DA-B47A-FCCD515EFB97}"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2FD660-E806-4A5D-ACD6-3742D948392D}" type="slidenum">
              <a:rPr lang="en-GB" smtClean="0"/>
              <a:t>‹#›</a:t>
            </a:fld>
            <a:endParaRPr lang="en-GB"/>
          </a:p>
        </p:txBody>
      </p:sp>
    </p:spTree>
    <p:extLst>
      <p:ext uri="{BB962C8B-B14F-4D97-AF65-F5344CB8AC3E}">
        <p14:creationId xmlns:p14="http://schemas.microsoft.com/office/powerpoint/2010/main" val="80362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5E86F1-A378-41DA-B47A-FCCD515EFB97}" type="datetimeFigureOut">
              <a:rPr lang="en-GB" smtClean="0"/>
              <a:t>28/06/2022</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2FD660-E806-4A5D-ACD6-3742D948392D}" type="slidenum">
              <a:rPr lang="en-GB" smtClean="0"/>
              <a:t>‹#›</a:t>
            </a:fld>
            <a:endParaRPr lang="en-GB"/>
          </a:p>
        </p:txBody>
      </p:sp>
    </p:spTree>
    <p:extLst>
      <p:ext uri="{BB962C8B-B14F-4D97-AF65-F5344CB8AC3E}">
        <p14:creationId xmlns:p14="http://schemas.microsoft.com/office/powerpoint/2010/main" val="3260722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74B0F-C573-49BE-9125-921043ED6163}"/>
              </a:ext>
            </a:extLst>
          </p:cNvPr>
          <p:cNvSpPr>
            <a:spLocks noGrp="1"/>
          </p:cNvSpPr>
          <p:nvPr>
            <p:ph type="ctrTitle"/>
          </p:nvPr>
        </p:nvSpPr>
        <p:spPr/>
        <p:txBody>
          <a:bodyPr/>
          <a:lstStyle/>
          <a:p>
            <a:r>
              <a:rPr lang="tr-TR" b="1" dirty="0"/>
              <a:t>NEW COMEDY</a:t>
            </a:r>
            <a:endParaRPr lang="en-GB" b="1" dirty="0"/>
          </a:p>
        </p:txBody>
      </p:sp>
      <p:sp>
        <p:nvSpPr>
          <p:cNvPr id="3" name="Subtitle 2">
            <a:extLst>
              <a:ext uri="{FF2B5EF4-FFF2-40B4-BE49-F238E27FC236}">
                <a16:creationId xmlns:a16="http://schemas.microsoft.com/office/drawing/2014/main" id="{E8F29D39-6AAF-435B-BA7E-9580EE4C5CFC}"/>
              </a:ext>
            </a:extLst>
          </p:cNvPr>
          <p:cNvSpPr>
            <a:spLocks noGrp="1"/>
          </p:cNvSpPr>
          <p:nvPr>
            <p:ph type="subTitle" idx="1"/>
          </p:nvPr>
        </p:nvSpPr>
        <p:spPr/>
        <p:txBody>
          <a:bodyPr/>
          <a:lstStyle/>
          <a:p>
            <a:r>
              <a:rPr lang="tr-TR" dirty="0"/>
              <a:t>Dr. Funda Hay</a:t>
            </a:r>
          </a:p>
          <a:p>
            <a:r>
              <a:rPr lang="tr-TR" dirty="0"/>
              <a:t>fhay@ankara.edu.tr</a:t>
            </a:r>
            <a:endParaRPr lang="en-GB" dirty="0"/>
          </a:p>
        </p:txBody>
      </p:sp>
    </p:spTree>
    <p:extLst>
      <p:ext uri="{BB962C8B-B14F-4D97-AF65-F5344CB8AC3E}">
        <p14:creationId xmlns:p14="http://schemas.microsoft.com/office/powerpoint/2010/main" val="219158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50" name="Rectangle 49">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2" name="Content Placeholder 2">
            <a:extLst>
              <a:ext uri="{FF2B5EF4-FFF2-40B4-BE49-F238E27FC236}">
                <a16:creationId xmlns:a16="http://schemas.microsoft.com/office/drawing/2014/main" id="{B247ABAF-BE25-4B79-89B3-8FA6DC5542B4}"/>
              </a:ext>
            </a:extLst>
          </p:cNvPr>
          <p:cNvGraphicFramePr>
            <a:graphicFrameLocks noGrp="1"/>
          </p:cNvGraphicFramePr>
          <p:nvPr>
            <p:ph idx="1"/>
            <p:extLst>
              <p:ext uri="{D42A27DB-BD31-4B8C-83A1-F6EECF244321}">
                <p14:modId xmlns:p14="http://schemas.microsoft.com/office/powerpoint/2010/main" val="172028342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516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D47CFE-2D01-4D00-9958-F51698D5E2DA}"/>
              </a:ext>
            </a:extLst>
          </p:cNvPr>
          <p:cNvSpPr>
            <a:spLocks noGrp="1"/>
          </p:cNvSpPr>
          <p:nvPr>
            <p:ph idx="1"/>
          </p:nvPr>
        </p:nvSpPr>
        <p:spPr>
          <a:xfrm>
            <a:off x="2084427" y="1834920"/>
            <a:ext cx="9231274" cy="3188160"/>
          </a:xfrm>
        </p:spPr>
        <p:txBody>
          <a:bodyPr>
            <a:normAutofit/>
          </a:bodyPr>
          <a:lstStyle/>
          <a:p>
            <a:r>
              <a:rPr lang="en-GB" sz="3000" dirty="0">
                <a:solidFill>
                  <a:schemeClr val="tx1"/>
                </a:solidFill>
              </a:rPr>
              <a:t>The most important one among </a:t>
            </a:r>
            <a:r>
              <a:rPr lang="tr-TR" sz="3000" dirty="0" err="1">
                <a:solidFill>
                  <a:schemeClr val="tx1"/>
                </a:solidFill>
              </a:rPr>
              <a:t>Plautus</a:t>
            </a:r>
            <a:r>
              <a:rPr lang="tr-TR" sz="3000" dirty="0">
                <a:solidFill>
                  <a:schemeClr val="tx1"/>
                </a:solidFill>
              </a:rPr>
              <a:t>’</a:t>
            </a:r>
            <a:r>
              <a:rPr lang="en-GB" sz="3000" dirty="0">
                <a:solidFill>
                  <a:schemeClr val="tx1"/>
                </a:solidFill>
              </a:rPr>
              <a:t> characters are slaves.</a:t>
            </a:r>
            <a:endParaRPr lang="tr-TR" sz="3000" dirty="0">
              <a:solidFill>
                <a:schemeClr val="tx1"/>
              </a:solidFill>
            </a:endParaRPr>
          </a:p>
          <a:p>
            <a:pPr lvl="2"/>
            <a:r>
              <a:rPr lang="tr-TR" sz="3000" dirty="0" err="1">
                <a:solidFill>
                  <a:schemeClr val="tx1"/>
                </a:solidFill>
              </a:rPr>
              <a:t>who</a:t>
            </a:r>
            <a:r>
              <a:rPr lang="tr-TR" sz="3000" dirty="0">
                <a:solidFill>
                  <a:schemeClr val="tx1"/>
                </a:solidFill>
              </a:rPr>
              <a:t> </a:t>
            </a:r>
            <a:r>
              <a:rPr lang="en-GB" sz="3000" dirty="0">
                <a:solidFill>
                  <a:schemeClr val="tx1"/>
                </a:solidFill>
              </a:rPr>
              <a:t>learned all kinds of intrigues and tricks</a:t>
            </a:r>
            <a:endParaRPr lang="tr-TR" sz="3000" dirty="0">
              <a:solidFill>
                <a:schemeClr val="tx1"/>
              </a:solidFill>
            </a:endParaRPr>
          </a:p>
          <a:p>
            <a:pPr lvl="2"/>
            <a:r>
              <a:rPr lang="en-GB" sz="3000" dirty="0">
                <a:solidFill>
                  <a:schemeClr val="tx1"/>
                </a:solidFill>
              </a:rPr>
              <a:t>smart </a:t>
            </a:r>
          </a:p>
        </p:txBody>
      </p:sp>
    </p:spTree>
    <p:extLst>
      <p:ext uri="{BB962C8B-B14F-4D97-AF65-F5344CB8AC3E}">
        <p14:creationId xmlns:p14="http://schemas.microsoft.com/office/powerpoint/2010/main" val="1074739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0F5CC-5203-4113-865C-9FA24C91A85F}"/>
              </a:ext>
            </a:extLst>
          </p:cNvPr>
          <p:cNvSpPr>
            <a:spLocks noGrp="1"/>
          </p:cNvSpPr>
          <p:nvPr>
            <p:ph idx="1"/>
          </p:nvPr>
        </p:nvSpPr>
        <p:spPr>
          <a:xfrm>
            <a:off x="1356125" y="2020654"/>
            <a:ext cx="5136115" cy="2816691"/>
          </a:xfrm>
        </p:spPr>
        <p:txBody>
          <a:bodyPr>
            <a:noAutofit/>
          </a:bodyPr>
          <a:lstStyle/>
          <a:p>
            <a:r>
              <a:rPr lang="en-GB" sz="3000" dirty="0">
                <a:solidFill>
                  <a:srgbClr val="000000"/>
                </a:solidFill>
              </a:rPr>
              <a:t>Most of the actors also must be skilled singers, because the main characters </a:t>
            </a:r>
            <a:r>
              <a:rPr lang="tr-TR" sz="3000" dirty="0" err="1">
                <a:solidFill>
                  <a:srgbClr val="000000"/>
                </a:solidFill>
              </a:rPr>
              <a:t>perform</a:t>
            </a:r>
            <a:r>
              <a:rPr lang="en-GB" sz="3000" dirty="0">
                <a:solidFill>
                  <a:srgbClr val="000000"/>
                </a:solidFill>
              </a:rPr>
              <a:t> “entering songs”.</a:t>
            </a:r>
          </a:p>
        </p:txBody>
      </p:sp>
      <p:pic>
        <p:nvPicPr>
          <p:cNvPr id="5" name="Picture 4" descr="A close up of a building&#10;&#10;Description automatically generated">
            <a:extLst>
              <a:ext uri="{FF2B5EF4-FFF2-40B4-BE49-F238E27FC236}">
                <a16:creationId xmlns:a16="http://schemas.microsoft.com/office/drawing/2014/main" id="{CD1C4396-EA4C-40DD-B3D0-8A30C857C6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0308" y="1634906"/>
            <a:ext cx="4344843" cy="4257947"/>
          </a:xfrm>
          <a:prstGeom prst="rect">
            <a:avLst/>
          </a:prstGeom>
        </p:spPr>
      </p:pic>
    </p:spTree>
    <p:extLst>
      <p:ext uri="{BB962C8B-B14F-4D97-AF65-F5344CB8AC3E}">
        <p14:creationId xmlns:p14="http://schemas.microsoft.com/office/powerpoint/2010/main" val="2840420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7A5CE44-9D07-4AD7-B94C-7C9351367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A703601-C9B7-448F-B403-01CBCB088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047" y="935646"/>
            <a:ext cx="4851190" cy="4968016"/>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923CDCA-D161-4CE7-BA92-92AE20B96D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87364" y="228600"/>
            <a:ext cx="2851523" cy="6638625"/>
            <a:chOff x="2487613" y="285750"/>
            <a:chExt cx="2428875" cy="5654676"/>
          </a:xfrm>
        </p:grpSpPr>
        <p:sp>
          <p:nvSpPr>
            <p:cNvPr id="15" name="Freeform 11">
              <a:extLst>
                <a:ext uri="{FF2B5EF4-FFF2-40B4-BE49-F238E27FC236}">
                  <a16:creationId xmlns:a16="http://schemas.microsoft.com/office/drawing/2014/main" id="{AFFB0997-74F4-42F6-80A7-7C1B6BD3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6" name="Freeform 12">
              <a:extLst>
                <a:ext uri="{FF2B5EF4-FFF2-40B4-BE49-F238E27FC236}">
                  <a16:creationId xmlns:a16="http://schemas.microsoft.com/office/drawing/2014/main" id="{A14E1792-3BAD-41B1-A563-2180A26E67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 name="Freeform 13">
              <a:extLst>
                <a:ext uri="{FF2B5EF4-FFF2-40B4-BE49-F238E27FC236}">
                  <a16:creationId xmlns:a16="http://schemas.microsoft.com/office/drawing/2014/main" id="{C30D05BD-CE6E-4143-946E-A2C5EC7CFB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8" name="Freeform 14">
              <a:extLst>
                <a:ext uri="{FF2B5EF4-FFF2-40B4-BE49-F238E27FC236}">
                  <a16:creationId xmlns:a16="http://schemas.microsoft.com/office/drawing/2014/main" id="{4317EBD8-70E0-492B-B401-C72697C7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9" name="Freeform 15">
              <a:extLst>
                <a:ext uri="{FF2B5EF4-FFF2-40B4-BE49-F238E27FC236}">
                  <a16:creationId xmlns:a16="http://schemas.microsoft.com/office/drawing/2014/main" id="{60545381-EDB5-47D8-9497-D5802F5A4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 name="Freeform 16">
              <a:extLst>
                <a:ext uri="{FF2B5EF4-FFF2-40B4-BE49-F238E27FC236}">
                  <a16:creationId xmlns:a16="http://schemas.microsoft.com/office/drawing/2014/main" id="{E67012E4-2FDC-4F96-A145-1E426784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1" name="Freeform 17">
              <a:extLst>
                <a:ext uri="{FF2B5EF4-FFF2-40B4-BE49-F238E27FC236}">
                  <a16:creationId xmlns:a16="http://schemas.microsoft.com/office/drawing/2014/main" id="{C088EA8D-BA27-4043-967F-595BE451C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2" name="Freeform 18">
              <a:extLst>
                <a:ext uri="{FF2B5EF4-FFF2-40B4-BE49-F238E27FC236}">
                  <a16:creationId xmlns:a16="http://schemas.microsoft.com/office/drawing/2014/main" id="{7D7B306D-2572-4DF7-BC2E-6752033177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 name="Freeform 19">
              <a:extLst>
                <a:ext uri="{FF2B5EF4-FFF2-40B4-BE49-F238E27FC236}">
                  <a16:creationId xmlns:a16="http://schemas.microsoft.com/office/drawing/2014/main" id="{EBFED6A3-D5D7-4F26-B6EB-091492A9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4" name="Freeform 20">
              <a:extLst>
                <a:ext uri="{FF2B5EF4-FFF2-40B4-BE49-F238E27FC236}">
                  <a16:creationId xmlns:a16="http://schemas.microsoft.com/office/drawing/2014/main" id="{57CA315F-B9C5-4899-A337-C1389083C6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5" name="Freeform 21">
              <a:extLst>
                <a:ext uri="{FF2B5EF4-FFF2-40B4-BE49-F238E27FC236}">
                  <a16:creationId xmlns:a16="http://schemas.microsoft.com/office/drawing/2014/main" id="{F3C62C3A-023D-428B-AEEA-68C9B037B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6" name="Freeform 22">
              <a:extLst>
                <a:ext uri="{FF2B5EF4-FFF2-40B4-BE49-F238E27FC236}">
                  <a16:creationId xmlns:a16="http://schemas.microsoft.com/office/drawing/2014/main" id="{6132B97B-0D55-426A-8D75-9E7F8FCE7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8" name="Group 27">
            <a:extLst>
              <a:ext uri="{FF2B5EF4-FFF2-40B4-BE49-F238E27FC236}">
                <a16:creationId xmlns:a16="http://schemas.microsoft.com/office/drawing/2014/main" id="{B28C8CE4-C5A6-4B6C-B428-1D2852C394F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4579" y="-786"/>
            <a:ext cx="2356675" cy="6854040"/>
            <a:chOff x="6627813" y="194833"/>
            <a:chExt cx="1952625" cy="5678918"/>
          </a:xfrm>
        </p:grpSpPr>
        <p:sp>
          <p:nvSpPr>
            <p:cNvPr id="29" name="Freeform 27">
              <a:extLst>
                <a:ext uri="{FF2B5EF4-FFF2-40B4-BE49-F238E27FC236}">
                  <a16:creationId xmlns:a16="http://schemas.microsoft.com/office/drawing/2014/main" id="{6C6C0EAF-AF4D-4E28-B480-93C9A324D9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0" name="Freeform 28">
              <a:extLst>
                <a:ext uri="{FF2B5EF4-FFF2-40B4-BE49-F238E27FC236}">
                  <a16:creationId xmlns:a16="http://schemas.microsoft.com/office/drawing/2014/main" id="{C254D393-7673-4399-AE7D-933ED61B16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1" name="Freeform 29">
              <a:extLst>
                <a:ext uri="{FF2B5EF4-FFF2-40B4-BE49-F238E27FC236}">
                  <a16:creationId xmlns:a16="http://schemas.microsoft.com/office/drawing/2014/main" id="{76A48428-8958-41F8-BCFD-F9EB16A17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2" name="Freeform 30">
              <a:extLst>
                <a:ext uri="{FF2B5EF4-FFF2-40B4-BE49-F238E27FC236}">
                  <a16:creationId xmlns:a16="http://schemas.microsoft.com/office/drawing/2014/main" id="{F895B04F-691C-404F-A9F1-47B315756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3" name="Freeform 31">
              <a:extLst>
                <a:ext uri="{FF2B5EF4-FFF2-40B4-BE49-F238E27FC236}">
                  <a16:creationId xmlns:a16="http://schemas.microsoft.com/office/drawing/2014/main" id="{38BAB3B8-E8BB-4327-9E73-FFAD5597B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4" name="Freeform 32">
              <a:extLst>
                <a:ext uri="{FF2B5EF4-FFF2-40B4-BE49-F238E27FC236}">
                  <a16:creationId xmlns:a16="http://schemas.microsoft.com/office/drawing/2014/main" id="{88ED23AE-358F-4EEC-8D62-917EBED710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5" name="Freeform 33">
              <a:extLst>
                <a:ext uri="{FF2B5EF4-FFF2-40B4-BE49-F238E27FC236}">
                  <a16:creationId xmlns:a16="http://schemas.microsoft.com/office/drawing/2014/main" id="{776F07C9-FA92-406A-B934-95BE8CAED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6" name="Freeform 34">
              <a:extLst>
                <a:ext uri="{FF2B5EF4-FFF2-40B4-BE49-F238E27FC236}">
                  <a16:creationId xmlns:a16="http://schemas.microsoft.com/office/drawing/2014/main" id="{BDA1CEAF-E0AD-4A46-8E40-9251837C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7" name="Freeform 35">
              <a:extLst>
                <a:ext uri="{FF2B5EF4-FFF2-40B4-BE49-F238E27FC236}">
                  <a16:creationId xmlns:a16="http://schemas.microsoft.com/office/drawing/2014/main" id="{53D21C6F-F2ED-4F73-8B4D-9E2FECBB9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8" name="Freeform 36">
              <a:extLst>
                <a:ext uri="{FF2B5EF4-FFF2-40B4-BE49-F238E27FC236}">
                  <a16:creationId xmlns:a16="http://schemas.microsoft.com/office/drawing/2014/main" id="{2FED37FF-C037-4A76-A8D6-33525D19B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9" name="Freeform 37">
              <a:extLst>
                <a:ext uri="{FF2B5EF4-FFF2-40B4-BE49-F238E27FC236}">
                  <a16:creationId xmlns:a16="http://schemas.microsoft.com/office/drawing/2014/main" id="{8DE0DC4B-718F-4E78-A0AB-8442F28A8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0" name="Freeform 38">
              <a:extLst>
                <a:ext uri="{FF2B5EF4-FFF2-40B4-BE49-F238E27FC236}">
                  <a16:creationId xmlns:a16="http://schemas.microsoft.com/office/drawing/2014/main" id="{8F80CA79-E2F4-4B1D-97DE-04F9215B0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19EDC114-0A3F-4826-BE9D-59C995A5828A}"/>
              </a:ext>
            </a:extLst>
          </p:cNvPr>
          <p:cNvSpPr>
            <a:spLocks noGrp="1"/>
          </p:cNvSpPr>
          <p:nvPr>
            <p:ph type="ctrTitle"/>
          </p:nvPr>
        </p:nvSpPr>
        <p:spPr>
          <a:xfrm>
            <a:off x="8324602" y="935646"/>
            <a:ext cx="3181597" cy="3841735"/>
          </a:xfrm>
        </p:spPr>
        <p:txBody>
          <a:bodyPr>
            <a:normAutofit/>
          </a:bodyPr>
          <a:lstStyle/>
          <a:p>
            <a:r>
              <a:rPr lang="en-GB" sz="3700" b="1" i="1"/>
              <a:t>The Menaechmi</a:t>
            </a:r>
            <a:endParaRPr lang="en-GB" sz="3700"/>
          </a:p>
        </p:txBody>
      </p:sp>
      <p:pic>
        <p:nvPicPr>
          <p:cNvPr id="5" name="Picture 4" descr="A screenshot of a cell phone&#10;&#10;Description automatically generated">
            <a:extLst>
              <a:ext uri="{FF2B5EF4-FFF2-40B4-BE49-F238E27FC236}">
                <a16:creationId xmlns:a16="http://schemas.microsoft.com/office/drawing/2014/main" id="{8A0ADDF6-A733-4B83-A2A5-F52C695ED259}"/>
              </a:ext>
            </a:extLst>
          </p:cNvPr>
          <p:cNvPicPr>
            <a:picLocks noChangeAspect="1"/>
          </p:cNvPicPr>
          <p:nvPr/>
        </p:nvPicPr>
        <p:blipFill rotWithShape="1">
          <a:blip r:embed="rId2">
            <a:extLst>
              <a:ext uri="{28A0092B-C50C-407E-A947-70E740481C1C}">
                <a14:useLocalDpi xmlns:a14="http://schemas.microsoft.com/office/drawing/2010/main" val="0"/>
              </a:ext>
            </a:extLst>
          </a:blip>
          <a:srcRect l="12001" r="10481" b="1"/>
          <a:stretch/>
        </p:blipFill>
        <p:spPr>
          <a:xfrm>
            <a:off x="929675" y="1250067"/>
            <a:ext cx="4213521" cy="4326599"/>
          </a:xfrm>
          <a:prstGeom prst="rect">
            <a:avLst/>
          </a:prstGeom>
        </p:spPr>
      </p:pic>
      <p:sp>
        <p:nvSpPr>
          <p:cNvPr id="42" name="Rectangle 41">
            <a:extLst>
              <a:ext uri="{FF2B5EF4-FFF2-40B4-BE49-F238E27FC236}">
                <a16:creationId xmlns:a16="http://schemas.microsoft.com/office/drawing/2014/main" id="{E15F4FDF-1B24-4F56-AF01-4D0645A8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355"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33">
            <a:extLst>
              <a:ext uri="{FF2B5EF4-FFF2-40B4-BE49-F238E27FC236}">
                <a16:creationId xmlns:a16="http://schemas.microsoft.com/office/drawing/2014/main" id="{4FD76CDA-1C6B-40B2-9A61-FD38CE1B4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87355"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145587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18184-F89F-4804-A7DF-2142CB02505D}"/>
              </a:ext>
            </a:extLst>
          </p:cNvPr>
          <p:cNvSpPr>
            <a:spLocks noGrp="1"/>
          </p:cNvSpPr>
          <p:nvPr>
            <p:ph idx="1"/>
          </p:nvPr>
        </p:nvSpPr>
        <p:spPr>
          <a:xfrm>
            <a:off x="1502290" y="1704365"/>
            <a:ext cx="10050118" cy="3449270"/>
          </a:xfrm>
        </p:spPr>
        <p:txBody>
          <a:bodyPr>
            <a:normAutofit/>
          </a:bodyPr>
          <a:lstStyle/>
          <a:p>
            <a:r>
              <a:rPr lang="en-GB" sz="3200" dirty="0">
                <a:solidFill>
                  <a:schemeClr val="tx1"/>
                </a:solidFill>
              </a:rPr>
              <a:t>The play depends on mistaken identity</a:t>
            </a:r>
            <a:r>
              <a:rPr lang="tr-TR" sz="3200" dirty="0">
                <a:solidFill>
                  <a:schemeClr val="tx1"/>
                </a:solidFill>
              </a:rPr>
              <a:t>.</a:t>
            </a:r>
          </a:p>
          <a:p>
            <a:r>
              <a:rPr lang="tr-TR" sz="3200" dirty="0">
                <a:solidFill>
                  <a:schemeClr val="tx1"/>
                </a:solidFill>
              </a:rPr>
              <a:t>H</a:t>
            </a:r>
            <a:r>
              <a:rPr lang="en-GB" sz="3200" dirty="0">
                <a:solidFill>
                  <a:schemeClr val="tx1"/>
                </a:solidFill>
              </a:rPr>
              <a:t>is characters </a:t>
            </a:r>
            <a:r>
              <a:rPr lang="tr-TR" sz="3200" dirty="0">
                <a:solidFill>
                  <a:schemeClr val="tx1"/>
                </a:solidFill>
              </a:rPr>
              <a:t> </a:t>
            </a:r>
            <a:r>
              <a:rPr lang="en-GB" sz="3200" dirty="0">
                <a:solidFill>
                  <a:schemeClr val="tx1"/>
                </a:solidFill>
              </a:rPr>
              <a:t>merely contribute to the overall tone of good-humoured cynicism- with a considerable touch of misogyny</a:t>
            </a:r>
            <a:r>
              <a:rPr lang="tr-TR" sz="3200" dirty="0">
                <a:solidFill>
                  <a:schemeClr val="tx1"/>
                </a:solidFill>
              </a:rPr>
              <a:t>.</a:t>
            </a:r>
          </a:p>
          <a:p>
            <a:r>
              <a:rPr lang="en-GB" sz="3200" dirty="0">
                <a:solidFill>
                  <a:schemeClr val="tx1"/>
                </a:solidFill>
              </a:rPr>
              <a:t>A company of six actors could easily perform the ten speaking roles in </a:t>
            </a:r>
            <a:r>
              <a:rPr lang="tr-TR" sz="3200" i="1" dirty="0">
                <a:solidFill>
                  <a:schemeClr val="tx1"/>
                </a:solidFill>
              </a:rPr>
              <a:t>t</a:t>
            </a:r>
            <a:r>
              <a:rPr lang="en-GB" sz="3200" i="1" dirty="0">
                <a:solidFill>
                  <a:schemeClr val="tx1"/>
                </a:solidFill>
              </a:rPr>
              <a:t>he Menaechmi</a:t>
            </a:r>
            <a:r>
              <a:rPr lang="en-GB" sz="3200" dirty="0">
                <a:solidFill>
                  <a:schemeClr val="tx1"/>
                </a:solidFill>
              </a:rPr>
              <a:t>.</a:t>
            </a:r>
            <a:endParaRPr lang="tr-TR" sz="3200" dirty="0">
              <a:solidFill>
                <a:schemeClr val="tx1"/>
              </a:solidFill>
            </a:endParaRPr>
          </a:p>
        </p:txBody>
      </p:sp>
    </p:spTree>
    <p:extLst>
      <p:ext uri="{BB962C8B-B14F-4D97-AF65-F5344CB8AC3E}">
        <p14:creationId xmlns:p14="http://schemas.microsoft.com/office/powerpoint/2010/main" val="2806732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714D64-2F94-41DD-BE44-3F75E85F2842}"/>
              </a:ext>
            </a:extLst>
          </p:cNvPr>
          <p:cNvSpPr>
            <a:spLocks noGrp="1"/>
          </p:cNvSpPr>
          <p:nvPr>
            <p:ph idx="1"/>
          </p:nvPr>
        </p:nvSpPr>
        <p:spPr>
          <a:xfrm>
            <a:off x="1873595" y="1696279"/>
            <a:ext cx="9470266" cy="4253948"/>
          </a:xfrm>
        </p:spPr>
        <p:txBody>
          <a:bodyPr>
            <a:noAutofit/>
          </a:bodyPr>
          <a:lstStyle/>
          <a:p>
            <a:r>
              <a:rPr lang="en-GB" sz="3000" dirty="0">
                <a:solidFill>
                  <a:schemeClr val="tx1"/>
                </a:solidFill>
              </a:rPr>
              <a:t>the characters in </a:t>
            </a:r>
            <a:r>
              <a:rPr lang="tr-TR" sz="3000" i="1" dirty="0">
                <a:solidFill>
                  <a:schemeClr val="tx1"/>
                </a:solidFill>
              </a:rPr>
              <a:t>t</a:t>
            </a:r>
            <a:r>
              <a:rPr lang="en-GB" sz="3000" i="1" dirty="0">
                <a:solidFill>
                  <a:schemeClr val="tx1"/>
                </a:solidFill>
              </a:rPr>
              <a:t>he Menaechmi</a:t>
            </a:r>
            <a:r>
              <a:rPr lang="en-GB" sz="3000" dirty="0">
                <a:solidFill>
                  <a:schemeClr val="tx1"/>
                </a:solidFill>
              </a:rPr>
              <a:t> are types rather than individuals.</a:t>
            </a:r>
            <a:endParaRPr lang="tr-TR" sz="3000" dirty="0">
              <a:solidFill>
                <a:schemeClr val="tx1"/>
              </a:solidFill>
            </a:endParaRPr>
          </a:p>
          <a:p>
            <a:pPr lvl="2"/>
            <a:r>
              <a:rPr lang="en-GB" sz="3000" dirty="0" err="1">
                <a:solidFill>
                  <a:schemeClr val="tx1"/>
                </a:solidFill>
              </a:rPr>
              <a:t>Peniculus</a:t>
            </a:r>
            <a:r>
              <a:rPr lang="en-GB" sz="3000" dirty="0">
                <a:solidFill>
                  <a:schemeClr val="tx1"/>
                </a:solidFill>
              </a:rPr>
              <a:t> (“Brush”) suggests the parasites’ ability to sweep the table clean;</a:t>
            </a:r>
            <a:endParaRPr lang="tr-TR" sz="3000" dirty="0">
              <a:solidFill>
                <a:schemeClr val="tx1"/>
              </a:solidFill>
            </a:endParaRPr>
          </a:p>
          <a:p>
            <a:pPr lvl="2"/>
            <a:r>
              <a:rPr lang="en-GB" sz="3000" dirty="0">
                <a:solidFill>
                  <a:schemeClr val="tx1"/>
                </a:solidFill>
              </a:rPr>
              <a:t>the cook is called </a:t>
            </a:r>
            <a:r>
              <a:rPr lang="en-GB" sz="3000" dirty="0" err="1">
                <a:solidFill>
                  <a:schemeClr val="tx1"/>
                </a:solidFill>
              </a:rPr>
              <a:t>Cylindrus</a:t>
            </a:r>
            <a:r>
              <a:rPr lang="en-GB" sz="3000" dirty="0">
                <a:solidFill>
                  <a:schemeClr val="tx1"/>
                </a:solidFill>
              </a:rPr>
              <a:t> (“Roller”); </a:t>
            </a:r>
            <a:endParaRPr lang="tr-TR" sz="3000" dirty="0">
              <a:solidFill>
                <a:schemeClr val="tx1"/>
              </a:solidFill>
            </a:endParaRPr>
          </a:p>
          <a:p>
            <a:pPr lvl="2"/>
            <a:r>
              <a:rPr lang="en-GB" sz="3000" dirty="0">
                <a:solidFill>
                  <a:schemeClr val="tx1"/>
                </a:solidFill>
              </a:rPr>
              <a:t>the courtesan is named </a:t>
            </a:r>
            <a:r>
              <a:rPr lang="en-GB" sz="3000" dirty="0" err="1">
                <a:solidFill>
                  <a:schemeClr val="tx1"/>
                </a:solidFill>
              </a:rPr>
              <a:t>Erotium</a:t>
            </a:r>
            <a:r>
              <a:rPr lang="en-GB" sz="3000" dirty="0">
                <a:solidFill>
                  <a:schemeClr val="tx1"/>
                </a:solidFill>
              </a:rPr>
              <a:t> (“Lovely”).</a:t>
            </a:r>
          </a:p>
        </p:txBody>
      </p:sp>
    </p:spTree>
    <p:extLst>
      <p:ext uri="{BB962C8B-B14F-4D97-AF65-F5344CB8AC3E}">
        <p14:creationId xmlns:p14="http://schemas.microsoft.com/office/powerpoint/2010/main" val="314984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9A76-8A7E-4802-91AD-90499F51DFD0}"/>
              </a:ext>
            </a:extLst>
          </p:cNvPr>
          <p:cNvSpPr>
            <a:spLocks noGrp="1"/>
          </p:cNvSpPr>
          <p:nvPr>
            <p:ph type="title"/>
          </p:nvPr>
        </p:nvSpPr>
        <p:spPr>
          <a:xfrm>
            <a:off x="2592925" y="946778"/>
            <a:ext cx="8911687" cy="958222"/>
          </a:xfrm>
        </p:spPr>
        <p:txBody>
          <a:bodyPr/>
          <a:lstStyle/>
          <a:p>
            <a:r>
              <a:rPr lang="tr-TR" dirty="0"/>
              <a:t>BIBLIOGRAPHY</a:t>
            </a:r>
            <a:endParaRPr lang="en-GB" dirty="0"/>
          </a:p>
        </p:txBody>
      </p:sp>
      <p:sp>
        <p:nvSpPr>
          <p:cNvPr id="3" name="Content Placeholder 2">
            <a:extLst>
              <a:ext uri="{FF2B5EF4-FFF2-40B4-BE49-F238E27FC236}">
                <a16:creationId xmlns:a16="http://schemas.microsoft.com/office/drawing/2014/main" id="{16EBEEEF-B164-4B47-AAC7-3DC783D137E9}"/>
              </a:ext>
            </a:extLst>
          </p:cNvPr>
          <p:cNvSpPr>
            <a:spLocks noGrp="1"/>
          </p:cNvSpPr>
          <p:nvPr>
            <p:ph idx="1"/>
          </p:nvPr>
        </p:nvSpPr>
        <p:spPr>
          <a:xfrm>
            <a:off x="2589212" y="2133600"/>
            <a:ext cx="8915400" cy="2819401"/>
          </a:xfrm>
        </p:spPr>
        <p:txBody>
          <a:bodyPr>
            <a:normAutofit/>
          </a:bodyPr>
          <a:lstStyle/>
          <a:p>
            <a:r>
              <a:rPr lang="en-GB" sz="2800" dirty="0">
                <a:solidFill>
                  <a:schemeClr val="tx1"/>
                </a:solidFill>
              </a:rPr>
              <a:t>Brockett, O. G., Ball, R. J. </a:t>
            </a:r>
            <a:r>
              <a:rPr lang="en-GB" sz="2800" i="1" dirty="0">
                <a:solidFill>
                  <a:schemeClr val="tx1"/>
                </a:solidFill>
              </a:rPr>
              <a:t>The Essential Theatre</a:t>
            </a:r>
            <a:r>
              <a:rPr lang="en-GB" sz="2800" dirty="0">
                <a:solidFill>
                  <a:schemeClr val="tx1"/>
                </a:solidFill>
              </a:rPr>
              <a:t>. Thomson Wadsworth, 2004.</a:t>
            </a:r>
          </a:p>
          <a:p>
            <a:r>
              <a:rPr lang="en-GB" sz="2800" dirty="0" err="1">
                <a:solidFill>
                  <a:schemeClr val="tx1"/>
                </a:solidFill>
              </a:rPr>
              <a:t>Croally</a:t>
            </a:r>
            <a:r>
              <a:rPr lang="en-GB" sz="2800" dirty="0">
                <a:solidFill>
                  <a:schemeClr val="tx1"/>
                </a:solidFill>
              </a:rPr>
              <a:t>, Neil and Roy Hyde. </a:t>
            </a:r>
            <a:r>
              <a:rPr lang="en-GB" sz="2800" i="1" dirty="0">
                <a:solidFill>
                  <a:schemeClr val="tx1"/>
                </a:solidFill>
              </a:rPr>
              <a:t>Classical Literature: An Introduction</a:t>
            </a:r>
            <a:r>
              <a:rPr lang="en-GB" sz="2800" dirty="0">
                <a:solidFill>
                  <a:schemeClr val="tx1"/>
                </a:solidFill>
              </a:rPr>
              <a:t>. Routledge, 2011.</a:t>
            </a:r>
          </a:p>
        </p:txBody>
      </p:sp>
    </p:spTree>
    <p:extLst>
      <p:ext uri="{BB962C8B-B14F-4D97-AF65-F5344CB8AC3E}">
        <p14:creationId xmlns:p14="http://schemas.microsoft.com/office/powerpoint/2010/main" val="248171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A1779-4BEF-48FA-B771-52BD1760EE69}"/>
              </a:ext>
            </a:extLst>
          </p:cNvPr>
          <p:cNvSpPr>
            <a:spLocks noGrp="1"/>
          </p:cNvSpPr>
          <p:nvPr>
            <p:ph idx="1"/>
          </p:nvPr>
        </p:nvSpPr>
        <p:spPr>
          <a:xfrm>
            <a:off x="1653545" y="1105785"/>
            <a:ext cx="10169860" cy="5018568"/>
          </a:xfrm>
        </p:spPr>
        <p:txBody>
          <a:bodyPr>
            <a:normAutofit/>
          </a:bodyPr>
          <a:lstStyle/>
          <a:p>
            <a:r>
              <a:rPr lang="en-GB" sz="3000" dirty="0">
                <a:solidFill>
                  <a:schemeClr val="tx1"/>
                </a:solidFill>
              </a:rPr>
              <a:t>New Comedy begins with the Greek playwright Menander’s plays after 320s BC.</a:t>
            </a:r>
          </a:p>
          <a:p>
            <a:pPr lvl="2"/>
            <a:r>
              <a:rPr lang="en-GB" sz="2800" dirty="0">
                <a:solidFill>
                  <a:schemeClr val="tx1"/>
                </a:solidFill>
              </a:rPr>
              <a:t>The chorus becomes increasingly separate the action</a:t>
            </a:r>
            <a:endParaRPr lang="tr-TR" sz="2800" dirty="0">
              <a:solidFill>
                <a:schemeClr val="tx1"/>
              </a:solidFill>
            </a:endParaRPr>
          </a:p>
          <a:p>
            <a:pPr lvl="2"/>
            <a:r>
              <a:rPr lang="en-GB" sz="2800" dirty="0">
                <a:solidFill>
                  <a:schemeClr val="tx1"/>
                </a:solidFill>
              </a:rPr>
              <a:t>the five-act structure is established.</a:t>
            </a:r>
          </a:p>
          <a:p>
            <a:pPr lvl="2"/>
            <a:r>
              <a:rPr lang="en-GB" sz="2800" dirty="0">
                <a:solidFill>
                  <a:schemeClr val="tx1"/>
                </a:solidFill>
              </a:rPr>
              <a:t>The extravagant and grotesque costume</a:t>
            </a:r>
            <a:r>
              <a:rPr lang="tr-TR" sz="2800" dirty="0">
                <a:solidFill>
                  <a:schemeClr val="tx1"/>
                </a:solidFill>
              </a:rPr>
              <a:t>s d</a:t>
            </a:r>
            <a:r>
              <a:rPr lang="en-GB" sz="2800" dirty="0" err="1">
                <a:solidFill>
                  <a:schemeClr val="tx1"/>
                </a:solidFill>
              </a:rPr>
              <a:t>isappear</a:t>
            </a:r>
            <a:r>
              <a:rPr lang="tr-TR" sz="2800" dirty="0" err="1">
                <a:solidFill>
                  <a:schemeClr val="tx1"/>
                </a:solidFill>
              </a:rPr>
              <a:t>ed</a:t>
            </a:r>
            <a:r>
              <a:rPr lang="en-GB" sz="2800" dirty="0">
                <a:solidFill>
                  <a:schemeClr val="tx1"/>
                </a:solidFill>
              </a:rPr>
              <a:t>. </a:t>
            </a:r>
          </a:p>
          <a:p>
            <a:pPr lvl="2"/>
            <a:r>
              <a:rPr lang="en-GB" sz="2800" dirty="0">
                <a:solidFill>
                  <a:schemeClr val="tx1"/>
                </a:solidFill>
              </a:rPr>
              <a:t>All the plays have a contemporary, domestic setting.</a:t>
            </a:r>
          </a:p>
        </p:txBody>
      </p:sp>
    </p:spTree>
    <p:extLst>
      <p:ext uri="{BB962C8B-B14F-4D97-AF65-F5344CB8AC3E}">
        <p14:creationId xmlns:p14="http://schemas.microsoft.com/office/powerpoint/2010/main" val="3209127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A656E-91B9-4C6D-9935-9C2981BCC642}"/>
              </a:ext>
            </a:extLst>
          </p:cNvPr>
          <p:cNvSpPr>
            <a:spLocks noGrp="1"/>
          </p:cNvSpPr>
          <p:nvPr>
            <p:ph idx="1"/>
          </p:nvPr>
        </p:nvSpPr>
        <p:spPr>
          <a:xfrm>
            <a:off x="2151038" y="1697478"/>
            <a:ext cx="9712100" cy="3463043"/>
          </a:xfrm>
        </p:spPr>
        <p:txBody>
          <a:bodyPr>
            <a:noAutofit/>
          </a:bodyPr>
          <a:lstStyle/>
          <a:p>
            <a:pPr lvl="0"/>
            <a:r>
              <a:rPr lang="en-GB" sz="3000" dirty="0">
                <a:solidFill>
                  <a:schemeClr val="tx1"/>
                </a:solidFill>
              </a:rPr>
              <a:t>All the plays have similar plot elements.</a:t>
            </a:r>
          </a:p>
          <a:p>
            <a:pPr lvl="0"/>
            <a:r>
              <a:rPr lang="en-GB" sz="3000" dirty="0">
                <a:solidFill>
                  <a:schemeClr val="tx1"/>
                </a:solidFill>
              </a:rPr>
              <a:t>There are also deceptions, recognitions and reversals of fortune.</a:t>
            </a:r>
          </a:p>
          <a:p>
            <a:pPr lvl="0"/>
            <a:r>
              <a:rPr lang="en-GB" sz="3000" dirty="0">
                <a:solidFill>
                  <a:schemeClr val="tx1"/>
                </a:solidFill>
              </a:rPr>
              <a:t>There are fairly long narrative speeches and divine prologues</a:t>
            </a:r>
          </a:p>
        </p:txBody>
      </p:sp>
    </p:spTree>
    <p:extLst>
      <p:ext uri="{BB962C8B-B14F-4D97-AF65-F5344CB8AC3E}">
        <p14:creationId xmlns:p14="http://schemas.microsoft.com/office/powerpoint/2010/main" val="311046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22589B50-D615-4630-B6F7-29E99FF2C4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87A83DF-4E7A-4A81-867E-10E29C4BD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6111243"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737408D-5896-436F-89C5-69E8422F38D1}"/>
              </a:ext>
            </a:extLst>
          </p:cNvPr>
          <p:cNvSpPr>
            <a:spLocks noGrp="1"/>
          </p:cNvSpPr>
          <p:nvPr>
            <p:ph type="ctrTitle"/>
          </p:nvPr>
        </p:nvSpPr>
        <p:spPr>
          <a:xfrm>
            <a:off x="540279" y="967417"/>
            <a:ext cx="5280460" cy="3943250"/>
          </a:xfrm>
        </p:spPr>
        <p:txBody>
          <a:bodyPr>
            <a:normAutofit/>
          </a:bodyPr>
          <a:lstStyle/>
          <a:p>
            <a:r>
              <a:rPr lang="en-GB" sz="4000" b="1">
                <a:solidFill>
                  <a:srgbClr val="FEFFFF"/>
                </a:solidFill>
              </a:rPr>
              <a:t>ROMAN COMEDY</a:t>
            </a:r>
            <a:endParaRPr lang="en-GB" sz="4000">
              <a:solidFill>
                <a:srgbClr val="FEFFFF"/>
              </a:solidFill>
            </a:endParaRPr>
          </a:p>
        </p:txBody>
      </p:sp>
      <p:sp>
        <p:nvSpPr>
          <p:cNvPr id="18" name="Freeform 27">
            <a:extLst>
              <a:ext uri="{FF2B5EF4-FFF2-40B4-BE49-F238E27FC236}">
                <a16:creationId xmlns:a16="http://schemas.microsoft.com/office/drawing/2014/main" id="{435515D7-4CE9-4558-BA93-E245EFB64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pic>
        <p:nvPicPr>
          <p:cNvPr id="5" name="Picture 4" descr="A picture containing food&#10;&#10;Description automatically generated">
            <a:extLst>
              <a:ext uri="{FF2B5EF4-FFF2-40B4-BE49-F238E27FC236}">
                <a16:creationId xmlns:a16="http://schemas.microsoft.com/office/drawing/2014/main" id="{340AA283-EA5D-482D-A259-D9B73DB9AF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4745" y="2073783"/>
            <a:ext cx="4153750" cy="2704419"/>
          </a:xfrm>
          <a:prstGeom prst="rect">
            <a:avLst/>
          </a:prstGeom>
        </p:spPr>
      </p:pic>
    </p:spTree>
    <p:extLst>
      <p:ext uri="{BB962C8B-B14F-4D97-AF65-F5344CB8AC3E}">
        <p14:creationId xmlns:p14="http://schemas.microsoft.com/office/powerpoint/2010/main" val="225009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29FABD-02F2-42FC-A2EF-41E8120BBD8C}"/>
              </a:ext>
            </a:extLst>
          </p:cNvPr>
          <p:cNvSpPr>
            <a:spLocks noGrp="1"/>
          </p:cNvSpPr>
          <p:nvPr>
            <p:ph idx="1"/>
          </p:nvPr>
        </p:nvSpPr>
        <p:spPr>
          <a:xfrm>
            <a:off x="1993787" y="1285773"/>
            <a:ext cx="9765821" cy="4966171"/>
          </a:xfrm>
        </p:spPr>
        <p:txBody>
          <a:bodyPr>
            <a:normAutofit/>
          </a:bodyPr>
          <a:lstStyle/>
          <a:p>
            <a:r>
              <a:rPr lang="en-GB" sz="3200" dirty="0">
                <a:solidFill>
                  <a:schemeClr val="tx1"/>
                </a:solidFill>
              </a:rPr>
              <a:t>The essence of what is ridiculous is based on flaw and being lack of nobility.</a:t>
            </a:r>
            <a:endParaRPr lang="tr-TR" sz="3200" dirty="0">
              <a:solidFill>
                <a:schemeClr val="tx1"/>
              </a:solidFill>
            </a:endParaRPr>
          </a:p>
          <a:p>
            <a:r>
              <a:rPr lang="en-GB" sz="3200" dirty="0">
                <a:solidFill>
                  <a:schemeClr val="tx1"/>
                </a:solidFill>
              </a:rPr>
              <a:t>Roman comedy deal</a:t>
            </a:r>
            <a:r>
              <a:rPr lang="tr-TR" sz="3200" dirty="0">
                <a:solidFill>
                  <a:schemeClr val="tx1"/>
                </a:solidFill>
              </a:rPr>
              <a:t>s</a:t>
            </a:r>
            <a:r>
              <a:rPr lang="en-GB" sz="3200" dirty="0">
                <a:solidFill>
                  <a:schemeClr val="tx1"/>
                </a:solidFill>
              </a:rPr>
              <a:t> with everyday domestic affairs. </a:t>
            </a:r>
            <a:endParaRPr lang="tr-TR" sz="3200" dirty="0">
              <a:solidFill>
                <a:schemeClr val="tx1"/>
              </a:solidFill>
            </a:endParaRPr>
          </a:p>
          <a:p>
            <a:r>
              <a:rPr lang="tr-TR" sz="3200" dirty="0" err="1">
                <a:solidFill>
                  <a:schemeClr val="tx1"/>
                </a:solidFill>
              </a:rPr>
              <a:t>The</a:t>
            </a:r>
            <a:r>
              <a:rPr lang="tr-TR" sz="3200" dirty="0">
                <a:solidFill>
                  <a:schemeClr val="tx1"/>
                </a:solidFill>
              </a:rPr>
              <a:t> </a:t>
            </a:r>
            <a:r>
              <a:rPr lang="en-GB" sz="3200" dirty="0">
                <a:solidFill>
                  <a:schemeClr val="tx1"/>
                </a:solidFill>
              </a:rPr>
              <a:t>plots turn on misunderstandings or mistaken identity, misunderstood motives, or deliberate deception. </a:t>
            </a:r>
          </a:p>
        </p:txBody>
      </p:sp>
    </p:spTree>
    <p:extLst>
      <p:ext uri="{BB962C8B-B14F-4D97-AF65-F5344CB8AC3E}">
        <p14:creationId xmlns:p14="http://schemas.microsoft.com/office/powerpoint/2010/main" val="318675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B660E-DB48-4B33-8006-0EBA78B3D868}"/>
              </a:ext>
            </a:extLst>
          </p:cNvPr>
          <p:cNvSpPr>
            <a:spLocks noGrp="1"/>
          </p:cNvSpPr>
          <p:nvPr>
            <p:ph idx="1"/>
          </p:nvPr>
        </p:nvSpPr>
        <p:spPr>
          <a:xfrm>
            <a:off x="1383045" y="2008994"/>
            <a:ext cx="6145619" cy="2840011"/>
          </a:xfrm>
        </p:spPr>
        <p:txBody>
          <a:bodyPr>
            <a:noAutofit/>
          </a:bodyPr>
          <a:lstStyle/>
          <a:p>
            <a:r>
              <a:rPr lang="en-GB" sz="2800" dirty="0">
                <a:solidFill>
                  <a:schemeClr val="tx1"/>
                </a:solidFill>
              </a:rPr>
              <a:t>They show the well-to-do middle class, those around them</a:t>
            </a:r>
            <a:r>
              <a:rPr lang="tr-TR" sz="2800" dirty="0">
                <a:solidFill>
                  <a:schemeClr val="tx1"/>
                </a:solidFill>
              </a:rPr>
              <a:t>.</a:t>
            </a:r>
          </a:p>
          <a:p>
            <a:r>
              <a:rPr lang="en-GB" sz="2800" dirty="0">
                <a:solidFill>
                  <a:schemeClr val="tx1"/>
                </a:solidFill>
              </a:rPr>
              <a:t>Of all the characters, the most famous is perhaps the “clever slave”.</a:t>
            </a:r>
          </a:p>
        </p:txBody>
      </p:sp>
      <p:pic>
        <p:nvPicPr>
          <p:cNvPr id="5" name="Picture 4" descr="A picture containing sitting, table, photo, cup&#10;&#10;Description automatically generated">
            <a:extLst>
              <a:ext uri="{FF2B5EF4-FFF2-40B4-BE49-F238E27FC236}">
                <a16:creationId xmlns:a16="http://schemas.microsoft.com/office/drawing/2014/main" id="{987E50AA-6765-4FBC-B4FF-3DEB1C61AE06}"/>
              </a:ext>
            </a:extLst>
          </p:cNvPr>
          <p:cNvPicPr>
            <a:picLocks noChangeAspect="1"/>
          </p:cNvPicPr>
          <p:nvPr/>
        </p:nvPicPr>
        <p:blipFill rotWithShape="1">
          <a:blip r:embed="rId2">
            <a:extLst>
              <a:ext uri="{28A0092B-C50C-407E-A947-70E740481C1C}">
                <a14:useLocalDpi xmlns:a14="http://schemas.microsoft.com/office/drawing/2010/main" val="0"/>
              </a:ext>
            </a:extLst>
          </a:blip>
          <a:srcRect l="10515" r="1738" b="-1"/>
          <a:stretch/>
        </p:blipFill>
        <p:spPr>
          <a:xfrm>
            <a:off x="7736146" y="711199"/>
            <a:ext cx="3768466" cy="5419237"/>
          </a:xfrm>
          <a:prstGeom prst="rect">
            <a:avLst/>
          </a:prstGeom>
        </p:spPr>
      </p:pic>
    </p:spTree>
    <p:extLst>
      <p:ext uri="{BB962C8B-B14F-4D97-AF65-F5344CB8AC3E}">
        <p14:creationId xmlns:p14="http://schemas.microsoft.com/office/powerpoint/2010/main" val="229174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CEEF1A-D64D-433F-B908-0834359778F1}"/>
              </a:ext>
            </a:extLst>
          </p:cNvPr>
          <p:cNvSpPr>
            <a:spLocks noGrp="1"/>
          </p:cNvSpPr>
          <p:nvPr>
            <p:ph idx="1"/>
          </p:nvPr>
        </p:nvSpPr>
        <p:spPr>
          <a:xfrm>
            <a:off x="2088923" y="1985284"/>
            <a:ext cx="9659496" cy="2887432"/>
          </a:xfrm>
        </p:spPr>
        <p:txBody>
          <a:bodyPr>
            <a:noAutofit/>
          </a:bodyPr>
          <a:lstStyle/>
          <a:p>
            <a:r>
              <a:rPr lang="en-GB" sz="2800" dirty="0">
                <a:solidFill>
                  <a:schemeClr val="tx1"/>
                </a:solidFill>
              </a:rPr>
              <a:t> “Let no worn out prostitutes sit in the front part of the auditorium, nor the ushers move about in front of spectators or show  anyone to seats while the actors are onstage… Don’t let slaves take up seats meant for free men…, let nursemaids keep little children at home… Let matrons… refrain from gossiping.”</a:t>
            </a:r>
          </a:p>
        </p:txBody>
      </p:sp>
    </p:spTree>
    <p:extLst>
      <p:ext uri="{BB962C8B-B14F-4D97-AF65-F5344CB8AC3E}">
        <p14:creationId xmlns:p14="http://schemas.microsoft.com/office/powerpoint/2010/main" val="2925870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CF4B535-1691-4662-8278-C63086BED297}"/>
              </a:ext>
            </a:extLst>
          </p:cNvPr>
          <p:cNvSpPr>
            <a:spLocks noGrp="1"/>
          </p:cNvSpPr>
          <p:nvPr>
            <p:ph idx="1"/>
          </p:nvPr>
        </p:nvSpPr>
        <p:spPr>
          <a:xfrm>
            <a:off x="780946" y="2141818"/>
            <a:ext cx="5406494" cy="2382121"/>
          </a:xfrm>
        </p:spPr>
        <p:txBody>
          <a:bodyPr>
            <a:noAutofit/>
          </a:bodyPr>
          <a:lstStyle/>
          <a:p>
            <a:r>
              <a:rPr lang="en-GB" sz="2800" dirty="0">
                <a:solidFill>
                  <a:schemeClr val="tx1"/>
                </a:solidFill>
              </a:rPr>
              <a:t>musical element</a:t>
            </a:r>
            <a:r>
              <a:rPr lang="tr-TR" sz="2800" dirty="0">
                <a:solidFill>
                  <a:schemeClr val="tx1"/>
                </a:solidFill>
              </a:rPr>
              <a:t>;</a:t>
            </a:r>
          </a:p>
          <a:p>
            <a:pPr lvl="2"/>
            <a:r>
              <a:rPr lang="tr-TR" sz="2800" dirty="0">
                <a:solidFill>
                  <a:schemeClr val="tx1"/>
                </a:solidFill>
              </a:rPr>
              <a:t> T</a:t>
            </a:r>
            <a:r>
              <a:rPr lang="en-GB" sz="2800" dirty="0">
                <a:solidFill>
                  <a:schemeClr val="tx1"/>
                </a:solidFill>
              </a:rPr>
              <a:t>wo-thirds of the lines were accompanied by the flute.</a:t>
            </a:r>
          </a:p>
        </p:txBody>
      </p:sp>
      <p:pic>
        <p:nvPicPr>
          <p:cNvPr id="5" name="Picture 4" descr="A group of people in costumes&#10;&#10;Description automatically generated">
            <a:extLst>
              <a:ext uri="{FF2B5EF4-FFF2-40B4-BE49-F238E27FC236}">
                <a16:creationId xmlns:a16="http://schemas.microsoft.com/office/drawing/2014/main" id="{4D8DDEBE-3B8A-4382-9BF4-892F72F976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2628" y="1294033"/>
            <a:ext cx="5213489" cy="4077693"/>
          </a:xfrm>
          <a:prstGeom prst="rect">
            <a:avLst/>
          </a:prstGeom>
        </p:spPr>
      </p:pic>
      <p:sp>
        <p:nvSpPr>
          <p:cNvPr id="14"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2172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10">
            <a:extLst>
              <a:ext uri="{FF2B5EF4-FFF2-40B4-BE49-F238E27FC236}">
                <a16:creationId xmlns:a16="http://schemas.microsoft.com/office/drawing/2014/main" id="{0BC7D22A-3C31-4046-A4DD-443AA6A6D3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12">
            <a:extLst>
              <a:ext uri="{FF2B5EF4-FFF2-40B4-BE49-F238E27FC236}">
                <a16:creationId xmlns:a16="http://schemas.microsoft.com/office/drawing/2014/main" id="{F8D5C6AE-ED4F-4CBA-A76C-9B5FB0DB0B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87364" y="228600"/>
            <a:ext cx="2851523" cy="6638625"/>
            <a:chOff x="2487613" y="285750"/>
            <a:chExt cx="2428875" cy="5654676"/>
          </a:xfrm>
        </p:grpSpPr>
        <p:sp>
          <p:nvSpPr>
            <p:cNvPr id="14" name="Freeform 11">
              <a:extLst>
                <a:ext uri="{FF2B5EF4-FFF2-40B4-BE49-F238E27FC236}">
                  <a16:creationId xmlns:a16="http://schemas.microsoft.com/office/drawing/2014/main" id="{41ED80F9-2570-4956-B71C-46595B604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2" name="Freeform 12">
              <a:extLst>
                <a:ext uri="{FF2B5EF4-FFF2-40B4-BE49-F238E27FC236}">
                  <a16:creationId xmlns:a16="http://schemas.microsoft.com/office/drawing/2014/main" id="{7C5A4893-9CCD-46F0-98BD-3FECFB7A5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6" name="Freeform 13">
              <a:extLst>
                <a:ext uri="{FF2B5EF4-FFF2-40B4-BE49-F238E27FC236}">
                  <a16:creationId xmlns:a16="http://schemas.microsoft.com/office/drawing/2014/main" id="{B589D522-7164-489B-A975-33CA327F4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 name="Freeform 14">
              <a:extLst>
                <a:ext uri="{FF2B5EF4-FFF2-40B4-BE49-F238E27FC236}">
                  <a16:creationId xmlns:a16="http://schemas.microsoft.com/office/drawing/2014/main" id="{B4F85399-8692-43F0-85D1-67ED7CB40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 name="Freeform 15">
              <a:extLst>
                <a:ext uri="{FF2B5EF4-FFF2-40B4-BE49-F238E27FC236}">
                  <a16:creationId xmlns:a16="http://schemas.microsoft.com/office/drawing/2014/main" id="{B53E62C1-3FF0-40F9-ADBB-08E0BFBC5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 name="Freeform 16">
              <a:extLst>
                <a:ext uri="{FF2B5EF4-FFF2-40B4-BE49-F238E27FC236}">
                  <a16:creationId xmlns:a16="http://schemas.microsoft.com/office/drawing/2014/main" id="{FF121ACB-BC0C-4DFA-B382-25B79E784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 name="Freeform 17">
              <a:extLst>
                <a:ext uri="{FF2B5EF4-FFF2-40B4-BE49-F238E27FC236}">
                  <a16:creationId xmlns:a16="http://schemas.microsoft.com/office/drawing/2014/main" id="{A58394D9-3789-4BEA-A789-FEA079072B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1" name="Freeform 18">
              <a:extLst>
                <a:ext uri="{FF2B5EF4-FFF2-40B4-BE49-F238E27FC236}">
                  <a16:creationId xmlns:a16="http://schemas.microsoft.com/office/drawing/2014/main" id="{E1BAAD7A-4A6B-4557-BFDD-0F30D8E9A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 name="Freeform 19">
              <a:extLst>
                <a:ext uri="{FF2B5EF4-FFF2-40B4-BE49-F238E27FC236}">
                  <a16:creationId xmlns:a16="http://schemas.microsoft.com/office/drawing/2014/main" id="{5B105CAF-1476-4DB5-AB48-0840BB2575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 name="Freeform 20">
              <a:extLst>
                <a:ext uri="{FF2B5EF4-FFF2-40B4-BE49-F238E27FC236}">
                  <a16:creationId xmlns:a16="http://schemas.microsoft.com/office/drawing/2014/main" id="{7D1B070A-B475-4F8E-BCA1-FDF0346E7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 name="Freeform 21">
              <a:extLst>
                <a:ext uri="{FF2B5EF4-FFF2-40B4-BE49-F238E27FC236}">
                  <a16:creationId xmlns:a16="http://schemas.microsoft.com/office/drawing/2014/main" id="{192B1344-7B9B-4BC9-B560-D3EC9ECDD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5" name="Freeform 22">
              <a:extLst>
                <a:ext uri="{FF2B5EF4-FFF2-40B4-BE49-F238E27FC236}">
                  <a16:creationId xmlns:a16="http://schemas.microsoft.com/office/drawing/2014/main" id="{29C35314-956E-4521-9A13-980A05FCC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pic>
        <p:nvPicPr>
          <p:cNvPr id="6" name="Picture 5" descr="A close up of a person&#10;&#10;Description automatically generated">
            <a:extLst>
              <a:ext uri="{FF2B5EF4-FFF2-40B4-BE49-F238E27FC236}">
                <a16:creationId xmlns:a16="http://schemas.microsoft.com/office/drawing/2014/main" id="{27C94244-909F-4A55-B4C7-6FF1F352903A}"/>
              </a:ext>
            </a:extLst>
          </p:cNvPr>
          <p:cNvPicPr>
            <a:picLocks noChangeAspect="1"/>
          </p:cNvPicPr>
          <p:nvPr/>
        </p:nvPicPr>
        <p:blipFill rotWithShape="1">
          <a:blip r:embed="rId2">
            <a:extLst>
              <a:ext uri="{28A0092B-C50C-407E-A947-70E740481C1C}">
                <a14:useLocalDpi xmlns:a14="http://schemas.microsoft.com/office/drawing/2010/main" val="0"/>
              </a:ext>
            </a:extLst>
          </a:blip>
          <a:srcRect r="-1" b="15897"/>
          <a:stretch/>
        </p:blipFill>
        <p:spPr>
          <a:xfrm>
            <a:off x="1" y="10"/>
            <a:ext cx="6100402" cy="6857990"/>
          </a:xfrm>
          <a:prstGeom prst="rect">
            <a:avLst/>
          </a:prstGeom>
        </p:spPr>
      </p:pic>
      <p:grpSp>
        <p:nvGrpSpPr>
          <p:cNvPr id="27" name="Group 26">
            <a:extLst>
              <a:ext uri="{FF2B5EF4-FFF2-40B4-BE49-F238E27FC236}">
                <a16:creationId xmlns:a16="http://schemas.microsoft.com/office/drawing/2014/main" id="{12A59AA7-650F-4999-9CA5-3766542897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4579" y="-786"/>
            <a:ext cx="2356675" cy="6854040"/>
            <a:chOff x="6627813" y="194833"/>
            <a:chExt cx="1952625" cy="5678918"/>
          </a:xfrm>
        </p:grpSpPr>
        <p:sp>
          <p:nvSpPr>
            <p:cNvPr id="28" name="Freeform 27">
              <a:extLst>
                <a:ext uri="{FF2B5EF4-FFF2-40B4-BE49-F238E27FC236}">
                  <a16:creationId xmlns:a16="http://schemas.microsoft.com/office/drawing/2014/main" id="{D46E80DF-1070-4942-8D8C-68B2687898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9" name="Freeform 28">
              <a:extLst>
                <a:ext uri="{FF2B5EF4-FFF2-40B4-BE49-F238E27FC236}">
                  <a16:creationId xmlns:a16="http://schemas.microsoft.com/office/drawing/2014/main" id="{4EC4F99E-13A3-4C47-B6BE-5A3F5EB21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0" name="Freeform 29">
              <a:extLst>
                <a:ext uri="{FF2B5EF4-FFF2-40B4-BE49-F238E27FC236}">
                  <a16:creationId xmlns:a16="http://schemas.microsoft.com/office/drawing/2014/main" id="{45E840C0-D999-43D6-B94B-C7CBCAC9E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1" name="Freeform 30">
              <a:extLst>
                <a:ext uri="{FF2B5EF4-FFF2-40B4-BE49-F238E27FC236}">
                  <a16:creationId xmlns:a16="http://schemas.microsoft.com/office/drawing/2014/main" id="{10685953-9653-4CA1-8B8A-96E8B6CEC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2" name="Freeform 31">
              <a:extLst>
                <a:ext uri="{FF2B5EF4-FFF2-40B4-BE49-F238E27FC236}">
                  <a16:creationId xmlns:a16="http://schemas.microsoft.com/office/drawing/2014/main" id="{09D300D0-C755-4A21-8A66-E7C43DB5BC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3" name="Freeform 32">
              <a:extLst>
                <a:ext uri="{FF2B5EF4-FFF2-40B4-BE49-F238E27FC236}">
                  <a16:creationId xmlns:a16="http://schemas.microsoft.com/office/drawing/2014/main" id="{67F70228-CC75-473D-9220-52CFBB91C7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4" name="Freeform 33">
              <a:extLst>
                <a:ext uri="{FF2B5EF4-FFF2-40B4-BE49-F238E27FC236}">
                  <a16:creationId xmlns:a16="http://schemas.microsoft.com/office/drawing/2014/main" id="{DD04006F-1DA1-4640-8CB4-F36CB441EF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5" name="Freeform 34">
              <a:extLst>
                <a:ext uri="{FF2B5EF4-FFF2-40B4-BE49-F238E27FC236}">
                  <a16:creationId xmlns:a16="http://schemas.microsoft.com/office/drawing/2014/main" id="{BB29BE4A-FA75-43BE-B406-32F311B4C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6" name="Freeform 35">
              <a:extLst>
                <a:ext uri="{FF2B5EF4-FFF2-40B4-BE49-F238E27FC236}">
                  <a16:creationId xmlns:a16="http://schemas.microsoft.com/office/drawing/2014/main" id="{EDC9D240-B519-46A8-9E00-9F11AF02E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7" name="Freeform 36">
              <a:extLst>
                <a:ext uri="{FF2B5EF4-FFF2-40B4-BE49-F238E27FC236}">
                  <a16:creationId xmlns:a16="http://schemas.microsoft.com/office/drawing/2014/main" id="{F6F6A2F8-D301-4B55-8AF7-F6B6ECC128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8" name="Freeform 37">
              <a:extLst>
                <a:ext uri="{FF2B5EF4-FFF2-40B4-BE49-F238E27FC236}">
                  <a16:creationId xmlns:a16="http://schemas.microsoft.com/office/drawing/2014/main" id="{364CB1D7-4A03-4305-86B4-9BF39D906D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9" name="Freeform 38">
              <a:extLst>
                <a:ext uri="{FF2B5EF4-FFF2-40B4-BE49-F238E27FC236}">
                  <a16:creationId xmlns:a16="http://schemas.microsoft.com/office/drawing/2014/main" id="{F6AB9314-140A-41AE-BC1C-1EE29670F7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67AAF51E-8C73-4EEE-B6EA-840D90437AE9}"/>
              </a:ext>
            </a:extLst>
          </p:cNvPr>
          <p:cNvSpPr>
            <a:spLocks noGrp="1"/>
          </p:cNvSpPr>
          <p:nvPr>
            <p:ph type="ctrTitle"/>
          </p:nvPr>
        </p:nvSpPr>
        <p:spPr>
          <a:xfrm>
            <a:off x="8324602" y="935646"/>
            <a:ext cx="3181597" cy="3841735"/>
          </a:xfrm>
        </p:spPr>
        <p:txBody>
          <a:bodyPr>
            <a:normAutofit/>
          </a:bodyPr>
          <a:lstStyle/>
          <a:p>
            <a:r>
              <a:rPr lang="en-GB" sz="4400" b="1"/>
              <a:t>PLAUTUS</a:t>
            </a:r>
            <a:endParaRPr lang="en-GB" sz="4400"/>
          </a:p>
        </p:txBody>
      </p:sp>
      <p:sp>
        <p:nvSpPr>
          <p:cNvPr id="41" name="Rectangle 40">
            <a:extLst>
              <a:ext uri="{FF2B5EF4-FFF2-40B4-BE49-F238E27FC236}">
                <a16:creationId xmlns:a16="http://schemas.microsoft.com/office/drawing/2014/main" id="{51268182-6E4D-42DF-81E8-EF1F829BC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355"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3" name="Freeform 33">
            <a:extLst>
              <a:ext uri="{FF2B5EF4-FFF2-40B4-BE49-F238E27FC236}">
                <a16:creationId xmlns:a16="http://schemas.microsoft.com/office/drawing/2014/main" id="{6292912F-F5FC-4001-9EA1-927D886F6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87355"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118766979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58</TotalTime>
  <Words>453</Words>
  <Application>Microsoft Office PowerPoint</Application>
  <PresentationFormat>Widescreen</PresentationFormat>
  <Paragraphs>39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NEW COMEDY</vt:lpstr>
      <vt:lpstr>PowerPoint Presentation</vt:lpstr>
      <vt:lpstr>PowerPoint Presentation</vt:lpstr>
      <vt:lpstr>ROMAN COMEDY</vt:lpstr>
      <vt:lpstr>PowerPoint Presentation</vt:lpstr>
      <vt:lpstr>PowerPoint Presentation</vt:lpstr>
      <vt:lpstr>PowerPoint Presentation</vt:lpstr>
      <vt:lpstr>PowerPoint Presentation</vt:lpstr>
      <vt:lpstr>PLAUTUS</vt:lpstr>
      <vt:lpstr>PowerPoint Presentation</vt:lpstr>
      <vt:lpstr>PowerPoint Presentation</vt:lpstr>
      <vt:lpstr>PowerPoint Presentation</vt:lpstr>
      <vt:lpstr>The Menaechmi</vt:lpstr>
      <vt:lpstr>PowerPoint Presentation</vt:lpstr>
      <vt:lpstr>PowerPoint Presentation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COMEDY</dc:title>
  <dc:creator>Author</dc:creator>
  <cp:lastModifiedBy>Author</cp:lastModifiedBy>
  <cp:revision>22</cp:revision>
  <dcterms:created xsi:type="dcterms:W3CDTF">2020-12-16T14:32:59Z</dcterms:created>
  <dcterms:modified xsi:type="dcterms:W3CDTF">2022-06-28T18:58:13Z</dcterms:modified>
</cp:coreProperties>
</file>