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12" autoAdjust="0"/>
    <p:restoredTop sz="94660"/>
  </p:normalViewPr>
  <p:slideViewPr>
    <p:cSldViewPr snapToGrid="0">
      <p:cViewPr varScale="1">
        <p:scale>
          <a:sx n="76" d="100"/>
          <a:sy n="76" d="100"/>
        </p:scale>
        <p:origin x="6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2C9CA-187C-4F1F-8CB3-65A2B1A14C21}"/>
              </a:ext>
            </a:extLst>
          </p:cNvPr>
          <p:cNvSpPr>
            <a:spLocks noGrp="1"/>
          </p:cNvSpPr>
          <p:nvPr>
            <p:ph type="ctrTitle"/>
          </p:nvPr>
        </p:nvSpPr>
        <p:spPr/>
        <p:txBody>
          <a:bodyPr/>
          <a:lstStyle/>
          <a:p>
            <a:r>
              <a:rPr lang="tr-TR" dirty="0"/>
              <a:t>İş </a:t>
            </a:r>
            <a:r>
              <a:rPr lang="en-US" dirty="0" err="1"/>
              <a:t>Ya</a:t>
            </a:r>
            <a:r>
              <a:rPr lang="tr-TR" dirty="0"/>
              <a:t>ş</a:t>
            </a:r>
            <a:r>
              <a:rPr lang="en-US" dirty="0"/>
              <a:t>am</a:t>
            </a:r>
            <a:r>
              <a:rPr lang="tr-TR" dirty="0"/>
              <a:t>ında İletişim Becerileri</a:t>
            </a:r>
            <a:br>
              <a:rPr lang="tr-TR" dirty="0"/>
            </a:br>
            <a:r>
              <a:rPr lang="en-US" dirty="0" err="1"/>
              <a:t>Hafta</a:t>
            </a:r>
            <a:r>
              <a:rPr lang="en-US" dirty="0"/>
              <a:t> 1</a:t>
            </a:r>
            <a:endParaRPr lang="tr-TR" dirty="0"/>
          </a:p>
        </p:txBody>
      </p:sp>
      <p:sp>
        <p:nvSpPr>
          <p:cNvPr id="3" name="Subtitle 2">
            <a:extLst>
              <a:ext uri="{FF2B5EF4-FFF2-40B4-BE49-F238E27FC236}">
                <a16:creationId xmlns:a16="http://schemas.microsoft.com/office/drawing/2014/main" id="{7C811D42-C3DC-4EA9-B99F-38A2DE218DA5}"/>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1589359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1A893-1B22-4346-A444-7D4012569F06}"/>
              </a:ext>
            </a:extLst>
          </p:cNvPr>
          <p:cNvSpPr>
            <a:spLocks noGrp="1"/>
          </p:cNvSpPr>
          <p:nvPr>
            <p:ph type="title"/>
          </p:nvPr>
        </p:nvSpPr>
        <p:spPr/>
        <p:txBody>
          <a:bodyPr/>
          <a:lstStyle/>
          <a:p>
            <a:pPr algn="ctr"/>
            <a:r>
              <a:rPr lang="en-US" dirty="0"/>
              <a:t>Cep </a:t>
            </a:r>
            <a:r>
              <a:rPr lang="en-US" dirty="0" err="1"/>
              <a:t>Telefonu</a:t>
            </a:r>
            <a:r>
              <a:rPr lang="en-US" dirty="0"/>
              <a:t> (1992)</a:t>
            </a:r>
            <a:endParaRPr lang="tr-TR" dirty="0"/>
          </a:p>
        </p:txBody>
      </p:sp>
      <p:sp>
        <p:nvSpPr>
          <p:cNvPr id="4" name="Rectangle 1">
            <a:extLst>
              <a:ext uri="{FF2B5EF4-FFF2-40B4-BE49-F238E27FC236}">
                <a16:creationId xmlns:a16="http://schemas.microsoft.com/office/drawing/2014/main" id="{BD52FC5D-4500-4F1B-9B46-4956F0788888}"/>
              </a:ext>
            </a:extLst>
          </p:cNvPr>
          <p:cNvSpPr>
            <a:spLocks noGrp="1" noChangeArrowheads="1"/>
          </p:cNvSpPr>
          <p:nvPr>
            <p:ph idx="1"/>
          </p:nvPr>
        </p:nvSpPr>
        <p:spPr bwMode="auto">
          <a:xfrm>
            <a:off x="1103313" y="2587230"/>
            <a:ext cx="10371764"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dirty="0">
                <a:ln>
                  <a:noFill/>
                </a:ln>
                <a:solidFill>
                  <a:srgbClr val="1C2029"/>
                </a:solidFill>
                <a:effectLst/>
                <a:latin typeface="poppins-medium"/>
              </a:rPr>
              <a:t>1992 yılına gelindiğinde artık normal olarak tanımlayabileceğimiz telefonlar üretilmeye başlandı. Artık bu alanda sadece Motorola yoktu. 1992 yılının 10 Kasım günü Nokia 1011 isimli ilk cep telefonu modelini piyasaya sundu.</a:t>
            </a:r>
            <a:br>
              <a:rPr kumimoji="0" lang="tr-TR" altLang="tr-TR" sz="2400" b="0" i="0" u="none" strike="noStrike" cap="none" normalizeH="0" baseline="0" dirty="0">
                <a:ln>
                  <a:noFill/>
                </a:ln>
                <a:solidFill>
                  <a:schemeClr val="tx1"/>
                </a:solidFill>
                <a:effectLst/>
              </a:rPr>
            </a:br>
            <a:br>
              <a:rPr kumimoji="0" lang="tr-TR" altLang="tr-TR" sz="2400" b="0" i="0" u="none" strike="noStrike" cap="none" normalizeH="0" baseline="0" dirty="0">
                <a:ln>
                  <a:noFill/>
                </a:ln>
                <a:solidFill>
                  <a:schemeClr val="tx1"/>
                </a:solidFill>
                <a:effectLst/>
                <a:latin typeface="Arial" panose="020B0604020202020204" pitchFamily="34" charset="0"/>
              </a:rPr>
            </a:br>
            <a:r>
              <a:rPr kumimoji="0" lang="tr-TR" altLang="tr-TR" sz="2400" b="0" i="0" u="none" strike="noStrike" cap="none" normalizeH="0" baseline="0" dirty="0">
                <a:ln>
                  <a:noFill/>
                </a:ln>
                <a:solidFill>
                  <a:srgbClr val="1C2029"/>
                </a:solidFill>
                <a:effectLst/>
                <a:latin typeface="poppins-medium"/>
              </a:rPr>
              <a:t>İlk kameralı telefon Sharp J-SH04</a:t>
            </a:r>
            <a:br>
              <a:rPr kumimoji="0" lang="tr-TR" altLang="tr-TR" sz="2400" b="0" i="0" u="none" strike="noStrike" cap="none" normalizeH="0" baseline="0" dirty="0">
                <a:ln>
                  <a:noFill/>
                </a:ln>
                <a:solidFill>
                  <a:schemeClr val="tx1"/>
                </a:solidFill>
                <a:effectLst/>
              </a:rPr>
            </a:br>
            <a:br>
              <a:rPr kumimoji="0" lang="tr-TR" altLang="tr-TR" sz="2400" b="0" i="0" u="none" strike="noStrike" cap="none" normalizeH="0" baseline="0" dirty="0">
                <a:ln>
                  <a:noFill/>
                </a:ln>
                <a:solidFill>
                  <a:schemeClr val="tx1"/>
                </a:solidFill>
                <a:effectLst/>
                <a:latin typeface="Arial" panose="020B0604020202020204" pitchFamily="34" charset="0"/>
              </a:rPr>
            </a:br>
            <a:r>
              <a:rPr kumimoji="0" lang="tr-TR" altLang="tr-TR" sz="2400" b="0" i="0" u="none" strike="noStrike" cap="none" normalizeH="0" baseline="0" dirty="0">
                <a:ln>
                  <a:noFill/>
                </a:ln>
                <a:solidFill>
                  <a:srgbClr val="1C2029"/>
                </a:solidFill>
                <a:effectLst/>
                <a:latin typeface="poppins-medium"/>
              </a:rPr>
              <a:t>2000 yılında telefon üreticilerinin rekabeti gövde gösterisine dönüştü. Bu dönemde telefonlara kamera özelliği eklendi. Sharp J-SH04 modeli ile cep telefonunda kamera dönemini açtı. Telefon 0.1 MP çözünürlüğünde fotoğraflar çekebiliyordu. O dönemdeki ekranlarda fazla gelişmemiş olduğu için çektiğiniz fotoğrafları telefon ekranından seçmek çok da kolay değildi.</a:t>
            </a:r>
            <a:r>
              <a:rPr kumimoji="0" lang="tr-TR" altLang="tr-TR" sz="2400" b="0" i="0" u="none" strike="noStrike" cap="none" normalizeH="0" baseline="0" dirty="0">
                <a:ln>
                  <a:noFill/>
                </a:ln>
                <a:solidFill>
                  <a:schemeClr val="tx1"/>
                </a:solidFill>
                <a:effectLst/>
              </a:rPr>
              <a:t> </a:t>
            </a:r>
            <a:endParaRPr kumimoji="0" lang="tr-TR" altLang="tr-TR"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26669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BBD73-6E0D-4A96-9C23-4F39C4FDAE61}"/>
              </a:ext>
            </a:extLst>
          </p:cNvPr>
          <p:cNvSpPr>
            <a:spLocks noGrp="1"/>
          </p:cNvSpPr>
          <p:nvPr>
            <p:ph type="title"/>
          </p:nvPr>
        </p:nvSpPr>
        <p:spPr/>
        <p:txBody>
          <a:bodyPr/>
          <a:lstStyle/>
          <a:p>
            <a:pPr algn="ctr"/>
            <a:r>
              <a:rPr lang="tr-TR" dirty="0"/>
              <a:t>iletişim </a:t>
            </a:r>
            <a:r>
              <a:rPr lang="en-US" dirty="0"/>
              <a:t>A</a:t>
            </a:r>
            <a:r>
              <a:rPr lang="tr-TR" dirty="0"/>
              <a:t>raçları</a:t>
            </a:r>
          </a:p>
        </p:txBody>
      </p:sp>
      <p:sp>
        <p:nvSpPr>
          <p:cNvPr id="3" name="Content Placeholder 2">
            <a:extLst>
              <a:ext uri="{FF2B5EF4-FFF2-40B4-BE49-F238E27FC236}">
                <a16:creationId xmlns:a16="http://schemas.microsoft.com/office/drawing/2014/main" id="{A2B091B0-DB51-4C3E-B3E1-428FA1912C38}"/>
              </a:ext>
            </a:extLst>
          </p:cNvPr>
          <p:cNvSpPr>
            <a:spLocks noGrp="1"/>
          </p:cNvSpPr>
          <p:nvPr>
            <p:ph idx="1"/>
          </p:nvPr>
        </p:nvSpPr>
        <p:spPr/>
        <p:txBody>
          <a:bodyPr>
            <a:normAutofit/>
          </a:bodyPr>
          <a:lstStyle/>
          <a:p>
            <a:pPr algn="ctr"/>
            <a:r>
              <a:rPr lang="tr-TR" dirty="0"/>
              <a:t>Peki dünya bir köy haline nasıl geldi? Dünyanın bir ucunda meydana gelen bir olay, bir gelişme nasıl olur da dünyanın tümü tarafından bilir hale geldi. İletişim bu denli nasıl hızlandı ve koskoca dünyayı bir köy haline getirdi?</a:t>
            </a:r>
            <a:endParaRPr lang="en-US" dirty="0"/>
          </a:p>
          <a:p>
            <a:pPr algn="ctr"/>
            <a:endParaRPr lang="en-US" dirty="0"/>
          </a:p>
          <a:p>
            <a:pPr algn="ctr"/>
            <a:br>
              <a:rPr lang="tr-TR" dirty="0"/>
            </a:br>
            <a:r>
              <a:rPr lang="tr-TR" dirty="0"/>
              <a:t>İşte ilk zamanlarından bugüne iletişim araçları ve gelişimi:</a:t>
            </a:r>
          </a:p>
        </p:txBody>
      </p:sp>
    </p:spTree>
    <p:extLst>
      <p:ext uri="{BB962C8B-B14F-4D97-AF65-F5344CB8AC3E}">
        <p14:creationId xmlns:p14="http://schemas.microsoft.com/office/powerpoint/2010/main" val="3150812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BF4C-CB03-4B48-AF25-0800236867EE}"/>
              </a:ext>
            </a:extLst>
          </p:cNvPr>
          <p:cNvSpPr>
            <a:spLocks noGrp="1"/>
          </p:cNvSpPr>
          <p:nvPr>
            <p:ph type="title"/>
          </p:nvPr>
        </p:nvSpPr>
        <p:spPr/>
        <p:txBody>
          <a:bodyPr/>
          <a:lstStyle/>
          <a:p>
            <a:pPr algn="ctr"/>
            <a:r>
              <a:rPr lang="en-US" dirty="0" err="1"/>
              <a:t>Sosyal</a:t>
            </a:r>
            <a:r>
              <a:rPr lang="en-US" dirty="0"/>
              <a:t> </a:t>
            </a:r>
            <a:r>
              <a:rPr lang="en-US" dirty="0" err="1"/>
              <a:t>Medya</a:t>
            </a:r>
            <a:r>
              <a:rPr lang="en-US" dirty="0"/>
              <a:t> (2003)</a:t>
            </a:r>
            <a:endParaRPr lang="tr-TR" dirty="0"/>
          </a:p>
        </p:txBody>
      </p:sp>
      <p:pic>
        <p:nvPicPr>
          <p:cNvPr id="5" name="Content Placeholder 4">
            <a:extLst>
              <a:ext uri="{FF2B5EF4-FFF2-40B4-BE49-F238E27FC236}">
                <a16:creationId xmlns:a16="http://schemas.microsoft.com/office/drawing/2014/main" id="{A9B09F98-ECE1-461E-9E2C-79307B42B64C}"/>
              </a:ext>
            </a:extLst>
          </p:cNvPr>
          <p:cNvPicPr>
            <a:picLocks noGrp="1" noChangeAspect="1"/>
          </p:cNvPicPr>
          <p:nvPr>
            <p:ph idx="1"/>
          </p:nvPr>
        </p:nvPicPr>
        <p:blipFill>
          <a:blip r:embed="rId2"/>
          <a:stretch>
            <a:fillRect/>
          </a:stretch>
        </p:blipFill>
        <p:spPr>
          <a:xfrm>
            <a:off x="2875350" y="1853247"/>
            <a:ext cx="5697150" cy="4521547"/>
          </a:xfrm>
        </p:spPr>
      </p:pic>
    </p:spTree>
    <p:extLst>
      <p:ext uri="{BB962C8B-B14F-4D97-AF65-F5344CB8AC3E}">
        <p14:creationId xmlns:p14="http://schemas.microsoft.com/office/powerpoint/2010/main" val="3155998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AB87A-475D-4807-90AE-3543977FB72C}"/>
              </a:ext>
            </a:extLst>
          </p:cNvPr>
          <p:cNvSpPr>
            <a:spLocks noGrp="1"/>
          </p:cNvSpPr>
          <p:nvPr>
            <p:ph type="title"/>
          </p:nvPr>
        </p:nvSpPr>
        <p:spPr/>
        <p:txBody>
          <a:bodyPr/>
          <a:lstStyle/>
          <a:p>
            <a:pPr algn="ctr"/>
            <a:r>
              <a:rPr lang="en-US" dirty="0" err="1"/>
              <a:t>Sosyal</a:t>
            </a:r>
            <a:r>
              <a:rPr lang="en-US" dirty="0"/>
              <a:t> </a:t>
            </a:r>
            <a:r>
              <a:rPr lang="en-US" dirty="0" err="1"/>
              <a:t>Medya</a:t>
            </a:r>
            <a:r>
              <a:rPr lang="en-US" dirty="0"/>
              <a:t> (2003)</a:t>
            </a:r>
            <a:endParaRPr lang="tr-TR" dirty="0"/>
          </a:p>
        </p:txBody>
      </p:sp>
      <p:sp>
        <p:nvSpPr>
          <p:cNvPr id="3" name="Content Placeholder 2">
            <a:extLst>
              <a:ext uri="{FF2B5EF4-FFF2-40B4-BE49-F238E27FC236}">
                <a16:creationId xmlns:a16="http://schemas.microsoft.com/office/drawing/2014/main" id="{70F79BFC-7CB7-45D2-AF0D-09B9D37ADC2C}"/>
              </a:ext>
            </a:extLst>
          </p:cNvPr>
          <p:cNvSpPr>
            <a:spLocks noGrp="1"/>
          </p:cNvSpPr>
          <p:nvPr>
            <p:ph idx="1"/>
          </p:nvPr>
        </p:nvSpPr>
        <p:spPr/>
        <p:txBody>
          <a:bodyPr/>
          <a:lstStyle/>
          <a:p>
            <a:r>
              <a:rPr lang="tr-TR" dirty="0"/>
              <a:t>İnternetin hayatımızda geniş bir yer işgal etmesinin ardından devreye sosyal medya kavramı girdi. Sosyal medya yükselişini Facebook ile sağladı, 2005 yılına kadar birkaç site vardı ancak Facebook sonra limitlerini kaldırarak bazı büyük şirketlerin çalışanlarına üyelik vermesiyle büyük bir büyüme kazandı ve saha sonra tüm kullanıcılara açıldı</a:t>
            </a:r>
            <a:br>
              <a:rPr lang="tr-TR" dirty="0"/>
            </a:br>
            <a:br>
              <a:rPr lang="tr-TR" dirty="0"/>
            </a:br>
            <a:r>
              <a:rPr lang="tr-TR" dirty="0"/>
              <a:t>2005'in şubat ayında YouTube aktif hale geldi. 2006'da Twitter, 2010'da Instagram hayatımıza girdi.</a:t>
            </a:r>
          </a:p>
        </p:txBody>
      </p:sp>
    </p:spTree>
    <p:extLst>
      <p:ext uri="{BB962C8B-B14F-4D97-AF65-F5344CB8AC3E}">
        <p14:creationId xmlns:p14="http://schemas.microsoft.com/office/powerpoint/2010/main" val="2556662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929C7-95E6-4578-9B0E-E367BD01067B}"/>
              </a:ext>
            </a:extLst>
          </p:cNvPr>
          <p:cNvSpPr>
            <a:spLocks noGrp="1"/>
          </p:cNvSpPr>
          <p:nvPr>
            <p:ph type="title"/>
          </p:nvPr>
        </p:nvSpPr>
        <p:spPr/>
        <p:txBody>
          <a:bodyPr/>
          <a:lstStyle/>
          <a:p>
            <a:pPr algn="ctr"/>
            <a:r>
              <a:rPr lang="en-US" dirty="0"/>
              <a:t>Internet (1989)</a:t>
            </a:r>
            <a:endParaRPr lang="tr-TR" dirty="0"/>
          </a:p>
        </p:txBody>
      </p:sp>
      <p:pic>
        <p:nvPicPr>
          <p:cNvPr id="5" name="Content Placeholder 4">
            <a:extLst>
              <a:ext uri="{FF2B5EF4-FFF2-40B4-BE49-F238E27FC236}">
                <a16:creationId xmlns:a16="http://schemas.microsoft.com/office/drawing/2014/main" id="{6EDB5B01-5E65-45B1-9C8B-A339A936104C}"/>
              </a:ext>
            </a:extLst>
          </p:cNvPr>
          <p:cNvPicPr>
            <a:picLocks noGrp="1" noChangeAspect="1"/>
          </p:cNvPicPr>
          <p:nvPr>
            <p:ph idx="1"/>
          </p:nvPr>
        </p:nvPicPr>
        <p:blipFill>
          <a:blip r:embed="rId2"/>
          <a:stretch>
            <a:fillRect/>
          </a:stretch>
        </p:blipFill>
        <p:spPr>
          <a:xfrm>
            <a:off x="1993900" y="1668220"/>
            <a:ext cx="7924800" cy="4542080"/>
          </a:xfrm>
        </p:spPr>
      </p:pic>
    </p:spTree>
    <p:extLst>
      <p:ext uri="{BB962C8B-B14F-4D97-AF65-F5344CB8AC3E}">
        <p14:creationId xmlns:p14="http://schemas.microsoft.com/office/powerpoint/2010/main" val="3795930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1DF23-BAB9-42DD-BF72-9C5969362F77}"/>
              </a:ext>
            </a:extLst>
          </p:cNvPr>
          <p:cNvSpPr>
            <a:spLocks noGrp="1"/>
          </p:cNvSpPr>
          <p:nvPr>
            <p:ph type="title"/>
          </p:nvPr>
        </p:nvSpPr>
        <p:spPr/>
        <p:txBody>
          <a:bodyPr/>
          <a:lstStyle/>
          <a:p>
            <a:pPr algn="ctr"/>
            <a:r>
              <a:rPr lang="en-US" dirty="0"/>
              <a:t>Internet (1989)</a:t>
            </a:r>
            <a:endParaRPr lang="tr-TR" dirty="0"/>
          </a:p>
        </p:txBody>
      </p:sp>
      <p:sp>
        <p:nvSpPr>
          <p:cNvPr id="4" name="Rectangle 1">
            <a:extLst>
              <a:ext uri="{FF2B5EF4-FFF2-40B4-BE49-F238E27FC236}">
                <a16:creationId xmlns:a16="http://schemas.microsoft.com/office/drawing/2014/main" id="{3A855B0D-C772-4576-A6FC-6679DC0D1481}"/>
              </a:ext>
            </a:extLst>
          </p:cNvPr>
          <p:cNvSpPr>
            <a:spLocks noGrp="1" noChangeArrowheads="1"/>
          </p:cNvSpPr>
          <p:nvPr>
            <p:ph idx="1"/>
          </p:nvPr>
        </p:nvSpPr>
        <p:spPr bwMode="auto">
          <a:xfrm>
            <a:off x="1103312" y="1734613"/>
            <a:ext cx="10449037"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dirty="0">
                <a:ln>
                  <a:noFill/>
                </a:ln>
                <a:solidFill>
                  <a:srgbClr val="1C2029"/>
                </a:solidFill>
                <a:effectLst/>
                <a:latin typeface="poppins-medium"/>
              </a:rPr>
              <a:t>1969'da çeşitli bilgisayar ve askeri araştırma projelerini desteklemek için ABD Savunma Bakanlığı ARPANET adında paket anahtarlamalı bir ağ tasarlamaya başladı.</a:t>
            </a:r>
            <a:br>
              <a:rPr kumimoji="0" lang="tr-TR" altLang="tr-TR" sz="2800" b="0" i="0" u="none" strike="noStrike" cap="none" normalizeH="0" baseline="0" dirty="0">
                <a:ln>
                  <a:noFill/>
                </a:ln>
                <a:solidFill>
                  <a:schemeClr val="tx1"/>
                </a:solidFill>
                <a:effectLst/>
              </a:rPr>
            </a:br>
            <a:br>
              <a:rPr kumimoji="0" lang="tr-TR" altLang="tr-TR" sz="2800" b="0" i="0" u="none" strike="noStrike" cap="none" normalizeH="0" baseline="0" dirty="0">
                <a:ln>
                  <a:noFill/>
                </a:ln>
                <a:solidFill>
                  <a:schemeClr val="tx1"/>
                </a:solidFill>
                <a:effectLst/>
                <a:latin typeface="Arial" panose="020B0604020202020204" pitchFamily="34" charset="0"/>
              </a:rPr>
            </a:br>
            <a:r>
              <a:rPr kumimoji="0" lang="tr-TR" altLang="tr-TR" sz="2800" b="0" i="0" u="none" strike="noStrike" cap="none" normalizeH="0" baseline="0" dirty="0">
                <a:ln>
                  <a:noFill/>
                </a:ln>
                <a:solidFill>
                  <a:srgbClr val="1C2029"/>
                </a:solidFill>
                <a:effectLst/>
                <a:latin typeface="poppins-medium"/>
              </a:rPr>
              <a:t>1980'lerde akıtılan milyarlarca dolar sayesinde temeli oluşmuştu. 1990'larda uluslararası ağın yaygınlaşması vasıtasıyla internet, hayatımıza girdi.</a:t>
            </a:r>
            <a:br>
              <a:rPr kumimoji="0" lang="tr-TR" altLang="tr-TR" sz="2800" b="0" i="0" u="none" strike="noStrike" cap="none" normalizeH="0" baseline="0" dirty="0">
                <a:ln>
                  <a:noFill/>
                </a:ln>
                <a:solidFill>
                  <a:schemeClr val="tx1"/>
                </a:solidFill>
                <a:effectLst/>
              </a:rPr>
            </a:br>
            <a:br>
              <a:rPr kumimoji="0" lang="tr-TR" altLang="tr-TR" sz="2800" b="0" i="0" u="none" strike="noStrike" cap="none" normalizeH="0" baseline="0" dirty="0">
                <a:ln>
                  <a:noFill/>
                </a:ln>
                <a:solidFill>
                  <a:schemeClr val="tx1"/>
                </a:solidFill>
                <a:effectLst/>
                <a:latin typeface="Arial" panose="020B0604020202020204" pitchFamily="34" charset="0"/>
              </a:rPr>
            </a:br>
            <a:r>
              <a:rPr kumimoji="0" lang="tr-TR" altLang="tr-TR" sz="2800" b="0" i="0" u="none" strike="noStrike" cap="none" normalizeH="0" baseline="0" dirty="0">
                <a:ln>
                  <a:noFill/>
                </a:ln>
                <a:solidFill>
                  <a:srgbClr val="1C2029"/>
                </a:solidFill>
                <a:effectLst/>
                <a:latin typeface="poppins-medium"/>
              </a:rPr>
              <a:t>Internet'e çeşitli şekillerde, başlangıcından 1994 yılı sonuna kadar 110 ülke, 10,000 bilgisayar ağı, 3,000,000'dan fazla bilgisayar ve 25 milyonu aşkın kullanıcı bağlandı.</a:t>
            </a:r>
            <a:r>
              <a:rPr kumimoji="0" lang="tr-TR" altLang="tr-TR" sz="2800" b="0" i="0" u="none" strike="noStrike" cap="none" normalizeH="0" baseline="0" dirty="0">
                <a:ln>
                  <a:noFill/>
                </a:ln>
                <a:solidFill>
                  <a:schemeClr val="tx1"/>
                </a:solidFill>
                <a:effectLst/>
              </a:rPr>
              <a:t> </a:t>
            </a:r>
            <a:endParaRPr kumimoji="0" lang="tr-TR" altLang="tr-TR"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73965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D49F23-6662-4D34-8AAE-DF7421E0A345}"/>
              </a:ext>
            </a:extLst>
          </p:cNvPr>
          <p:cNvSpPr>
            <a:spLocks noGrp="1"/>
          </p:cNvSpPr>
          <p:nvPr>
            <p:ph type="title"/>
          </p:nvPr>
        </p:nvSpPr>
        <p:spPr/>
        <p:txBody>
          <a:bodyPr/>
          <a:lstStyle/>
          <a:p>
            <a:pPr algn="ctr"/>
            <a:r>
              <a:rPr lang="en-US" dirty="0"/>
              <a:t>Internet (1989)</a:t>
            </a:r>
            <a:endParaRPr lang="tr-TR" dirty="0"/>
          </a:p>
        </p:txBody>
      </p:sp>
      <p:sp>
        <p:nvSpPr>
          <p:cNvPr id="6" name="Rectangle 2">
            <a:extLst>
              <a:ext uri="{FF2B5EF4-FFF2-40B4-BE49-F238E27FC236}">
                <a16:creationId xmlns:a16="http://schemas.microsoft.com/office/drawing/2014/main" id="{55B2D511-5BEE-4C7D-8954-D5AC97059400}"/>
              </a:ext>
            </a:extLst>
          </p:cNvPr>
          <p:cNvSpPr>
            <a:spLocks noGrp="1" noChangeArrowheads="1"/>
          </p:cNvSpPr>
          <p:nvPr>
            <p:ph idx="1"/>
          </p:nvPr>
        </p:nvSpPr>
        <p:spPr bwMode="auto">
          <a:xfrm>
            <a:off x="1103313" y="1241869"/>
            <a:ext cx="1058068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dirty="0">
                <a:ln>
                  <a:noFill/>
                </a:ln>
                <a:solidFill>
                  <a:srgbClr val="1C2029"/>
                </a:solidFill>
                <a:effectLst/>
                <a:latin typeface="poppins-medium"/>
              </a:rPr>
              <a:t>İlk zamanlarında bağlantı için bir telefon hattına ihtiyaç duyulan internette bağlantı kalitesi ile ilgili büyük sorunlar yaşanmaktaydı. Ancak gelişen teknoloji ile fiber optik kablolar, uyduların faal şekilde devreye girmesi ile bağlantı ve hız sorunu giderilmiştir. Günümüzde gelişen mobil şebekelerinde katkısıyla cep telefonlarından istenilen her an, her yerde internete girmek mümkündür.</a:t>
            </a:r>
            <a:br>
              <a:rPr kumimoji="0" lang="tr-TR" altLang="tr-TR" sz="2800" b="0" i="0" u="none" strike="noStrike" cap="none" normalizeH="0" baseline="0" dirty="0">
                <a:ln>
                  <a:noFill/>
                </a:ln>
                <a:solidFill>
                  <a:schemeClr val="tx1"/>
                </a:solidFill>
                <a:effectLst/>
              </a:rPr>
            </a:br>
            <a:br>
              <a:rPr kumimoji="0" lang="tr-TR" altLang="tr-TR" sz="2800" b="0" i="0" u="none" strike="noStrike" cap="none" normalizeH="0" baseline="0" dirty="0">
                <a:ln>
                  <a:noFill/>
                </a:ln>
                <a:solidFill>
                  <a:schemeClr val="tx1"/>
                </a:solidFill>
                <a:effectLst/>
                <a:latin typeface="Arial" panose="020B0604020202020204" pitchFamily="34" charset="0"/>
              </a:rPr>
            </a:br>
            <a:r>
              <a:rPr kumimoji="0" lang="tr-TR" altLang="tr-TR" sz="2800" b="0" i="0" u="none" strike="noStrike" cap="none" normalizeH="0" baseline="0" dirty="0">
                <a:ln>
                  <a:noFill/>
                </a:ln>
                <a:solidFill>
                  <a:srgbClr val="1C2029"/>
                </a:solidFill>
                <a:effectLst/>
                <a:latin typeface="poppins-medium"/>
              </a:rPr>
              <a:t>Türkiye'de 12 Nisan 1993'de 64 Kbps kapasiteli kiralık hat ile, ODTÜ Bilgi İşlem Daire Başkanlığı sistem salonundaki yönlendiriciler kullanılarak, ABD'de NSFNet (National Science Foundation Network)'e TCP/IP protokolu üzerinden ilk internet bağlantısı gerçekleştirildi.</a:t>
            </a:r>
            <a:r>
              <a:rPr kumimoji="0" lang="tr-TR" altLang="tr-TR" sz="2800" b="0" i="0" u="none" strike="noStrike" cap="none" normalizeH="0" baseline="0" dirty="0">
                <a:ln>
                  <a:noFill/>
                </a:ln>
                <a:solidFill>
                  <a:schemeClr val="tx1"/>
                </a:solidFill>
                <a:effectLst/>
              </a:rPr>
              <a:t> </a:t>
            </a:r>
            <a:endParaRPr kumimoji="0" lang="tr-TR" altLang="tr-TR"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7501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4E6B2-0B7D-44EE-ABBD-A7D915BAEC5C}"/>
              </a:ext>
            </a:extLst>
          </p:cNvPr>
          <p:cNvSpPr>
            <a:spLocks noGrp="1"/>
          </p:cNvSpPr>
          <p:nvPr>
            <p:ph type="title"/>
          </p:nvPr>
        </p:nvSpPr>
        <p:spPr/>
        <p:txBody>
          <a:bodyPr/>
          <a:lstStyle/>
          <a:p>
            <a:pPr algn="ctr"/>
            <a:r>
              <a:rPr lang="en-US" dirty="0"/>
              <a:t>Cep </a:t>
            </a:r>
            <a:r>
              <a:rPr lang="en-US" dirty="0" err="1"/>
              <a:t>Telefonu</a:t>
            </a:r>
            <a:r>
              <a:rPr lang="en-US" dirty="0"/>
              <a:t> (1982)</a:t>
            </a:r>
            <a:endParaRPr lang="tr-TR" dirty="0"/>
          </a:p>
        </p:txBody>
      </p:sp>
      <p:pic>
        <p:nvPicPr>
          <p:cNvPr id="5" name="Content Placeholder 4">
            <a:extLst>
              <a:ext uri="{FF2B5EF4-FFF2-40B4-BE49-F238E27FC236}">
                <a16:creationId xmlns:a16="http://schemas.microsoft.com/office/drawing/2014/main" id="{053DABF5-042F-4153-B4C6-5493A7123DB0}"/>
              </a:ext>
            </a:extLst>
          </p:cNvPr>
          <p:cNvPicPr>
            <a:picLocks noGrp="1" noChangeAspect="1"/>
          </p:cNvPicPr>
          <p:nvPr>
            <p:ph idx="1"/>
          </p:nvPr>
        </p:nvPicPr>
        <p:blipFill>
          <a:blip r:embed="rId2"/>
          <a:stretch>
            <a:fillRect/>
          </a:stretch>
        </p:blipFill>
        <p:spPr>
          <a:xfrm>
            <a:off x="1847322" y="1465362"/>
            <a:ext cx="8503178" cy="4783038"/>
          </a:xfrm>
        </p:spPr>
      </p:pic>
    </p:spTree>
    <p:extLst>
      <p:ext uri="{BB962C8B-B14F-4D97-AF65-F5344CB8AC3E}">
        <p14:creationId xmlns:p14="http://schemas.microsoft.com/office/powerpoint/2010/main" val="2872394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9A4C6-8A1C-42C6-995B-E1CFCAFABCAE}"/>
              </a:ext>
            </a:extLst>
          </p:cNvPr>
          <p:cNvSpPr>
            <a:spLocks noGrp="1"/>
          </p:cNvSpPr>
          <p:nvPr>
            <p:ph type="title"/>
          </p:nvPr>
        </p:nvSpPr>
        <p:spPr/>
        <p:txBody>
          <a:bodyPr/>
          <a:lstStyle/>
          <a:p>
            <a:pPr algn="ctr"/>
            <a:r>
              <a:rPr lang="en-US" dirty="0"/>
              <a:t>Cep </a:t>
            </a:r>
            <a:r>
              <a:rPr lang="en-US" dirty="0" err="1"/>
              <a:t>Telefonu</a:t>
            </a:r>
            <a:r>
              <a:rPr lang="en-US" dirty="0"/>
              <a:t> (1982)</a:t>
            </a:r>
            <a:endParaRPr lang="tr-TR" dirty="0"/>
          </a:p>
        </p:txBody>
      </p:sp>
      <p:sp>
        <p:nvSpPr>
          <p:cNvPr id="3" name="Content Placeholder 2">
            <a:extLst>
              <a:ext uri="{FF2B5EF4-FFF2-40B4-BE49-F238E27FC236}">
                <a16:creationId xmlns:a16="http://schemas.microsoft.com/office/drawing/2014/main" id="{24015126-4C8D-4934-8FDE-03785778C9FE}"/>
              </a:ext>
            </a:extLst>
          </p:cNvPr>
          <p:cNvSpPr>
            <a:spLocks noGrp="1"/>
          </p:cNvSpPr>
          <p:nvPr>
            <p:ph idx="1"/>
          </p:nvPr>
        </p:nvSpPr>
        <p:spPr>
          <a:xfrm>
            <a:off x="1622729" y="2052918"/>
            <a:ext cx="8946541" cy="4195481"/>
          </a:xfrm>
        </p:spPr>
        <p:txBody>
          <a:bodyPr/>
          <a:lstStyle/>
          <a:p>
            <a:r>
              <a:rPr lang="tr-TR" dirty="0"/>
              <a:t>İlk cep telefonunu Martin Cooper tarafından geliştirildi. Motorola şirketinde mühendis olarak çalışan Cooper 1973 yılında ilk cep telefonunu icat etti. Bu telefonlar bir kilodan ağırdı ve şarjları 20 dakikadan fazla dayanmıyordu. İlk telefonun fiyatı 3.995 dolardı. 1989 yılında Motorola modern anlamda cep telefonu denebilecek MicroTAC 9800X modeli satışa sundu. Koca antenli bu telefonun tuş takımı üzerinde kapak ve LED ekranı vardı.</a:t>
            </a:r>
          </a:p>
        </p:txBody>
      </p:sp>
    </p:spTree>
    <p:extLst>
      <p:ext uri="{BB962C8B-B14F-4D97-AF65-F5344CB8AC3E}">
        <p14:creationId xmlns:p14="http://schemas.microsoft.com/office/powerpoint/2010/main" val="24930831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18</TotalTime>
  <Words>492</Words>
  <Application>Microsoft Office PowerPoint</Application>
  <PresentationFormat>Widescreen</PresentationFormat>
  <Paragraphs>18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Century Gothic</vt:lpstr>
      <vt:lpstr>poppins-medium</vt:lpstr>
      <vt:lpstr>Wingdings 3</vt:lpstr>
      <vt:lpstr>Ion</vt:lpstr>
      <vt:lpstr>İş Yaşamında İletişim Becerileri Hafta 1</vt:lpstr>
      <vt:lpstr>iletişim Araçları</vt:lpstr>
      <vt:lpstr>Sosyal Medya (2003)</vt:lpstr>
      <vt:lpstr>Sosyal Medya (2003)</vt:lpstr>
      <vt:lpstr>Internet (1989)</vt:lpstr>
      <vt:lpstr>Internet (1989)</vt:lpstr>
      <vt:lpstr>Internet (1989)</vt:lpstr>
      <vt:lpstr>Cep Telefonu (1982)</vt:lpstr>
      <vt:lpstr>Cep Telefonu (1982)</vt:lpstr>
      <vt:lpstr>Cep Telefonu (1992)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Yaşamında İletişim Becerileri Hafta 1</dc:title>
  <dc:creator>Author 2</dc:creator>
  <cp:lastModifiedBy>Author 2</cp:lastModifiedBy>
  <cp:revision>3</cp:revision>
  <dcterms:created xsi:type="dcterms:W3CDTF">2020-01-13T11:01:12Z</dcterms:created>
  <dcterms:modified xsi:type="dcterms:W3CDTF">2020-01-13T11:47:58Z</dcterms:modified>
</cp:coreProperties>
</file>