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67C9906-FC9C-4E78-BF31-2CF8113461B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3049340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67C9906-FC9C-4E78-BF31-2CF8113461B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264339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67C9906-FC9C-4E78-BF31-2CF8113461B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B93EDFF-5429-47AF-83B5-40BD91E7181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81936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67C9906-FC9C-4E78-BF31-2CF8113461B3}"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2774783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67C9906-FC9C-4E78-BF31-2CF8113461B3}"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93EDFF-5429-47AF-83B5-40BD91E7181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368299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67C9906-FC9C-4E78-BF31-2CF8113461B3}"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99691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7C9906-FC9C-4E78-BF31-2CF8113461B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1081325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7C9906-FC9C-4E78-BF31-2CF8113461B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3884642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7C9906-FC9C-4E78-BF31-2CF8113461B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2120605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67C9906-FC9C-4E78-BF31-2CF8113461B3}"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765523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67C9906-FC9C-4E78-BF31-2CF8113461B3}"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2366197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67C9906-FC9C-4E78-BF31-2CF8113461B3}"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2226610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67C9906-FC9C-4E78-BF31-2CF8113461B3}"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177541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7C9906-FC9C-4E78-BF31-2CF8113461B3}"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2241753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67C9906-FC9C-4E78-BF31-2CF8113461B3}"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458505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67C9906-FC9C-4E78-BF31-2CF8113461B3}"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93EDFF-5429-47AF-83B5-40BD91E7181E}" type="slidenum">
              <a:rPr lang="tr-TR" smtClean="0"/>
              <a:t>‹#›</a:t>
            </a:fld>
            <a:endParaRPr lang="tr-TR"/>
          </a:p>
        </p:txBody>
      </p:sp>
    </p:spTree>
    <p:extLst>
      <p:ext uri="{BB962C8B-B14F-4D97-AF65-F5344CB8AC3E}">
        <p14:creationId xmlns:p14="http://schemas.microsoft.com/office/powerpoint/2010/main" val="361786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67C9906-FC9C-4E78-BF31-2CF8113461B3}"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B93EDFF-5429-47AF-83B5-40BD91E7181E}" type="slidenum">
              <a:rPr lang="tr-TR" smtClean="0"/>
              <a:t>‹#›</a:t>
            </a:fld>
            <a:endParaRPr lang="tr-TR"/>
          </a:p>
        </p:txBody>
      </p:sp>
    </p:spTree>
    <p:extLst>
      <p:ext uri="{BB962C8B-B14F-4D97-AF65-F5344CB8AC3E}">
        <p14:creationId xmlns:p14="http://schemas.microsoft.com/office/powerpoint/2010/main" val="201514992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smtClean="0"/>
              <a:t>PHILOSOPHY IN THE THIRTEENTH CENTURY</a:t>
            </a:r>
            <a:endParaRPr lang="tr-TR" dirty="0"/>
          </a:p>
        </p:txBody>
      </p:sp>
    </p:spTree>
    <p:extLst>
      <p:ext uri="{BB962C8B-B14F-4D97-AF65-F5344CB8AC3E}">
        <p14:creationId xmlns:p14="http://schemas.microsoft.com/office/powerpoint/2010/main" val="3127096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084217"/>
            <a:ext cx="8915400" cy="4827005"/>
          </a:xfrm>
        </p:spPr>
        <p:txBody>
          <a:bodyPr>
            <a:normAutofit fontScale="92500" lnSpcReduction="10000"/>
          </a:bodyPr>
          <a:lstStyle/>
          <a:p>
            <a:r>
              <a:rPr lang="tr-TR" dirty="0"/>
              <a:t>Saint </a:t>
            </a:r>
            <a:r>
              <a:rPr lang="tr-TR" dirty="0" err="1" smtClean="0"/>
              <a:t>Bonaventure</a:t>
            </a:r>
            <a:endParaRPr lang="tr-TR" dirty="0" smtClean="0"/>
          </a:p>
          <a:p>
            <a:pPr marL="0" indent="0">
              <a:buNone/>
            </a:pPr>
            <a:r>
              <a:rPr lang="en-US" dirty="0"/>
              <a:t>Bonaventure was the son of an Italian </a:t>
            </a:r>
            <a:r>
              <a:rPr lang="en-US" dirty="0" smtClean="0"/>
              <a:t>physician</a:t>
            </a:r>
            <a:r>
              <a:rPr lang="tr-TR" dirty="0" smtClean="0"/>
              <a:t>.</a:t>
            </a:r>
            <a:r>
              <a:rPr lang="en-US" dirty="0"/>
              <a:t> According to Bonaventure we do acquire information through our senses, but this by itself is inadequate to generate the clarity and certainty necessary for real knowledge. Only our inborn knowledge of God and his eternal reasons enables us to achieve the unchanging truth. Bonaventure accepts the distinction between the active and the receptive intellect, but unlike the Arabic philosophers he thinks they are both faculties of the individual soul.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p.147.)</a:t>
            </a:r>
          </a:p>
          <a:p>
            <a:pPr marL="0" indent="0">
              <a:buNone/>
            </a:pPr>
            <a:r>
              <a:rPr lang="en-US" dirty="0"/>
              <a:t>Bonaventure, though willing to make use of concepts drawn from </a:t>
            </a:r>
            <a:r>
              <a:rPr lang="en-US" dirty="0" err="1"/>
              <a:t>Aristotle,was</a:t>
            </a:r>
            <a:r>
              <a:rPr lang="en-US" dirty="0"/>
              <a:t> highly suspicious of the Aristotelianism just becoming fashionable in university faculties of Arts. In the latter half of the twelfth century many hitherto unknown texts of Aristotle had been translated into Latin; early in the thirteenth century these new versions ﬂooded into the libraries of Western Europe. Aristotle’s Analytics and Topics were available by 1159, a ‘New Logic’ to add to the Categories and De </a:t>
            </a:r>
            <a:r>
              <a:rPr lang="en-US" dirty="0" err="1"/>
              <a:t>Interpretatione</a:t>
            </a:r>
            <a:r>
              <a:rPr lang="en-US" dirty="0"/>
              <a:t> which had formed part of the traditional corpus deriving from Boethius. James of Venice, who translated part of the new logic, also put into Latin the Physics, the De Anima and part of the Metaphysics.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p.148.)</a:t>
            </a: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16997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81497" y="1031966"/>
            <a:ext cx="9323115" cy="4879256"/>
          </a:xfrm>
        </p:spPr>
        <p:txBody>
          <a:bodyPr>
            <a:normAutofit lnSpcReduction="10000"/>
          </a:bodyPr>
          <a:lstStyle/>
          <a:p>
            <a:r>
              <a:rPr lang="tr-TR" dirty="0"/>
              <a:t> </a:t>
            </a:r>
            <a:r>
              <a:rPr lang="tr-TR" dirty="0" err="1"/>
              <a:t>St</a:t>
            </a:r>
            <a:r>
              <a:rPr lang="tr-TR" dirty="0"/>
              <a:t> Thomas </a:t>
            </a:r>
            <a:r>
              <a:rPr lang="tr-TR" dirty="0" err="1" smtClean="0"/>
              <a:t>Aquinas</a:t>
            </a:r>
            <a:endParaRPr lang="tr-TR" dirty="0" smtClean="0"/>
          </a:p>
          <a:p>
            <a:pPr marL="0" indent="0">
              <a:buNone/>
            </a:pPr>
            <a:r>
              <a:rPr lang="en-US" dirty="0"/>
              <a:t> Aquinas’ philosophy of physics has been antiquated by the progress of natural science, and his treatment of logic has been rendered archaic by the development of mathematical logic in the nineteenth and twentieth </a:t>
            </a:r>
            <a:r>
              <a:rPr lang="en-US" dirty="0" smtClean="0"/>
              <a:t>centuries</a:t>
            </a:r>
            <a:r>
              <a:rPr lang="tr-TR" dirty="0" smtClean="0"/>
              <a:t>. </a:t>
            </a:r>
            <a:r>
              <a:rPr lang="en-US" dirty="0"/>
              <a:t>But his contributions to metaphysics, philosophy of religion, philosophical psychology and moral philosophy entitle him to an enduring place in the ﬁrst rank of philosophers.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p.152.)</a:t>
            </a:r>
            <a:endParaRPr lang="tr-TR" dirty="0"/>
          </a:p>
          <a:p>
            <a:pPr marL="0" indent="0">
              <a:buNone/>
            </a:pPr>
            <a:r>
              <a:rPr lang="en-US" dirty="0"/>
              <a:t>Aquinas’ most famous contribution to the philosophy of religion is the Five Ways or proofs of the existence of God to which he refers early in his Summa </a:t>
            </a:r>
            <a:r>
              <a:rPr lang="en-US" dirty="0" err="1"/>
              <a:t>Theologiae</a:t>
            </a:r>
            <a:r>
              <a:rPr lang="en-US"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p.152.)</a:t>
            </a:r>
          </a:p>
          <a:p>
            <a:pPr marL="0" indent="0">
              <a:buNone/>
            </a:pPr>
            <a:r>
              <a:rPr lang="en-US" dirty="0"/>
              <a:t>The most valuable part of Aquinas’ philosophy of religion is his examination of the traditional attributes of God, such as eternity, omnipotence, omniscience, benevolence. He takes great trouble with the exposition and resolution of many of the philosophical problems which they raise.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p.153.)</a:t>
            </a:r>
            <a:endParaRPr lang="tr-TR" dirty="0"/>
          </a:p>
        </p:txBody>
      </p:sp>
    </p:spTree>
    <p:extLst>
      <p:ext uri="{BB962C8B-B14F-4D97-AF65-F5344CB8AC3E}">
        <p14:creationId xmlns:p14="http://schemas.microsoft.com/office/powerpoint/2010/main" val="2417365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en-US" dirty="0"/>
              <a:t>In metaphysics Aquinas was a faithful follower of Aristotle – though not a slavish one, as the example of the eternal universe illustrates. He accepted the analysis of material bodies in terms of matter and form, and the thesis that change is to be explained as the reception of different successive forms in the same matter</a:t>
            </a:r>
            <a:r>
              <a:rPr lang="en-US"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p.154.)</a:t>
            </a:r>
          </a:p>
          <a:p>
            <a:r>
              <a:rPr lang="en-US" dirty="0"/>
              <a:t>Matter and form are the concepts used by Aristotelians to </a:t>
            </a:r>
            <a:r>
              <a:rPr lang="en-US" dirty="0" err="1"/>
              <a:t>analyse</a:t>
            </a:r>
            <a:r>
              <a:rPr lang="en-US" dirty="0"/>
              <a:t> substantial change, the type of change when one kind of thing turns into another. To </a:t>
            </a:r>
            <a:r>
              <a:rPr lang="en-US" dirty="0" err="1"/>
              <a:t>analyse</a:t>
            </a:r>
            <a:r>
              <a:rPr lang="en-US" dirty="0"/>
              <a:t> the less drastic change when one and the same thing gains or loses a transient property (e.g. grows taller or becomes sunburnt), the concepts used were substance and accident</a:t>
            </a:r>
            <a:r>
              <a:rPr lang="en-US"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p.154.)</a:t>
            </a:r>
          </a:p>
          <a:p>
            <a:endParaRPr lang="tr-TR" dirty="0"/>
          </a:p>
          <a:p>
            <a:endParaRPr lang="tr-TR" dirty="0"/>
          </a:p>
        </p:txBody>
      </p:sp>
    </p:spTree>
    <p:extLst>
      <p:ext uri="{BB962C8B-B14F-4D97-AF65-F5344CB8AC3E}">
        <p14:creationId xmlns:p14="http://schemas.microsoft.com/office/powerpoint/2010/main" val="1124917330"/>
      </p:ext>
    </p:extLst>
  </p:cSld>
  <p:clrMapOvr>
    <a:masterClrMapping/>
  </p:clrMapOvr>
</p:sld>
</file>

<file path=ppt/theme/theme1.xml><?xml version="1.0" encoding="utf-8"?>
<a:theme xmlns:a="http://schemas.openxmlformats.org/drawingml/2006/main" name="Duman">
  <a:themeElements>
    <a:clrScheme name="Kırmızı Mor">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18</TotalTime>
  <Words>598</Words>
  <Application>Microsoft Office PowerPoint</Application>
  <PresentationFormat>Geniş ekran</PresentationFormat>
  <Paragraphs>10</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Duman</vt:lpstr>
      <vt:lpstr>PHILOSOPHY IN THE THIRTEENTH CENTURY</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PHILOSOPHY IN THE THIRTEENTH CENTURY</dc:title>
  <dc:creator>ZEHRA</dc:creator>
  <cp:lastModifiedBy>ZEHRA</cp:lastModifiedBy>
  <cp:revision>3</cp:revision>
  <dcterms:created xsi:type="dcterms:W3CDTF">2020-05-06T21:22:43Z</dcterms:created>
  <dcterms:modified xsi:type="dcterms:W3CDTF">2020-05-06T21:40:49Z</dcterms:modified>
</cp:coreProperties>
</file>