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7" r:id="rId3"/>
    <p:sldId id="266" r:id="rId4"/>
    <p:sldId id="277" r:id="rId5"/>
    <p:sldId id="278" r:id="rId6"/>
    <p:sldId id="269" r:id="rId7"/>
    <p:sldId id="280" r:id="rId8"/>
    <p:sldId id="281" r:id="rId9"/>
    <p:sldId id="279" r:id="rId10"/>
    <p:sldId id="282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4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3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2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49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4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7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9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2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SHB-114 SOSYAL HİZMETTE EŞİTLİK VE </a:t>
            </a:r>
            <a:r>
              <a:rPr lang="tr-TR" b="1" dirty="0" smtClean="0"/>
              <a:t>ÇEŞİTLİLİK</a:t>
            </a:r>
            <a:br>
              <a:rPr lang="tr-TR" b="1" dirty="0" smtClean="0"/>
            </a:br>
            <a:r>
              <a:rPr lang="tr-TR" b="1" dirty="0" smtClean="0"/>
              <a:t>SOSYAL ADALET İLKELERİ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563755" y="1192695"/>
            <a:ext cx="9144000" cy="2943433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sz="2200" dirty="0">
                <a:solidFill>
                  <a:srgbClr val="FF0000"/>
                </a:solidFill>
              </a:rPr>
              <a:t/>
            </a:r>
            <a:br>
              <a:rPr lang="tr-TR" sz="2200" dirty="0">
                <a:solidFill>
                  <a:srgbClr val="FF0000"/>
                </a:solidFill>
              </a:rPr>
            </a:br>
            <a:r>
              <a:rPr lang="tr-TR" sz="2200" dirty="0" smtClean="0">
                <a:solidFill>
                  <a:srgbClr val="FF0000"/>
                </a:solidFill>
              </a:rPr>
              <a:t/>
            </a:r>
            <a:br>
              <a:rPr lang="tr-TR" sz="2200" dirty="0" smtClean="0">
                <a:solidFill>
                  <a:srgbClr val="FF0000"/>
                </a:solidFill>
              </a:rPr>
            </a:br>
            <a:r>
              <a:rPr lang="tr-TR" sz="2200" dirty="0">
                <a:solidFill>
                  <a:srgbClr val="FF0000"/>
                </a:solidFill>
              </a:rPr>
              <a:t/>
            </a:r>
            <a:br>
              <a:rPr lang="tr-TR" sz="2200" dirty="0">
                <a:solidFill>
                  <a:srgbClr val="FF0000"/>
                </a:solidFill>
              </a:rPr>
            </a:br>
            <a:r>
              <a:rPr lang="tr-TR" sz="3100" dirty="0" smtClean="0">
                <a:solidFill>
                  <a:srgbClr val="FF0000"/>
                </a:solidFill>
              </a:rPr>
              <a:t/>
            </a:r>
            <a:br>
              <a:rPr lang="tr-TR" sz="3100" dirty="0" smtClean="0">
                <a:solidFill>
                  <a:srgbClr val="FF0000"/>
                </a:solidFill>
              </a:rPr>
            </a:br>
            <a:r>
              <a:rPr lang="tr-TR" sz="3100" b="1" dirty="0" smtClean="0"/>
              <a:t>YARARLANILAN KAYNAKLAR</a:t>
            </a: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/>
              <a:t/>
            </a:r>
            <a:br>
              <a:rPr lang="tr-TR" sz="2200" dirty="0"/>
            </a:br>
            <a:r>
              <a:rPr lang="tr-TR" sz="2200" dirty="0" smtClean="0"/>
              <a:t>Yıldırım</a:t>
            </a:r>
            <a:r>
              <a:rPr lang="tr-TR" sz="2200" dirty="0"/>
              <a:t>, F. (2011). Üniversite Gençliği “Sosyal </a:t>
            </a:r>
            <a:r>
              <a:rPr lang="tr-TR" sz="2200" dirty="0" err="1"/>
              <a:t>Adalet”ten</a:t>
            </a:r>
            <a:r>
              <a:rPr lang="tr-TR" sz="2200" dirty="0"/>
              <a:t> Ne Anlıyor? Sosyal Adalet İlkeleri Bağlamında Bir Eğilim Belirleme Araştırması, Ankara Üniversitesi Fen Bilimleri Enstitüsü, Ankara</a:t>
            </a:r>
            <a:r>
              <a:rPr lang="tr-TR" sz="2200" dirty="0" smtClean="0"/>
              <a:t>.</a:t>
            </a:r>
            <a:br>
              <a:rPr lang="tr-TR" sz="2200" dirty="0" smtClean="0"/>
            </a:br>
            <a:r>
              <a:rPr lang="tr-TR" sz="2200" dirty="0"/>
              <a:t/>
            </a:r>
            <a:br>
              <a:rPr lang="tr-TR" sz="2200" dirty="0"/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GEÇMİŞTEN GÜNÜMÜZE SOSYAL ADALET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Sosyal </a:t>
            </a:r>
            <a:r>
              <a:rPr lang="tr-TR" dirty="0"/>
              <a:t>adalet kavramı </a:t>
            </a:r>
            <a:r>
              <a:rPr lang="tr-TR" dirty="0" smtClean="0"/>
              <a:t>toplumsal gerçeklik, eşit haklar ve eşit bölüşüm temelinde ifade bulan bir kavram olarak kullanılmaya başlanmıştır (Kaya (2000)’den aktaran Yıldırım, 2011).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Sosyal adaletin çok iyi bilinen ve yaygın olarak kullanılan bir tanımı yoktur (Yıldırım, 2011).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68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Genel olarak sosyal adalet, herkese bütünün bir parçası, bir üyesi olarak düşen «hak ve görevlerin» ne olduğunun tespitidir (Gürkan(2001)’den aktaran Yıldırım, 2011).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2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017644" y="1127505"/>
            <a:ext cx="8150087" cy="374266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Sosyal Adaletin Bileşenleri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tr-TR" dirty="0" smtClean="0"/>
              <a:t>İhtiyaç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 - temel gereklilik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 </a:t>
            </a:r>
            <a:r>
              <a:rPr lang="tr-TR" dirty="0" smtClean="0"/>
              <a:t>- kapasite </a:t>
            </a:r>
            <a:r>
              <a:rPr lang="tr-TR" dirty="0"/>
              <a:t>ya da </a:t>
            </a:r>
            <a:r>
              <a:rPr lang="tr-TR" dirty="0" smtClean="0"/>
              <a:t>fonksiyonların kullanılamaması </a:t>
            </a:r>
            <a:r>
              <a:rPr lang="tr-TR" dirty="0"/>
              <a:t>ve geliştirilememesi gibi yaşamsal destekler için </a:t>
            </a:r>
            <a:r>
              <a:rPr lang="tr-TR" dirty="0" smtClean="0"/>
              <a:t>gerekliliklerin olmaması,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ve </a:t>
            </a:r>
            <a:r>
              <a:rPr lang="tr-TR" dirty="0"/>
              <a:t>bu nedenle muhtemel risk ve tehlikeler ile ilişkili bir </a:t>
            </a:r>
            <a:r>
              <a:rPr lang="tr-TR" dirty="0" smtClean="0"/>
              <a:t>kavramdır (Miller (1999)’dan aktaran Yıldırım, 2011).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38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017644" y="1127505"/>
            <a:ext cx="8150087" cy="374266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Sosyal Adaletin Bileşenleri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b) Hak etme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 </a:t>
            </a:r>
            <a:r>
              <a:rPr lang="tr-TR" dirty="0" smtClean="0"/>
              <a:t>- performansa </a:t>
            </a:r>
            <a:r>
              <a:rPr lang="tr-TR" dirty="0"/>
              <a:t>dayalı ödül kazanma ile ilişkilidir </a:t>
            </a:r>
            <a:endParaRPr lang="tr-TR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- bu </a:t>
            </a:r>
            <a:r>
              <a:rPr lang="tr-TR" dirty="0"/>
              <a:t>nedenle </a:t>
            </a:r>
            <a:r>
              <a:rPr lang="tr-TR" dirty="0" smtClean="0"/>
              <a:t>üstün performans</a:t>
            </a:r>
            <a:r>
              <a:rPr lang="tr-TR" dirty="0"/>
              <a:t>; makam, rütbe, madalya ve ikramiye gibi ödül ile fırsat olarak materyal </a:t>
            </a:r>
            <a:r>
              <a:rPr lang="tr-TR" dirty="0" smtClean="0"/>
              <a:t>ya da </a:t>
            </a:r>
            <a:r>
              <a:rPr lang="tr-TR" dirty="0"/>
              <a:t>materyal olmayan karşılıkların alınmasını sağlar </a:t>
            </a:r>
            <a:r>
              <a:rPr lang="tr-TR" dirty="0" smtClean="0"/>
              <a:t>(Miller (1999)’dan aktaran Yıldırım, 2011).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96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017644" y="1127505"/>
            <a:ext cx="8150087" cy="374266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Sosyal Adaletin Bileşenleri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b) Eşitlik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tr-TR" dirty="0" smtClean="0"/>
              <a:t>her </a:t>
            </a:r>
            <a:r>
              <a:rPr lang="tr-TR" dirty="0"/>
              <a:t>toplumun, vatandaşlarını eşit olarak kabul etmesi, </a:t>
            </a:r>
            <a:endParaRPr lang="tr-TR" dirty="0" smtClean="0"/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tr-TR" dirty="0" smtClean="0"/>
              <a:t>bireylerin birbirlerine eşit </a:t>
            </a:r>
            <a:r>
              <a:rPr lang="tr-TR" dirty="0"/>
              <a:t>davranması ve toplumsal </a:t>
            </a:r>
            <a:r>
              <a:rPr lang="tr-TR" dirty="0" smtClean="0"/>
              <a:t>fırsatların </a:t>
            </a:r>
            <a:r>
              <a:rPr lang="tr-TR" dirty="0"/>
              <a:t>her vatandaş için adil olarak dağıtılması </a:t>
            </a:r>
            <a:r>
              <a:rPr lang="tr-TR" dirty="0" smtClean="0"/>
              <a:t>ile açıklanan </a:t>
            </a:r>
            <a:r>
              <a:rPr lang="tr-TR" dirty="0"/>
              <a:t>sosyal bir </a:t>
            </a:r>
            <a:r>
              <a:rPr lang="tr-TR" dirty="0" smtClean="0"/>
              <a:t>ideal (Miller (1999)’dan aktaran Yıldırım, 2011).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8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252330" y="487017"/>
            <a:ext cx="9799983" cy="573487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Sosyal Adalet İlkeleri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tr-TR" dirty="0" smtClean="0"/>
              <a:t>Sosyal minimum: Sadece para ya da </a:t>
            </a:r>
            <a:r>
              <a:rPr lang="tr-TR" dirty="0"/>
              <a:t>gelir değil saygın bir yaşam sürdürebilmek için </a:t>
            </a:r>
            <a:r>
              <a:rPr lang="tr-TR" dirty="0" smtClean="0"/>
              <a:t>yeterli sağlık </a:t>
            </a:r>
            <a:r>
              <a:rPr lang="tr-TR" dirty="0"/>
              <a:t>bakımı gibi yaşam koşullarını da garanti altına </a:t>
            </a:r>
            <a:r>
              <a:rPr lang="tr-TR" dirty="0" smtClean="0"/>
              <a:t>almak ile ilişkilidir.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tr-TR" dirty="0" smtClean="0"/>
              <a:t>Eşit </a:t>
            </a:r>
            <a:r>
              <a:rPr lang="tr-TR" dirty="0"/>
              <a:t>vatandaşlık: H</a:t>
            </a:r>
            <a:r>
              <a:rPr lang="tr-TR" dirty="0" smtClean="0"/>
              <a:t>er </a:t>
            </a:r>
            <a:r>
              <a:rPr lang="tr-TR" dirty="0"/>
              <a:t>vatandaş eşit sivil, siyasal ve </a:t>
            </a:r>
            <a:r>
              <a:rPr lang="tr-TR" dirty="0" smtClean="0"/>
              <a:t>sosyal haklara </a:t>
            </a:r>
            <a:r>
              <a:rPr lang="tr-TR" dirty="0"/>
              <a:t>sahip olma; bu hakları etkili bir biçimde kullanma ya da uygulama </a:t>
            </a:r>
            <a:r>
              <a:rPr lang="tr-TR" dirty="0" smtClean="0"/>
              <a:t>hakkına sahiptir (Miller (2005)’ten aktaran Yıldırım, 2011).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15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252330" y="208721"/>
            <a:ext cx="9799983" cy="573487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Sosyal Adalet İlkeleri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Fırsat eşitliği: Her bireyin toplumsal olanaklara (eğitim, iş gibi) erişmelerindeki şansı bu olanakların gerektirdiği motivasyon, beceri ve yetenekler doğrultusundaki değerlendirmeye dayalı olmalıdır. </a:t>
            </a:r>
            <a:endParaRPr lang="tr-TR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Adil dağıtım:  Şans, hak etme ve seçimle ilişkili olarak açıklanır </a:t>
            </a:r>
            <a:r>
              <a:rPr lang="tr-TR" dirty="0" smtClean="0"/>
              <a:t>(Miller (2005)’ten aktaran Yıldırım, 2011).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60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359</Words>
  <Application>Microsoft Office PowerPoint</Application>
  <PresentationFormat>Geniş ekran</PresentationFormat>
  <Paragraphs>36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1_Office Teması</vt:lpstr>
      <vt:lpstr>2_Office Teması</vt:lpstr>
      <vt:lpstr>SHB-114 SOSYAL HİZMETTE EŞİTLİK VE ÇEŞİTLİLİK SOSYAL ADALET İLKELERİ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                                                   YARARLANILAN KAYNAKLAR    Yıldırım, F. (2011). Üniversite Gençliği “Sosyal Adalet”ten Ne Anlıyor? Sosyal Adalet İlkeleri Bağlamında Bir Eğilim Belirleme Araştırması, Ankara Üniversitesi Fen Bilimleri Enstitüsü, Ankara.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29</cp:revision>
  <dcterms:created xsi:type="dcterms:W3CDTF">2017-10-22T16:18:04Z</dcterms:created>
  <dcterms:modified xsi:type="dcterms:W3CDTF">2018-02-03T11:58:16Z</dcterms:modified>
</cp:coreProperties>
</file>