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24.04.2020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24.04.2020</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24.04.2020</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260648"/>
            <a:ext cx="6696744" cy="2111801"/>
          </a:xfrm>
        </p:spPr>
        <p:txBody>
          <a:bodyPr/>
          <a:lstStyle/>
          <a:p>
            <a:r>
              <a:rPr lang="tr-TR" sz="8000" dirty="0" smtClean="0"/>
              <a:t>ALI as CALIPH</a:t>
            </a:r>
            <a:endParaRPr lang="tr-TR" sz="8000" dirty="0"/>
          </a:p>
        </p:txBody>
      </p:sp>
      <p:sp>
        <p:nvSpPr>
          <p:cNvPr id="3" name="Alt Başlık 2"/>
          <p:cNvSpPr>
            <a:spLocks noGrp="1"/>
          </p:cNvSpPr>
          <p:nvPr>
            <p:ph type="subTitle" idx="1"/>
          </p:nvPr>
        </p:nvSpPr>
        <p:spPr/>
        <p:txBody>
          <a:bodyPr/>
          <a:lstStyle/>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2492896"/>
            <a:ext cx="5661248" cy="4176464"/>
          </a:xfrm>
          <a:prstGeom prst="rect">
            <a:avLst/>
          </a:prstGeom>
        </p:spPr>
      </p:pic>
    </p:spTree>
    <p:extLst>
      <p:ext uri="{BB962C8B-B14F-4D97-AF65-F5344CB8AC3E}">
        <p14:creationId xmlns:p14="http://schemas.microsoft.com/office/powerpoint/2010/main" val="2388003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sz="2400" dirty="0"/>
              <a:t>The armies met outside Basra. After three days of failed negotiations, battle started in the afternoon of 8 December 656 and lasted till the evening. </a:t>
            </a:r>
            <a:r>
              <a:rPr lang="en-US" sz="2400" dirty="0" err="1"/>
              <a:t>Zubayr</a:t>
            </a:r>
            <a:r>
              <a:rPr lang="en-US" sz="2400" dirty="0"/>
              <a:t> left the field without fighting but was pursued and killed. Ali's army emerged victorious and </a:t>
            </a:r>
            <a:r>
              <a:rPr lang="en-US" sz="2400" dirty="0" err="1"/>
              <a:t>Talha</a:t>
            </a:r>
            <a:r>
              <a:rPr lang="en-US" sz="2400" dirty="0"/>
              <a:t> was also killed. Aisha, who was rallying her forces from a camel back, was arrested after men defending her were slain. After admonishing her, Ali sent her back to Medina, escorted by her brother Muhammad </a:t>
            </a:r>
            <a:r>
              <a:rPr lang="en-US" sz="2400" dirty="0" err="1"/>
              <a:t>ibn</a:t>
            </a:r>
            <a:r>
              <a:rPr lang="en-US" sz="2400" dirty="0"/>
              <a:t> Abu </a:t>
            </a:r>
            <a:r>
              <a:rPr lang="en-US" sz="2400" dirty="0" err="1"/>
              <a:t>Bakr</a:t>
            </a:r>
            <a:r>
              <a:rPr lang="en-US" sz="2400" dirty="0"/>
              <a:t>. Marwan probably paid allegiance to Ali and the latter let him go.</a:t>
            </a:r>
          </a:p>
          <a:p>
            <a:endParaRPr lang="tr-TR" dirty="0"/>
          </a:p>
        </p:txBody>
      </p:sp>
    </p:spTree>
    <p:extLst>
      <p:ext uri="{BB962C8B-B14F-4D97-AF65-F5344CB8AC3E}">
        <p14:creationId xmlns:p14="http://schemas.microsoft.com/office/powerpoint/2010/main" val="3173353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BATTLE OF  SIFFIN</a:t>
            </a:r>
            <a:endParaRPr lang="tr-TR" dirty="0"/>
          </a:p>
        </p:txBody>
      </p:sp>
      <p:sp>
        <p:nvSpPr>
          <p:cNvPr id="3" name="İçerik Yer Tutucusu 2"/>
          <p:cNvSpPr>
            <a:spLocks noGrp="1"/>
          </p:cNvSpPr>
          <p:nvPr>
            <p:ph idx="1"/>
          </p:nvPr>
        </p:nvSpPr>
        <p:spPr/>
        <p:txBody>
          <a:bodyPr>
            <a:normAutofit lnSpcReduction="10000"/>
          </a:bodyPr>
          <a:lstStyle/>
          <a:p>
            <a:r>
              <a:rPr lang="tr-TR" dirty="0" err="1"/>
              <a:t>The</a:t>
            </a:r>
            <a:r>
              <a:rPr lang="tr-TR" dirty="0"/>
              <a:t> Battle of </a:t>
            </a:r>
            <a:r>
              <a:rPr lang="tr-TR" dirty="0" err="1" smtClean="0"/>
              <a:t>Siffin</a:t>
            </a:r>
            <a:r>
              <a:rPr lang="tr-TR" dirty="0" smtClean="0"/>
              <a:t> </a:t>
            </a:r>
            <a:r>
              <a:rPr lang="ar-AE" dirty="0" smtClean="0"/>
              <a:t> </a:t>
            </a:r>
            <a:r>
              <a:rPr lang="tr-TR" dirty="0"/>
              <a:t>May–</a:t>
            </a:r>
            <a:r>
              <a:rPr lang="tr-TR" dirty="0" err="1"/>
              <a:t>July</a:t>
            </a:r>
            <a:r>
              <a:rPr lang="tr-TR" dirty="0"/>
              <a:t> 657 </a:t>
            </a:r>
            <a:r>
              <a:rPr lang="tr-TR" dirty="0" err="1"/>
              <a:t>occurred</a:t>
            </a:r>
            <a:r>
              <a:rPr lang="tr-TR" dirty="0"/>
              <a:t> </a:t>
            </a:r>
            <a:r>
              <a:rPr lang="tr-TR" dirty="0" err="1" smtClean="0"/>
              <a:t>during</a:t>
            </a:r>
            <a:r>
              <a:rPr lang="tr-TR" dirty="0" smtClean="0"/>
              <a:t>  </a:t>
            </a:r>
            <a:r>
              <a:rPr lang="tr-TR" dirty="0" err="1"/>
              <a:t>the</a:t>
            </a:r>
            <a:r>
              <a:rPr lang="tr-TR" dirty="0"/>
              <a:t> First </a:t>
            </a:r>
            <a:r>
              <a:rPr lang="tr-TR" dirty="0" err="1"/>
              <a:t>Fitna</a:t>
            </a:r>
            <a:r>
              <a:rPr lang="tr-TR" dirty="0"/>
              <a:t>, </a:t>
            </a:r>
            <a:r>
              <a:rPr lang="tr-TR" dirty="0" err="1"/>
              <a:t>or</a:t>
            </a:r>
            <a:r>
              <a:rPr lang="tr-TR" dirty="0"/>
              <a:t> </a:t>
            </a:r>
            <a:r>
              <a:rPr lang="tr-TR" dirty="0" err="1"/>
              <a:t>first</a:t>
            </a:r>
            <a:r>
              <a:rPr lang="tr-TR" dirty="0"/>
              <a:t> </a:t>
            </a:r>
            <a:r>
              <a:rPr lang="tr-TR" dirty="0" err="1"/>
              <a:t>Muslim</a:t>
            </a:r>
            <a:r>
              <a:rPr lang="tr-TR" dirty="0"/>
              <a:t> </a:t>
            </a:r>
            <a:r>
              <a:rPr lang="tr-TR" dirty="0" err="1"/>
              <a:t>civil</a:t>
            </a:r>
            <a:r>
              <a:rPr lang="tr-TR" dirty="0"/>
              <a:t> </a:t>
            </a:r>
            <a:r>
              <a:rPr lang="tr-TR" dirty="0" err="1"/>
              <a:t>war</a:t>
            </a:r>
            <a:r>
              <a:rPr lang="tr-TR" dirty="0"/>
              <a:t>, </a:t>
            </a:r>
            <a:r>
              <a:rPr lang="tr-TR" dirty="0" err="1"/>
              <a:t>with</a:t>
            </a:r>
            <a:r>
              <a:rPr lang="tr-TR" dirty="0"/>
              <a:t> </a:t>
            </a:r>
            <a:r>
              <a:rPr lang="tr-TR" dirty="0" err="1"/>
              <a:t>the</a:t>
            </a:r>
            <a:r>
              <a:rPr lang="tr-TR" dirty="0"/>
              <a:t> main </a:t>
            </a:r>
            <a:r>
              <a:rPr lang="tr-TR" dirty="0" err="1"/>
              <a:t>engagement</a:t>
            </a:r>
            <a:r>
              <a:rPr lang="tr-TR" dirty="0"/>
              <a:t> </a:t>
            </a:r>
            <a:r>
              <a:rPr lang="tr-TR" dirty="0" err="1"/>
              <a:t>taking</a:t>
            </a:r>
            <a:r>
              <a:rPr lang="tr-TR" dirty="0"/>
              <a:t> </a:t>
            </a:r>
            <a:r>
              <a:rPr lang="tr-TR" dirty="0" err="1"/>
              <a:t>place</a:t>
            </a:r>
            <a:r>
              <a:rPr lang="tr-TR" dirty="0"/>
              <a:t> </a:t>
            </a:r>
            <a:r>
              <a:rPr lang="tr-TR" dirty="0" err="1"/>
              <a:t>from</a:t>
            </a:r>
            <a:r>
              <a:rPr lang="tr-TR" dirty="0"/>
              <a:t> </a:t>
            </a:r>
            <a:r>
              <a:rPr lang="tr-TR" dirty="0" err="1"/>
              <a:t>July</a:t>
            </a:r>
            <a:r>
              <a:rPr lang="tr-TR" dirty="0"/>
              <a:t> 26 </a:t>
            </a:r>
            <a:r>
              <a:rPr lang="tr-TR" dirty="0" err="1"/>
              <a:t>to</a:t>
            </a:r>
            <a:r>
              <a:rPr lang="tr-TR" dirty="0"/>
              <a:t> </a:t>
            </a:r>
            <a:r>
              <a:rPr lang="tr-TR" dirty="0" err="1"/>
              <a:t>July</a:t>
            </a:r>
            <a:r>
              <a:rPr lang="tr-TR" dirty="0"/>
              <a:t> 28. </a:t>
            </a:r>
            <a:r>
              <a:rPr lang="tr-TR" dirty="0" err="1"/>
              <a:t>It</a:t>
            </a:r>
            <a:r>
              <a:rPr lang="tr-TR" dirty="0"/>
              <a:t> </a:t>
            </a:r>
            <a:r>
              <a:rPr lang="tr-TR" dirty="0" err="1"/>
              <a:t>was</a:t>
            </a:r>
            <a:r>
              <a:rPr lang="tr-TR" dirty="0"/>
              <a:t> </a:t>
            </a:r>
            <a:r>
              <a:rPr lang="tr-TR" dirty="0" err="1"/>
              <a:t>fought</a:t>
            </a:r>
            <a:r>
              <a:rPr lang="tr-TR" dirty="0"/>
              <a:t> </a:t>
            </a:r>
            <a:r>
              <a:rPr lang="tr-TR" dirty="0" err="1"/>
              <a:t>between</a:t>
            </a:r>
            <a:r>
              <a:rPr lang="tr-TR" dirty="0"/>
              <a:t> Ali </a:t>
            </a:r>
            <a:r>
              <a:rPr lang="tr-TR" dirty="0" err="1"/>
              <a:t>ibn</a:t>
            </a:r>
            <a:r>
              <a:rPr lang="tr-TR" dirty="0"/>
              <a:t> Abi </a:t>
            </a:r>
            <a:r>
              <a:rPr lang="tr-TR" dirty="0" err="1"/>
              <a:t>Talib</a:t>
            </a:r>
            <a:r>
              <a:rPr lang="tr-TR" dirty="0"/>
              <a:t> </a:t>
            </a:r>
            <a:r>
              <a:rPr lang="tr-TR" dirty="0" err="1"/>
              <a:t>who</a:t>
            </a:r>
            <a:r>
              <a:rPr lang="tr-TR" dirty="0"/>
              <a:t> </a:t>
            </a:r>
            <a:r>
              <a:rPr lang="tr-TR" dirty="0" err="1"/>
              <a:t>ruled</a:t>
            </a:r>
            <a:r>
              <a:rPr lang="tr-TR" dirty="0"/>
              <a:t> as </a:t>
            </a:r>
            <a:r>
              <a:rPr lang="tr-TR" dirty="0" err="1"/>
              <a:t>the</a:t>
            </a:r>
            <a:r>
              <a:rPr lang="tr-TR" dirty="0"/>
              <a:t> </a:t>
            </a:r>
            <a:r>
              <a:rPr lang="tr-TR" dirty="0" err="1"/>
              <a:t>Fourth</a:t>
            </a:r>
            <a:r>
              <a:rPr lang="tr-TR" dirty="0"/>
              <a:t> </a:t>
            </a:r>
            <a:r>
              <a:rPr lang="tr-TR" dirty="0" err="1"/>
              <a:t>Caliph</a:t>
            </a:r>
            <a:r>
              <a:rPr lang="tr-TR" dirty="0"/>
              <a:t> </a:t>
            </a:r>
            <a:r>
              <a:rPr lang="tr-TR" dirty="0" err="1"/>
              <a:t>and</a:t>
            </a:r>
            <a:r>
              <a:rPr lang="tr-TR" dirty="0"/>
              <a:t> </a:t>
            </a:r>
            <a:r>
              <a:rPr lang="tr-TR" dirty="0" err="1"/>
              <a:t>Muawiyah</a:t>
            </a:r>
            <a:r>
              <a:rPr lang="tr-TR" dirty="0"/>
              <a:t> I, on </a:t>
            </a:r>
            <a:r>
              <a:rPr lang="tr-TR" dirty="0" err="1"/>
              <a:t>the</a:t>
            </a:r>
            <a:r>
              <a:rPr lang="tr-TR" dirty="0"/>
              <a:t> </a:t>
            </a:r>
            <a:r>
              <a:rPr lang="tr-TR" dirty="0" err="1"/>
              <a:t>banks</a:t>
            </a:r>
            <a:r>
              <a:rPr lang="tr-TR" dirty="0"/>
              <a:t> of </a:t>
            </a:r>
            <a:r>
              <a:rPr lang="tr-TR" dirty="0" err="1"/>
              <a:t>the</a:t>
            </a:r>
            <a:r>
              <a:rPr lang="tr-TR" dirty="0"/>
              <a:t> </a:t>
            </a:r>
            <a:r>
              <a:rPr lang="tr-TR" dirty="0" err="1"/>
              <a:t>Euphrates</a:t>
            </a:r>
            <a:r>
              <a:rPr lang="tr-TR" dirty="0"/>
              <a:t> </a:t>
            </a:r>
            <a:r>
              <a:rPr lang="tr-TR" dirty="0" err="1"/>
              <a:t>river</a:t>
            </a:r>
            <a:r>
              <a:rPr lang="tr-TR" dirty="0"/>
              <a:t>, in </a:t>
            </a:r>
            <a:r>
              <a:rPr lang="tr-TR" dirty="0" err="1"/>
              <a:t>what</a:t>
            </a:r>
            <a:r>
              <a:rPr lang="tr-TR" dirty="0"/>
              <a:t> is </a:t>
            </a:r>
            <a:r>
              <a:rPr lang="tr-TR" dirty="0" err="1"/>
              <a:t>now</a:t>
            </a:r>
            <a:r>
              <a:rPr lang="tr-TR" dirty="0"/>
              <a:t> </a:t>
            </a:r>
            <a:r>
              <a:rPr lang="tr-TR" dirty="0" err="1"/>
              <a:t>Raqqa</a:t>
            </a:r>
            <a:r>
              <a:rPr lang="tr-TR" dirty="0"/>
              <a:t>, </a:t>
            </a:r>
            <a:r>
              <a:rPr lang="tr-TR" dirty="0" err="1"/>
              <a:t>Syria</a:t>
            </a:r>
            <a:r>
              <a:rPr lang="tr-TR" dirty="0" smtClean="0"/>
              <a:t>.</a:t>
            </a:r>
            <a:r>
              <a:rPr lang="en-US" dirty="0"/>
              <a:t> After the Battle of Jamal, Imam Ali (a) resided in </a:t>
            </a:r>
            <a:r>
              <a:rPr lang="en-US" dirty="0" err="1"/>
              <a:t>Kufa</a:t>
            </a:r>
            <a:r>
              <a:rPr lang="en-US" dirty="0"/>
              <a:t> and tried to persuade </a:t>
            </a:r>
            <a:r>
              <a:rPr lang="en-US" dirty="0" err="1"/>
              <a:t>Mu'awiya</a:t>
            </a:r>
            <a:r>
              <a:rPr lang="en-US" dirty="0"/>
              <a:t> b. </a:t>
            </a:r>
            <a:r>
              <a:rPr lang="en-US" dirty="0" err="1"/>
              <a:t>Abi</a:t>
            </a:r>
            <a:r>
              <a:rPr lang="en-US" dirty="0"/>
              <a:t> </a:t>
            </a:r>
            <a:r>
              <a:rPr lang="en-US" dirty="0" err="1"/>
              <a:t>Sufyan</a:t>
            </a:r>
            <a:r>
              <a:rPr lang="en-US" dirty="0"/>
              <a:t> to obey him</a:t>
            </a:r>
            <a:r>
              <a:rPr lang="en-US" dirty="0" smtClean="0"/>
              <a:t>. </a:t>
            </a:r>
            <a:r>
              <a:rPr lang="en-US" dirty="0"/>
              <a:t>When Imam Ali (a) realized that </a:t>
            </a:r>
            <a:r>
              <a:rPr lang="en-US" dirty="0" err="1"/>
              <a:t>Mu'awiya</a:t>
            </a:r>
            <a:r>
              <a:rPr lang="en-US" dirty="0"/>
              <a:t> will not be persuaded by his advice and that the noblemen of </a:t>
            </a:r>
            <a:r>
              <a:rPr lang="en-US" dirty="0" err="1"/>
              <a:t>Kufa</a:t>
            </a:r>
            <a:r>
              <a:rPr lang="en-US" dirty="0"/>
              <a:t> support the decision to go to war with Syria, he called people to the battle in a public sermon. Imam Ali (a) wrote a letter to </a:t>
            </a:r>
            <a:r>
              <a:rPr lang="en-US" dirty="0" err="1"/>
              <a:t>Abd</a:t>
            </a:r>
            <a:r>
              <a:rPr lang="en-US" dirty="0"/>
              <a:t> Allah b. Abbas to call people of Basra to attend the battle; many people from Basra went to </a:t>
            </a:r>
            <a:r>
              <a:rPr lang="en-US" dirty="0" err="1"/>
              <a:t>Kufa</a:t>
            </a:r>
            <a:r>
              <a:rPr lang="en-US" dirty="0"/>
              <a:t> together with '</a:t>
            </a:r>
            <a:r>
              <a:rPr lang="en-US" dirty="0" err="1"/>
              <a:t>Abd</a:t>
            </a:r>
            <a:r>
              <a:rPr lang="en-US" dirty="0"/>
              <a:t> Allah b. 'Abbas. He also wrote a letter to </a:t>
            </a:r>
            <a:r>
              <a:rPr lang="en-US" dirty="0" err="1"/>
              <a:t>Mikhnaf</a:t>
            </a:r>
            <a:r>
              <a:rPr lang="en-US" dirty="0"/>
              <a:t> b. </a:t>
            </a:r>
            <a:r>
              <a:rPr lang="en-US" dirty="0" err="1"/>
              <a:t>Sulaym</a:t>
            </a:r>
            <a:r>
              <a:rPr lang="en-US" dirty="0"/>
              <a:t>, the ruler of Isfahan, and called him to join his army</a:t>
            </a:r>
            <a:r>
              <a:rPr lang="en-US" dirty="0" smtClean="0"/>
              <a:t>.</a:t>
            </a:r>
            <a:endParaRPr lang="tr-TR" dirty="0"/>
          </a:p>
        </p:txBody>
      </p:sp>
    </p:spTree>
    <p:extLst>
      <p:ext uri="{BB962C8B-B14F-4D97-AF65-F5344CB8AC3E}">
        <p14:creationId xmlns:p14="http://schemas.microsoft.com/office/powerpoint/2010/main" val="2423572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7620000" cy="6140152"/>
          </a:xfrm>
        </p:spPr>
        <p:txBody>
          <a:bodyPr>
            <a:normAutofit fontScale="92500"/>
          </a:bodyPr>
          <a:lstStyle/>
          <a:p>
            <a:r>
              <a:rPr lang="en-US" dirty="0"/>
              <a:t>The two armies met in the border of Rome on the north of Iraq and Syria. Imam Ali (a) sent Malik al-</a:t>
            </a:r>
            <a:r>
              <a:rPr lang="en-US" dirty="0" err="1"/>
              <a:t>Ashtar</a:t>
            </a:r>
            <a:r>
              <a:rPr lang="en-US" dirty="0"/>
              <a:t> to the army of </a:t>
            </a:r>
            <a:r>
              <a:rPr lang="en-US" dirty="0" err="1"/>
              <a:t>Mu'awiya</a:t>
            </a:r>
            <a:r>
              <a:rPr lang="en-US" dirty="0"/>
              <a:t> b. </a:t>
            </a:r>
            <a:r>
              <a:rPr lang="en-US" dirty="0" err="1"/>
              <a:t>Abi</a:t>
            </a:r>
            <a:r>
              <a:rPr lang="en-US" dirty="0"/>
              <a:t> </a:t>
            </a:r>
            <a:r>
              <a:rPr lang="en-US" dirty="0" err="1"/>
              <a:t>Sufyan</a:t>
            </a:r>
            <a:r>
              <a:rPr lang="en-US" dirty="0"/>
              <a:t> for talks before the war, emphasizing that Imam Ali's (a) army should not start the war. When Malik al-</a:t>
            </a:r>
            <a:r>
              <a:rPr lang="en-US" dirty="0" err="1"/>
              <a:t>Ashtar</a:t>
            </a:r>
            <a:r>
              <a:rPr lang="en-US" dirty="0"/>
              <a:t> departed the camps, the army of Syria had already started the battle. However, after this attack, the army of Syria retreated. After some sporadic clashes, in the month of Muharram, there was a ceasefire between the two parties of war</a:t>
            </a:r>
            <a:r>
              <a:rPr lang="en-US" dirty="0" smtClean="0"/>
              <a:t>. </a:t>
            </a:r>
            <a:r>
              <a:rPr lang="en-US" dirty="0"/>
              <a:t>However, negotiations between Imam Ali (a)'s representatives and </a:t>
            </a:r>
            <a:r>
              <a:rPr lang="en-US" dirty="0" err="1"/>
              <a:t>Mu'awiya</a:t>
            </a:r>
            <a:r>
              <a:rPr lang="en-US" dirty="0"/>
              <a:t> continued. </a:t>
            </a:r>
            <a:r>
              <a:rPr lang="en-US" dirty="0" err="1"/>
              <a:t>Mu'awiya</a:t>
            </a:r>
            <a:r>
              <a:rPr lang="en-US" dirty="0"/>
              <a:t> suggested as his main condition for a compromise the execution of people who, in his view, were accomplices in the murder of '</a:t>
            </a:r>
            <a:r>
              <a:rPr lang="en-US" dirty="0" err="1"/>
              <a:t>Uthman</a:t>
            </a:r>
            <a:r>
              <a:rPr lang="en-US" dirty="0"/>
              <a:t>, such as '</a:t>
            </a:r>
            <a:r>
              <a:rPr lang="en-US" dirty="0" err="1"/>
              <a:t>Ammar</a:t>
            </a:r>
            <a:r>
              <a:rPr lang="en-US" dirty="0"/>
              <a:t> b. </a:t>
            </a:r>
            <a:r>
              <a:rPr lang="en-US" dirty="0" err="1"/>
              <a:t>Yasir</a:t>
            </a:r>
            <a:r>
              <a:rPr lang="en-US" dirty="0"/>
              <a:t>, '</a:t>
            </a:r>
            <a:r>
              <a:rPr lang="en-US" dirty="0" err="1"/>
              <a:t>Adi</a:t>
            </a:r>
            <a:r>
              <a:rPr lang="en-US" dirty="0"/>
              <a:t> b. </a:t>
            </a:r>
            <a:r>
              <a:rPr lang="en-US" dirty="0" err="1"/>
              <a:t>Hatam</a:t>
            </a:r>
            <a:r>
              <a:rPr lang="en-US" dirty="0"/>
              <a:t>, and Malik al-</a:t>
            </a:r>
            <a:r>
              <a:rPr lang="en-US" dirty="0" err="1"/>
              <a:t>Ashtar</a:t>
            </a:r>
            <a:r>
              <a:rPr lang="en-US" dirty="0" smtClean="0"/>
              <a:t>.</a:t>
            </a:r>
            <a:endParaRPr lang="en-US" dirty="0"/>
          </a:p>
          <a:p>
            <a:r>
              <a:rPr lang="en-US" dirty="0"/>
              <a:t>On the first day of Safar, there was a violent war between the two armies. Every day one of Imam Ali (a)'s commanders undertook the leadership of the frontline. On the first day Malik al-</a:t>
            </a:r>
            <a:r>
              <a:rPr lang="en-US" dirty="0" err="1"/>
              <a:t>Ashtar</a:t>
            </a:r>
            <a:r>
              <a:rPr lang="en-US" dirty="0"/>
              <a:t>, on the second day </a:t>
            </a:r>
            <a:r>
              <a:rPr lang="en-US" dirty="0" err="1"/>
              <a:t>Hashim</a:t>
            </a:r>
            <a:r>
              <a:rPr lang="en-US" dirty="0"/>
              <a:t> b. '</a:t>
            </a:r>
            <a:r>
              <a:rPr lang="en-US" dirty="0" err="1"/>
              <a:t>Utba</a:t>
            </a:r>
            <a:r>
              <a:rPr lang="en-US" dirty="0"/>
              <a:t>, on the third day '</a:t>
            </a:r>
            <a:r>
              <a:rPr lang="en-US" dirty="0" err="1"/>
              <a:t>Ammar</a:t>
            </a:r>
            <a:r>
              <a:rPr lang="en-US" dirty="0"/>
              <a:t> b. </a:t>
            </a:r>
            <a:r>
              <a:rPr lang="en-US" dirty="0" err="1"/>
              <a:t>Yasir</a:t>
            </a:r>
            <a:r>
              <a:rPr lang="en-US" dirty="0"/>
              <a:t>, on the fourth day Muhammad b. al-</a:t>
            </a:r>
            <a:r>
              <a:rPr lang="en-US" dirty="0" err="1"/>
              <a:t>Hanafiyya</a:t>
            </a:r>
            <a:r>
              <a:rPr lang="en-US" dirty="0"/>
              <a:t>, and on the fifth day '</a:t>
            </a:r>
            <a:r>
              <a:rPr lang="en-US" dirty="0" err="1"/>
              <a:t>Abd</a:t>
            </a:r>
            <a:r>
              <a:rPr lang="en-US" dirty="0"/>
              <a:t> Allah b. 'Abbas led the frontline.</a:t>
            </a:r>
            <a:endParaRPr lang="tr-TR" dirty="0"/>
          </a:p>
        </p:txBody>
      </p:sp>
    </p:spTree>
    <p:extLst>
      <p:ext uri="{BB962C8B-B14F-4D97-AF65-F5344CB8AC3E}">
        <p14:creationId xmlns:p14="http://schemas.microsoft.com/office/powerpoint/2010/main" val="2970407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7620000" cy="5924128"/>
          </a:xfrm>
        </p:spPr>
        <p:txBody>
          <a:bodyPr/>
          <a:lstStyle/>
          <a:p>
            <a:r>
              <a:rPr lang="tr-TR" dirty="0" err="1" smtClean="0">
                <a:solidFill>
                  <a:srgbClr val="FF0000"/>
                </a:solidFill>
              </a:rPr>
              <a:t>The</a:t>
            </a:r>
            <a:r>
              <a:rPr lang="tr-TR" dirty="0" smtClean="0">
                <a:solidFill>
                  <a:srgbClr val="FF0000"/>
                </a:solidFill>
              </a:rPr>
              <a:t> </a:t>
            </a:r>
            <a:r>
              <a:rPr lang="tr-TR" dirty="0" err="1" smtClean="0">
                <a:solidFill>
                  <a:srgbClr val="FF0000"/>
                </a:solidFill>
              </a:rPr>
              <a:t>Result</a:t>
            </a:r>
            <a:r>
              <a:rPr lang="tr-TR" dirty="0" smtClean="0">
                <a:solidFill>
                  <a:srgbClr val="FF0000"/>
                </a:solidFill>
              </a:rPr>
              <a:t> Of </a:t>
            </a:r>
            <a:r>
              <a:rPr lang="tr-TR" dirty="0" err="1">
                <a:solidFill>
                  <a:srgbClr val="FF0000"/>
                </a:solidFill>
              </a:rPr>
              <a:t>T</a:t>
            </a:r>
            <a:r>
              <a:rPr lang="tr-TR" dirty="0" err="1" smtClean="0">
                <a:solidFill>
                  <a:srgbClr val="FF0000"/>
                </a:solidFill>
              </a:rPr>
              <a:t>he</a:t>
            </a:r>
            <a:r>
              <a:rPr lang="tr-TR" dirty="0" smtClean="0">
                <a:solidFill>
                  <a:srgbClr val="FF0000"/>
                </a:solidFill>
              </a:rPr>
              <a:t> </a:t>
            </a:r>
            <a:r>
              <a:rPr lang="tr-TR" dirty="0" err="1" smtClean="0">
                <a:solidFill>
                  <a:srgbClr val="FF0000"/>
                </a:solidFill>
              </a:rPr>
              <a:t>War</a:t>
            </a:r>
            <a:endParaRPr lang="tr-TR" dirty="0" smtClean="0">
              <a:solidFill>
                <a:srgbClr val="FF0000"/>
              </a:solidFill>
            </a:endParaRPr>
          </a:p>
          <a:p>
            <a:r>
              <a:rPr lang="en-US" dirty="0"/>
              <a:t> </a:t>
            </a:r>
            <a:r>
              <a:rPr lang="tr-TR" dirty="0" smtClean="0"/>
              <a:t>T</a:t>
            </a:r>
            <a:r>
              <a:rPr lang="en-US" dirty="0" smtClean="0"/>
              <a:t>he </a:t>
            </a:r>
            <a:r>
              <a:rPr lang="en-US" dirty="0"/>
              <a:t>two armies stopped the battle and </a:t>
            </a:r>
            <a:r>
              <a:rPr lang="en-US" dirty="0" err="1"/>
              <a:t>Mu'awiya</a:t>
            </a:r>
            <a:r>
              <a:rPr lang="en-US" dirty="0"/>
              <a:t> b. </a:t>
            </a:r>
            <a:r>
              <a:rPr lang="en-US" dirty="0" err="1"/>
              <a:t>Abi</a:t>
            </a:r>
            <a:r>
              <a:rPr lang="en-US" dirty="0"/>
              <a:t> </a:t>
            </a:r>
            <a:r>
              <a:rPr lang="en-US" dirty="0" err="1"/>
              <a:t>Sufyan</a:t>
            </a:r>
            <a:r>
              <a:rPr lang="en-US" dirty="0"/>
              <a:t> could escape the inevitable defeat of his army. After this, Imam Ali (a) tried to mobilize people to attack Syria, but people of </a:t>
            </a:r>
            <a:r>
              <a:rPr lang="en-US" dirty="0" err="1"/>
              <a:t>Kufa</a:t>
            </a:r>
            <a:r>
              <a:rPr lang="en-US" dirty="0"/>
              <a:t> and </a:t>
            </a:r>
            <a:r>
              <a:rPr lang="en-US" dirty="0" err="1"/>
              <a:t>Hijaz</a:t>
            </a:r>
            <a:r>
              <a:rPr lang="en-US" dirty="0"/>
              <a:t> did not comply with his orders. Moreover, a group called </a:t>
            </a:r>
            <a:r>
              <a:rPr lang="en-US" dirty="0" err="1"/>
              <a:t>Khawarij</a:t>
            </a:r>
            <a:r>
              <a:rPr lang="en-US" dirty="0"/>
              <a:t> was formed that launched the Battle of </a:t>
            </a:r>
            <a:r>
              <a:rPr lang="en-US" dirty="0" err="1"/>
              <a:t>Nahrawan</a:t>
            </a:r>
            <a:r>
              <a:rPr lang="en-US" dirty="0"/>
              <a:t> against Imam Ali (a</a:t>
            </a:r>
            <a:r>
              <a:rPr lang="en-US" dirty="0" smtClean="0"/>
              <a:t>).</a:t>
            </a:r>
            <a:endParaRPr lang="tr-TR" dirty="0" smtClean="0"/>
          </a:p>
          <a:p>
            <a:r>
              <a:rPr lang="en-US" dirty="0"/>
              <a:t>In 659 Ali's forces finally moved against the </a:t>
            </a:r>
            <a:r>
              <a:rPr lang="en-US" dirty="0" err="1"/>
              <a:t>Kharijites</a:t>
            </a:r>
            <a:r>
              <a:rPr lang="en-US" dirty="0"/>
              <a:t> and they finally met in the Battle of </a:t>
            </a:r>
            <a:r>
              <a:rPr lang="en-US" dirty="0" err="1"/>
              <a:t>Nahrawan</a:t>
            </a:r>
            <a:r>
              <a:rPr lang="en-US" dirty="0"/>
              <a:t>. Although Ali won the battle, the </a:t>
            </a:r>
            <a:r>
              <a:rPr lang="en-US" dirty="0" smtClean="0"/>
              <a:t>constant </a:t>
            </a:r>
            <a:r>
              <a:rPr lang="en-US" dirty="0"/>
              <a:t>conflict had begun to affect his standing</a:t>
            </a:r>
            <a:r>
              <a:rPr lang="en-US" dirty="0" smtClean="0"/>
              <a:t>.</a:t>
            </a:r>
            <a:endParaRPr lang="tr-TR" dirty="0" smtClean="0"/>
          </a:p>
          <a:p>
            <a:r>
              <a:rPr lang="en-US" dirty="0"/>
              <a:t>While dealing with the Iraqis, Ali found it hard to build a disciplined army and effective state institutions to exert control over his areas and as a result later spent a lot of time fighting the </a:t>
            </a:r>
            <a:r>
              <a:rPr lang="en-US" dirty="0" err="1"/>
              <a:t>Kharijites</a:t>
            </a:r>
            <a:r>
              <a:rPr lang="en-US" dirty="0"/>
              <a:t>. As a result, on the Eastern front, Ali found it hard to expand the state</a:t>
            </a:r>
            <a:endParaRPr lang="tr-TR" dirty="0"/>
          </a:p>
        </p:txBody>
      </p:sp>
    </p:spTree>
    <p:extLst>
      <p:ext uri="{BB962C8B-B14F-4D97-AF65-F5344CB8AC3E}">
        <p14:creationId xmlns:p14="http://schemas.microsoft.com/office/powerpoint/2010/main" val="2132574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DEATH</a:t>
            </a:r>
            <a:endParaRPr lang="tr-TR" dirty="0"/>
          </a:p>
        </p:txBody>
      </p:sp>
      <p:sp>
        <p:nvSpPr>
          <p:cNvPr id="3" name="İçerik Yer Tutucusu 2"/>
          <p:cNvSpPr>
            <a:spLocks noGrp="1"/>
          </p:cNvSpPr>
          <p:nvPr>
            <p:ph idx="1"/>
          </p:nvPr>
        </p:nvSpPr>
        <p:spPr/>
        <p:txBody>
          <a:bodyPr>
            <a:normAutofit/>
          </a:bodyPr>
          <a:lstStyle/>
          <a:p>
            <a:r>
              <a:rPr lang="en-US" sz="3200" dirty="0"/>
              <a:t>On the nineteenth of Ramadan, while Ali was praying in the mosque of </a:t>
            </a:r>
            <a:r>
              <a:rPr lang="en-US" sz="3200" dirty="0" err="1"/>
              <a:t>Kufa</a:t>
            </a:r>
            <a:r>
              <a:rPr lang="en-US" sz="3200" dirty="0"/>
              <a:t>, the </a:t>
            </a:r>
            <a:r>
              <a:rPr lang="en-US" sz="3200" dirty="0" err="1"/>
              <a:t>Kharijite</a:t>
            </a:r>
            <a:r>
              <a:rPr lang="en-US" sz="3200" dirty="0"/>
              <a:t> </a:t>
            </a:r>
            <a:r>
              <a:rPr lang="en-US" sz="3200" dirty="0" err="1"/>
              <a:t>Abd</a:t>
            </a:r>
            <a:r>
              <a:rPr lang="en-US" sz="3200" dirty="0"/>
              <a:t>-al-</a:t>
            </a:r>
            <a:r>
              <a:rPr lang="en-US" sz="3200" dirty="0" err="1"/>
              <a:t>Rahman</a:t>
            </a:r>
            <a:r>
              <a:rPr lang="en-US" sz="3200" dirty="0"/>
              <a:t> </a:t>
            </a:r>
            <a:r>
              <a:rPr lang="en-US" sz="3200" dirty="0" err="1"/>
              <a:t>ibn</a:t>
            </a:r>
            <a:r>
              <a:rPr lang="en-US" sz="3200" dirty="0"/>
              <a:t> </a:t>
            </a:r>
            <a:r>
              <a:rPr lang="en-US" sz="3200" dirty="0" err="1"/>
              <a:t>Muljam</a:t>
            </a:r>
            <a:r>
              <a:rPr lang="en-US" sz="3200" dirty="0"/>
              <a:t> assassinated him with a strike of his poison-coated sword. Ali, wounded by the poisonous sword, lived for two days and died on the 21st of Ramadan in the city of </a:t>
            </a:r>
            <a:r>
              <a:rPr lang="en-US" sz="3200" dirty="0" err="1"/>
              <a:t>Kufa</a:t>
            </a:r>
            <a:r>
              <a:rPr lang="en-US" sz="3200" dirty="0"/>
              <a:t> in 661 </a:t>
            </a:r>
            <a:r>
              <a:rPr lang="en-US" sz="3200" dirty="0" smtClean="0"/>
              <a:t>CE</a:t>
            </a:r>
            <a:r>
              <a:rPr lang="tr-TR" sz="3200" dirty="0" smtClean="0"/>
              <a:t>.</a:t>
            </a:r>
            <a:endParaRPr lang="tr-TR" sz="3200" dirty="0"/>
          </a:p>
        </p:txBody>
      </p:sp>
    </p:spTree>
    <p:extLst>
      <p:ext uri="{BB962C8B-B14F-4D97-AF65-F5344CB8AC3E}">
        <p14:creationId xmlns:p14="http://schemas.microsoft.com/office/powerpoint/2010/main" val="3814116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en-US" sz="3200" dirty="0"/>
              <a:t>Ali was the caliph between 656 and 661 CE, one of the hardest periods in Muslim history, coinciding with the first Muslim civil war. He reigned over the </a:t>
            </a:r>
            <a:r>
              <a:rPr lang="en-US" sz="3200" dirty="0" err="1"/>
              <a:t>Rashidun</a:t>
            </a:r>
            <a:r>
              <a:rPr lang="en-US" sz="3200" dirty="0"/>
              <a:t> empire which extended from Central Asia in the east to North Africa in the west. He became known as a both just and fair ruler.</a:t>
            </a:r>
            <a:endParaRPr lang="tr-TR" sz="3200" dirty="0"/>
          </a:p>
        </p:txBody>
      </p:sp>
    </p:spTree>
    <p:extLst>
      <p:ext uri="{BB962C8B-B14F-4D97-AF65-F5344CB8AC3E}">
        <p14:creationId xmlns:p14="http://schemas.microsoft.com/office/powerpoint/2010/main" val="1476554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SELECTION as CALIPH</a:t>
            </a:r>
            <a:endParaRPr lang="tr-TR" dirty="0"/>
          </a:p>
        </p:txBody>
      </p:sp>
      <p:sp>
        <p:nvSpPr>
          <p:cNvPr id="3" name="İçerik Yer Tutucusu 2"/>
          <p:cNvSpPr>
            <a:spLocks noGrp="1"/>
          </p:cNvSpPr>
          <p:nvPr>
            <p:ph idx="1"/>
          </p:nvPr>
        </p:nvSpPr>
        <p:spPr/>
        <p:txBody>
          <a:bodyPr/>
          <a:lstStyle/>
          <a:p>
            <a:r>
              <a:rPr lang="en-US" dirty="0" err="1"/>
              <a:t>Uthman's</a:t>
            </a:r>
            <a:r>
              <a:rPr lang="en-US" dirty="0"/>
              <a:t> assassination meant that rebels had to select a new caliph. This met with difficulties since the rebels were divided into several groups: the </a:t>
            </a:r>
            <a:r>
              <a:rPr lang="en-US" dirty="0" err="1"/>
              <a:t>Muhajirun</a:t>
            </a:r>
            <a:r>
              <a:rPr lang="en-US" dirty="0"/>
              <a:t>, </a:t>
            </a:r>
            <a:r>
              <a:rPr lang="en-US" dirty="0" err="1"/>
              <a:t>Ansar</a:t>
            </a:r>
            <a:r>
              <a:rPr lang="en-US" dirty="0"/>
              <a:t>, Egyptians, </a:t>
            </a:r>
            <a:r>
              <a:rPr lang="en-US" dirty="0" err="1"/>
              <a:t>Kufans</a:t>
            </a:r>
            <a:r>
              <a:rPr lang="en-US" dirty="0"/>
              <a:t> and </a:t>
            </a:r>
            <a:r>
              <a:rPr lang="en-US" dirty="0" err="1"/>
              <a:t>Basrites</a:t>
            </a:r>
            <a:r>
              <a:rPr lang="en-US" dirty="0"/>
              <a:t>. There were three candidates: Ali, </a:t>
            </a:r>
            <a:r>
              <a:rPr lang="en-US" dirty="0" err="1"/>
              <a:t>Talhah</a:t>
            </a:r>
            <a:r>
              <a:rPr lang="en-US" dirty="0"/>
              <a:t> and Al-</a:t>
            </a:r>
            <a:r>
              <a:rPr lang="en-US" dirty="0" err="1"/>
              <a:t>Zubayr</a:t>
            </a:r>
            <a:r>
              <a:rPr lang="en-US" dirty="0"/>
              <a:t>. First they referred to Ali and asked him to accept the caliphate. Also some </a:t>
            </a:r>
            <a:r>
              <a:rPr lang="en-US" dirty="0" err="1"/>
              <a:t>Sahaba</a:t>
            </a:r>
            <a:r>
              <a:rPr lang="en-US" dirty="0"/>
              <a:t> tried to persuade him to accept the office. But he </a:t>
            </a:r>
            <a:r>
              <a:rPr lang="en-US" dirty="0" smtClean="0"/>
              <a:t>refused</a:t>
            </a:r>
            <a:r>
              <a:rPr lang="tr-TR" dirty="0" smtClean="0"/>
              <a:t>. </a:t>
            </a:r>
            <a:r>
              <a:rPr lang="en-US" dirty="0"/>
              <a:t>Then rebels offered the caliphate to </a:t>
            </a:r>
            <a:r>
              <a:rPr lang="en-US" dirty="0" err="1"/>
              <a:t>Talhah</a:t>
            </a:r>
            <a:r>
              <a:rPr lang="en-US" dirty="0"/>
              <a:t> and Al-</a:t>
            </a:r>
            <a:r>
              <a:rPr lang="en-US" dirty="0" err="1"/>
              <a:t>Zubayr</a:t>
            </a:r>
            <a:r>
              <a:rPr lang="en-US" dirty="0"/>
              <a:t> and some other companions but they refused it too.</a:t>
            </a:r>
            <a:endParaRPr lang="tr-TR" dirty="0"/>
          </a:p>
        </p:txBody>
      </p:sp>
    </p:spTree>
    <p:extLst>
      <p:ext uri="{BB962C8B-B14F-4D97-AF65-F5344CB8AC3E}">
        <p14:creationId xmlns:p14="http://schemas.microsoft.com/office/powerpoint/2010/main" val="86759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Therefore, they threatened that, unless the people of Medina choose a caliph within one day, they would be forced to take some drastic action. In order to resolve the deadlock all of the Muslims gathered in Mosque of Prophet on 18 June 656CE. (25th </a:t>
            </a:r>
            <a:r>
              <a:rPr lang="en-US" dirty="0" err="1"/>
              <a:t>Dhu</a:t>
            </a:r>
            <a:r>
              <a:rPr lang="en-US" dirty="0"/>
              <a:t> al-</a:t>
            </a:r>
            <a:r>
              <a:rPr lang="en-US" dirty="0" err="1"/>
              <a:t>Hijjah</a:t>
            </a:r>
            <a:r>
              <a:rPr lang="en-US" dirty="0"/>
              <a:t> 35AH.) to choose the caliph. Ali refused to accept caliphate by the fact that the people who pressed him hardest were the rebels, and he therefore declined at first. When the notable companions of Muhammad as well as people who live in Medina urged him, however, he finally agreed</a:t>
            </a:r>
            <a:endParaRPr lang="tr-TR" dirty="0"/>
          </a:p>
        </p:txBody>
      </p:sp>
    </p:spTree>
    <p:extLst>
      <p:ext uri="{BB962C8B-B14F-4D97-AF65-F5344CB8AC3E}">
        <p14:creationId xmlns:p14="http://schemas.microsoft.com/office/powerpoint/2010/main" val="3812895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REIGN as CALIPH</a:t>
            </a:r>
            <a:endParaRPr lang="tr-TR" dirty="0"/>
          </a:p>
        </p:txBody>
      </p:sp>
      <p:sp>
        <p:nvSpPr>
          <p:cNvPr id="3" name="İçerik Yer Tutucusu 2"/>
          <p:cNvSpPr>
            <a:spLocks noGrp="1"/>
          </p:cNvSpPr>
          <p:nvPr>
            <p:ph idx="1"/>
          </p:nvPr>
        </p:nvSpPr>
        <p:spPr>
          <a:xfrm>
            <a:off x="323528" y="1700808"/>
            <a:ext cx="7620000" cy="4800600"/>
          </a:xfrm>
        </p:spPr>
        <p:txBody>
          <a:bodyPr>
            <a:noAutofit/>
          </a:bodyPr>
          <a:lstStyle/>
          <a:p>
            <a:r>
              <a:rPr lang="en-US" sz="2800" dirty="0"/>
              <a:t>At the beginning Ali told people that Muslim polity had come to be plagued by dissension and discord and he wanted to purge Islam of all evil from which it had come to suffer. Then warned all concerned that he would tolerate no sedition and all found guilty of subversive activities would be dealt with harshly. He advised people to behave as true Muslims</a:t>
            </a:r>
            <a:r>
              <a:rPr lang="en-US" sz="2800" dirty="0" smtClean="0"/>
              <a:t>.</a:t>
            </a:r>
            <a:endParaRPr lang="en-US" sz="2800" dirty="0"/>
          </a:p>
          <a:p>
            <a:endParaRPr lang="en-US" dirty="0"/>
          </a:p>
        </p:txBody>
      </p:sp>
    </p:spTree>
    <p:extLst>
      <p:ext uri="{BB962C8B-B14F-4D97-AF65-F5344CB8AC3E}">
        <p14:creationId xmlns:p14="http://schemas.microsoft.com/office/powerpoint/2010/main" val="198760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92696"/>
            <a:ext cx="7859216" cy="5708104"/>
          </a:xfrm>
        </p:spPr>
        <p:txBody>
          <a:bodyPr>
            <a:normAutofit/>
          </a:bodyPr>
          <a:lstStyle/>
          <a:p>
            <a:r>
              <a:rPr lang="en-US" sz="2500" dirty="0"/>
              <a:t>But he soon found that he was helpless and the prisoner of the people who didn't obey him. The caliphate had come to him as the gift of the rebels and he didn't have enough force to control or punish them</a:t>
            </a:r>
            <a:r>
              <a:rPr lang="en-US" sz="2500" dirty="0" smtClean="0"/>
              <a:t>. </a:t>
            </a:r>
            <a:r>
              <a:rPr lang="en-US" sz="2500" dirty="0"/>
              <a:t>When some people asked Ali to punish those who killed </a:t>
            </a:r>
            <a:r>
              <a:rPr lang="en-US" sz="2500" dirty="0" err="1"/>
              <a:t>Uthman</a:t>
            </a:r>
            <a:r>
              <a:rPr lang="en-US" sz="2500" dirty="0"/>
              <a:t>, Ali answered, "How do I have the power for it while those who assaulted him are in the height of their power. They have superiority over us, not we over </a:t>
            </a:r>
            <a:r>
              <a:rPr lang="en-US" sz="2500" dirty="0" err="1"/>
              <a:t>them</a:t>
            </a:r>
            <a:r>
              <a:rPr lang="en-US" sz="2500" dirty="0" err="1" smtClean="0"/>
              <a:t>."While</a:t>
            </a:r>
            <a:r>
              <a:rPr lang="en-US" sz="2500" dirty="0" smtClean="0"/>
              <a:t> </a:t>
            </a:r>
            <a:r>
              <a:rPr lang="en-US" sz="2500" dirty="0" err="1"/>
              <a:t>A'isha</a:t>
            </a:r>
            <a:r>
              <a:rPr lang="en-US" sz="2500" dirty="0"/>
              <a:t>, </a:t>
            </a:r>
            <a:r>
              <a:rPr lang="en-US" sz="2500" dirty="0" err="1"/>
              <a:t>Talhah</a:t>
            </a:r>
            <a:r>
              <a:rPr lang="en-US" sz="2500" dirty="0"/>
              <a:t>, Al-</a:t>
            </a:r>
            <a:r>
              <a:rPr lang="en-US" sz="2500" dirty="0" err="1"/>
              <a:t>Zubayr</a:t>
            </a:r>
            <a:r>
              <a:rPr lang="en-US" sz="2500" dirty="0"/>
              <a:t> and Umayyad especially </a:t>
            </a:r>
            <a:r>
              <a:rPr lang="en-US" sz="2500" dirty="0" err="1"/>
              <a:t>Muawiyah</a:t>
            </a:r>
            <a:r>
              <a:rPr lang="en-US" sz="2500" dirty="0"/>
              <a:t> I wanted to take revenge for </a:t>
            </a:r>
            <a:r>
              <a:rPr lang="en-US" sz="2500" dirty="0" err="1"/>
              <a:t>Uthman's</a:t>
            </a:r>
            <a:r>
              <a:rPr lang="en-US" sz="2500" dirty="0"/>
              <a:t> death and punish the rioters who had killed him. However some historians believe that they use this issue to seek their political ambitions due to finding Ali's caliphate against their own benefit. </a:t>
            </a:r>
            <a:endParaRPr lang="tr-TR" sz="2500" dirty="0"/>
          </a:p>
        </p:txBody>
      </p:sp>
    </p:spTree>
    <p:extLst>
      <p:ext uri="{BB962C8B-B14F-4D97-AF65-F5344CB8AC3E}">
        <p14:creationId xmlns:p14="http://schemas.microsoft.com/office/powerpoint/2010/main" val="1994837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60648"/>
            <a:ext cx="7620000" cy="1026368"/>
          </a:xfrm>
        </p:spPr>
        <p:txBody>
          <a:bodyPr/>
          <a:lstStyle/>
          <a:p>
            <a:r>
              <a:rPr lang="tr-TR" dirty="0" smtClean="0"/>
              <a:t>FIRST FITNA</a:t>
            </a:r>
            <a:endParaRPr lang="tr-TR" dirty="0"/>
          </a:p>
        </p:txBody>
      </p:sp>
      <p:sp>
        <p:nvSpPr>
          <p:cNvPr id="3" name="İçerik Yer Tutucusu 2"/>
          <p:cNvSpPr>
            <a:spLocks noGrp="1"/>
          </p:cNvSpPr>
          <p:nvPr>
            <p:ph idx="1"/>
          </p:nvPr>
        </p:nvSpPr>
        <p:spPr>
          <a:xfrm>
            <a:off x="179512" y="1484784"/>
            <a:ext cx="8136904" cy="4872608"/>
          </a:xfrm>
        </p:spPr>
        <p:txBody>
          <a:bodyPr>
            <a:noAutofit/>
          </a:bodyPr>
          <a:lstStyle/>
          <a:p>
            <a:r>
              <a:rPr lang="tr-TR" sz="2600" dirty="0" err="1"/>
              <a:t>The</a:t>
            </a:r>
            <a:r>
              <a:rPr lang="tr-TR" sz="2600" dirty="0"/>
              <a:t> First </a:t>
            </a:r>
            <a:r>
              <a:rPr lang="tr-TR" sz="2600" dirty="0" err="1"/>
              <a:t>Fitna</a:t>
            </a:r>
            <a:r>
              <a:rPr lang="tr-TR" sz="2600" dirty="0"/>
              <a:t> </a:t>
            </a:r>
            <a:r>
              <a:rPr lang="tr-TR" sz="2600" dirty="0" err="1" smtClean="0"/>
              <a:t>was</a:t>
            </a:r>
            <a:r>
              <a:rPr lang="tr-TR" sz="2600" dirty="0" smtClean="0"/>
              <a:t> </a:t>
            </a:r>
            <a:r>
              <a:rPr lang="tr-TR" sz="2600" dirty="0"/>
              <a:t>a </a:t>
            </a:r>
            <a:r>
              <a:rPr lang="tr-TR" sz="2600" dirty="0" err="1"/>
              <a:t>civil</a:t>
            </a:r>
            <a:r>
              <a:rPr lang="tr-TR" sz="2600" dirty="0"/>
              <a:t> </a:t>
            </a:r>
            <a:r>
              <a:rPr lang="tr-TR" sz="2600" dirty="0" err="1"/>
              <a:t>war</a:t>
            </a:r>
            <a:r>
              <a:rPr lang="tr-TR" sz="2600" dirty="0"/>
              <a:t> </a:t>
            </a:r>
            <a:r>
              <a:rPr lang="tr-TR" sz="2600" dirty="0" err="1"/>
              <a:t>within</a:t>
            </a:r>
            <a:r>
              <a:rPr lang="tr-TR" sz="2600" dirty="0"/>
              <a:t> </a:t>
            </a:r>
            <a:r>
              <a:rPr lang="tr-TR" sz="2600" dirty="0" err="1"/>
              <a:t>the</a:t>
            </a:r>
            <a:r>
              <a:rPr lang="tr-TR" sz="2600" dirty="0"/>
              <a:t> </a:t>
            </a:r>
            <a:r>
              <a:rPr lang="tr-TR" sz="2600" dirty="0" err="1"/>
              <a:t>Rashidun</a:t>
            </a:r>
            <a:r>
              <a:rPr lang="tr-TR" sz="2600" dirty="0"/>
              <a:t> </a:t>
            </a:r>
            <a:r>
              <a:rPr lang="tr-TR" sz="2600" dirty="0" err="1"/>
              <a:t>Caliphate</a:t>
            </a:r>
            <a:r>
              <a:rPr lang="tr-TR" sz="2600" dirty="0"/>
              <a:t> </a:t>
            </a:r>
            <a:r>
              <a:rPr lang="tr-TR" sz="2600" dirty="0" err="1"/>
              <a:t>which</a:t>
            </a:r>
            <a:r>
              <a:rPr lang="tr-TR" sz="2600" dirty="0"/>
              <a:t> </a:t>
            </a:r>
            <a:r>
              <a:rPr lang="tr-TR" sz="2600" dirty="0" err="1"/>
              <a:t>resulted</a:t>
            </a:r>
            <a:r>
              <a:rPr lang="tr-TR" sz="2600" dirty="0"/>
              <a:t> in </a:t>
            </a:r>
            <a:r>
              <a:rPr lang="tr-TR" sz="2600" dirty="0" err="1"/>
              <a:t>the</a:t>
            </a:r>
            <a:r>
              <a:rPr lang="tr-TR" sz="2600" dirty="0"/>
              <a:t> </a:t>
            </a:r>
            <a:r>
              <a:rPr lang="tr-TR" sz="2600" dirty="0" err="1"/>
              <a:t>overthrowing</a:t>
            </a:r>
            <a:r>
              <a:rPr lang="tr-TR" sz="2600" dirty="0"/>
              <a:t> of </a:t>
            </a:r>
            <a:r>
              <a:rPr lang="tr-TR" sz="2600" dirty="0" err="1"/>
              <a:t>the</a:t>
            </a:r>
            <a:r>
              <a:rPr lang="tr-TR" sz="2600" dirty="0"/>
              <a:t> </a:t>
            </a:r>
            <a:r>
              <a:rPr lang="tr-TR" sz="2600" dirty="0" err="1"/>
              <a:t>Rashidun</a:t>
            </a:r>
            <a:r>
              <a:rPr lang="tr-TR" sz="2600" dirty="0"/>
              <a:t> </a:t>
            </a:r>
            <a:r>
              <a:rPr lang="tr-TR" sz="2600" dirty="0" err="1"/>
              <a:t>caliphs</a:t>
            </a:r>
            <a:r>
              <a:rPr lang="tr-TR" sz="2600" dirty="0"/>
              <a:t> </a:t>
            </a:r>
            <a:r>
              <a:rPr lang="tr-TR" sz="2600" dirty="0" err="1"/>
              <a:t>and</a:t>
            </a:r>
            <a:r>
              <a:rPr lang="tr-TR" sz="2600" dirty="0"/>
              <a:t> </a:t>
            </a:r>
            <a:r>
              <a:rPr lang="tr-TR" sz="2600" dirty="0" err="1"/>
              <a:t>the</a:t>
            </a:r>
            <a:r>
              <a:rPr lang="tr-TR" sz="2600" dirty="0"/>
              <a:t> </a:t>
            </a:r>
            <a:r>
              <a:rPr lang="tr-TR" sz="2600" dirty="0" err="1"/>
              <a:t>establishment</a:t>
            </a:r>
            <a:r>
              <a:rPr lang="tr-TR" sz="2600" dirty="0"/>
              <a:t> of </a:t>
            </a:r>
            <a:r>
              <a:rPr lang="tr-TR" sz="2600" dirty="0" err="1"/>
              <a:t>the</a:t>
            </a:r>
            <a:r>
              <a:rPr lang="tr-TR" sz="2600" dirty="0"/>
              <a:t> </a:t>
            </a:r>
            <a:r>
              <a:rPr lang="tr-TR" sz="2600" dirty="0" err="1"/>
              <a:t>Umayyad</a:t>
            </a:r>
            <a:r>
              <a:rPr lang="tr-TR" sz="2600" dirty="0"/>
              <a:t> </a:t>
            </a:r>
            <a:r>
              <a:rPr lang="tr-TR" sz="2600" dirty="0" err="1"/>
              <a:t>dynasty</a:t>
            </a:r>
            <a:r>
              <a:rPr lang="tr-TR" sz="2600" dirty="0"/>
              <a:t>. </a:t>
            </a:r>
            <a:r>
              <a:rPr lang="tr-TR" sz="2600" dirty="0" err="1"/>
              <a:t>It</a:t>
            </a:r>
            <a:r>
              <a:rPr lang="tr-TR" sz="2600" dirty="0"/>
              <a:t> </a:t>
            </a:r>
            <a:r>
              <a:rPr lang="tr-TR" sz="2600" dirty="0" err="1"/>
              <a:t>began</a:t>
            </a:r>
            <a:r>
              <a:rPr lang="tr-TR" sz="2600" dirty="0"/>
              <a:t> </a:t>
            </a:r>
            <a:r>
              <a:rPr lang="tr-TR" sz="2600" dirty="0" err="1"/>
              <a:t>when</a:t>
            </a:r>
            <a:r>
              <a:rPr lang="tr-TR" sz="2600" dirty="0"/>
              <a:t> </a:t>
            </a:r>
            <a:r>
              <a:rPr lang="tr-TR" sz="2600" dirty="0" err="1"/>
              <a:t>the</a:t>
            </a:r>
            <a:r>
              <a:rPr lang="tr-TR" sz="2600" dirty="0"/>
              <a:t> </a:t>
            </a:r>
            <a:r>
              <a:rPr lang="tr-TR" sz="2600" dirty="0" err="1"/>
              <a:t>caliph</a:t>
            </a:r>
            <a:r>
              <a:rPr lang="tr-TR" sz="2600" dirty="0"/>
              <a:t> </a:t>
            </a:r>
            <a:r>
              <a:rPr lang="tr-TR" sz="2600" dirty="0" err="1"/>
              <a:t>Uthman</a:t>
            </a:r>
            <a:r>
              <a:rPr lang="tr-TR" sz="2600" dirty="0"/>
              <a:t> </a:t>
            </a:r>
            <a:r>
              <a:rPr lang="tr-TR" sz="2600" dirty="0" err="1"/>
              <a:t>was</a:t>
            </a:r>
            <a:r>
              <a:rPr lang="tr-TR" sz="2600" dirty="0"/>
              <a:t> </a:t>
            </a:r>
            <a:r>
              <a:rPr lang="tr-TR" sz="2600" dirty="0" err="1"/>
              <a:t>assassinated</a:t>
            </a:r>
            <a:r>
              <a:rPr lang="tr-TR" sz="2600" dirty="0"/>
              <a:t> </a:t>
            </a:r>
            <a:r>
              <a:rPr lang="tr-TR" sz="2600" dirty="0" err="1"/>
              <a:t>by</a:t>
            </a:r>
            <a:r>
              <a:rPr lang="tr-TR" sz="2600" dirty="0"/>
              <a:t> </a:t>
            </a:r>
            <a:r>
              <a:rPr lang="tr-TR" sz="2600" dirty="0" err="1"/>
              <a:t>rebels</a:t>
            </a:r>
            <a:r>
              <a:rPr lang="tr-TR" sz="2600" dirty="0"/>
              <a:t> in 656 </a:t>
            </a:r>
            <a:r>
              <a:rPr lang="tr-TR" sz="2600" dirty="0" err="1"/>
              <a:t>and</a:t>
            </a:r>
            <a:r>
              <a:rPr lang="tr-TR" sz="2600" dirty="0"/>
              <a:t> </a:t>
            </a:r>
            <a:r>
              <a:rPr lang="tr-TR" sz="2600" dirty="0" err="1"/>
              <a:t>continued</a:t>
            </a:r>
            <a:r>
              <a:rPr lang="tr-TR" sz="2600" dirty="0"/>
              <a:t> </a:t>
            </a:r>
            <a:r>
              <a:rPr lang="tr-TR" sz="2600" dirty="0" err="1"/>
              <a:t>through</a:t>
            </a:r>
            <a:r>
              <a:rPr lang="tr-TR" sz="2600" dirty="0"/>
              <a:t> </a:t>
            </a:r>
            <a:r>
              <a:rPr lang="tr-TR" sz="2600" dirty="0" err="1"/>
              <a:t>the</a:t>
            </a:r>
            <a:r>
              <a:rPr lang="tr-TR" sz="2600" dirty="0"/>
              <a:t> </a:t>
            </a:r>
            <a:r>
              <a:rPr lang="tr-TR" sz="2600" dirty="0" err="1"/>
              <a:t>four-year</a:t>
            </a:r>
            <a:r>
              <a:rPr lang="tr-TR" sz="2600" dirty="0"/>
              <a:t> </a:t>
            </a:r>
            <a:r>
              <a:rPr lang="tr-TR" sz="2600" dirty="0" err="1"/>
              <a:t>reign</a:t>
            </a:r>
            <a:r>
              <a:rPr lang="tr-TR" sz="2600" dirty="0"/>
              <a:t> of </a:t>
            </a:r>
            <a:r>
              <a:rPr lang="tr-TR" sz="2600" dirty="0" err="1"/>
              <a:t>Uthman's</a:t>
            </a:r>
            <a:r>
              <a:rPr lang="tr-TR" sz="2600" dirty="0"/>
              <a:t> </a:t>
            </a:r>
            <a:r>
              <a:rPr lang="tr-TR" sz="2600" dirty="0" err="1"/>
              <a:t>successor</a:t>
            </a:r>
            <a:r>
              <a:rPr lang="tr-TR" sz="2600" dirty="0"/>
              <a:t>, Ali. </a:t>
            </a:r>
            <a:r>
              <a:rPr lang="tr-TR" sz="2600" dirty="0" err="1"/>
              <a:t>It</a:t>
            </a:r>
            <a:r>
              <a:rPr lang="tr-TR" sz="2600" dirty="0"/>
              <a:t> </a:t>
            </a:r>
            <a:r>
              <a:rPr lang="tr-TR" sz="2600" dirty="0" err="1"/>
              <a:t>ended</a:t>
            </a:r>
            <a:r>
              <a:rPr lang="tr-TR" sz="2600" dirty="0"/>
              <a:t> in 661 </a:t>
            </a:r>
            <a:r>
              <a:rPr lang="tr-TR" sz="2600" dirty="0" err="1"/>
              <a:t>when</a:t>
            </a:r>
            <a:r>
              <a:rPr lang="tr-TR" sz="2600" dirty="0"/>
              <a:t> </a:t>
            </a:r>
            <a:r>
              <a:rPr lang="tr-TR" sz="2600" dirty="0" err="1"/>
              <a:t>Ali's</a:t>
            </a:r>
            <a:r>
              <a:rPr lang="tr-TR" sz="2600" dirty="0"/>
              <a:t> </a:t>
            </a:r>
            <a:r>
              <a:rPr lang="tr-TR" sz="2600" dirty="0" err="1"/>
              <a:t>heir</a:t>
            </a:r>
            <a:r>
              <a:rPr lang="tr-TR" sz="2600" dirty="0"/>
              <a:t> Hasan </a:t>
            </a:r>
            <a:r>
              <a:rPr lang="tr-TR" sz="2600" dirty="0" err="1"/>
              <a:t>ibn</a:t>
            </a:r>
            <a:r>
              <a:rPr lang="tr-TR" sz="2600" dirty="0"/>
              <a:t> Ali </a:t>
            </a:r>
            <a:r>
              <a:rPr lang="tr-TR" sz="2600" dirty="0" err="1"/>
              <a:t>concluded</a:t>
            </a:r>
            <a:r>
              <a:rPr lang="tr-TR" sz="2600" dirty="0"/>
              <a:t> a </a:t>
            </a:r>
            <a:r>
              <a:rPr lang="tr-TR" sz="2600" dirty="0" err="1"/>
              <a:t>treaty</a:t>
            </a:r>
            <a:r>
              <a:rPr lang="tr-TR" sz="2600" dirty="0"/>
              <a:t> </a:t>
            </a:r>
            <a:r>
              <a:rPr lang="tr-TR" sz="2600" dirty="0" err="1"/>
              <a:t>acknowledging</a:t>
            </a:r>
            <a:r>
              <a:rPr lang="tr-TR" sz="2600" dirty="0"/>
              <a:t> </a:t>
            </a:r>
            <a:r>
              <a:rPr lang="tr-TR" sz="2600" dirty="0" err="1"/>
              <a:t>the</a:t>
            </a:r>
            <a:r>
              <a:rPr lang="tr-TR" sz="2600" dirty="0"/>
              <a:t> </a:t>
            </a:r>
            <a:r>
              <a:rPr lang="tr-TR" sz="2600" dirty="0" err="1"/>
              <a:t>rule</a:t>
            </a:r>
            <a:r>
              <a:rPr lang="tr-TR" sz="2600" dirty="0"/>
              <a:t> of </a:t>
            </a:r>
            <a:r>
              <a:rPr lang="tr-TR" sz="2600" dirty="0" err="1"/>
              <a:t>Muawiyah</a:t>
            </a:r>
            <a:r>
              <a:rPr lang="tr-TR" sz="2600" dirty="0"/>
              <a:t>, </a:t>
            </a:r>
            <a:r>
              <a:rPr lang="tr-TR" sz="2600" dirty="0" err="1"/>
              <a:t>the</a:t>
            </a:r>
            <a:r>
              <a:rPr lang="tr-TR" sz="2600" dirty="0"/>
              <a:t> </a:t>
            </a:r>
            <a:r>
              <a:rPr lang="tr-TR" sz="2600" dirty="0" err="1"/>
              <a:t>first</a:t>
            </a:r>
            <a:r>
              <a:rPr lang="tr-TR" sz="2600" dirty="0"/>
              <a:t> </a:t>
            </a:r>
            <a:r>
              <a:rPr lang="tr-TR" sz="2600" dirty="0" err="1"/>
              <a:t>Umayyad</a:t>
            </a:r>
            <a:r>
              <a:rPr lang="tr-TR" sz="2600" dirty="0"/>
              <a:t> </a:t>
            </a:r>
            <a:r>
              <a:rPr lang="tr-TR" sz="2600" dirty="0" err="1"/>
              <a:t>caliph</a:t>
            </a:r>
            <a:r>
              <a:rPr lang="tr-TR" sz="2600" dirty="0"/>
              <a:t>.</a:t>
            </a:r>
            <a:endParaRPr lang="tr-TR" sz="2600" dirty="0"/>
          </a:p>
        </p:txBody>
      </p:sp>
    </p:spTree>
    <p:extLst>
      <p:ext uri="{BB962C8B-B14F-4D97-AF65-F5344CB8AC3E}">
        <p14:creationId xmlns:p14="http://schemas.microsoft.com/office/powerpoint/2010/main" val="773460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188640"/>
            <a:ext cx="7272808"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Dikdörtgen 7"/>
          <p:cNvSpPr/>
          <p:nvPr/>
        </p:nvSpPr>
        <p:spPr>
          <a:xfrm>
            <a:off x="611560" y="4653136"/>
            <a:ext cx="7308304" cy="1754326"/>
          </a:xfrm>
          <a:prstGeom prst="rect">
            <a:avLst/>
          </a:prstGeom>
        </p:spPr>
        <p:txBody>
          <a:bodyPr wrap="square">
            <a:spAutoFit/>
          </a:bodyPr>
          <a:lstStyle/>
          <a:p>
            <a:r>
              <a:rPr lang="en-US" dirty="0"/>
              <a:t>Map of the conflict between Caliph Ali (r. 656-661 CE) and </a:t>
            </a:r>
            <a:r>
              <a:rPr lang="en-US" dirty="0" err="1"/>
              <a:t>Muawiyah</a:t>
            </a:r>
            <a:r>
              <a:rPr lang="en-US" dirty="0"/>
              <a:t> I (r. 661 – 680 CE) during the First </a:t>
            </a:r>
            <a:r>
              <a:rPr lang="en-US" dirty="0" err="1"/>
              <a:t>Fitna</a:t>
            </a:r>
            <a:r>
              <a:rPr lang="en-US" dirty="0"/>
              <a:t> (656 – 661 CE), a civil war within the </a:t>
            </a:r>
            <a:r>
              <a:rPr lang="en-US" dirty="0" err="1"/>
              <a:t>Rashidun</a:t>
            </a:r>
            <a:r>
              <a:rPr lang="en-US" dirty="0"/>
              <a:t> Caliphate. The area shaded in green represents the territories of the Caliphate under Ali's control c. 658; the area in shaded in pink represents </a:t>
            </a:r>
            <a:r>
              <a:rPr lang="en-US" dirty="0" err="1"/>
              <a:t>Muawiyah</a:t>
            </a:r>
            <a:r>
              <a:rPr lang="en-US" dirty="0"/>
              <a:t> I's domains. Major battles, raids, and campaign routes are shown.</a:t>
            </a:r>
            <a:endParaRPr lang="tr-TR" dirty="0"/>
          </a:p>
        </p:txBody>
      </p:sp>
    </p:spTree>
    <p:extLst>
      <p:ext uri="{BB962C8B-B14F-4D97-AF65-F5344CB8AC3E}">
        <p14:creationId xmlns:p14="http://schemas.microsoft.com/office/powerpoint/2010/main" val="1326503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BATTLE OF THE CAMEL</a:t>
            </a:r>
            <a:endParaRPr lang="tr-TR" dirty="0"/>
          </a:p>
        </p:txBody>
      </p:sp>
      <p:sp>
        <p:nvSpPr>
          <p:cNvPr id="3" name="İçerik Yer Tutucusu 2"/>
          <p:cNvSpPr>
            <a:spLocks noGrp="1"/>
          </p:cNvSpPr>
          <p:nvPr>
            <p:ph idx="1"/>
          </p:nvPr>
        </p:nvSpPr>
        <p:spPr>
          <a:xfrm>
            <a:off x="539552" y="1196752"/>
            <a:ext cx="7620000" cy="4800600"/>
          </a:xfrm>
        </p:spPr>
        <p:txBody>
          <a:bodyPr>
            <a:noAutofit/>
          </a:bodyPr>
          <a:lstStyle/>
          <a:p>
            <a:r>
              <a:rPr lang="en-US" sz="2800" dirty="0"/>
              <a:t>Aisha </a:t>
            </a:r>
            <a:r>
              <a:rPr lang="en-US" sz="2800" dirty="0" err="1"/>
              <a:t>bint</a:t>
            </a:r>
            <a:r>
              <a:rPr lang="en-US" sz="2800" dirty="0"/>
              <a:t> Abu </a:t>
            </a:r>
            <a:r>
              <a:rPr lang="en-US" sz="2800" dirty="0" err="1"/>
              <a:t>Bakr</a:t>
            </a:r>
            <a:r>
              <a:rPr lang="en-US" sz="2800" dirty="0"/>
              <a:t> </a:t>
            </a:r>
            <a:r>
              <a:rPr lang="tr-TR" sz="2800" dirty="0"/>
              <a:t>.</a:t>
            </a:r>
            <a:r>
              <a:rPr lang="en-US" sz="2800" dirty="0" err="1" smtClean="0"/>
              <a:t>Talhah</a:t>
            </a:r>
            <a:r>
              <a:rPr lang="en-US" sz="2800" dirty="0" smtClean="0"/>
              <a:t> </a:t>
            </a:r>
            <a:r>
              <a:rPr lang="en-US" sz="2800" dirty="0" err="1"/>
              <a:t>ibn</a:t>
            </a:r>
            <a:r>
              <a:rPr lang="en-US" sz="2800" dirty="0"/>
              <a:t> </a:t>
            </a:r>
            <a:r>
              <a:rPr lang="en-US" sz="2800" dirty="0" err="1"/>
              <a:t>Ubayd</a:t>
            </a:r>
            <a:r>
              <a:rPr lang="en-US" sz="2800" dirty="0"/>
              <a:t>-Allah, and </a:t>
            </a:r>
            <a:r>
              <a:rPr lang="en-US" sz="2800" dirty="0" err="1"/>
              <a:t>Zubayr</a:t>
            </a:r>
            <a:r>
              <a:rPr lang="en-US" sz="2800" dirty="0"/>
              <a:t> </a:t>
            </a:r>
            <a:r>
              <a:rPr lang="en-US" sz="2800" dirty="0" err="1"/>
              <a:t>ibn</a:t>
            </a:r>
            <a:r>
              <a:rPr lang="en-US" sz="2800" dirty="0"/>
              <a:t> al-</a:t>
            </a:r>
            <a:r>
              <a:rPr lang="en-US" sz="2800" dirty="0" err="1"/>
              <a:t>Awam</a:t>
            </a:r>
            <a:r>
              <a:rPr lang="en-US" sz="2800" dirty="0"/>
              <a:t> opposed Ali's succession and gathered in Mecca calling for vengeance against </a:t>
            </a:r>
            <a:r>
              <a:rPr lang="en-US" sz="2800" dirty="0" err="1"/>
              <a:t>Uthman's</a:t>
            </a:r>
            <a:r>
              <a:rPr lang="en-US" sz="2800" dirty="0"/>
              <a:t> killers and election of new caliph through </a:t>
            </a:r>
            <a:r>
              <a:rPr lang="en-US" sz="2800" dirty="0" err="1"/>
              <a:t>Shura</a:t>
            </a:r>
            <a:r>
              <a:rPr lang="en-US" sz="2800" dirty="0"/>
              <a:t>. Later they moved to Basra taking it from Ali's governor, with the intention of strengthening their numbers. Ali in response sent his son </a:t>
            </a:r>
            <a:r>
              <a:rPr lang="en-US" sz="2800" dirty="0" err="1"/>
              <a:t>Hasan</a:t>
            </a:r>
            <a:r>
              <a:rPr lang="en-US" sz="2800" dirty="0"/>
              <a:t> and the leaders of </a:t>
            </a:r>
            <a:r>
              <a:rPr lang="en-US" sz="2800" dirty="0" err="1"/>
              <a:t>Kufan</a:t>
            </a:r>
            <a:r>
              <a:rPr lang="en-US" sz="2800" dirty="0"/>
              <a:t> mutineers to raise an army in </a:t>
            </a:r>
            <a:r>
              <a:rPr lang="en-US" sz="2800" dirty="0" err="1"/>
              <a:t>Kufa</a:t>
            </a:r>
            <a:r>
              <a:rPr lang="en-US" sz="2800" dirty="0"/>
              <a:t>. Ali himself followed them soon; with the combined army, they marched against </a:t>
            </a:r>
            <a:r>
              <a:rPr lang="en-US" sz="2800" dirty="0" smtClean="0"/>
              <a:t>Basra</a:t>
            </a:r>
            <a:endParaRPr lang="en-US" sz="2800" dirty="0"/>
          </a:p>
        </p:txBody>
      </p:sp>
    </p:spTree>
    <p:extLst>
      <p:ext uri="{BB962C8B-B14F-4D97-AF65-F5344CB8AC3E}">
        <p14:creationId xmlns:p14="http://schemas.microsoft.com/office/powerpoint/2010/main" val="358522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Netlik">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141</TotalTime>
  <Words>1510</Words>
  <Application>Microsoft Office PowerPoint</Application>
  <PresentationFormat>Ekran Gösterisi (4:3)</PresentationFormat>
  <Paragraphs>24</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Bitişiklik</vt:lpstr>
      <vt:lpstr>ALI as CALIPH</vt:lpstr>
      <vt:lpstr>PowerPoint Sunusu</vt:lpstr>
      <vt:lpstr>SELECTION as CALIPH</vt:lpstr>
      <vt:lpstr>PowerPoint Sunusu</vt:lpstr>
      <vt:lpstr>REIGN as CALIPH</vt:lpstr>
      <vt:lpstr>PowerPoint Sunusu</vt:lpstr>
      <vt:lpstr>FIRST FITNA</vt:lpstr>
      <vt:lpstr>PowerPoint Sunusu</vt:lpstr>
      <vt:lpstr>BATTLE OF THE CAMEL</vt:lpstr>
      <vt:lpstr>PowerPoint Sunusu</vt:lpstr>
      <vt:lpstr>BATTLE OF  SIFFIN</vt:lpstr>
      <vt:lpstr>PowerPoint Sunusu</vt:lpstr>
      <vt:lpstr>PowerPoint Sunusu</vt:lpstr>
      <vt:lpstr>DEATH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ALI as CALIPH</dc:title>
  <dc:creator>pc</dc:creator>
  <cp:lastModifiedBy>pc</cp:lastModifiedBy>
  <cp:revision>13</cp:revision>
  <dcterms:created xsi:type="dcterms:W3CDTF">2020-04-21T18:13:19Z</dcterms:created>
  <dcterms:modified xsi:type="dcterms:W3CDTF">2020-04-24T00:05:22Z</dcterms:modified>
</cp:coreProperties>
</file>