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9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2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0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D05C09F-8805-4C65-BE36-9552215BE1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B701997-7778-42B3-A4A9-6B089D0F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class/OutlineofNLMClassificationSchedule.html" TargetMode="External"/><Relationship Id="rId2" Type="http://schemas.openxmlformats.org/officeDocument/2006/relationships/hyperlink" Target="https://www.nlm.nih.gov/class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4790" y="489142"/>
            <a:ext cx="10015273" cy="2677648"/>
          </a:xfrm>
        </p:spPr>
        <p:txBody>
          <a:bodyPr/>
          <a:lstStyle/>
          <a:p>
            <a:r>
              <a:rPr lang="tr-TR" dirty="0"/>
              <a:t>BİLGİNİN ORGANİZASYONU 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059359" y="4515171"/>
            <a:ext cx="7568069" cy="861420"/>
          </a:xfrm>
        </p:spPr>
        <p:txBody>
          <a:bodyPr>
            <a:noAutofit/>
          </a:bodyPr>
          <a:lstStyle/>
          <a:p>
            <a:r>
              <a:rPr lang="tr-TR" sz="2800" dirty="0"/>
              <a:t>KONGRE KÜTÜPHANESİ SINIFLAMA SİSTEMİ</a:t>
            </a:r>
            <a:br>
              <a:rPr lang="tr-TR" sz="2800" dirty="0"/>
            </a:br>
            <a:r>
              <a:rPr lang="tr-TR" sz="2800" dirty="0"/>
              <a:t>NLM SINIFLAMA SİSTEMİ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526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LC Sınıflama Numarası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«</a:t>
            </a:r>
            <a:r>
              <a:rPr lang="tr-TR" b="1" dirty="0" smtClean="0"/>
              <a:t>PL248 </a:t>
            </a:r>
            <a:r>
              <a:rPr lang="tr-TR" b="1" dirty="0"/>
              <a:t>.T87 B44 </a:t>
            </a:r>
            <a:r>
              <a:rPr lang="tr-TR" b="1" dirty="0" smtClean="0"/>
              <a:t>2007</a:t>
            </a:r>
            <a:r>
              <a:rPr lang="tr-TR" dirty="0" smtClean="0"/>
              <a:t>» veya «</a:t>
            </a:r>
            <a:r>
              <a:rPr lang="tr-TR" b="1" dirty="0" smtClean="0"/>
              <a:t>PL248 </a:t>
            </a:r>
            <a:r>
              <a:rPr lang="tr-TR" b="1" dirty="0"/>
              <a:t>.</a:t>
            </a:r>
            <a:r>
              <a:rPr lang="tr-TR" b="1" dirty="0" smtClean="0"/>
              <a:t>T87 2007</a:t>
            </a:r>
            <a:r>
              <a:rPr lang="tr-TR" dirty="0" smtClean="0"/>
              <a:t>»</a:t>
            </a:r>
          </a:p>
          <a:p>
            <a:pPr lvl="1"/>
            <a:r>
              <a:rPr lang="tr-TR" dirty="0" smtClean="0"/>
              <a:t>Burak Turna’nın </a:t>
            </a:r>
            <a:r>
              <a:rPr lang="tr-TR" dirty="0" err="1" smtClean="0"/>
              <a:t>Bigeran</a:t>
            </a:r>
            <a:r>
              <a:rPr lang="tr-TR" dirty="0" smtClean="0"/>
              <a:t> adlı kitabı</a:t>
            </a:r>
            <a:endParaRPr lang="tr-TR" dirty="0"/>
          </a:p>
          <a:p>
            <a:r>
              <a:rPr lang="tr-TR" dirty="0" smtClean="0"/>
              <a:t>«</a:t>
            </a:r>
            <a:r>
              <a:rPr lang="tr-TR" b="1" dirty="0" smtClean="0"/>
              <a:t>PL 248</a:t>
            </a:r>
            <a:r>
              <a:rPr lang="tr-TR" dirty="0" smtClean="0"/>
              <a:t>» </a:t>
            </a:r>
            <a:r>
              <a:rPr lang="tr-TR" dirty="0"/>
              <a:t>kitabın </a:t>
            </a:r>
            <a:r>
              <a:rPr lang="tr-TR" dirty="0" smtClean="0"/>
              <a:t>konu numarası ya da sınıflama numarasıdır.</a:t>
            </a:r>
          </a:p>
          <a:p>
            <a:r>
              <a:rPr lang="tr-TR" b="1" dirty="0" smtClean="0"/>
              <a:t>«PL» </a:t>
            </a:r>
            <a:r>
              <a:rPr lang="tr-TR" dirty="0" err="1" smtClean="0"/>
              <a:t>notasyonunda</a:t>
            </a:r>
            <a:r>
              <a:rPr lang="tr-TR" dirty="0" smtClean="0"/>
              <a:t>, “</a:t>
            </a:r>
            <a:r>
              <a:rPr lang="tr-TR" b="1" dirty="0" smtClean="0"/>
              <a:t>P</a:t>
            </a:r>
            <a:r>
              <a:rPr lang="tr-TR" dirty="0"/>
              <a:t>” harfi, kitabın </a:t>
            </a:r>
            <a:r>
              <a:rPr lang="tr-TR" dirty="0" smtClean="0"/>
              <a:t>ana konusunun “</a:t>
            </a:r>
            <a:r>
              <a:rPr lang="tr-TR" b="1" dirty="0" smtClean="0"/>
              <a:t>Dil </a:t>
            </a:r>
            <a:r>
              <a:rPr lang="tr-TR" b="1" dirty="0"/>
              <a:t>ve E</a:t>
            </a:r>
            <a:r>
              <a:rPr lang="tr-TR" b="1" dirty="0" smtClean="0"/>
              <a:t>debiyat</a:t>
            </a:r>
            <a:r>
              <a:rPr lang="tr-TR" dirty="0"/>
              <a:t>” </a:t>
            </a:r>
            <a:r>
              <a:rPr lang="tr-TR" dirty="0" smtClean="0"/>
              <a:t>alanında olduğunu</a:t>
            </a:r>
            <a:r>
              <a:rPr lang="tr-TR" dirty="0"/>
              <a:t>, "</a:t>
            </a:r>
            <a:r>
              <a:rPr lang="tr-TR" b="1" dirty="0"/>
              <a:t>L</a:t>
            </a:r>
            <a:r>
              <a:rPr lang="tr-TR" dirty="0"/>
              <a:t>" harfi ise dil ve edebiyat konusunun </a:t>
            </a:r>
            <a:r>
              <a:rPr lang="tr-TR" dirty="0" smtClean="0"/>
              <a:t>bir </a:t>
            </a:r>
            <a:r>
              <a:rPr lang="tr-TR" dirty="0"/>
              <a:t>alt konusu olan “</a:t>
            </a:r>
            <a:r>
              <a:rPr lang="tr-TR" b="1" dirty="0"/>
              <a:t>Uzak Doğu, Hint, Afrika, Okyanusya, Türk dili </a:t>
            </a:r>
            <a:r>
              <a:rPr lang="tr-TR" b="1" dirty="0" smtClean="0"/>
              <a:t>ve </a:t>
            </a:r>
            <a:r>
              <a:rPr lang="tr-TR" b="1" dirty="0"/>
              <a:t>edebiyatı</a:t>
            </a:r>
            <a:r>
              <a:rPr lang="tr-TR" dirty="0"/>
              <a:t>” alanında olduğunu ifade etmektedir.</a:t>
            </a:r>
          </a:p>
          <a:p>
            <a:r>
              <a:rPr lang="tr-TR" b="1" dirty="0"/>
              <a:t>"248" </a:t>
            </a:r>
            <a:r>
              <a:rPr lang="tr-TR" dirty="0" smtClean="0"/>
              <a:t>rakamları ise “</a:t>
            </a:r>
            <a:r>
              <a:rPr lang="tr-TR" b="1" dirty="0" smtClean="0"/>
              <a:t>Türkçe romanlar</a:t>
            </a:r>
            <a:r>
              <a:rPr lang="tr-TR" dirty="0" smtClean="0"/>
              <a:t>” için kullanılmaktadır.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15329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LC Sınıflama Numarası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«</a:t>
            </a:r>
            <a:r>
              <a:rPr lang="tr-TR" dirty="0"/>
              <a:t>T87» </a:t>
            </a:r>
            <a:r>
              <a:rPr lang="tr-TR" dirty="0" err="1"/>
              <a:t>notasyonu</a:t>
            </a:r>
            <a:r>
              <a:rPr lang="tr-TR" dirty="0"/>
              <a:t> yazara ait </a:t>
            </a:r>
            <a:r>
              <a:rPr lang="tr-TR" dirty="0" err="1"/>
              <a:t>Cutter</a:t>
            </a:r>
            <a:r>
              <a:rPr lang="tr-TR" dirty="0"/>
              <a:t> numarasıdır. “T” harfi yazarın soyadının ilk harfini, "87" rakamı ise yazarın soyadının 2. ve 3. harfleri olan “U ve R” harflerinin rakamsal ifadesidir. </a:t>
            </a:r>
          </a:p>
          <a:p>
            <a:r>
              <a:rPr lang="tr-TR" dirty="0"/>
              <a:t>“2007” rakamı kitabın yayımlandığı tarih olduğunu ifade etmektedir.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605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2050" name="Picture 2" descr="https://i2.wp.com/www.library.boun.edu.tr/_img/books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700809"/>
            <a:ext cx="4104456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8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NLM SINIFLAMA SİSTEMİ</a:t>
            </a:r>
            <a:br>
              <a:rPr lang="tr-TR" dirty="0" smtClean="0"/>
            </a:br>
            <a:r>
              <a:rPr lang="en-US" dirty="0"/>
              <a:t> </a:t>
            </a:r>
            <a:r>
              <a:rPr lang="tr-TR" dirty="0"/>
              <a:t>(</a:t>
            </a:r>
            <a:r>
              <a:rPr lang="en-US" i="1" u="sng" dirty="0">
                <a:hlinkClick r:id="rId2"/>
              </a:rPr>
              <a:t>National Library of Medicine Classification</a:t>
            </a:r>
            <a:r>
              <a:rPr lang="tr-TR" i="1" u="sng" dirty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Aslında, LC Sınıflama sisteminin bir parçasıdır.</a:t>
            </a:r>
          </a:p>
          <a:p>
            <a:r>
              <a:rPr lang="tr-TR" dirty="0"/>
              <a:t>LC Sınıflama sistemin</a:t>
            </a:r>
            <a:r>
              <a:rPr lang="tr-TR" dirty="0" smtClean="0"/>
              <a:t>de boş bırakılmış harfler olan </a:t>
            </a:r>
            <a:r>
              <a:rPr lang="tr-TR" b="1" dirty="0"/>
              <a:t>Q</a:t>
            </a:r>
            <a:r>
              <a:rPr lang="tr-TR" dirty="0"/>
              <a:t> ve </a:t>
            </a:r>
            <a:r>
              <a:rPr lang="tr-TR" b="1" dirty="0"/>
              <a:t>W</a:t>
            </a:r>
            <a:r>
              <a:rPr lang="tr-TR" dirty="0"/>
              <a:t> </a:t>
            </a:r>
            <a:r>
              <a:rPr lang="tr-TR" dirty="0" smtClean="0"/>
              <a:t>harflerini kullanır.</a:t>
            </a:r>
          </a:p>
          <a:p>
            <a:r>
              <a:rPr lang="tr-TR" dirty="0" err="1" smtClean="0"/>
              <a:t>LC’de</a:t>
            </a:r>
            <a:r>
              <a:rPr lang="tr-TR" dirty="0" smtClean="0"/>
              <a:t> olduğu gibi tek harfler ana konuları, çift harfler alt konuları, sonrasında gelen rakamlar ayrıntıları vermektedir.</a:t>
            </a:r>
          </a:p>
          <a:p>
            <a:r>
              <a:rPr lang="tr-TR" dirty="0" smtClean="0"/>
              <a:t>İki bölümden oluşmaktadır:</a:t>
            </a:r>
          </a:p>
          <a:p>
            <a:pPr lvl="1"/>
            <a:r>
              <a:rPr lang="tr-TR" dirty="0" smtClean="0"/>
              <a:t>Klinik öncesi bilimler (QS-QZ)</a:t>
            </a:r>
          </a:p>
          <a:p>
            <a:pPr lvl="1"/>
            <a:r>
              <a:rPr lang="tr-TR" dirty="0" smtClean="0"/>
              <a:t>Tıp (W)</a:t>
            </a:r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www.nlm.nih.gov/class/OutlineofNLMClassificationSchedule.html</a:t>
            </a:r>
            <a:r>
              <a:rPr lang="tr-TR" dirty="0" smtClean="0"/>
              <a:t> adresinden ücretsiz olarak erişilmektedir.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888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NLM – KONULAR</a:t>
            </a:r>
            <a:br>
              <a:rPr lang="tr-TR" dirty="0" smtClean="0"/>
            </a:br>
            <a:r>
              <a:rPr lang="tr-TR" dirty="0" smtClean="0"/>
              <a:t>KLİNİK ÖNCESİ BİLİMLER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009764" y="2445328"/>
          <a:ext cx="4671713" cy="4332310"/>
        </p:xfrm>
        <a:graphic>
          <a:graphicData uri="http://schemas.openxmlformats.org/drawingml/2006/table">
            <a:tbl>
              <a:tblPr/>
              <a:tblGrid>
                <a:gridCol w="2282047"/>
                <a:gridCol w="2389666"/>
              </a:tblGrid>
              <a:tr h="1029517">
                <a:tc>
                  <a:txBody>
                    <a:bodyPr/>
                    <a:lstStyle/>
                    <a:p>
                      <a:r>
                        <a:rPr lang="tr-TR" sz="2000" b="1" dirty="0"/>
                        <a:t>NLM </a:t>
                      </a:r>
                      <a:r>
                        <a:rPr lang="tr-TR" sz="2000" b="1" dirty="0" smtClean="0"/>
                        <a:t>kodu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KONU BAŞLIĞI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66977">
                <a:tc>
                  <a:txBody>
                    <a:bodyPr/>
                    <a:lstStyle/>
                    <a:p>
                      <a:r>
                        <a:rPr lang="tr-TR" sz="2000" b="1" dirty="0"/>
                        <a:t>QS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İnsan anatomisi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66977">
                <a:tc>
                  <a:txBody>
                    <a:bodyPr/>
                    <a:lstStyle/>
                    <a:p>
                      <a:r>
                        <a:rPr lang="tr-TR" sz="2000" b="1" dirty="0"/>
                        <a:t>QT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Fizyoloji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66977">
                <a:tc>
                  <a:txBody>
                    <a:bodyPr/>
                    <a:lstStyle/>
                    <a:p>
                      <a:r>
                        <a:rPr lang="tr-TR" sz="2000" b="1"/>
                        <a:t>QU</a:t>
                      </a:r>
                      <a:endParaRPr lang="tr-TR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Biyokimya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66977">
                <a:tc>
                  <a:txBody>
                    <a:bodyPr/>
                    <a:lstStyle/>
                    <a:p>
                      <a:r>
                        <a:rPr lang="tr-TR" sz="2000" b="1"/>
                        <a:t>QV</a:t>
                      </a:r>
                      <a:endParaRPr lang="tr-TR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Farmakoloji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733954">
                <a:tc>
                  <a:txBody>
                    <a:bodyPr/>
                    <a:lstStyle/>
                    <a:p>
                      <a:r>
                        <a:rPr lang="tr-TR" sz="2000" b="1"/>
                        <a:t>QW</a:t>
                      </a:r>
                      <a:endParaRPr lang="tr-TR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Mikrobiyoloji ve </a:t>
                      </a:r>
                      <a:r>
                        <a:rPr lang="tr-TR" sz="2000" dirty="0" err="1" smtClean="0"/>
                        <a:t>immunoloji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66977">
                <a:tc>
                  <a:txBody>
                    <a:bodyPr/>
                    <a:lstStyle/>
                    <a:p>
                      <a:r>
                        <a:rPr lang="tr-TR" sz="2000" b="1"/>
                        <a:t>QX</a:t>
                      </a:r>
                      <a:endParaRPr lang="tr-TR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Parasitoloji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66977">
                <a:tc>
                  <a:txBody>
                    <a:bodyPr/>
                    <a:lstStyle/>
                    <a:p>
                      <a:r>
                        <a:rPr lang="tr-TR" sz="2000" b="1"/>
                        <a:t>QY</a:t>
                      </a:r>
                      <a:endParaRPr lang="tr-TR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Klinik patoloji</a:t>
                      </a:r>
                      <a:endParaRPr lang="tr-TR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66977">
                <a:tc>
                  <a:txBody>
                    <a:bodyPr/>
                    <a:lstStyle/>
                    <a:p>
                      <a:r>
                        <a:rPr lang="tr-TR" sz="2000" b="1"/>
                        <a:t>QZ</a:t>
                      </a:r>
                      <a:endParaRPr lang="tr-TR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Patoloji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04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NLM – </a:t>
            </a:r>
            <a:r>
              <a:rPr lang="tr-TR" dirty="0" smtClean="0"/>
              <a:t>KONULAR</a:t>
            </a:r>
            <a:br>
              <a:rPr lang="tr-TR" dirty="0" smtClean="0"/>
            </a:br>
            <a:r>
              <a:rPr lang="tr-TR" dirty="0" smtClean="0"/>
              <a:t>TIP ve İLGİLİ KONULAR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974157" y="2333382"/>
          <a:ext cx="5760640" cy="4354800"/>
        </p:xfrm>
        <a:graphic>
          <a:graphicData uri="http://schemas.openxmlformats.org/drawingml/2006/table">
            <a:tbl>
              <a:tblPr/>
              <a:tblGrid>
                <a:gridCol w="1179441"/>
                <a:gridCol w="4581199"/>
              </a:tblGrid>
              <a:tr h="270030">
                <a:tc>
                  <a:txBody>
                    <a:bodyPr/>
                    <a:lstStyle/>
                    <a:p>
                      <a:r>
                        <a:rPr lang="tr-TR" sz="1800" b="1" dirty="0"/>
                        <a:t>W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Genel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Tıp.</a:t>
                      </a:r>
                      <a:r>
                        <a:rPr lang="tr-TR" sz="1800" baseline="0" dirty="0" smtClean="0"/>
                        <a:t> Sağlık Çalışanları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tr-TR" sz="1800" b="1"/>
                        <a:t>WA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Halk Sağlığı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tr-TR" sz="1800" b="1"/>
                        <a:t>WB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Dahili Tıp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tr-TR" sz="1800" b="1"/>
                        <a:t>WC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Bulaşıcı Hastalıklar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tr-TR" sz="1800" b="1"/>
                        <a:t>WD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Beslenme Bozuklukları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tr-TR" sz="1800" b="1"/>
                        <a:t>WE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Kas-iskelet Sistemi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tr-TR" sz="1800" b="1"/>
                        <a:t>WF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Solunum Sistemi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tr-TR" sz="1800" b="1"/>
                        <a:t>WG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Kalp ve Damar Hastalıkları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tr-TR" sz="1800" b="1"/>
                        <a:t>WH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Kan ve Kan Hastalıkları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tr-TR" sz="1800" b="1"/>
                        <a:t>WI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Gastrointestinal</a:t>
                      </a:r>
                      <a:r>
                        <a:rPr lang="tr-TR" sz="1800" dirty="0" smtClean="0"/>
                        <a:t> Sistem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tr-TR" sz="1800" b="1"/>
                        <a:t>WJ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Ürogenital</a:t>
                      </a:r>
                      <a:r>
                        <a:rPr lang="tr-TR" sz="1800" dirty="0" smtClean="0"/>
                        <a:t> Sistem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tr-TR" sz="1800" b="1"/>
                        <a:t>WK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Endokrin Sistemi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1664" y="2333382"/>
            <a:ext cx="242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altLang="tr-T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165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NLM – KONULAR</a:t>
            </a:r>
            <a:br>
              <a:rPr lang="tr-TR" dirty="0"/>
            </a:br>
            <a:r>
              <a:rPr lang="tr-TR" dirty="0"/>
              <a:t>TIP ve İLGİLİ KONULAR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913268" y="1989174"/>
          <a:ext cx="6757938" cy="4868826"/>
        </p:xfrm>
        <a:graphic>
          <a:graphicData uri="http://schemas.openxmlformats.org/drawingml/2006/table">
            <a:tbl>
              <a:tblPr/>
              <a:tblGrid>
                <a:gridCol w="1963315"/>
                <a:gridCol w="4794623"/>
              </a:tblGrid>
              <a:tr h="53987">
                <a:tc>
                  <a:txBody>
                    <a:bodyPr/>
                    <a:lstStyle/>
                    <a:p>
                      <a:r>
                        <a:rPr lang="tr-TR" b="1" dirty="0"/>
                        <a:t>WL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Sinir Sistemi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WM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Psikiyatri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WN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Radyoloji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WO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Cerrahi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WP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Kadın Hastalıkları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WQ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Doğumbilim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WR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Dermatoloji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WS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Çocuk Sağlığı ve Hastalıkları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WT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Yaşlılık Hekimliği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WU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WV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Kulak Burun Boğaz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WW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Göz Hastalıkları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WX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Hastaneler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WY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  <a:tr h="328179">
                <a:tc>
                  <a:txBody>
                    <a:bodyPr/>
                    <a:lstStyle/>
                    <a:p>
                      <a:r>
                        <a:rPr lang="tr-TR" b="1"/>
                        <a:t>WZ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Tıp Tarihi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6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9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798046" y="2178597"/>
            <a:ext cx="4172272" cy="5662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LC SINIFLAMA</a:t>
            </a:r>
          </a:p>
          <a:p>
            <a:r>
              <a:rPr lang="tr-TR" dirty="0"/>
              <a:t>LC dermesine </a:t>
            </a:r>
            <a:r>
              <a:rPr lang="tr-TR" dirty="0" smtClean="0"/>
              <a:t>dayalı</a:t>
            </a:r>
          </a:p>
          <a:p>
            <a:r>
              <a:rPr lang="tr-TR" dirty="0" smtClean="0"/>
              <a:t>Karma </a:t>
            </a:r>
            <a:r>
              <a:rPr lang="tr-TR" dirty="0" err="1" smtClean="0"/>
              <a:t>notasyon</a:t>
            </a:r>
            <a:endParaRPr lang="tr-TR" dirty="0" smtClean="0"/>
          </a:p>
          <a:p>
            <a:r>
              <a:rPr lang="tr-TR" dirty="0" smtClean="0"/>
              <a:t>Sayısal tematik</a:t>
            </a:r>
          </a:p>
          <a:p>
            <a:r>
              <a:rPr lang="tr-TR" dirty="0" smtClean="0"/>
              <a:t>Yardımcı tablolar sınırlı bölümlere uygulanır.</a:t>
            </a:r>
          </a:p>
          <a:p>
            <a:r>
              <a:rPr lang="tr-TR" dirty="0" smtClean="0"/>
              <a:t>Tarih (H) ve coğrafya (G) konuları ayrı</a:t>
            </a:r>
            <a:endParaRPr lang="tr-TR" dirty="0"/>
          </a:p>
          <a:p>
            <a:r>
              <a:rPr lang="tr-TR" dirty="0" smtClean="0"/>
              <a:t>Çok sayıda bağımsız indeks</a:t>
            </a:r>
          </a:p>
          <a:p>
            <a:r>
              <a:rPr lang="tr-TR" dirty="0" smtClean="0"/>
              <a:t>Büyük ölçekteki araştırma kütüphaneleri için ideal</a:t>
            </a:r>
          </a:p>
          <a:p>
            <a:r>
              <a:rPr lang="tr-TR" dirty="0" smtClean="0"/>
              <a:t>Sık güncelleme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5122718" y="2250605"/>
            <a:ext cx="4316288" cy="5590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DEWEY ONLU SINIFLAMA</a:t>
            </a:r>
          </a:p>
          <a:p>
            <a:r>
              <a:rPr lang="tr-TR" dirty="0" smtClean="0"/>
              <a:t>Bilgi sınıflamasına dayalı</a:t>
            </a:r>
          </a:p>
          <a:p>
            <a:r>
              <a:rPr lang="tr-TR" dirty="0" smtClean="0"/>
              <a:t>Yalın </a:t>
            </a:r>
            <a:r>
              <a:rPr lang="tr-TR" dirty="0" err="1" smtClean="0"/>
              <a:t>notasyon</a:t>
            </a:r>
            <a:endParaRPr lang="tr-TR" dirty="0" smtClean="0"/>
          </a:p>
          <a:p>
            <a:r>
              <a:rPr lang="tr-TR" dirty="0" smtClean="0"/>
              <a:t>Sayısal hiyerarşik</a:t>
            </a:r>
          </a:p>
          <a:p>
            <a:r>
              <a:rPr lang="tr-TR" dirty="0"/>
              <a:t>Yardımcı </a:t>
            </a:r>
            <a:r>
              <a:rPr lang="tr-TR" dirty="0" smtClean="0"/>
              <a:t>tablolar tüm bölümlere uygulanabilir.</a:t>
            </a:r>
          </a:p>
          <a:p>
            <a:r>
              <a:rPr lang="tr-TR" dirty="0"/>
              <a:t>Tarih ve </a:t>
            </a:r>
            <a:r>
              <a:rPr lang="tr-TR" dirty="0" smtClean="0"/>
              <a:t>coğrafya birlikte (900)</a:t>
            </a:r>
          </a:p>
          <a:p>
            <a:r>
              <a:rPr lang="tr-TR" dirty="0" smtClean="0"/>
              <a:t>Tek, bağımlı indeks</a:t>
            </a:r>
          </a:p>
          <a:p>
            <a:r>
              <a:rPr lang="tr-TR" dirty="0" smtClean="0"/>
              <a:t>Küçük ve orta ölçekteki halk ve okul kütüphaneleri için ideal</a:t>
            </a:r>
          </a:p>
          <a:p>
            <a:r>
              <a:rPr lang="tr-TR" dirty="0" smtClean="0"/>
              <a:t>Daha az sıklıkta güncelleme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3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photowings.org/wordpress/wordpress/wp-content/uploads/2012/10/library-of-congress-reading-ro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73" y="1680632"/>
            <a:ext cx="7803573" cy="51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9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1900lerde, Kongre Kütüphanesi (LC) genişleyen dermesini daha bilimsel ve daha yararlı olarak düzenlemek için yeni bir sınıflama sistemi oluşturmaya karar vermiştir.</a:t>
            </a:r>
          </a:p>
          <a:p>
            <a:r>
              <a:rPr lang="tr-TR" dirty="0" smtClean="0"/>
              <a:t>Çok sayıda konu uzmanının yalnız ya da gruplar halinde çalışmasıyla meydana gelmiştir.</a:t>
            </a:r>
          </a:p>
          <a:p>
            <a:r>
              <a:rPr lang="tr-TR" dirty="0" smtClean="0"/>
              <a:t>Kongre Kütüphanesi Sınıflama Sistemi oluşturulurken Jefferson Sınıflama dizgesi temel alınmıştır.</a:t>
            </a:r>
          </a:p>
          <a:p>
            <a:r>
              <a:rPr lang="tr-TR" dirty="0" smtClean="0"/>
              <a:t>Ortaya çıkan tablolar fiziksel nitelik yönünden ayrı olsa da, bir araya geldiklerinde bir sistemin parçasını oluşturan bölümler olduğu görülmektedir.</a:t>
            </a:r>
          </a:p>
          <a:p>
            <a:r>
              <a:rPr lang="tr-TR" dirty="0" smtClean="0"/>
              <a:t>Sistem, daha sonra kütüphane dermesine eklenen materyallerin konusuna göre eklemeler  yapılarak geliştirilmiştir.</a:t>
            </a:r>
          </a:p>
        </p:txBody>
      </p:sp>
    </p:spTree>
    <p:extLst>
      <p:ext uri="{BB962C8B-B14F-4D97-AF65-F5344CB8AC3E}">
        <p14:creationId xmlns:p14="http://schemas.microsoft.com/office/powerpoint/2010/main" val="19845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 konuya ait cetvellerin neleri kapsayacağı, kütüphane koleksiyonunda bulunan eserlerle tespit edilmiştir. Bugün bile, kütüphanede bulunmayan bir konu için numara eklemekten kaçınılmaktadır (bazı istisnalar olabilmekte).</a:t>
            </a:r>
          </a:p>
          <a:p>
            <a:r>
              <a:rPr lang="tr-TR" dirty="0" smtClean="0"/>
              <a:t>Her yeni yayın için, konusuna ve şekline uygun bir konu numarası oluşturulmaya çalışılmaktadır.</a:t>
            </a:r>
          </a:p>
          <a:p>
            <a:r>
              <a:rPr lang="tr-TR" dirty="0" smtClean="0"/>
              <a:t>Günümüzde bu sistemi kullanan pek çok kütüphane olduğu için, sınıflama sisteminde yapılacak değişiklikler ve geliştirmelerde diğer kütüphanelerin ihtiyaçları da göz önüne alınmaktadır.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11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SINIFLAMA SİSTEMİNİN YAPISI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21 ana disiplin kendi içinde (A-Z) alt bölümlere ayrılır.</a:t>
            </a:r>
          </a:p>
          <a:p>
            <a:r>
              <a:rPr lang="tr-TR" dirty="0" smtClean="0"/>
              <a:t>I, O, W, X, Y ana disiplinlerde yer almaz; ama, alt sınıflardaki </a:t>
            </a:r>
            <a:r>
              <a:rPr lang="tr-TR" dirty="0" err="1" smtClean="0"/>
              <a:t>notasyonlarda</a:t>
            </a:r>
            <a:r>
              <a:rPr lang="tr-TR" dirty="0" smtClean="0"/>
              <a:t> kullanılır.</a:t>
            </a:r>
          </a:p>
          <a:p>
            <a:r>
              <a:rPr lang="tr-TR" dirty="0" smtClean="0"/>
              <a:t>Her cilt, içerdiği temel bilgi alanlarını ilk sayfalarda bulunan «</a:t>
            </a:r>
            <a:r>
              <a:rPr lang="tr-TR" dirty="0" err="1" smtClean="0"/>
              <a:t>outline»da</a:t>
            </a:r>
            <a:r>
              <a:rPr lang="tr-TR" dirty="0" smtClean="0"/>
              <a:t> sıralamaktadır.</a:t>
            </a:r>
          </a:p>
          <a:p>
            <a:r>
              <a:rPr lang="tr-TR" dirty="0" smtClean="0"/>
              <a:t>Daha sonra ana bilgi ve alt bilgi alanlarına ait cetveller yer alır.</a:t>
            </a:r>
          </a:p>
          <a:p>
            <a:r>
              <a:rPr lang="tr-TR" dirty="0" smtClean="0"/>
              <a:t>En sonunda indeks (dizin) bölümü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7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SINIFLAMA SİSTEMİNİN YAPISI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Yardımcı tablolar basit ve karmaşık olabilmektedir:</a:t>
            </a:r>
          </a:p>
          <a:p>
            <a:pPr lvl="1"/>
            <a:r>
              <a:rPr lang="tr-TR" dirty="0" smtClean="0"/>
              <a:t>Basit tablolar cetveller içine yedirilmiştir.</a:t>
            </a:r>
          </a:p>
          <a:p>
            <a:pPr lvl="1"/>
            <a:r>
              <a:rPr lang="tr-TR" dirty="0" smtClean="0"/>
              <a:t>Karmaşık uygulamalar içinse her cilt sonunda yardımcı tablolar verilmiştir.</a:t>
            </a:r>
          </a:p>
          <a:p>
            <a:pPr lvl="1"/>
            <a:r>
              <a:rPr lang="tr-TR" dirty="0" smtClean="0"/>
              <a:t>Genellikle belirli bir konunun coğrafik alt bölümlemesi için 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63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LC SINIFLAMA SİSTEMİ ANA KONULARI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382289"/>
            <a:ext cx="8640960" cy="4389120"/>
          </a:xfrm>
        </p:spPr>
        <p:txBody>
          <a:bodyPr>
            <a:noAutofit/>
          </a:bodyPr>
          <a:lstStyle/>
          <a:p>
            <a:r>
              <a:rPr lang="tr-TR" sz="2000" dirty="0"/>
              <a:t>A – Genel Eserler</a:t>
            </a:r>
          </a:p>
          <a:p>
            <a:r>
              <a:rPr lang="tr-TR" sz="2000" dirty="0"/>
              <a:t>B – Felsefe, Psikoloji, Din</a:t>
            </a:r>
          </a:p>
          <a:p>
            <a:r>
              <a:rPr lang="tr-TR" sz="2000" dirty="0"/>
              <a:t>C – Tarih ile ilgili yan bilimler</a:t>
            </a:r>
          </a:p>
          <a:p>
            <a:r>
              <a:rPr lang="tr-TR" sz="2000" dirty="0"/>
              <a:t>D – Dünya, Avrupa, Asya, Avustralya, Yeni Zelanda ve Tarihleri</a:t>
            </a:r>
          </a:p>
          <a:p>
            <a:r>
              <a:rPr lang="tr-TR" sz="2000" dirty="0"/>
              <a:t>E – Amerika Tarihi</a:t>
            </a:r>
          </a:p>
          <a:p>
            <a:r>
              <a:rPr lang="tr-TR" sz="2000" dirty="0"/>
              <a:t>F – Amerika Tarihi</a:t>
            </a:r>
          </a:p>
          <a:p>
            <a:r>
              <a:rPr lang="tr-TR" sz="2000" dirty="0"/>
              <a:t>G – Coğrafya, Antropoloji, Rekreasyon</a:t>
            </a:r>
          </a:p>
          <a:p>
            <a:r>
              <a:rPr lang="tr-TR" sz="2000" dirty="0"/>
              <a:t>H – Sosyal Bilimler</a:t>
            </a:r>
          </a:p>
          <a:p>
            <a:r>
              <a:rPr lang="tr-TR" sz="2000" dirty="0"/>
              <a:t>J – Siyasal Bilimler</a:t>
            </a:r>
          </a:p>
          <a:p>
            <a:r>
              <a:rPr lang="tr-TR" sz="2000" dirty="0"/>
              <a:t>K – Hukuk</a:t>
            </a:r>
          </a:p>
        </p:txBody>
      </p:sp>
    </p:spTree>
    <p:extLst>
      <p:ext uri="{BB962C8B-B14F-4D97-AF65-F5344CB8AC3E}">
        <p14:creationId xmlns:p14="http://schemas.microsoft.com/office/powerpoint/2010/main" val="31282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LC SINIFLAMA SİSTEMİ ANA KONULARI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389909"/>
            <a:ext cx="10254264" cy="3629891"/>
          </a:xfrm>
        </p:spPr>
        <p:txBody>
          <a:bodyPr>
            <a:noAutofit/>
          </a:bodyPr>
          <a:lstStyle/>
          <a:p>
            <a:r>
              <a:rPr lang="tr-TR" dirty="0"/>
              <a:t>L – Eğitim</a:t>
            </a:r>
          </a:p>
          <a:p>
            <a:r>
              <a:rPr lang="tr-TR" dirty="0"/>
              <a:t>M – Müzik ve Müzik Yayınları</a:t>
            </a:r>
          </a:p>
          <a:p>
            <a:r>
              <a:rPr lang="tr-TR" dirty="0"/>
              <a:t>N – Güzel Sanatlar</a:t>
            </a:r>
          </a:p>
          <a:p>
            <a:r>
              <a:rPr lang="tr-TR" dirty="0"/>
              <a:t>P – Dil ve Edebiyat</a:t>
            </a:r>
          </a:p>
          <a:p>
            <a:r>
              <a:rPr lang="tr-TR" dirty="0"/>
              <a:t>Q – Fen Bilimleri</a:t>
            </a:r>
          </a:p>
          <a:p>
            <a:r>
              <a:rPr lang="tr-TR" dirty="0"/>
              <a:t>R – Tıp</a:t>
            </a:r>
          </a:p>
          <a:p>
            <a:r>
              <a:rPr lang="tr-TR" dirty="0"/>
              <a:t>S – Tarım</a:t>
            </a:r>
          </a:p>
          <a:p>
            <a:r>
              <a:rPr lang="tr-TR" dirty="0"/>
              <a:t>T – Teknoloji</a:t>
            </a:r>
          </a:p>
          <a:p>
            <a:r>
              <a:rPr lang="tr-TR" dirty="0"/>
              <a:t>U – Askeri Bilimler</a:t>
            </a:r>
          </a:p>
          <a:p>
            <a:r>
              <a:rPr lang="tr-TR" dirty="0"/>
              <a:t>V – Deniz Bilimleri</a:t>
            </a:r>
          </a:p>
          <a:p>
            <a:r>
              <a:rPr lang="tr-TR" dirty="0"/>
              <a:t>Z – Bibliyografya, Kütüphane Bilimleri, Genel Bilgi Kaynakları</a:t>
            </a:r>
          </a:p>
        </p:txBody>
      </p:sp>
    </p:spTree>
    <p:extLst>
      <p:ext uri="{BB962C8B-B14F-4D97-AF65-F5344CB8AC3E}">
        <p14:creationId xmlns:p14="http://schemas.microsoft.com/office/powerpoint/2010/main" val="33082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LC SINIFLAMA SİSTEMİ </a:t>
            </a:r>
            <a:r>
              <a:rPr lang="tr-TR" dirty="0" smtClean="0"/>
              <a:t>ALT </a:t>
            </a:r>
            <a:r>
              <a:rPr lang="tr-TR" dirty="0"/>
              <a:t>KONULARI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P - </a:t>
            </a:r>
            <a:r>
              <a:rPr lang="tr-TR" dirty="0"/>
              <a:t>DİL VE EDEBİYAT </a:t>
            </a:r>
            <a:endParaRPr lang="tr-TR" dirty="0" smtClean="0"/>
          </a:p>
          <a:p>
            <a:r>
              <a:rPr lang="tr-TR" dirty="0" smtClean="0"/>
              <a:t>PA </a:t>
            </a:r>
            <a:r>
              <a:rPr lang="tr-TR" dirty="0"/>
              <a:t>YUNAN </a:t>
            </a:r>
            <a:r>
              <a:rPr lang="tr-TR" dirty="0" smtClean="0"/>
              <a:t>EDEBİYATI</a:t>
            </a:r>
          </a:p>
          <a:p>
            <a:r>
              <a:rPr lang="tr-TR" dirty="0" smtClean="0"/>
              <a:t>PC </a:t>
            </a:r>
            <a:r>
              <a:rPr lang="tr-TR" dirty="0"/>
              <a:t>FRANSIZ </a:t>
            </a:r>
            <a:r>
              <a:rPr lang="tr-TR" dirty="0" smtClean="0"/>
              <a:t>DİLİ</a:t>
            </a:r>
          </a:p>
          <a:p>
            <a:r>
              <a:rPr lang="tr-TR" dirty="0" smtClean="0"/>
              <a:t>PE </a:t>
            </a:r>
            <a:r>
              <a:rPr lang="tr-TR" dirty="0"/>
              <a:t>İNGİLİZ </a:t>
            </a:r>
            <a:r>
              <a:rPr lang="tr-TR" dirty="0" smtClean="0"/>
              <a:t>DİLİ</a:t>
            </a:r>
          </a:p>
          <a:p>
            <a:r>
              <a:rPr lang="tr-TR" dirty="0" smtClean="0"/>
              <a:t>PF </a:t>
            </a:r>
            <a:r>
              <a:rPr lang="tr-TR" dirty="0"/>
              <a:t>ALMAN </a:t>
            </a:r>
            <a:r>
              <a:rPr lang="tr-TR" dirty="0" smtClean="0"/>
              <a:t>DİLİ</a:t>
            </a:r>
          </a:p>
          <a:p>
            <a:r>
              <a:rPr lang="tr-TR" dirty="0" smtClean="0"/>
              <a:t>PG </a:t>
            </a:r>
            <a:r>
              <a:rPr lang="tr-TR" dirty="0"/>
              <a:t>RUS DİLİ VE </a:t>
            </a:r>
            <a:r>
              <a:rPr lang="tr-TR" dirty="0" smtClean="0"/>
              <a:t>EDEBİYATI</a:t>
            </a:r>
          </a:p>
          <a:p>
            <a:r>
              <a:rPr lang="tr-TR" dirty="0"/>
              <a:t>PL UZAKDOĞU </a:t>
            </a:r>
            <a:r>
              <a:rPr lang="tr-TR" dirty="0" smtClean="0"/>
              <a:t>DİLLERİ</a:t>
            </a:r>
          </a:p>
          <a:p>
            <a:pPr lvl="1"/>
            <a:r>
              <a:rPr lang="tr-TR" dirty="0" smtClean="0"/>
              <a:t>PL </a:t>
            </a:r>
            <a:r>
              <a:rPr lang="tr-TR" dirty="0"/>
              <a:t>101 - 271 TÜRK DİLİ VE EDEBİYATI </a:t>
            </a:r>
            <a:endParaRPr lang="tr-TR" dirty="0" smtClean="0"/>
          </a:p>
          <a:p>
            <a:r>
              <a:rPr lang="tr-TR" dirty="0" smtClean="0"/>
              <a:t>PQ </a:t>
            </a:r>
            <a:r>
              <a:rPr lang="tr-TR" dirty="0"/>
              <a:t>FRANSIZ </a:t>
            </a:r>
            <a:r>
              <a:rPr lang="tr-TR" dirty="0" smtClean="0"/>
              <a:t>EDEBİYATI</a:t>
            </a:r>
          </a:p>
          <a:p>
            <a:r>
              <a:rPr lang="tr-TR" dirty="0" smtClean="0"/>
              <a:t>PR </a:t>
            </a:r>
            <a:r>
              <a:rPr lang="tr-TR" dirty="0"/>
              <a:t>İNGİLİZ </a:t>
            </a:r>
            <a:r>
              <a:rPr lang="tr-TR" dirty="0" smtClean="0"/>
              <a:t>EDEBİYATI</a:t>
            </a:r>
          </a:p>
          <a:p>
            <a:r>
              <a:rPr lang="tr-TR" dirty="0" smtClean="0"/>
              <a:t>PS </a:t>
            </a:r>
            <a:r>
              <a:rPr lang="tr-TR" dirty="0"/>
              <a:t>AMERİKAN </a:t>
            </a:r>
            <a:r>
              <a:rPr lang="tr-TR" dirty="0" smtClean="0"/>
              <a:t>EDEBİYATI</a:t>
            </a:r>
          </a:p>
          <a:p>
            <a:r>
              <a:rPr lang="tr-TR" dirty="0" smtClean="0"/>
              <a:t>PT </a:t>
            </a:r>
            <a:r>
              <a:rPr lang="tr-TR" dirty="0"/>
              <a:t>ALMAN EDEBİYATI </a:t>
            </a:r>
          </a:p>
        </p:txBody>
      </p:sp>
    </p:spTree>
    <p:extLst>
      <p:ext uri="{BB962C8B-B14F-4D97-AF65-F5344CB8AC3E}">
        <p14:creationId xmlns:p14="http://schemas.microsoft.com/office/powerpoint/2010/main" val="14152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</TotalTime>
  <Words>852</Words>
  <Application>Microsoft Office PowerPoint</Application>
  <PresentationFormat>Geniş ekran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İyon Toplantı Odası</vt:lpstr>
      <vt:lpstr>BİLGİNİN ORGANİZASYONU I</vt:lpstr>
      <vt:lpstr>PowerPoint Sunusu</vt:lpstr>
      <vt:lpstr>TARİHÇE</vt:lpstr>
      <vt:lpstr>ÖZELLİKLERİ</vt:lpstr>
      <vt:lpstr>SINIFLAMA SİSTEMİNİN YAPISI</vt:lpstr>
      <vt:lpstr>SINIFLAMA SİSTEMİNİN YAPISI</vt:lpstr>
      <vt:lpstr>LC SINIFLAMA SİSTEMİ ANA KONULARI</vt:lpstr>
      <vt:lpstr>LC SINIFLAMA SİSTEMİ ANA KONULARI</vt:lpstr>
      <vt:lpstr>LC SINIFLAMA SİSTEMİ ALT KONULARI</vt:lpstr>
      <vt:lpstr>LC Sınıflama Numarası</vt:lpstr>
      <vt:lpstr>LC Sınıflama Numarası</vt:lpstr>
      <vt:lpstr>PowerPoint Sunusu</vt:lpstr>
      <vt:lpstr>NLM SINIFLAMA SİSTEMİ  (National Library of Medicine Classification)</vt:lpstr>
      <vt:lpstr>NLM – KONULAR KLİNİK ÖNCESİ BİLİMLER</vt:lpstr>
      <vt:lpstr>NLM – KONULAR TIP ve İLGİLİ KONULAR</vt:lpstr>
      <vt:lpstr>NLM – KONULAR TIP ve İLGİLİ KONULAR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BİLGİNİN ORGANİZASYONU I</dc:title>
  <dc:creator>dogan_atilgan</dc:creator>
  <cp:lastModifiedBy>dogan_atilgan</cp:lastModifiedBy>
  <cp:revision>2</cp:revision>
  <dcterms:created xsi:type="dcterms:W3CDTF">2020-02-20T08:23:11Z</dcterms:created>
  <dcterms:modified xsi:type="dcterms:W3CDTF">2020-02-24T13:28:45Z</dcterms:modified>
</cp:coreProperties>
</file>