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80" autoAdjust="0"/>
  </p:normalViewPr>
  <p:slideViewPr>
    <p:cSldViewPr snapToGrid="0" snapToObjects="1">
      <p:cViewPr varScale="1">
        <p:scale>
          <a:sx n="64" d="100"/>
          <a:sy n="64" d="100"/>
        </p:scale>
        <p:origin x="8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5EC22-9866-FB4C-A4B9-43EDC239497B}"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en-US"/>
        </a:p>
      </dgm:t>
    </dgm:pt>
    <dgm:pt modelId="{EE558490-D5DE-AA4F-98AE-93BA71C76A23}">
      <dgm:prSet phldrT="[Text]"/>
      <dgm:spPr/>
      <dgm:t>
        <a:bodyPr/>
        <a:lstStyle/>
        <a:p>
          <a:r>
            <a:rPr lang="en-US" dirty="0" err="1" smtClean="0">
              <a:latin typeface="Palatino Linotype"/>
              <a:cs typeface="Palatino Linotype"/>
            </a:rPr>
            <a:t>Anlam</a:t>
          </a:r>
          <a:endParaRPr lang="en-US" dirty="0">
            <a:latin typeface="Palatino Linotype"/>
            <a:cs typeface="Palatino Linotype"/>
          </a:endParaRPr>
        </a:p>
      </dgm:t>
    </dgm:pt>
    <dgm:pt modelId="{669F17F6-38C0-E14D-BB27-02EDD97A9252}" type="parTrans" cxnId="{55B6CB34-0CE4-464A-B970-A0E90BAA9F71}">
      <dgm:prSet/>
      <dgm:spPr/>
      <dgm:t>
        <a:bodyPr/>
        <a:lstStyle/>
        <a:p>
          <a:endParaRPr lang="en-US"/>
        </a:p>
      </dgm:t>
    </dgm:pt>
    <dgm:pt modelId="{25A75371-3DFD-9B43-A6FA-C3763D148D6E}" type="sibTrans" cxnId="{55B6CB34-0CE4-464A-B970-A0E90BAA9F71}">
      <dgm:prSet/>
      <dgm:spPr/>
      <dgm:t>
        <a:bodyPr/>
        <a:lstStyle/>
        <a:p>
          <a:endParaRPr lang="en-US"/>
        </a:p>
      </dgm:t>
    </dgm:pt>
    <dgm:pt modelId="{00C246D2-08A8-144E-A3D4-CE933F10C7D5}">
      <dgm:prSet phldrT="[Text]"/>
      <dgm:spPr/>
      <dgm:t>
        <a:bodyPr/>
        <a:lstStyle/>
        <a:p>
          <a:r>
            <a:rPr lang="en-US" dirty="0" err="1" smtClean="0">
              <a:latin typeface="Palatino Linotype"/>
              <a:cs typeface="Palatino Linotype"/>
            </a:rPr>
            <a:t>Yetkinlik</a:t>
          </a:r>
          <a:endParaRPr lang="en-US" dirty="0">
            <a:latin typeface="Palatino Linotype"/>
            <a:cs typeface="Palatino Linotype"/>
          </a:endParaRPr>
        </a:p>
      </dgm:t>
    </dgm:pt>
    <dgm:pt modelId="{B2220E16-F935-9949-8822-0BE31AE304CB}" type="parTrans" cxnId="{234E398A-F917-EC45-B5E0-B96C97B0DAB7}">
      <dgm:prSet/>
      <dgm:spPr/>
      <dgm:t>
        <a:bodyPr/>
        <a:lstStyle/>
        <a:p>
          <a:endParaRPr lang="en-US"/>
        </a:p>
      </dgm:t>
    </dgm:pt>
    <dgm:pt modelId="{9F21DDE8-7FAF-BB48-A4F4-0B95A4F337BF}" type="sibTrans" cxnId="{234E398A-F917-EC45-B5E0-B96C97B0DAB7}">
      <dgm:prSet/>
      <dgm:spPr/>
      <dgm:t>
        <a:bodyPr/>
        <a:lstStyle/>
        <a:p>
          <a:endParaRPr lang="en-US"/>
        </a:p>
      </dgm:t>
    </dgm:pt>
    <dgm:pt modelId="{EDC80473-0FF2-1141-A756-CF5D67F15291}">
      <dgm:prSet phldrT="[Text]"/>
      <dgm:spPr/>
      <dgm:t>
        <a:bodyPr/>
        <a:lstStyle/>
        <a:p>
          <a:r>
            <a:rPr lang="en-US" dirty="0" err="1" smtClean="0">
              <a:latin typeface="Palatino Linotype"/>
              <a:cs typeface="Palatino Linotype"/>
            </a:rPr>
            <a:t>Özerklik</a:t>
          </a:r>
          <a:endParaRPr lang="en-US" dirty="0">
            <a:latin typeface="Palatino Linotype"/>
            <a:cs typeface="Palatino Linotype"/>
          </a:endParaRPr>
        </a:p>
      </dgm:t>
    </dgm:pt>
    <dgm:pt modelId="{3DEEC663-5834-7843-B2C9-35910160DE53}" type="parTrans" cxnId="{5FBEC0B2-E026-FF40-A8E9-FFE373330448}">
      <dgm:prSet/>
      <dgm:spPr/>
      <dgm:t>
        <a:bodyPr/>
        <a:lstStyle/>
        <a:p>
          <a:endParaRPr lang="en-US"/>
        </a:p>
      </dgm:t>
    </dgm:pt>
    <dgm:pt modelId="{3CC20492-5740-EB4D-A036-D3D5A2A31981}" type="sibTrans" cxnId="{5FBEC0B2-E026-FF40-A8E9-FFE373330448}">
      <dgm:prSet/>
      <dgm:spPr/>
      <dgm:t>
        <a:bodyPr/>
        <a:lstStyle/>
        <a:p>
          <a:endParaRPr lang="en-US"/>
        </a:p>
      </dgm:t>
    </dgm:pt>
    <dgm:pt modelId="{9ADD2E80-F854-834B-BC6B-423E409194E4}">
      <dgm:prSet phldrT="[Text]"/>
      <dgm:spPr/>
      <dgm:t>
        <a:bodyPr/>
        <a:lstStyle/>
        <a:p>
          <a:r>
            <a:rPr lang="en-US" dirty="0" err="1" smtClean="0">
              <a:latin typeface="Palatino Linotype"/>
              <a:cs typeface="Palatino Linotype"/>
            </a:rPr>
            <a:t>Etki</a:t>
          </a:r>
          <a:endParaRPr lang="en-US" dirty="0">
            <a:latin typeface="Palatino Linotype"/>
            <a:cs typeface="Palatino Linotype"/>
          </a:endParaRPr>
        </a:p>
      </dgm:t>
    </dgm:pt>
    <dgm:pt modelId="{0D1531C9-BA6A-0D4F-A7ED-6B037AF5D9E6}" type="parTrans" cxnId="{3A780965-7F5D-954F-950A-BF559CCF66E8}">
      <dgm:prSet/>
      <dgm:spPr/>
      <dgm:t>
        <a:bodyPr/>
        <a:lstStyle/>
        <a:p>
          <a:endParaRPr lang="en-US"/>
        </a:p>
      </dgm:t>
    </dgm:pt>
    <dgm:pt modelId="{D8B97E28-3A65-0841-AA12-A27D1A99F2EA}" type="sibTrans" cxnId="{3A780965-7F5D-954F-950A-BF559CCF66E8}">
      <dgm:prSet/>
      <dgm:spPr/>
      <dgm:t>
        <a:bodyPr/>
        <a:lstStyle/>
        <a:p>
          <a:endParaRPr lang="en-US"/>
        </a:p>
      </dgm:t>
    </dgm:pt>
    <dgm:pt modelId="{017DB0E9-2164-0547-9ACF-79ACED9E4F55}" type="pres">
      <dgm:prSet presAssocID="{5DB5EC22-9866-FB4C-A4B9-43EDC239497B}" presName="matrix" presStyleCnt="0">
        <dgm:presLayoutVars>
          <dgm:chMax val="1"/>
          <dgm:dir/>
          <dgm:resizeHandles val="exact"/>
        </dgm:presLayoutVars>
      </dgm:prSet>
      <dgm:spPr/>
      <dgm:t>
        <a:bodyPr/>
        <a:lstStyle/>
        <a:p>
          <a:endParaRPr lang="en-US"/>
        </a:p>
      </dgm:t>
    </dgm:pt>
    <dgm:pt modelId="{9B8738BE-504B-E74F-BC9A-9CF6E46C56CD}" type="pres">
      <dgm:prSet presAssocID="{5DB5EC22-9866-FB4C-A4B9-43EDC239497B}" presName="axisShape" presStyleLbl="bgShp" presStyleIdx="0" presStyleCnt="1"/>
      <dgm:spPr/>
    </dgm:pt>
    <dgm:pt modelId="{2A8A5E1D-3EFE-4D44-B3F1-B16DFDE2CB66}" type="pres">
      <dgm:prSet presAssocID="{5DB5EC22-9866-FB4C-A4B9-43EDC239497B}" presName="rect1" presStyleLbl="node1" presStyleIdx="0" presStyleCnt="4">
        <dgm:presLayoutVars>
          <dgm:chMax val="0"/>
          <dgm:chPref val="0"/>
          <dgm:bulletEnabled val="1"/>
        </dgm:presLayoutVars>
      </dgm:prSet>
      <dgm:spPr/>
      <dgm:t>
        <a:bodyPr/>
        <a:lstStyle/>
        <a:p>
          <a:endParaRPr lang="en-US"/>
        </a:p>
      </dgm:t>
    </dgm:pt>
    <dgm:pt modelId="{B53393D7-06AA-2645-B03B-636A9D9416B1}" type="pres">
      <dgm:prSet presAssocID="{5DB5EC22-9866-FB4C-A4B9-43EDC239497B}" presName="rect2" presStyleLbl="node1" presStyleIdx="1" presStyleCnt="4" custLinFactNeighborX="-1404">
        <dgm:presLayoutVars>
          <dgm:chMax val="0"/>
          <dgm:chPref val="0"/>
          <dgm:bulletEnabled val="1"/>
        </dgm:presLayoutVars>
      </dgm:prSet>
      <dgm:spPr/>
      <dgm:t>
        <a:bodyPr/>
        <a:lstStyle/>
        <a:p>
          <a:endParaRPr lang="en-US"/>
        </a:p>
      </dgm:t>
    </dgm:pt>
    <dgm:pt modelId="{78B0CA69-2BB7-0340-9540-BBA0E35F4A96}" type="pres">
      <dgm:prSet presAssocID="{5DB5EC22-9866-FB4C-A4B9-43EDC239497B}" presName="rect3" presStyleLbl="node1" presStyleIdx="2" presStyleCnt="4">
        <dgm:presLayoutVars>
          <dgm:chMax val="0"/>
          <dgm:chPref val="0"/>
          <dgm:bulletEnabled val="1"/>
        </dgm:presLayoutVars>
      </dgm:prSet>
      <dgm:spPr/>
      <dgm:t>
        <a:bodyPr/>
        <a:lstStyle/>
        <a:p>
          <a:endParaRPr lang="en-US"/>
        </a:p>
      </dgm:t>
    </dgm:pt>
    <dgm:pt modelId="{26E759C1-BB2F-1042-A30C-308CDBE6CAC8}" type="pres">
      <dgm:prSet presAssocID="{5DB5EC22-9866-FB4C-A4B9-43EDC239497B}" presName="rect4" presStyleLbl="node1" presStyleIdx="3" presStyleCnt="4">
        <dgm:presLayoutVars>
          <dgm:chMax val="0"/>
          <dgm:chPref val="0"/>
          <dgm:bulletEnabled val="1"/>
        </dgm:presLayoutVars>
      </dgm:prSet>
      <dgm:spPr/>
      <dgm:t>
        <a:bodyPr/>
        <a:lstStyle/>
        <a:p>
          <a:endParaRPr lang="en-US"/>
        </a:p>
      </dgm:t>
    </dgm:pt>
  </dgm:ptLst>
  <dgm:cxnLst>
    <dgm:cxn modelId="{252DDFEF-72CF-4E44-84A5-BFA8906F87C0}" type="presOf" srcId="{EDC80473-0FF2-1141-A756-CF5D67F15291}" destId="{78B0CA69-2BB7-0340-9540-BBA0E35F4A96}" srcOrd="0" destOrd="0" presId="urn:microsoft.com/office/officeart/2005/8/layout/matrix2"/>
    <dgm:cxn modelId="{B0E0C467-0813-4B4F-8B18-EDEF1CAE62E3}" type="presOf" srcId="{5DB5EC22-9866-FB4C-A4B9-43EDC239497B}" destId="{017DB0E9-2164-0547-9ACF-79ACED9E4F55}" srcOrd="0" destOrd="0" presId="urn:microsoft.com/office/officeart/2005/8/layout/matrix2"/>
    <dgm:cxn modelId="{55B6CB34-0CE4-464A-B970-A0E90BAA9F71}" srcId="{5DB5EC22-9866-FB4C-A4B9-43EDC239497B}" destId="{EE558490-D5DE-AA4F-98AE-93BA71C76A23}" srcOrd="0" destOrd="0" parTransId="{669F17F6-38C0-E14D-BB27-02EDD97A9252}" sibTransId="{25A75371-3DFD-9B43-A6FA-C3763D148D6E}"/>
    <dgm:cxn modelId="{234E398A-F917-EC45-B5E0-B96C97B0DAB7}" srcId="{5DB5EC22-9866-FB4C-A4B9-43EDC239497B}" destId="{00C246D2-08A8-144E-A3D4-CE933F10C7D5}" srcOrd="1" destOrd="0" parTransId="{B2220E16-F935-9949-8822-0BE31AE304CB}" sibTransId="{9F21DDE8-7FAF-BB48-A4F4-0B95A4F337BF}"/>
    <dgm:cxn modelId="{5FBEC0B2-E026-FF40-A8E9-FFE373330448}" srcId="{5DB5EC22-9866-FB4C-A4B9-43EDC239497B}" destId="{EDC80473-0FF2-1141-A756-CF5D67F15291}" srcOrd="2" destOrd="0" parTransId="{3DEEC663-5834-7843-B2C9-35910160DE53}" sibTransId="{3CC20492-5740-EB4D-A036-D3D5A2A31981}"/>
    <dgm:cxn modelId="{3A780965-7F5D-954F-950A-BF559CCF66E8}" srcId="{5DB5EC22-9866-FB4C-A4B9-43EDC239497B}" destId="{9ADD2E80-F854-834B-BC6B-423E409194E4}" srcOrd="3" destOrd="0" parTransId="{0D1531C9-BA6A-0D4F-A7ED-6B037AF5D9E6}" sibTransId="{D8B97E28-3A65-0841-AA12-A27D1A99F2EA}"/>
    <dgm:cxn modelId="{AA40D179-4D30-4E4C-8A1D-9EC7BF75F86E}" type="presOf" srcId="{9ADD2E80-F854-834B-BC6B-423E409194E4}" destId="{26E759C1-BB2F-1042-A30C-308CDBE6CAC8}" srcOrd="0" destOrd="0" presId="urn:microsoft.com/office/officeart/2005/8/layout/matrix2"/>
    <dgm:cxn modelId="{FFA96A26-9B0D-EE4A-8378-9032F9C2711F}" type="presOf" srcId="{00C246D2-08A8-144E-A3D4-CE933F10C7D5}" destId="{B53393D7-06AA-2645-B03B-636A9D9416B1}" srcOrd="0" destOrd="0" presId="urn:microsoft.com/office/officeart/2005/8/layout/matrix2"/>
    <dgm:cxn modelId="{813A911D-8429-FD45-800C-68FF6A3DD21D}" type="presOf" srcId="{EE558490-D5DE-AA4F-98AE-93BA71C76A23}" destId="{2A8A5E1D-3EFE-4D44-B3F1-B16DFDE2CB66}" srcOrd="0" destOrd="0" presId="urn:microsoft.com/office/officeart/2005/8/layout/matrix2"/>
    <dgm:cxn modelId="{5C2FF253-D6FA-1F48-89EC-DCB49ACBF4A0}" type="presParOf" srcId="{017DB0E9-2164-0547-9ACF-79ACED9E4F55}" destId="{9B8738BE-504B-E74F-BC9A-9CF6E46C56CD}" srcOrd="0" destOrd="0" presId="urn:microsoft.com/office/officeart/2005/8/layout/matrix2"/>
    <dgm:cxn modelId="{614E07F4-EDBE-B842-912C-632B5DD2B9AF}" type="presParOf" srcId="{017DB0E9-2164-0547-9ACF-79ACED9E4F55}" destId="{2A8A5E1D-3EFE-4D44-B3F1-B16DFDE2CB66}" srcOrd="1" destOrd="0" presId="urn:microsoft.com/office/officeart/2005/8/layout/matrix2"/>
    <dgm:cxn modelId="{3B4E7D1D-C441-2D42-9EAB-C6959F0A1832}" type="presParOf" srcId="{017DB0E9-2164-0547-9ACF-79ACED9E4F55}" destId="{B53393D7-06AA-2645-B03B-636A9D9416B1}" srcOrd="2" destOrd="0" presId="urn:microsoft.com/office/officeart/2005/8/layout/matrix2"/>
    <dgm:cxn modelId="{A3015DBD-BC4F-EB49-99C6-1535476DF12C}" type="presParOf" srcId="{017DB0E9-2164-0547-9ACF-79ACED9E4F55}" destId="{78B0CA69-2BB7-0340-9540-BBA0E35F4A96}" srcOrd="3" destOrd="0" presId="urn:microsoft.com/office/officeart/2005/8/layout/matrix2"/>
    <dgm:cxn modelId="{0BAD6DA1-7918-F045-B404-205B6DE2625C}" type="presParOf" srcId="{017DB0E9-2164-0547-9ACF-79ACED9E4F55}" destId="{26E759C1-BB2F-1042-A30C-308CDBE6CAC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0BC9F-AABC-A041-BA5F-F61CED6293DD}" type="doc">
      <dgm:prSet loTypeId="urn:microsoft.com/office/officeart/2005/8/layout/pyramid1" loCatId="" qsTypeId="urn:microsoft.com/office/officeart/2005/8/quickstyle/simple4" qsCatId="simple" csTypeId="urn:microsoft.com/office/officeart/2005/8/colors/colorful2" csCatId="colorful" phldr="1"/>
      <dgm:spPr/>
    </dgm:pt>
    <dgm:pt modelId="{80380B59-8AE3-584F-81C0-D94FF1DAEF63}">
      <dgm:prSet phldrT="[Text]" custT="1"/>
      <dgm:spPr/>
      <dgm:t>
        <a:bodyPr/>
        <a:lstStyle/>
        <a:p>
          <a:endParaRPr lang="en-US" sz="1800" smtClean="0">
            <a:latin typeface="Palatino Linotype"/>
            <a:cs typeface="Palatino Linotype"/>
          </a:endParaRPr>
        </a:p>
        <a:p>
          <a:r>
            <a:rPr lang="en-US" sz="1800" smtClean="0">
              <a:latin typeface="Palatino Linotype"/>
              <a:cs typeface="Palatino Linotype"/>
            </a:rPr>
            <a:t>Öğrenen </a:t>
          </a:r>
        </a:p>
        <a:p>
          <a:r>
            <a:rPr lang="en-US" sz="1800" smtClean="0">
              <a:latin typeface="Palatino Linotype"/>
              <a:cs typeface="Palatino Linotype"/>
            </a:rPr>
            <a:t>Örgütler</a:t>
          </a:r>
          <a:endParaRPr lang="en-US" sz="1800" dirty="0">
            <a:latin typeface="Palatino Linotype"/>
            <a:cs typeface="Palatino Linotype"/>
          </a:endParaRPr>
        </a:p>
      </dgm:t>
    </dgm:pt>
    <dgm:pt modelId="{1EC03545-2DC0-654B-A184-5FED1BB5E049}" type="parTrans" cxnId="{40BD9375-F955-7949-A6C3-740E713A7F76}">
      <dgm:prSet/>
      <dgm:spPr/>
      <dgm:t>
        <a:bodyPr/>
        <a:lstStyle/>
        <a:p>
          <a:endParaRPr lang="en-US"/>
        </a:p>
      </dgm:t>
    </dgm:pt>
    <dgm:pt modelId="{05E85A9F-9B3B-CC49-820F-929546E632FC}" type="sibTrans" cxnId="{40BD9375-F955-7949-A6C3-740E713A7F76}">
      <dgm:prSet/>
      <dgm:spPr/>
      <dgm:t>
        <a:bodyPr/>
        <a:lstStyle/>
        <a:p>
          <a:endParaRPr lang="en-US"/>
        </a:p>
      </dgm:t>
    </dgm:pt>
    <dgm:pt modelId="{346C0375-ED54-7A45-A9D8-F30785C378B9}">
      <dgm:prSet phldrT="[Text]" custT="1"/>
      <dgm:spPr/>
      <dgm:t>
        <a:bodyPr/>
        <a:lstStyle/>
        <a:p>
          <a:r>
            <a:rPr lang="en-US" sz="2000" smtClean="0">
              <a:latin typeface="Palatino Linotype"/>
              <a:cs typeface="Palatino Linotype"/>
            </a:rPr>
            <a:t>Düşünen Örgütler</a:t>
          </a:r>
          <a:endParaRPr lang="en-US" sz="2000" dirty="0">
            <a:latin typeface="Palatino Linotype"/>
            <a:cs typeface="Palatino Linotype"/>
          </a:endParaRPr>
        </a:p>
      </dgm:t>
    </dgm:pt>
    <dgm:pt modelId="{3535CA76-4D79-0843-B089-A66D26FF0861}" type="parTrans" cxnId="{ED77C8AD-CE1C-1D48-9C1C-428BC0752BBB}">
      <dgm:prSet/>
      <dgm:spPr/>
      <dgm:t>
        <a:bodyPr/>
        <a:lstStyle/>
        <a:p>
          <a:endParaRPr lang="en-US"/>
        </a:p>
      </dgm:t>
    </dgm:pt>
    <dgm:pt modelId="{66716F96-398A-1548-AC06-171353CF6084}" type="sibTrans" cxnId="{ED77C8AD-CE1C-1D48-9C1C-428BC0752BBB}">
      <dgm:prSet/>
      <dgm:spPr/>
      <dgm:t>
        <a:bodyPr/>
        <a:lstStyle/>
        <a:p>
          <a:endParaRPr lang="en-US"/>
        </a:p>
      </dgm:t>
    </dgm:pt>
    <dgm:pt modelId="{3DFDFDF2-01DC-1B48-9637-6E5FC1817C78}">
      <dgm:prSet phldrT="[Text]" custT="1"/>
      <dgm:spPr/>
      <dgm:t>
        <a:bodyPr/>
        <a:lstStyle/>
        <a:p>
          <a:r>
            <a:rPr lang="en-US" sz="2000" smtClean="0">
              <a:latin typeface="Palatino Linotype"/>
              <a:cs typeface="Palatino Linotype"/>
            </a:rPr>
            <a:t>Anlayan Örgütler</a:t>
          </a:r>
          <a:endParaRPr lang="en-US" sz="2000" dirty="0">
            <a:latin typeface="Palatino Linotype"/>
            <a:cs typeface="Palatino Linotype"/>
          </a:endParaRPr>
        </a:p>
      </dgm:t>
    </dgm:pt>
    <dgm:pt modelId="{5F2713ED-1633-BB4C-854D-46D824B3505A}" type="parTrans" cxnId="{F9B10201-18BA-9F44-B5E8-3E254B6D93FC}">
      <dgm:prSet/>
      <dgm:spPr/>
      <dgm:t>
        <a:bodyPr/>
        <a:lstStyle/>
        <a:p>
          <a:endParaRPr lang="en-US"/>
        </a:p>
      </dgm:t>
    </dgm:pt>
    <dgm:pt modelId="{E4CCC3F0-4687-144F-8EC7-2336410237DB}" type="sibTrans" cxnId="{F9B10201-18BA-9F44-B5E8-3E254B6D93FC}">
      <dgm:prSet/>
      <dgm:spPr/>
      <dgm:t>
        <a:bodyPr/>
        <a:lstStyle/>
        <a:p>
          <a:endParaRPr lang="en-US"/>
        </a:p>
      </dgm:t>
    </dgm:pt>
    <dgm:pt modelId="{25B247C6-A8FB-E741-AF32-663330E778F9}">
      <dgm:prSet custT="1"/>
      <dgm:spPr/>
      <dgm:t>
        <a:bodyPr/>
        <a:lstStyle/>
        <a:p>
          <a:r>
            <a:rPr lang="en-US" sz="2000" smtClean="0">
              <a:latin typeface="Palatino Linotype"/>
              <a:cs typeface="Palatino Linotype"/>
            </a:rPr>
            <a:t>Bilen Örgütler</a:t>
          </a:r>
          <a:endParaRPr lang="en-US" sz="2000" dirty="0">
            <a:latin typeface="Palatino Linotype"/>
            <a:cs typeface="Palatino Linotype"/>
          </a:endParaRPr>
        </a:p>
      </dgm:t>
    </dgm:pt>
    <dgm:pt modelId="{F5CB8D69-0D2B-AB4C-ADF9-5EB5155D50B7}" type="parTrans" cxnId="{8834ED71-41EF-8A48-B783-8CC7904BBE7B}">
      <dgm:prSet/>
      <dgm:spPr/>
      <dgm:t>
        <a:bodyPr/>
        <a:lstStyle/>
        <a:p>
          <a:endParaRPr lang="en-US"/>
        </a:p>
      </dgm:t>
    </dgm:pt>
    <dgm:pt modelId="{6C8C1F3C-31B7-4746-ADF0-373311ADB43C}" type="sibTrans" cxnId="{8834ED71-41EF-8A48-B783-8CC7904BBE7B}">
      <dgm:prSet/>
      <dgm:spPr/>
      <dgm:t>
        <a:bodyPr/>
        <a:lstStyle/>
        <a:p>
          <a:endParaRPr lang="en-US"/>
        </a:p>
      </dgm:t>
    </dgm:pt>
    <dgm:pt modelId="{E54FB1F0-59CC-6B48-8897-186A30DF8E4A}" type="pres">
      <dgm:prSet presAssocID="{3450BC9F-AABC-A041-BA5F-F61CED6293DD}" presName="Name0" presStyleCnt="0">
        <dgm:presLayoutVars>
          <dgm:dir/>
          <dgm:animLvl val="lvl"/>
          <dgm:resizeHandles val="exact"/>
        </dgm:presLayoutVars>
      </dgm:prSet>
      <dgm:spPr/>
    </dgm:pt>
    <dgm:pt modelId="{5FA6AB47-E32C-904E-A20C-3EF4A5B898C8}" type="pres">
      <dgm:prSet presAssocID="{80380B59-8AE3-584F-81C0-D94FF1DAEF63}" presName="Name8" presStyleCnt="0"/>
      <dgm:spPr/>
    </dgm:pt>
    <dgm:pt modelId="{6089D12A-D8F1-9648-9A26-CDF82E2B6530}" type="pres">
      <dgm:prSet presAssocID="{80380B59-8AE3-584F-81C0-D94FF1DAEF63}" presName="level" presStyleLbl="node1" presStyleIdx="0" presStyleCnt="4">
        <dgm:presLayoutVars>
          <dgm:chMax val="1"/>
          <dgm:bulletEnabled val="1"/>
        </dgm:presLayoutVars>
      </dgm:prSet>
      <dgm:spPr/>
      <dgm:t>
        <a:bodyPr/>
        <a:lstStyle/>
        <a:p>
          <a:endParaRPr lang="en-US"/>
        </a:p>
      </dgm:t>
    </dgm:pt>
    <dgm:pt modelId="{52AF2C48-7017-7B42-B4B1-8C7AEF9A80F9}" type="pres">
      <dgm:prSet presAssocID="{80380B59-8AE3-584F-81C0-D94FF1DAEF63}" presName="levelTx" presStyleLbl="revTx" presStyleIdx="0" presStyleCnt="0">
        <dgm:presLayoutVars>
          <dgm:chMax val="1"/>
          <dgm:bulletEnabled val="1"/>
        </dgm:presLayoutVars>
      </dgm:prSet>
      <dgm:spPr/>
      <dgm:t>
        <a:bodyPr/>
        <a:lstStyle/>
        <a:p>
          <a:endParaRPr lang="en-US"/>
        </a:p>
      </dgm:t>
    </dgm:pt>
    <dgm:pt modelId="{79E8A43D-6B37-174B-BE7A-41879CF0C2F0}" type="pres">
      <dgm:prSet presAssocID="{346C0375-ED54-7A45-A9D8-F30785C378B9}" presName="Name8" presStyleCnt="0"/>
      <dgm:spPr/>
    </dgm:pt>
    <dgm:pt modelId="{5D543672-8B44-A64A-BE9D-641E5DBCA1A3}" type="pres">
      <dgm:prSet presAssocID="{346C0375-ED54-7A45-A9D8-F30785C378B9}" presName="level" presStyleLbl="node1" presStyleIdx="1" presStyleCnt="4">
        <dgm:presLayoutVars>
          <dgm:chMax val="1"/>
          <dgm:bulletEnabled val="1"/>
        </dgm:presLayoutVars>
      </dgm:prSet>
      <dgm:spPr/>
      <dgm:t>
        <a:bodyPr/>
        <a:lstStyle/>
        <a:p>
          <a:endParaRPr lang="en-US"/>
        </a:p>
      </dgm:t>
    </dgm:pt>
    <dgm:pt modelId="{A0943CE0-F949-B644-BC4F-6FB71AB7138D}" type="pres">
      <dgm:prSet presAssocID="{346C0375-ED54-7A45-A9D8-F30785C378B9}" presName="levelTx" presStyleLbl="revTx" presStyleIdx="0" presStyleCnt="0">
        <dgm:presLayoutVars>
          <dgm:chMax val="1"/>
          <dgm:bulletEnabled val="1"/>
        </dgm:presLayoutVars>
      </dgm:prSet>
      <dgm:spPr/>
      <dgm:t>
        <a:bodyPr/>
        <a:lstStyle/>
        <a:p>
          <a:endParaRPr lang="en-US"/>
        </a:p>
      </dgm:t>
    </dgm:pt>
    <dgm:pt modelId="{DC6AD9C7-577A-8F42-8968-091A29785FAC}" type="pres">
      <dgm:prSet presAssocID="{3DFDFDF2-01DC-1B48-9637-6E5FC1817C78}" presName="Name8" presStyleCnt="0"/>
      <dgm:spPr/>
    </dgm:pt>
    <dgm:pt modelId="{D00BAF81-495E-5248-9600-CFF665B4EF33}" type="pres">
      <dgm:prSet presAssocID="{3DFDFDF2-01DC-1B48-9637-6E5FC1817C78}" presName="level" presStyleLbl="node1" presStyleIdx="2" presStyleCnt="4">
        <dgm:presLayoutVars>
          <dgm:chMax val="1"/>
          <dgm:bulletEnabled val="1"/>
        </dgm:presLayoutVars>
      </dgm:prSet>
      <dgm:spPr/>
      <dgm:t>
        <a:bodyPr/>
        <a:lstStyle/>
        <a:p>
          <a:endParaRPr lang="en-US"/>
        </a:p>
      </dgm:t>
    </dgm:pt>
    <dgm:pt modelId="{DD3CD73E-C0C1-1C48-B667-8926FC9F4860}" type="pres">
      <dgm:prSet presAssocID="{3DFDFDF2-01DC-1B48-9637-6E5FC1817C78}" presName="levelTx" presStyleLbl="revTx" presStyleIdx="0" presStyleCnt="0">
        <dgm:presLayoutVars>
          <dgm:chMax val="1"/>
          <dgm:bulletEnabled val="1"/>
        </dgm:presLayoutVars>
      </dgm:prSet>
      <dgm:spPr/>
      <dgm:t>
        <a:bodyPr/>
        <a:lstStyle/>
        <a:p>
          <a:endParaRPr lang="en-US"/>
        </a:p>
      </dgm:t>
    </dgm:pt>
    <dgm:pt modelId="{2FAD00DC-68EA-264F-8446-B49CCFAB624F}" type="pres">
      <dgm:prSet presAssocID="{25B247C6-A8FB-E741-AF32-663330E778F9}" presName="Name8" presStyleCnt="0"/>
      <dgm:spPr/>
    </dgm:pt>
    <dgm:pt modelId="{D85DAF8A-30B6-454C-A165-2D2D9C356F9B}" type="pres">
      <dgm:prSet presAssocID="{25B247C6-A8FB-E741-AF32-663330E778F9}" presName="level" presStyleLbl="node1" presStyleIdx="3" presStyleCnt="4">
        <dgm:presLayoutVars>
          <dgm:chMax val="1"/>
          <dgm:bulletEnabled val="1"/>
        </dgm:presLayoutVars>
      </dgm:prSet>
      <dgm:spPr/>
      <dgm:t>
        <a:bodyPr/>
        <a:lstStyle/>
        <a:p>
          <a:endParaRPr lang="en-US"/>
        </a:p>
      </dgm:t>
    </dgm:pt>
    <dgm:pt modelId="{0454FCD4-4950-2947-B27C-4B69C9FDFBE6}" type="pres">
      <dgm:prSet presAssocID="{25B247C6-A8FB-E741-AF32-663330E778F9}" presName="levelTx" presStyleLbl="revTx" presStyleIdx="0" presStyleCnt="0">
        <dgm:presLayoutVars>
          <dgm:chMax val="1"/>
          <dgm:bulletEnabled val="1"/>
        </dgm:presLayoutVars>
      </dgm:prSet>
      <dgm:spPr/>
      <dgm:t>
        <a:bodyPr/>
        <a:lstStyle/>
        <a:p>
          <a:endParaRPr lang="en-US"/>
        </a:p>
      </dgm:t>
    </dgm:pt>
  </dgm:ptLst>
  <dgm:cxnLst>
    <dgm:cxn modelId="{F9B10201-18BA-9F44-B5E8-3E254B6D93FC}" srcId="{3450BC9F-AABC-A041-BA5F-F61CED6293DD}" destId="{3DFDFDF2-01DC-1B48-9637-6E5FC1817C78}" srcOrd="2" destOrd="0" parTransId="{5F2713ED-1633-BB4C-854D-46D824B3505A}" sibTransId="{E4CCC3F0-4687-144F-8EC7-2336410237DB}"/>
    <dgm:cxn modelId="{8834ED71-41EF-8A48-B783-8CC7904BBE7B}" srcId="{3450BC9F-AABC-A041-BA5F-F61CED6293DD}" destId="{25B247C6-A8FB-E741-AF32-663330E778F9}" srcOrd="3" destOrd="0" parTransId="{F5CB8D69-0D2B-AB4C-ADF9-5EB5155D50B7}" sibTransId="{6C8C1F3C-31B7-4746-ADF0-373311ADB43C}"/>
    <dgm:cxn modelId="{EA92361A-3C23-C347-ADF1-74A59F333AF9}" type="presOf" srcId="{346C0375-ED54-7A45-A9D8-F30785C378B9}" destId="{A0943CE0-F949-B644-BC4F-6FB71AB7138D}" srcOrd="1" destOrd="0" presId="urn:microsoft.com/office/officeart/2005/8/layout/pyramid1"/>
    <dgm:cxn modelId="{B19BE4BE-6C2D-824F-81B7-0DC588045180}" type="presOf" srcId="{80380B59-8AE3-584F-81C0-D94FF1DAEF63}" destId="{52AF2C48-7017-7B42-B4B1-8C7AEF9A80F9}" srcOrd="1" destOrd="0" presId="urn:microsoft.com/office/officeart/2005/8/layout/pyramid1"/>
    <dgm:cxn modelId="{5E299BE2-40E2-9746-A49B-070DDA26E760}" type="presOf" srcId="{3DFDFDF2-01DC-1B48-9637-6E5FC1817C78}" destId="{DD3CD73E-C0C1-1C48-B667-8926FC9F4860}" srcOrd="1" destOrd="0" presId="urn:microsoft.com/office/officeart/2005/8/layout/pyramid1"/>
    <dgm:cxn modelId="{26CDA07C-EDEB-3F44-A1E8-2FA0BE0F21A0}" type="presOf" srcId="{3DFDFDF2-01DC-1B48-9637-6E5FC1817C78}" destId="{D00BAF81-495E-5248-9600-CFF665B4EF33}" srcOrd="0" destOrd="0" presId="urn:microsoft.com/office/officeart/2005/8/layout/pyramid1"/>
    <dgm:cxn modelId="{B1B8CB1E-170A-B541-B7E1-82C542717F24}" type="presOf" srcId="{80380B59-8AE3-584F-81C0-D94FF1DAEF63}" destId="{6089D12A-D8F1-9648-9A26-CDF82E2B6530}" srcOrd="0" destOrd="0" presId="urn:microsoft.com/office/officeart/2005/8/layout/pyramid1"/>
    <dgm:cxn modelId="{40BD9375-F955-7949-A6C3-740E713A7F76}" srcId="{3450BC9F-AABC-A041-BA5F-F61CED6293DD}" destId="{80380B59-8AE3-584F-81C0-D94FF1DAEF63}" srcOrd="0" destOrd="0" parTransId="{1EC03545-2DC0-654B-A184-5FED1BB5E049}" sibTransId="{05E85A9F-9B3B-CC49-820F-929546E632FC}"/>
    <dgm:cxn modelId="{DB0E4B9B-4A5F-8C41-A202-E86DBB7F9585}" type="presOf" srcId="{3450BC9F-AABC-A041-BA5F-F61CED6293DD}" destId="{E54FB1F0-59CC-6B48-8897-186A30DF8E4A}" srcOrd="0" destOrd="0" presId="urn:microsoft.com/office/officeart/2005/8/layout/pyramid1"/>
    <dgm:cxn modelId="{ED77C8AD-CE1C-1D48-9C1C-428BC0752BBB}" srcId="{3450BC9F-AABC-A041-BA5F-F61CED6293DD}" destId="{346C0375-ED54-7A45-A9D8-F30785C378B9}" srcOrd="1" destOrd="0" parTransId="{3535CA76-4D79-0843-B089-A66D26FF0861}" sibTransId="{66716F96-398A-1548-AC06-171353CF6084}"/>
    <dgm:cxn modelId="{675D2937-14C2-9641-B34C-C1088B1A3E2B}" type="presOf" srcId="{25B247C6-A8FB-E741-AF32-663330E778F9}" destId="{0454FCD4-4950-2947-B27C-4B69C9FDFBE6}" srcOrd="1" destOrd="0" presId="urn:microsoft.com/office/officeart/2005/8/layout/pyramid1"/>
    <dgm:cxn modelId="{600653D9-C2EC-4542-A3C1-32D4FD2A7947}" type="presOf" srcId="{346C0375-ED54-7A45-A9D8-F30785C378B9}" destId="{5D543672-8B44-A64A-BE9D-641E5DBCA1A3}" srcOrd="0" destOrd="0" presId="urn:microsoft.com/office/officeart/2005/8/layout/pyramid1"/>
    <dgm:cxn modelId="{2716E4CB-2D2A-1346-B34B-98C7A55E3812}" type="presOf" srcId="{25B247C6-A8FB-E741-AF32-663330E778F9}" destId="{D85DAF8A-30B6-454C-A165-2D2D9C356F9B}" srcOrd="0" destOrd="0" presId="urn:microsoft.com/office/officeart/2005/8/layout/pyramid1"/>
    <dgm:cxn modelId="{3F7219B0-1E48-1F49-99A8-0B186B42EA5D}" type="presParOf" srcId="{E54FB1F0-59CC-6B48-8897-186A30DF8E4A}" destId="{5FA6AB47-E32C-904E-A20C-3EF4A5B898C8}" srcOrd="0" destOrd="0" presId="urn:microsoft.com/office/officeart/2005/8/layout/pyramid1"/>
    <dgm:cxn modelId="{112C7CFF-631B-BC40-BEE6-A7EB923D2335}" type="presParOf" srcId="{5FA6AB47-E32C-904E-A20C-3EF4A5B898C8}" destId="{6089D12A-D8F1-9648-9A26-CDF82E2B6530}" srcOrd="0" destOrd="0" presId="urn:microsoft.com/office/officeart/2005/8/layout/pyramid1"/>
    <dgm:cxn modelId="{1D87C002-4BC6-D143-BD7C-04616DBB6155}" type="presParOf" srcId="{5FA6AB47-E32C-904E-A20C-3EF4A5B898C8}" destId="{52AF2C48-7017-7B42-B4B1-8C7AEF9A80F9}" srcOrd="1" destOrd="0" presId="urn:microsoft.com/office/officeart/2005/8/layout/pyramid1"/>
    <dgm:cxn modelId="{F4354D39-D2D1-3D40-AFFD-B14E3EBC975E}" type="presParOf" srcId="{E54FB1F0-59CC-6B48-8897-186A30DF8E4A}" destId="{79E8A43D-6B37-174B-BE7A-41879CF0C2F0}" srcOrd="1" destOrd="0" presId="urn:microsoft.com/office/officeart/2005/8/layout/pyramid1"/>
    <dgm:cxn modelId="{F790955A-4279-A24B-B6C9-954AE5169421}" type="presParOf" srcId="{79E8A43D-6B37-174B-BE7A-41879CF0C2F0}" destId="{5D543672-8B44-A64A-BE9D-641E5DBCA1A3}" srcOrd="0" destOrd="0" presId="urn:microsoft.com/office/officeart/2005/8/layout/pyramid1"/>
    <dgm:cxn modelId="{3E627277-9803-B047-93AE-27E31A0F2095}" type="presParOf" srcId="{79E8A43D-6B37-174B-BE7A-41879CF0C2F0}" destId="{A0943CE0-F949-B644-BC4F-6FB71AB7138D}" srcOrd="1" destOrd="0" presId="urn:microsoft.com/office/officeart/2005/8/layout/pyramid1"/>
    <dgm:cxn modelId="{7E0D4608-5409-1B4B-B123-302B83D4379A}" type="presParOf" srcId="{E54FB1F0-59CC-6B48-8897-186A30DF8E4A}" destId="{DC6AD9C7-577A-8F42-8968-091A29785FAC}" srcOrd="2" destOrd="0" presId="urn:microsoft.com/office/officeart/2005/8/layout/pyramid1"/>
    <dgm:cxn modelId="{F5270B64-620C-4743-BFE8-B899CADCCACC}" type="presParOf" srcId="{DC6AD9C7-577A-8F42-8968-091A29785FAC}" destId="{D00BAF81-495E-5248-9600-CFF665B4EF33}" srcOrd="0" destOrd="0" presId="urn:microsoft.com/office/officeart/2005/8/layout/pyramid1"/>
    <dgm:cxn modelId="{98DB56FB-5874-404C-AF67-B5B049EE1BB0}" type="presParOf" srcId="{DC6AD9C7-577A-8F42-8968-091A29785FAC}" destId="{DD3CD73E-C0C1-1C48-B667-8926FC9F4860}" srcOrd="1" destOrd="0" presId="urn:microsoft.com/office/officeart/2005/8/layout/pyramid1"/>
    <dgm:cxn modelId="{37781E34-C5B6-CB4C-8C2B-A4BA598F023A}" type="presParOf" srcId="{E54FB1F0-59CC-6B48-8897-186A30DF8E4A}" destId="{2FAD00DC-68EA-264F-8446-B49CCFAB624F}" srcOrd="3" destOrd="0" presId="urn:microsoft.com/office/officeart/2005/8/layout/pyramid1"/>
    <dgm:cxn modelId="{01E04B59-F0F9-4E47-AFB4-BCE73B49C068}" type="presParOf" srcId="{2FAD00DC-68EA-264F-8446-B49CCFAB624F}" destId="{D85DAF8A-30B6-454C-A165-2D2D9C356F9B}" srcOrd="0" destOrd="0" presId="urn:microsoft.com/office/officeart/2005/8/layout/pyramid1"/>
    <dgm:cxn modelId="{1A517339-F117-4C46-8276-E5CA03FF2133}" type="presParOf" srcId="{2FAD00DC-68EA-264F-8446-B49CCFAB624F}" destId="{0454FCD4-4950-2947-B27C-4B69C9FDFBE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2D1812-6B48-1346-80F7-E149680244A5}" type="doc">
      <dgm:prSet loTypeId="urn:microsoft.com/office/officeart/2005/8/layout/cycle8" loCatId="" qsTypeId="urn:microsoft.com/office/officeart/2005/8/quickstyle/simple4" qsCatId="simple" csTypeId="urn:microsoft.com/office/officeart/2005/8/colors/colorful1" csCatId="colorful" phldr="1"/>
      <dgm:spPr/>
      <dgm:t>
        <a:bodyPr/>
        <a:lstStyle/>
        <a:p>
          <a:endParaRPr lang="en-US"/>
        </a:p>
      </dgm:t>
    </dgm:pt>
    <dgm:pt modelId="{B57FD95E-C5FA-C346-8850-D1189787560C}">
      <dgm:prSet phldrT="[Text]" custT="1"/>
      <dgm:spPr/>
      <dgm:t>
        <a:bodyPr/>
        <a:lstStyle/>
        <a:p>
          <a:pPr algn="l"/>
          <a:r>
            <a:rPr lang="en-US" sz="1800" dirty="0" err="1" smtClean="0"/>
            <a:t>Yeni</a:t>
          </a:r>
          <a:r>
            <a:rPr lang="en-US" sz="1800" dirty="0" smtClean="0"/>
            <a:t> </a:t>
          </a:r>
          <a:r>
            <a:rPr lang="en-US" sz="1800" dirty="0" err="1" smtClean="0"/>
            <a:t>Yaklaşımları</a:t>
          </a:r>
          <a:r>
            <a:rPr lang="en-US" sz="1800" dirty="0" smtClean="0"/>
            <a:t> </a:t>
          </a:r>
          <a:r>
            <a:rPr lang="en-US" sz="1800" dirty="0" err="1" smtClean="0"/>
            <a:t>Deneme</a:t>
          </a:r>
          <a:endParaRPr lang="en-US" sz="1800" dirty="0"/>
        </a:p>
      </dgm:t>
    </dgm:pt>
    <dgm:pt modelId="{C4945E22-99AE-D647-A402-786EAAC1F0E4}" type="parTrans" cxnId="{D1FA885E-4060-EB4D-92DB-502305E46F2E}">
      <dgm:prSet/>
      <dgm:spPr/>
      <dgm:t>
        <a:bodyPr/>
        <a:lstStyle/>
        <a:p>
          <a:endParaRPr lang="en-US"/>
        </a:p>
      </dgm:t>
    </dgm:pt>
    <dgm:pt modelId="{EFE22D6E-1B27-054D-A8EF-DD2580EC154C}" type="sibTrans" cxnId="{D1FA885E-4060-EB4D-92DB-502305E46F2E}">
      <dgm:prSet/>
      <dgm:spPr/>
      <dgm:t>
        <a:bodyPr/>
        <a:lstStyle/>
        <a:p>
          <a:endParaRPr lang="en-US"/>
        </a:p>
      </dgm:t>
    </dgm:pt>
    <dgm:pt modelId="{2828B3BB-44FB-9742-B2D0-6F14219728DE}">
      <dgm:prSet phldrT="[Text]" custT="1"/>
      <dgm:spPr/>
      <dgm:t>
        <a:bodyPr/>
        <a:lstStyle/>
        <a:p>
          <a:pPr algn="r"/>
          <a:r>
            <a:rPr lang="en-US" sz="1800" dirty="0" err="1" smtClean="0">
              <a:latin typeface="Palatino Linotype"/>
              <a:cs typeface="Palatino Linotype"/>
            </a:rPr>
            <a:t>Başkasından</a:t>
          </a:r>
          <a:r>
            <a:rPr lang="en-US" sz="1800" dirty="0" smtClean="0">
              <a:latin typeface="Palatino Linotype"/>
              <a:cs typeface="Palatino Linotype"/>
            </a:rPr>
            <a:t> </a:t>
          </a:r>
          <a:r>
            <a:rPr lang="en-US" sz="1800" dirty="0" err="1" smtClean="0">
              <a:latin typeface="Palatino Linotype"/>
              <a:cs typeface="Palatino Linotype"/>
            </a:rPr>
            <a:t>Öğrenme</a:t>
          </a:r>
          <a:endParaRPr lang="en-US" sz="1800" dirty="0">
            <a:latin typeface="Palatino Linotype"/>
            <a:cs typeface="Palatino Linotype"/>
          </a:endParaRPr>
        </a:p>
      </dgm:t>
    </dgm:pt>
    <dgm:pt modelId="{0F972CDE-6224-A640-84E1-DA4135C461F0}" type="parTrans" cxnId="{B8EB55E3-03B1-6A4A-83FD-7CC615709C89}">
      <dgm:prSet/>
      <dgm:spPr/>
      <dgm:t>
        <a:bodyPr/>
        <a:lstStyle/>
        <a:p>
          <a:endParaRPr lang="en-US"/>
        </a:p>
      </dgm:t>
    </dgm:pt>
    <dgm:pt modelId="{D7540E76-EAFB-534B-87B8-F2BCC31DBE24}" type="sibTrans" cxnId="{B8EB55E3-03B1-6A4A-83FD-7CC615709C89}">
      <dgm:prSet/>
      <dgm:spPr/>
      <dgm:t>
        <a:bodyPr/>
        <a:lstStyle/>
        <a:p>
          <a:endParaRPr lang="en-US"/>
        </a:p>
      </dgm:t>
    </dgm:pt>
    <dgm:pt modelId="{0806BD94-B123-214E-B353-AC9E5FA94FE7}">
      <dgm:prSet phldrT="[Text]" custT="1"/>
      <dgm:spPr/>
      <dgm:t>
        <a:bodyPr/>
        <a:lstStyle/>
        <a:p>
          <a:r>
            <a:rPr lang="en-US" sz="1800" dirty="0" err="1" smtClean="0">
              <a:latin typeface="Palatino Linotype"/>
              <a:cs typeface="Palatino Linotype"/>
            </a:rPr>
            <a:t>Bilginin</a:t>
          </a:r>
          <a:r>
            <a:rPr lang="en-US" sz="1800" dirty="0" smtClean="0">
              <a:latin typeface="Palatino Linotype"/>
              <a:cs typeface="Palatino Linotype"/>
            </a:rPr>
            <a:t> </a:t>
          </a:r>
          <a:r>
            <a:rPr lang="en-US" sz="1800" dirty="0" err="1" smtClean="0">
              <a:latin typeface="Palatino Linotype"/>
              <a:cs typeface="Palatino Linotype"/>
            </a:rPr>
            <a:t>Aktarılması</a:t>
          </a:r>
          <a:endParaRPr lang="en-US" sz="1800" dirty="0">
            <a:latin typeface="Palatino Linotype"/>
            <a:cs typeface="Palatino Linotype"/>
          </a:endParaRPr>
        </a:p>
      </dgm:t>
    </dgm:pt>
    <dgm:pt modelId="{6EE602CE-ECF7-DA49-BC22-2F7769F431D2}" type="parTrans" cxnId="{51794E96-8679-9A4F-8576-697BAE0E28C9}">
      <dgm:prSet/>
      <dgm:spPr/>
      <dgm:t>
        <a:bodyPr/>
        <a:lstStyle/>
        <a:p>
          <a:endParaRPr lang="en-US"/>
        </a:p>
      </dgm:t>
    </dgm:pt>
    <dgm:pt modelId="{AE90636E-1207-5242-A8C2-DC3B937084A1}" type="sibTrans" cxnId="{51794E96-8679-9A4F-8576-697BAE0E28C9}">
      <dgm:prSet/>
      <dgm:spPr/>
      <dgm:t>
        <a:bodyPr/>
        <a:lstStyle/>
        <a:p>
          <a:endParaRPr lang="en-US"/>
        </a:p>
      </dgm:t>
    </dgm:pt>
    <dgm:pt modelId="{D5383822-3A04-6449-B2A5-234CE3677078}">
      <dgm:prSet custT="1"/>
      <dgm:spPr/>
      <dgm:t>
        <a:bodyPr/>
        <a:lstStyle/>
        <a:p>
          <a:pPr marL="0" indent="0" algn="ctr"/>
          <a:r>
            <a:rPr lang="en-US" sz="1800" dirty="0" err="1" smtClean="0">
              <a:latin typeface="Palatino Linotype"/>
              <a:cs typeface="Palatino Linotype"/>
            </a:rPr>
            <a:t>Geçmişe</a:t>
          </a:r>
          <a:r>
            <a:rPr lang="en-US" sz="1800" dirty="0" smtClean="0">
              <a:latin typeface="Palatino Linotype"/>
              <a:cs typeface="Palatino Linotype"/>
            </a:rPr>
            <a:t> </a:t>
          </a:r>
          <a:r>
            <a:rPr lang="en-US" sz="1800" dirty="0" err="1" smtClean="0">
              <a:latin typeface="Palatino Linotype"/>
              <a:cs typeface="Palatino Linotype"/>
            </a:rPr>
            <a:t>Ait</a:t>
          </a:r>
          <a:r>
            <a:rPr lang="en-US" sz="1800" dirty="0" smtClean="0">
              <a:latin typeface="Palatino Linotype"/>
              <a:cs typeface="Palatino Linotype"/>
            </a:rPr>
            <a:t> </a:t>
          </a:r>
          <a:r>
            <a:rPr lang="en-US" sz="1800" dirty="0" err="1" smtClean="0">
              <a:latin typeface="Palatino Linotype"/>
              <a:cs typeface="Palatino Linotype"/>
            </a:rPr>
            <a:t>Tecrübeden</a:t>
          </a:r>
          <a:r>
            <a:rPr lang="en-US" sz="1800" dirty="0" smtClean="0">
              <a:latin typeface="Palatino Linotype"/>
              <a:cs typeface="Palatino Linotype"/>
            </a:rPr>
            <a:t> </a:t>
          </a:r>
          <a:r>
            <a:rPr lang="en-US" sz="1800" dirty="0" err="1" smtClean="0">
              <a:latin typeface="Palatino Linotype"/>
              <a:cs typeface="Palatino Linotype"/>
            </a:rPr>
            <a:t>Öğrenme</a:t>
          </a:r>
          <a:endParaRPr lang="en-US" sz="1800" dirty="0">
            <a:latin typeface="Palatino Linotype"/>
            <a:cs typeface="Palatino Linotype"/>
          </a:endParaRPr>
        </a:p>
      </dgm:t>
    </dgm:pt>
    <dgm:pt modelId="{CD7AE15B-7B6C-3043-B0E1-DA72D4D4E052}" type="parTrans" cxnId="{998E3C9E-A84D-B646-A51D-D7D167E55F90}">
      <dgm:prSet/>
      <dgm:spPr/>
      <dgm:t>
        <a:bodyPr/>
        <a:lstStyle/>
        <a:p>
          <a:endParaRPr lang="en-US"/>
        </a:p>
      </dgm:t>
    </dgm:pt>
    <dgm:pt modelId="{16DBEA23-4CD7-A44F-A962-FDE93527E32D}" type="sibTrans" cxnId="{998E3C9E-A84D-B646-A51D-D7D167E55F90}">
      <dgm:prSet/>
      <dgm:spPr/>
      <dgm:t>
        <a:bodyPr/>
        <a:lstStyle/>
        <a:p>
          <a:endParaRPr lang="en-US"/>
        </a:p>
      </dgm:t>
    </dgm:pt>
    <dgm:pt modelId="{7A288DAC-A57D-834D-BBC0-E848A30B1E88}">
      <dgm:prSet custT="1"/>
      <dgm:spPr/>
      <dgm:t>
        <a:bodyPr/>
        <a:lstStyle/>
        <a:p>
          <a:pPr algn="r"/>
          <a:r>
            <a:rPr lang="en-US" sz="1800" dirty="0" err="1" smtClean="0">
              <a:latin typeface="Palatino Linotype"/>
              <a:cs typeface="Palatino Linotype"/>
            </a:rPr>
            <a:t>Sistematik</a:t>
          </a:r>
          <a:r>
            <a:rPr lang="en-US" sz="1800" dirty="0" smtClean="0">
              <a:latin typeface="Palatino Linotype"/>
              <a:cs typeface="Palatino Linotype"/>
            </a:rPr>
            <a:t> </a:t>
          </a:r>
          <a:r>
            <a:rPr lang="en-US" sz="1800" dirty="0" err="1" smtClean="0">
              <a:latin typeface="Palatino Linotype"/>
              <a:cs typeface="Palatino Linotype"/>
            </a:rPr>
            <a:t>Sorun</a:t>
          </a:r>
          <a:r>
            <a:rPr lang="en-US" sz="1800" dirty="0" smtClean="0">
              <a:latin typeface="Palatino Linotype"/>
              <a:cs typeface="Palatino Linotype"/>
            </a:rPr>
            <a:t> </a:t>
          </a:r>
          <a:r>
            <a:rPr lang="en-US" sz="1800" dirty="0" err="1" smtClean="0">
              <a:latin typeface="Palatino Linotype"/>
              <a:cs typeface="Palatino Linotype"/>
            </a:rPr>
            <a:t>Çözme</a:t>
          </a:r>
          <a:endParaRPr lang="en-US" sz="1800" dirty="0">
            <a:latin typeface="Palatino Linotype"/>
            <a:cs typeface="Palatino Linotype"/>
          </a:endParaRPr>
        </a:p>
      </dgm:t>
    </dgm:pt>
    <dgm:pt modelId="{0E6CDB69-2B1E-364C-AB44-371BA22448C0}" type="parTrans" cxnId="{C8E2AF32-0E85-1F40-B0C0-8CD6AB556D69}">
      <dgm:prSet/>
      <dgm:spPr/>
      <dgm:t>
        <a:bodyPr/>
        <a:lstStyle/>
        <a:p>
          <a:endParaRPr lang="en-US"/>
        </a:p>
      </dgm:t>
    </dgm:pt>
    <dgm:pt modelId="{59502360-7E6B-CF43-A7E7-7D7073DC96A3}" type="sibTrans" cxnId="{C8E2AF32-0E85-1F40-B0C0-8CD6AB556D69}">
      <dgm:prSet/>
      <dgm:spPr/>
      <dgm:t>
        <a:bodyPr/>
        <a:lstStyle/>
        <a:p>
          <a:endParaRPr lang="en-US"/>
        </a:p>
      </dgm:t>
    </dgm:pt>
    <dgm:pt modelId="{622FD655-CA0C-194F-AA5D-F65291BE0BA2}" type="pres">
      <dgm:prSet presAssocID="{8F2D1812-6B48-1346-80F7-E149680244A5}" presName="compositeShape" presStyleCnt="0">
        <dgm:presLayoutVars>
          <dgm:chMax val="7"/>
          <dgm:dir/>
          <dgm:resizeHandles val="exact"/>
        </dgm:presLayoutVars>
      </dgm:prSet>
      <dgm:spPr/>
      <dgm:t>
        <a:bodyPr/>
        <a:lstStyle/>
        <a:p>
          <a:endParaRPr lang="en-US"/>
        </a:p>
      </dgm:t>
    </dgm:pt>
    <dgm:pt modelId="{90DCBC00-CD58-BA45-BE7A-51CC98C31485}" type="pres">
      <dgm:prSet presAssocID="{8F2D1812-6B48-1346-80F7-E149680244A5}" presName="wedge1" presStyleLbl="node1" presStyleIdx="0" presStyleCnt="5"/>
      <dgm:spPr/>
      <dgm:t>
        <a:bodyPr/>
        <a:lstStyle/>
        <a:p>
          <a:endParaRPr lang="en-US"/>
        </a:p>
      </dgm:t>
    </dgm:pt>
    <dgm:pt modelId="{607D7710-90C0-EA43-B77C-F387D1184266}" type="pres">
      <dgm:prSet presAssocID="{8F2D1812-6B48-1346-80F7-E149680244A5}" presName="dummy1a" presStyleCnt="0"/>
      <dgm:spPr/>
    </dgm:pt>
    <dgm:pt modelId="{BD89D0F3-8ACC-BE44-8BCF-7930798A9A95}" type="pres">
      <dgm:prSet presAssocID="{8F2D1812-6B48-1346-80F7-E149680244A5}" presName="dummy1b" presStyleCnt="0"/>
      <dgm:spPr/>
    </dgm:pt>
    <dgm:pt modelId="{FCD701E5-AA57-CB49-987D-305D70E6D2D5}" type="pres">
      <dgm:prSet presAssocID="{8F2D1812-6B48-1346-80F7-E149680244A5}" presName="wedge1Tx" presStyleLbl="node1" presStyleIdx="0" presStyleCnt="5">
        <dgm:presLayoutVars>
          <dgm:chMax val="0"/>
          <dgm:chPref val="0"/>
          <dgm:bulletEnabled val="1"/>
        </dgm:presLayoutVars>
      </dgm:prSet>
      <dgm:spPr/>
      <dgm:t>
        <a:bodyPr/>
        <a:lstStyle/>
        <a:p>
          <a:endParaRPr lang="en-US"/>
        </a:p>
      </dgm:t>
    </dgm:pt>
    <dgm:pt modelId="{78774E61-E6C0-454F-A0D1-15552163C8C3}" type="pres">
      <dgm:prSet presAssocID="{8F2D1812-6B48-1346-80F7-E149680244A5}" presName="wedge2" presStyleLbl="node1" presStyleIdx="1" presStyleCnt="5"/>
      <dgm:spPr/>
      <dgm:t>
        <a:bodyPr/>
        <a:lstStyle/>
        <a:p>
          <a:endParaRPr lang="en-US"/>
        </a:p>
      </dgm:t>
    </dgm:pt>
    <dgm:pt modelId="{3846347E-F313-BB43-933D-2D6B6D6C920A}" type="pres">
      <dgm:prSet presAssocID="{8F2D1812-6B48-1346-80F7-E149680244A5}" presName="dummy2a" presStyleCnt="0"/>
      <dgm:spPr/>
    </dgm:pt>
    <dgm:pt modelId="{E5AB3CFB-D684-7746-9504-9AF5AC8397E4}" type="pres">
      <dgm:prSet presAssocID="{8F2D1812-6B48-1346-80F7-E149680244A5}" presName="dummy2b" presStyleCnt="0"/>
      <dgm:spPr/>
    </dgm:pt>
    <dgm:pt modelId="{0270F52E-9637-DF40-AB53-3555473335AE}" type="pres">
      <dgm:prSet presAssocID="{8F2D1812-6B48-1346-80F7-E149680244A5}" presName="wedge2Tx" presStyleLbl="node1" presStyleIdx="1" presStyleCnt="5">
        <dgm:presLayoutVars>
          <dgm:chMax val="0"/>
          <dgm:chPref val="0"/>
          <dgm:bulletEnabled val="1"/>
        </dgm:presLayoutVars>
      </dgm:prSet>
      <dgm:spPr/>
      <dgm:t>
        <a:bodyPr/>
        <a:lstStyle/>
        <a:p>
          <a:endParaRPr lang="en-US"/>
        </a:p>
      </dgm:t>
    </dgm:pt>
    <dgm:pt modelId="{AEC4C956-5843-4141-8118-E71809D4B897}" type="pres">
      <dgm:prSet presAssocID="{8F2D1812-6B48-1346-80F7-E149680244A5}" presName="wedge3" presStyleLbl="node1" presStyleIdx="2" presStyleCnt="5"/>
      <dgm:spPr/>
      <dgm:t>
        <a:bodyPr/>
        <a:lstStyle/>
        <a:p>
          <a:endParaRPr lang="en-US"/>
        </a:p>
      </dgm:t>
    </dgm:pt>
    <dgm:pt modelId="{6F7B7BA4-AAD4-B342-941E-88A09AC77292}" type="pres">
      <dgm:prSet presAssocID="{8F2D1812-6B48-1346-80F7-E149680244A5}" presName="dummy3a" presStyleCnt="0"/>
      <dgm:spPr/>
    </dgm:pt>
    <dgm:pt modelId="{6BEA4530-CABC-094D-BE14-4E3239F6D158}" type="pres">
      <dgm:prSet presAssocID="{8F2D1812-6B48-1346-80F7-E149680244A5}" presName="dummy3b" presStyleCnt="0"/>
      <dgm:spPr/>
    </dgm:pt>
    <dgm:pt modelId="{4FA8F34E-F9EF-2043-A9B3-644BAA245BB8}" type="pres">
      <dgm:prSet presAssocID="{8F2D1812-6B48-1346-80F7-E149680244A5}" presName="wedge3Tx" presStyleLbl="node1" presStyleIdx="2" presStyleCnt="5">
        <dgm:presLayoutVars>
          <dgm:chMax val="0"/>
          <dgm:chPref val="0"/>
          <dgm:bulletEnabled val="1"/>
        </dgm:presLayoutVars>
      </dgm:prSet>
      <dgm:spPr/>
      <dgm:t>
        <a:bodyPr/>
        <a:lstStyle/>
        <a:p>
          <a:endParaRPr lang="en-US"/>
        </a:p>
      </dgm:t>
    </dgm:pt>
    <dgm:pt modelId="{59C91C12-3831-C347-8CC0-61A5C487DF06}" type="pres">
      <dgm:prSet presAssocID="{8F2D1812-6B48-1346-80F7-E149680244A5}" presName="wedge4" presStyleLbl="node1" presStyleIdx="3" presStyleCnt="5"/>
      <dgm:spPr/>
      <dgm:t>
        <a:bodyPr/>
        <a:lstStyle/>
        <a:p>
          <a:endParaRPr lang="en-US"/>
        </a:p>
      </dgm:t>
    </dgm:pt>
    <dgm:pt modelId="{9333D1BC-0C10-304C-8783-3B4BACFFB2C2}" type="pres">
      <dgm:prSet presAssocID="{8F2D1812-6B48-1346-80F7-E149680244A5}" presName="dummy4a" presStyleCnt="0"/>
      <dgm:spPr/>
    </dgm:pt>
    <dgm:pt modelId="{5A526514-8D16-A24A-9BEC-FC7011DFB54A}" type="pres">
      <dgm:prSet presAssocID="{8F2D1812-6B48-1346-80F7-E149680244A5}" presName="dummy4b" presStyleCnt="0"/>
      <dgm:spPr/>
    </dgm:pt>
    <dgm:pt modelId="{FADFC093-FE33-764D-9135-63D3F709B1F0}" type="pres">
      <dgm:prSet presAssocID="{8F2D1812-6B48-1346-80F7-E149680244A5}" presName="wedge4Tx" presStyleLbl="node1" presStyleIdx="3" presStyleCnt="5">
        <dgm:presLayoutVars>
          <dgm:chMax val="0"/>
          <dgm:chPref val="0"/>
          <dgm:bulletEnabled val="1"/>
        </dgm:presLayoutVars>
      </dgm:prSet>
      <dgm:spPr/>
      <dgm:t>
        <a:bodyPr/>
        <a:lstStyle/>
        <a:p>
          <a:endParaRPr lang="en-US"/>
        </a:p>
      </dgm:t>
    </dgm:pt>
    <dgm:pt modelId="{62D23619-DD19-3E46-85C1-0E1A15822C09}" type="pres">
      <dgm:prSet presAssocID="{8F2D1812-6B48-1346-80F7-E149680244A5}" presName="wedge5" presStyleLbl="node1" presStyleIdx="4" presStyleCnt="5"/>
      <dgm:spPr/>
      <dgm:t>
        <a:bodyPr/>
        <a:lstStyle/>
        <a:p>
          <a:endParaRPr lang="en-US"/>
        </a:p>
      </dgm:t>
    </dgm:pt>
    <dgm:pt modelId="{54C2D94A-6397-0344-95F1-6897138BE0C1}" type="pres">
      <dgm:prSet presAssocID="{8F2D1812-6B48-1346-80F7-E149680244A5}" presName="dummy5a" presStyleCnt="0"/>
      <dgm:spPr/>
    </dgm:pt>
    <dgm:pt modelId="{66917315-659B-6949-8A81-1D54C925E180}" type="pres">
      <dgm:prSet presAssocID="{8F2D1812-6B48-1346-80F7-E149680244A5}" presName="dummy5b" presStyleCnt="0"/>
      <dgm:spPr/>
    </dgm:pt>
    <dgm:pt modelId="{D21C3407-F7AD-4145-BFBB-19791BCDA5D3}" type="pres">
      <dgm:prSet presAssocID="{8F2D1812-6B48-1346-80F7-E149680244A5}" presName="wedge5Tx" presStyleLbl="node1" presStyleIdx="4" presStyleCnt="5">
        <dgm:presLayoutVars>
          <dgm:chMax val="0"/>
          <dgm:chPref val="0"/>
          <dgm:bulletEnabled val="1"/>
        </dgm:presLayoutVars>
      </dgm:prSet>
      <dgm:spPr/>
      <dgm:t>
        <a:bodyPr/>
        <a:lstStyle/>
        <a:p>
          <a:endParaRPr lang="en-US"/>
        </a:p>
      </dgm:t>
    </dgm:pt>
    <dgm:pt modelId="{CA103301-131C-AE4E-B3B9-24A135CF4F30}" type="pres">
      <dgm:prSet presAssocID="{EFE22D6E-1B27-054D-A8EF-DD2580EC154C}" presName="arrowWedge1" presStyleLbl="fgSibTrans2D1" presStyleIdx="0" presStyleCnt="5"/>
      <dgm:spPr/>
    </dgm:pt>
    <dgm:pt modelId="{F9B3B296-0D94-6148-BCF6-D43C00345B70}" type="pres">
      <dgm:prSet presAssocID="{D7540E76-EAFB-534B-87B8-F2BCC31DBE24}" presName="arrowWedge2" presStyleLbl="fgSibTrans2D1" presStyleIdx="1" presStyleCnt="5"/>
      <dgm:spPr/>
    </dgm:pt>
    <dgm:pt modelId="{3387C6DF-C6B6-674A-B33D-5274109A13BE}" type="pres">
      <dgm:prSet presAssocID="{AE90636E-1207-5242-A8C2-DC3B937084A1}" presName="arrowWedge3" presStyleLbl="fgSibTrans2D1" presStyleIdx="2" presStyleCnt="5"/>
      <dgm:spPr/>
    </dgm:pt>
    <dgm:pt modelId="{699DBD25-7E9E-574D-BE6C-B6756029A4E4}" type="pres">
      <dgm:prSet presAssocID="{16DBEA23-4CD7-A44F-A962-FDE93527E32D}" presName="arrowWedge4" presStyleLbl="fgSibTrans2D1" presStyleIdx="3" presStyleCnt="5"/>
      <dgm:spPr/>
    </dgm:pt>
    <dgm:pt modelId="{762EA3EC-1FE7-044C-8927-655F75F25B60}" type="pres">
      <dgm:prSet presAssocID="{59502360-7E6B-CF43-A7E7-7D7073DC96A3}" presName="arrowWedge5" presStyleLbl="fgSibTrans2D1" presStyleIdx="4" presStyleCnt="5"/>
      <dgm:spPr/>
    </dgm:pt>
  </dgm:ptLst>
  <dgm:cxnLst>
    <dgm:cxn modelId="{3238542B-AEC6-1D43-B0DA-6200B73FC727}" type="presOf" srcId="{7A288DAC-A57D-834D-BBC0-E848A30B1E88}" destId="{D21C3407-F7AD-4145-BFBB-19791BCDA5D3}" srcOrd="1" destOrd="0" presId="urn:microsoft.com/office/officeart/2005/8/layout/cycle8"/>
    <dgm:cxn modelId="{51794E96-8679-9A4F-8576-697BAE0E28C9}" srcId="{8F2D1812-6B48-1346-80F7-E149680244A5}" destId="{0806BD94-B123-214E-B353-AC9E5FA94FE7}" srcOrd="2" destOrd="0" parTransId="{6EE602CE-ECF7-DA49-BC22-2F7769F431D2}" sibTransId="{AE90636E-1207-5242-A8C2-DC3B937084A1}"/>
    <dgm:cxn modelId="{B32536F0-68A6-E14D-92C5-75B0193B9048}" type="presOf" srcId="{0806BD94-B123-214E-B353-AC9E5FA94FE7}" destId="{AEC4C956-5843-4141-8118-E71809D4B897}" srcOrd="0" destOrd="0" presId="urn:microsoft.com/office/officeart/2005/8/layout/cycle8"/>
    <dgm:cxn modelId="{D1FA885E-4060-EB4D-92DB-502305E46F2E}" srcId="{8F2D1812-6B48-1346-80F7-E149680244A5}" destId="{B57FD95E-C5FA-C346-8850-D1189787560C}" srcOrd="0" destOrd="0" parTransId="{C4945E22-99AE-D647-A402-786EAAC1F0E4}" sibTransId="{EFE22D6E-1B27-054D-A8EF-DD2580EC154C}"/>
    <dgm:cxn modelId="{B4D92A17-1279-894D-87AE-AED7C9A175B7}" type="presOf" srcId="{2828B3BB-44FB-9742-B2D0-6F14219728DE}" destId="{0270F52E-9637-DF40-AB53-3555473335AE}" srcOrd="1" destOrd="0" presId="urn:microsoft.com/office/officeart/2005/8/layout/cycle8"/>
    <dgm:cxn modelId="{98F95237-EAAC-864F-891D-0F55EF1275C2}" type="presOf" srcId="{B57FD95E-C5FA-C346-8850-D1189787560C}" destId="{90DCBC00-CD58-BA45-BE7A-51CC98C31485}" srcOrd="0" destOrd="0" presId="urn:microsoft.com/office/officeart/2005/8/layout/cycle8"/>
    <dgm:cxn modelId="{F673A153-368D-A648-AE28-DB5B4C8053F5}" type="presOf" srcId="{D5383822-3A04-6449-B2A5-234CE3677078}" destId="{59C91C12-3831-C347-8CC0-61A5C487DF06}" srcOrd="0" destOrd="0" presId="urn:microsoft.com/office/officeart/2005/8/layout/cycle8"/>
    <dgm:cxn modelId="{25C91068-C65F-5649-8A97-F02FF14C7AD2}" type="presOf" srcId="{7A288DAC-A57D-834D-BBC0-E848A30B1E88}" destId="{62D23619-DD19-3E46-85C1-0E1A15822C09}" srcOrd="0" destOrd="0" presId="urn:microsoft.com/office/officeart/2005/8/layout/cycle8"/>
    <dgm:cxn modelId="{AF86BF6F-50DF-404F-B338-753E51ACA61C}" type="presOf" srcId="{2828B3BB-44FB-9742-B2D0-6F14219728DE}" destId="{78774E61-E6C0-454F-A0D1-15552163C8C3}" srcOrd="0" destOrd="0" presId="urn:microsoft.com/office/officeart/2005/8/layout/cycle8"/>
    <dgm:cxn modelId="{6E4B3599-D4C0-F449-98C1-EEB4F3D6C2E9}" type="presOf" srcId="{8F2D1812-6B48-1346-80F7-E149680244A5}" destId="{622FD655-CA0C-194F-AA5D-F65291BE0BA2}" srcOrd="0" destOrd="0" presId="urn:microsoft.com/office/officeart/2005/8/layout/cycle8"/>
    <dgm:cxn modelId="{B27A8497-69BD-7E45-B566-97F0B0C7F8E2}" type="presOf" srcId="{0806BD94-B123-214E-B353-AC9E5FA94FE7}" destId="{4FA8F34E-F9EF-2043-A9B3-644BAA245BB8}" srcOrd="1" destOrd="0" presId="urn:microsoft.com/office/officeart/2005/8/layout/cycle8"/>
    <dgm:cxn modelId="{2A0B729F-2004-A944-9308-947C9E1C3210}" type="presOf" srcId="{B57FD95E-C5FA-C346-8850-D1189787560C}" destId="{FCD701E5-AA57-CB49-987D-305D70E6D2D5}" srcOrd="1" destOrd="0" presId="urn:microsoft.com/office/officeart/2005/8/layout/cycle8"/>
    <dgm:cxn modelId="{998E3C9E-A84D-B646-A51D-D7D167E55F90}" srcId="{8F2D1812-6B48-1346-80F7-E149680244A5}" destId="{D5383822-3A04-6449-B2A5-234CE3677078}" srcOrd="3" destOrd="0" parTransId="{CD7AE15B-7B6C-3043-B0E1-DA72D4D4E052}" sibTransId="{16DBEA23-4CD7-A44F-A962-FDE93527E32D}"/>
    <dgm:cxn modelId="{C9A18FD1-4148-1C41-9644-9A57F855DAFB}" type="presOf" srcId="{D5383822-3A04-6449-B2A5-234CE3677078}" destId="{FADFC093-FE33-764D-9135-63D3F709B1F0}" srcOrd="1" destOrd="0" presId="urn:microsoft.com/office/officeart/2005/8/layout/cycle8"/>
    <dgm:cxn modelId="{C8E2AF32-0E85-1F40-B0C0-8CD6AB556D69}" srcId="{8F2D1812-6B48-1346-80F7-E149680244A5}" destId="{7A288DAC-A57D-834D-BBC0-E848A30B1E88}" srcOrd="4" destOrd="0" parTransId="{0E6CDB69-2B1E-364C-AB44-371BA22448C0}" sibTransId="{59502360-7E6B-CF43-A7E7-7D7073DC96A3}"/>
    <dgm:cxn modelId="{B8EB55E3-03B1-6A4A-83FD-7CC615709C89}" srcId="{8F2D1812-6B48-1346-80F7-E149680244A5}" destId="{2828B3BB-44FB-9742-B2D0-6F14219728DE}" srcOrd="1" destOrd="0" parTransId="{0F972CDE-6224-A640-84E1-DA4135C461F0}" sibTransId="{D7540E76-EAFB-534B-87B8-F2BCC31DBE24}"/>
    <dgm:cxn modelId="{66581AB9-86A7-6A44-B453-8B7EB0A72B04}" type="presParOf" srcId="{622FD655-CA0C-194F-AA5D-F65291BE0BA2}" destId="{90DCBC00-CD58-BA45-BE7A-51CC98C31485}" srcOrd="0" destOrd="0" presId="urn:microsoft.com/office/officeart/2005/8/layout/cycle8"/>
    <dgm:cxn modelId="{CDEBD41A-CD5E-CF4B-87A0-B3367DDF0822}" type="presParOf" srcId="{622FD655-CA0C-194F-AA5D-F65291BE0BA2}" destId="{607D7710-90C0-EA43-B77C-F387D1184266}" srcOrd="1" destOrd="0" presId="urn:microsoft.com/office/officeart/2005/8/layout/cycle8"/>
    <dgm:cxn modelId="{0E710D9B-550F-8840-B449-B6EC9FABD626}" type="presParOf" srcId="{622FD655-CA0C-194F-AA5D-F65291BE0BA2}" destId="{BD89D0F3-8ACC-BE44-8BCF-7930798A9A95}" srcOrd="2" destOrd="0" presId="urn:microsoft.com/office/officeart/2005/8/layout/cycle8"/>
    <dgm:cxn modelId="{DAC30DB9-BF24-1A42-9259-B206BE731C3F}" type="presParOf" srcId="{622FD655-CA0C-194F-AA5D-F65291BE0BA2}" destId="{FCD701E5-AA57-CB49-987D-305D70E6D2D5}" srcOrd="3" destOrd="0" presId="urn:microsoft.com/office/officeart/2005/8/layout/cycle8"/>
    <dgm:cxn modelId="{D7D6B984-0678-834D-9A0E-7E34F052DAF8}" type="presParOf" srcId="{622FD655-CA0C-194F-AA5D-F65291BE0BA2}" destId="{78774E61-E6C0-454F-A0D1-15552163C8C3}" srcOrd="4" destOrd="0" presId="urn:microsoft.com/office/officeart/2005/8/layout/cycle8"/>
    <dgm:cxn modelId="{59F21C6A-6B32-3945-AF38-5CB89C2538D5}" type="presParOf" srcId="{622FD655-CA0C-194F-AA5D-F65291BE0BA2}" destId="{3846347E-F313-BB43-933D-2D6B6D6C920A}" srcOrd="5" destOrd="0" presId="urn:microsoft.com/office/officeart/2005/8/layout/cycle8"/>
    <dgm:cxn modelId="{8039B4BF-FBCA-9744-AEBD-A756F9DA33D0}" type="presParOf" srcId="{622FD655-CA0C-194F-AA5D-F65291BE0BA2}" destId="{E5AB3CFB-D684-7746-9504-9AF5AC8397E4}" srcOrd="6" destOrd="0" presId="urn:microsoft.com/office/officeart/2005/8/layout/cycle8"/>
    <dgm:cxn modelId="{EFE8C431-2209-CC47-8F3A-7F51002C481C}" type="presParOf" srcId="{622FD655-CA0C-194F-AA5D-F65291BE0BA2}" destId="{0270F52E-9637-DF40-AB53-3555473335AE}" srcOrd="7" destOrd="0" presId="urn:microsoft.com/office/officeart/2005/8/layout/cycle8"/>
    <dgm:cxn modelId="{0168AE5C-2371-C54C-961E-84C376F358F2}" type="presParOf" srcId="{622FD655-CA0C-194F-AA5D-F65291BE0BA2}" destId="{AEC4C956-5843-4141-8118-E71809D4B897}" srcOrd="8" destOrd="0" presId="urn:microsoft.com/office/officeart/2005/8/layout/cycle8"/>
    <dgm:cxn modelId="{342554D8-9A0E-6F44-AA31-27017FBA6B78}" type="presParOf" srcId="{622FD655-CA0C-194F-AA5D-F65291BE0BA2}" destId="{6F7B7BA4-AAD4-B342-941E-88A09AC77292}" srcOrd="9" destOrd="0" presId="urn:microsoft.com/office/officeart/2005/8/layout/cycle8"/>
    <dgm:cxn modelId="{BC540867-6EF9-E943-A810-37852EA8BB4E}" type="presParOf" srcId="{622FD655-CA0C-194F-AA5D-F65291BE0BA2}" destId="{6BEA4530-CABC-094D-BE14-4E3239F6D158}" srcOrd="10" destOrd="0" presId="urn:microsoft.com/office/officeart/2005/8/layout/cycle8"/>
    <dgm:cxn modelId="{17D79830-6149-0B49-B345-6118D2FB7845}" type="presParOf" srcId="{622FD655-CA0C-194F-AA5D-F65291BE0BA2}" destId="{4FA8F34E-F9EF-2043-A9B3-644BAA245BB8}" srcOrd="11" destOrd="0" presId="urn:microsoft.com/office/officeart/2005/8/layout/cycle8"/>
    <dgm:cxn modelId="{2A0F0560-5269-BD41-B71F-C0B7EF0BEA34}" type="presParOf" srcId="{622FD655-CA0C-194F-AA5D-F65291BE0BA2}" destId="{59C91C12-3831-C347-8CC0-61A5C487DF06}" srcOrd="12" destOrd="0" presId="urn:microsoft.com/office/officeart/2005/8/layout/cycle8"/>
    <dgm:cxn modelId="{D6F9E6B8-61B6-3F4C-9E60-5DA823F7982F}" type="presParOf" srcId="{622FD655-CA0C-194F-AA5D-F65291BE0BA2}" destId="{9333D1BC-0C10-304C-8783-3B4BACFFB2C2}" srcOrd="13" destOrd="0" presId="urn:microsoft.com/office/officeart/2005/8/layout/cycle8"/>
    <dgm:cxn modelId="{67BAEBE5-AC52-7A41-943D-D8B238D19C51}" type="presParOf" srcId="{622FD655-CA0C-194F-AA5D-F65291BE0BA2}" destId="{5A526514-8D16-A24A-9BEC-FC7011DFB54A}" srcOrd="14" destOrd="0" presId="urn:microsoft.com/office/officeart/2005/8/layout/cycle8"/>
    <dgm:cxn modelId="{8180A73E-1C5E-CD4F-B0D8-CA78D635CB1C}" type="presParOf" srcId="{622FD655-CA0C-194F-AA5D-F65291BE0BA2}" destId="{FADFC093-FE33-764D-9135-63D3F709B1F0}" srcOrd="15" destOrd="0" presId="urn:microsoft.com/office/officeart/2005/8/layout/cycle8"/>
    <dgm:cxn modelId="{A1C22E47-F3A8-1F4B-9320-D914FAE8AEBC}" type="presParOf" srcId="{622FD655-CA0C-194F-AA5D-F65291BE0BA2}" destId="{62D23619-DD19-3E46-85C1-0E1A15822C09}" srcOrd="16" destOrd="0" presId="urn:microsoft.com/office/officeart/2005/8/layout/cycle8"/>
    <dgm:cxn modelId="{6F5E6738-7DFD-1C4E-997C-EA30D80A0636}" type="presParOf" srcId="{622FD655-CA0C-194F-AA5D-F65291BE0BA2}" destId="{54C2D94A-6397-0344-95F1-6897138BE0C1}" srcOrd="17" destOrd="0" presId="urn:microsoft.com/office/officeart/2005/8/layout/cycle8"/>
    <dgm:cxn modelId="{E47610EA-256A-D949-BBBB-F15D6DC43E37}" type="presParOf" srcId="{622FD655-CA0C-194F-AA5D-F65291BE0BA2}" destId="{66917315-659B-6949-8A81-1D54C925E180}" srcOrd="18" destOrd="0" presId="urn:microsoft.com/office/officeart/2005/8/layout/cycle8"/>
    <dgm:cxn modelId="{CBDA18C7-5C3B-7345-8B0A-2CDD0B5D3271}" type="presParOf" srcId="{622FD655-CA0C-194F-AA5D-F65291BE0BA2}" destId="{D21C3407-F7AD-4145-BFBB-19791BCDA5D3}" srcOrd="19" destOrd="0" presId="urn:microsoft.com/office/officeart/2005/8/layout/cycle8"/>
    <dgm:cxn modelId="{9BC258FB-2858-BC4F-AD01-FB10E78DE4ED}" type="presParOf" srcId="{622FD655-CA0C-194F-AA5D-F65291BE0BA2}" destId="{CA103301-131C-AE4E-B3B9-24A135CF4F30}" srcOrd="20" destOrd="0" presId="urn:microsoft.com/office/officeart/2005/8/layout/cycle8"/>
    <dgm:cxn modelId="{51933CA7-2623-7147-8462-E2473DD8AC08}" type="presParOf" srcId="{622FD655-CA0C-194F-AA5D-F65291BE0BA2}" destId="{F9B3B296-0D94-6148-BCF6-D43C00345B70}" srcOrd="21" destOrd="0" presId="urn:microsoft.com/office/officeart/2005/8/layout/cycle8"/>
    <dgm:cxn modelId="{DC12EC1E-A0BA-D440-85A8-5FAF4B1696EF}" type="presParOf" srcId="{622FD655-CA0C-194F-AA5D-F65291BE0BA2}" destId="{3387C6DF-C6B6-674A-B33D-5274109A13BE}" srcOrd="22" destOrd="0" presId="urn:microsoft.com/office/officeart/2005/8/layout/cycle8"/>
    <dgm:cxn modelId="{2AFCBBC8-5C74-2446-8588-14C0C5984AB8}" type="presParOf" srcId="{622FD655-CA0C-194F-AA5D-F65291BE0BA2}" destId="{699DBD25-7E9E-574D-BE6C-B6756029A4E4}" srcOrd="23" destOrd="0" presId="urn:microsoft.com/office/officeart/2005/8/layout/cycle8"/>
    <dgm:cxn modelId="{4F35C5E0-1B82-9A47-A6B1-F77925C6E510}" type="presParOf" srcId="{622FD655-CA0C-194F-AA5D-F65291BE0BA2}" destId="{762EA3EC-1FE7-044C-8927-655F75F25B60}"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3113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410326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745791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171579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336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33899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0948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2384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49661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2675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072464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260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79119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64287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34691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700184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909018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047181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134323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1806394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53467916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4786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2884929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1938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402196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81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4187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76613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6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40416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60927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59119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7044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53999" y="2295016"/>
            <a:ext cx="8593667"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4: Modern </a:t>
            </a:r>
            <a:r>
              <a:rPr lang="en-US" dirty="0" err="1" smtClean="0">
                <a:solidFill>
                  <a:srgbClr val="000000"/>
                </a:solidFill>
                <a:latin typeface="Palatino Linotype"/>
                <a:cs typeface="Palatino Linotype"/>
              </a:rPr>
              <a:t>Sonrası</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Yaklaşımları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508000" y="3329466"/>
            <a:ext cx="8142111" cy="1092086"/>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FF0000"/>
                </a:solidFill>
                <a:latin typeface="Palatino Linotype"/>
                <a:cs typeface="Palatino Linotype"/>
              </a:rPr>
              <a:t>F. </a:t>
            </a:r>
          </a:p>
          <a:p>
            <a:r>
              <a:rPr lang="en-US" b="1" dirty="0" err="1" smtClean="0">
                <a:solidFill>
                  <a:srgbClr val="FF0000"/>
                </a:solidFill>
                <a:latin typeface="Palatino Linotype"/>
                <a:cs typeface="Palatino Linotype"/>
              </a:rPr>
              <a:t>İşgören</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Güçlendirme</a:t>
            </a:r>
            <a:r>
              <a:rPr lang="en-US" b="1" dirty="0" smtClean="0">
                <a:solidFill>
                  <a:srgbClr val="FF0000"/>
                </a:solidFill>
                <a:latin typeface="Palatino Linotype"/>
                <a:cs typeface="Palatino Linotype"/>
              </a:rPr>
              <a:t> (Empowerment)</a:t>
            </a:r>
            <a:endParaRPr lang="en-US" b="1" dirty="0">
              <a:solidFill>
                <a:srgbClr val="FF0000"/>
              </a:solidFill>
              <a:latin typeface="Palatino Linotype"/>
              <a:cs typeface="Palatino Linotype"/>
            </a:endParaRPr>
          </a:p>
        </p:txBody>
      </p:sp>
      <p:sp>
        <p:nvSpPr>
          <p:cNvPr id="5" name="Title 1"/>
          <p:cNvSpPr txBox="1">
            <a:spLocks/>
          </p:cNvSpPr>
          <p:nvPr/>
        </p:nvSpPr>
        <p:spPr>
          <a:xfrm>
            <a:off x="508000" y="6127265"/>
            <a:ext cx="7299572" cy="5363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3892071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Öğrenen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Kavramı</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388535"/>
            <a:ext cx="3441702" cy="4525963"/>
          </a:xfrm>
        </p:spPr>
        <p:txBody>
          <a:bodyPr>
            <a:normAutofit/>
          </a:bodyPr>
          <a:lstStyle/>
          <a:p>
            <a:pPr marL="0" indent="0">
              <a:buNone/>
            </a:pPr>
            <a:r>
              <a:rPr lang="tr-TR" sz="2400" dirty="0">
                <a:latin typeface="Palatino Linotype"/>
                <a:cs typeface="Palatino Linotype"/>
              </a:rPr>
              <a:t>Öğrenen örgüt, bilginin oluşturulması, edinilmesi ve transferi ile yeni bilgilerin ve anlayışların oluşturulması için davranış değiştirme becerisine sahip bir örgüttür. </a:t>
            </a:r>
            <a:endParaRPr lang="en-US"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9-05 22.49.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864" y="1381718"/>
            <a:ext cx="6473135" cy="4066582"/>
          </a:xfrm>
          <a:prstGeom prst="rect">
            <a:avLst/>
          </a:prstGeom>
        </p:spPr>
      </p:pic>
    </p:spTree>
    <p:extLst>
      <p:ext uri="{BB962C8B-B14F-4D97-AF65-F5344CB8AC3E}">
        <p14:creationId xmlns:p14="http://schemas.microsoft.com/office/powerpoint/2010/main" val="3941147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Öğrenen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388535"/>
            <a:ext cx="3718310" cy="4834465"/>
          </a:xfrm>
        </p:spPr>
        <p:txBody>
          <a:bodyPr>
            <a:normAutofit fontScale="85000" lnSpcReduction="10000"/>
          </a:bodyPr>
          <a:lstStyle/>
          <a:p>
            <a:pPr marL="0" indent="0">
              <a:buNone/>
            </a:pPr>
            <a:r>
              <a:rPr lang="tr-TR" sz="2400" dirty="0">
                <a:latin typeface="Palatino Linotype"/>
                <a:cs typeface="Palatino Linotype"/>
              </a:rPr>
              <a:t>Örgütler, globalleşme sonucunda artan rekabet ve değişime uyun gösterebilmek için, değişen koşullara uygun bilgiyi toplayıp değerlendirmek, gerektiği şekilde kullanmak ve yine zamanı gelince, yenisiyle değiştirmek zorundadır. </a:t>
            </a:r>
            <a:endParaRPr lang="tr-TR" sz="2400" dirty="0" smtClean="0">
              <a:latin typeface="Palatino Linotype"/>
              <a:cs typeface="Palatino Linotype"/>
            </a:endParaRPr>
          </a:p>
          <a:p>
            <a:pPr marL="0" indent="0">
              <a:buNone/>
            </a:pPr>
            <a:endParaRPr lang="tr-TR" sz="2400" dirty="0">
              <a:latin typeface="Palatino Linotype"/>
              <a:cs typeface="Palatino Linotype"/>
            </a:endParaRPr>
          </a:p>
          <a:p>
            <a:pPr marL="0" indent="0">
              <a:buNone/>
            </a:pPr>
            <a:r>
              <a:rPr lang="tr-TR" sz="2400" dirty="0" smtClean="0">
                <a:latin typeface="Palatino Linotype"/>
                <a:cs typeface="Palatino Linotype"/>
              </a:rPr>
              <a:t>Öğrenerek </a:t>
            </a:r>
            <a:r>
              <a:rPr lang="tr-TR" sz="2400" dirty="0">
                <a:latin typeface="Palatino Linotype"/>
                <a:cs typeface="Palatino Linotype"/>
              </a:rPr>
              <a:t>kendisini yenileyen, ortaya çıkan değişime uyumu başaran öğrenen örgütler, hedeflerine daha kolay ulaşmakta, yapmak ve uygulamak istedikleri değişiklikleri daha çabuk hayata </a:t>
            </a:r>
            <a:r>
              <a:rPr lang="tr-TR" sz="2400" dirty="0" smtClean="0">
                <a:latin typeface="Palatino Linotype"/>
                <a:cs typeface="Palatino Linotype"/>
              </a:rPr>
              <a:t>geçirebilmektedirler.</a:t>
            </a:r>
            <a:endParaRPr lang="en-US"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9-05 22.59.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508" y="1417638"/>
            <a:ext cx="4968491" cy="4597400"/>
          </a:xfrm>
          <a:prstGeom prst="rect">
            <a:avLst/>
          </a:prstGeom>
        </p:spPr>
      </p:pic>
    </p:spTree>
    <p:extLst>
      <p:ext uri="{BB962C8B-B14F-4D97-AF65-F5344CB8AC3E}">
        <p14:creationId xmlns:p14="http://schemas.microsoft.com/office/powerpoint/2010/main" val="1120344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Öğrenen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Gelişim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Aşamaları</a:t>
            </a:r>
            <a:endParaRPr lang="en-US" sz="2700" b="1" dirty="0">
              <a:solidFill>
                <a:schemeClr val="tx2">
                  <a:lumMod val="60000"/>
                  <a:lumOff val="40000"/>
                </a:schemeClr>
              </a:solidFill>
              <a:latin typeface="Palatino Linotype"/>
              <a:cs typeface="Palatino Linotype"/>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15842460"/>
              </p:ext>
            </p:extLst>
          </p:nvPr>
        </p:nvGraphicFramePr>
        <p:xfrm>
          <a:off x="457200" y="1422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Ekran Resmi 2017-07-29 15.15.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219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Öğrenen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Yetenekleri</a:t>
            </a:r>
            <a:endParaRPr lang="en-US" sz="2700" b="1" dirty="0">
              <a:solidFill>
                <a:schemeClr val="tx2">
                  <a:lumMod val="60000"/>
                  <a:lumOff val="40000"/>
                </a:schemeClr>
              </a:solidFill>
              <a:latin typeface="Palatino Linotype"/>
              <a:cs typeface="Palatino Linotype"/>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90927188"/>
              </p:ext>
            </p:extLst>
          </p:nvPr>
        </p:nvGraphicFramePr>
        <p:xfrm>
          <a:off x="1511300" y="1117600"/>
          <a:ext cx="5638800" cy="5407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Ekran Resmi 2017-07-29 15.15.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452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Öğrenen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Disiplinleri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201" y="1444576"/>
            <a:ext cx="4572000" cy="4493537"/>
          </a:xfrm>
          <a:prstGeom prst="rect">
            <a:avLst/>
          </a:prstGeom>
        </p:spPr>
        <p:txBody>
          <a:bodyPr>
            <a:spAutoFit/>
          </a:bodyPr>
          <a:lstStyle/>
          <a:p>
            <a:r>
              <a:rPr lang="tr-TR" sz="2200" dirty="0">
                <a:latin typeface="Palatino Linotype"/>
                <a:cs typeface="Palatino Linotype"/>
              </a:rPr>
              <a:t>Öğrenen örgüt kavramının şekillenmesinde hiç şüphesiz ki </a:t>
            </a:r>
            <a:r>
              <a:rPr lang="tr-TR" sz="2200" b="1" dirty="0">
                <a:solidFill>
                  <a:schemeClr val="tx2">
                    <a:lumMod val="60000"/>
                    <a:lumOff val="40000"/>
                  </a:schemeClr>
                </a:solidFill>
                <a:latin typeface="Palatino Linotype"/>
                <a:cs typeface="Palatino Linotype"/>
              </a:rPr>
              <a:t>Peter M. </a:t>
            </a:r>
            <a:r>
              <a:rPr lang="tr-TR" sz="2200" b="1" dirty="0" err="1">
                <a:solidFill>
                  <a:schemeClr val="tx2">
                    <a:lumMod val="60000"/>
                    <a:lumOff val="40000"/>
                  </a:schemeClr>
                </a:solidFill>
                <a:latin typeface="Palatino Linotype"/>
                <a:cs typeface="Palatino Linotype"/>
              </a:rPr>
              <a:t>Senge</a:t>
            </a:r>
            <a:r>
              <a:rPr lang="tr-TR" sz="2200" b="1" dirty="0" err="1">
                <a:latin typeface="Palatino Linotype"/>
                <a:cs typeface="Palatino Linotype"/>
              </a:rPr>
              <a:t>’</a:t>
            </a:r>
            <a:r>
              <a:rPr lang="tr-TR" sz="2200" dirty="0" err="1">
                <a:latin typeface="Palatino Linotype"/>
                <a:cs typeface="Palatino Linotype"/>
              </a:rPr>
              <a:t>nin</a:t>
            </a:r>
            <a:r>
              <a:rPr lang="tr-TR" sz="2200" dirty="0">
                <a:latin typeface="Palatino Linotype"/>
                <a:cs typeface="Palatino Linotype"/>
              </a:rPr>
              <a:t> büyük bir rolü vardır. </a:t>
            </a:r>
            <a:endParaRPr lang="tr-TR" sz="2200" dirty="0" smtClean="0">
              <a:latin typeface="Palatino Linotype"/>
              <a:cs typeface="Palatino Linotype"/>
            </a:endParaRPr>
          </a:p>
          <a:p>
            <a:endParaRPr lang="tr-TR" sz="2200" dirty="0">
              <a:latin typeface="Palatino Linotype"/>
              <a:cs typeface="Palatino Linotype"/>
            </a:endParaRPr>
          </a:p>
          <a:p>
            <a:r>
              <a:rPr lang="tr-TR" sz="2200" dirty="0" err="1" smtClean="0">
                <a:latin typeface="Palatino Linotype"/>
                <a:cs typeface="Palatino Linotype"/>
              </a:rPr>
              <a:t>Senge</a:t>
            </a:r>
            <a:r>
              <a:rPr lang="tr-TR" sz="2200" dirty="0" smtClean="0">
                <a:latin typeface="Palatino Linotype"/>
                <a:cs typeface="Palatino Linotype"/>
              </a:rPr>
              <a:t> </a:t>
            </a:r>
            <a:r>
              <a:rPr lang="tr-TR" sz="2200" dirty="0">
                <a:latin typeface="Palatino Linotype"/>
                <a:cs typeface="Palatino Linotype"/>
              </a:rPr>
              <a:t>“</a:t>
            </a:r>
            <a:r>
              <a:rPr lang="tr-TR" sz="2200" b="1" dirty="0">
                <a:solidFill>
                  <a:srgbClr val="558ED5"/>
                </a:solidFill>
                <a:latin typeface="Palatino Linotype"/>
                <a:cs typeface="Palatino Linotype"/>
              </a:rPr>
              <a:t>Beşinci Disiplin</a:t>
            </a:r>
            <a:r>
              <a:rPr lang="tr-TR" sz="2200" dirty="0">
                <a:latin typeface="Palatino Linotype"/>
                <a:cs typeface="Palatino Linotype"/>
              </a:rPr>
              <a:t>” adlı kitabında öğrenen örgütlerin; “Sistem Düşüncesi”, “Kişisel Hakimiyet”, “Zihinsel Modeller”, “Paylaşılan Vizyon” ve “Takım Halinde Öğrenme” </a:t>
            </a:r>
            <a:r>
              <a:rPr lang="tr-TR" sz="2200" dirty="0" smtClean="0">
                <a:latin typeface="Palatino Linotype"/>
                <a:cs typeface="Palatino Linotype"/>
              </a:rPr>
              <a:t>olmak </a:t>
            </a:r>
            <a:r>
              <a:rPr lang="tr-TR" sz="2200" dirty="0">
                <a:latin typeface="Palatino Linotype"/>
                <a:cs typeface="Palatino Linotype"/>
              </a:rPr>
              <a:t>üzere 5 temel disipline sahip olmaları gerektiğini ifade etmektedir.</a:t>
            </a:r>
          </a:p>
        </p:txBody>
      </p:sp>
      <p:pic>
        <p:nvPicPr>
          <p:cNvPr id="8" name="Picture 7" descr="Ekran Resmi 2017-09-05 22.58.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0" y="1390552"/>
            <a:ext cx="2958800" cy="4537401"/>
          </a:xfrm>
          <a:prstGeom prst="rect">
            <a:avLst/>
          </a:prstGeom>
        </p:spPr>
      </p:pic>
    </p:spTree>
    <p:extLst>
      <p:ext uri="{BB962C8B-B14F-4D97-AF65-F5344CB8AC3E}">
        <p14:creationId xmlns:p14="http://schemas.microsoft.com/office/powerpoint/2010/main" val="3775032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Öğrenen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Disiplinleri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p:cNvSpPr>
            <a:spLocks noChangeAspect="1"/>
          </p:cNvSpPr>
          <p:nvPr/>
        </p:nvSpPr>
        <p:spPr>
          <a:xfrm>
            <a:off x="3454400" y="2959100"/>
            <a:ext cx="1943999" cy="19439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smtClean="0">
                <a:latin typeface="Palatino Linotype"/>
                <a:cs typeface="Palatino Linotype"/>
              </a:rPr>
              <a:t>Öğrenen</a:t>
            </a:r>
            <a:r>
              <a:rPr lang="en-US" sz="2000" dirty="0" smtClean="0">
                <a:latin typeface="Palatino Linotype"/>
                <a:cs typeface="Palatino Linotype"/>
              </a:rPr>
              <a:t> </a:t>
            </a:r>
            <a:r>
              <a:rPr lang="en-US" sz="2000" dirty="0" err="1" smtClean="0">
                <a:latin typeface="Palatino Linotype"/>
                <a:cs typeface="Palatino Linotype"/>
              </a:rPr>
              <a:t>Örgütler</a:t>
            </a:r>
            <a:endParaRPr lang="en-US" sz="2000" dirty="0">
              <a:latin typeface="Palatino Linotype"/>
              <a:cs typeface="Palatino Linotype"/>
            </a:endParaRPr>
          </a:p>
        </p:txBody>
      </p:sp>
      <p:sp>
        <p:nvSpPr>
          <p:cNvPr id="11" name="Oval 10"/>
          <p:cNvSpPr/>
          <p:nvPr/>
        </p:nvSpPr>
        <p:spPr>
          <a:xfrm>
            <a:off x="1066800" y="4903099"/>
            <a:ext cx="2235200" cy="122416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latin typeface="Palatino Linotype"/>
                <a:cs typeface="Palatino Linotype"/>
              </a:rPr>
              <a:t>Paylaşılan</a:t>
            </a:r>
            <a:r>
              <a:rPr lang="en-US" sz="1400" dirty="0" smtClean="0">
                <a:latin typeface="Palatino Linotype"/>
                <a:cs typeface="Palatino Linotype"/>
              </a:rPr>
              <a:t> </a:t>
            </a:r>
            <a:r>
              <a:rPr lang="en-US" sz="1400" dirty="0" err="1" smtClean="0">
                <a:latin typeface="Palatino Linotype"/>
                <a:cs typeface="Palatino Linotype"/>
              </a:rPr>
              <a:t>Vizyon</a:t>
            </a:r>
            <a:endParaRPr lang="en-US" sz="1400" dirty="0">
              <a:latin typeface="Palatino Linotype"/>
              <a:cs typeface="Palatino Linotype"/>
            </a:endParaRPr>
          </a:p>
        </p:txBody>
      </p:sp>
      <p:sp>
        <p:nvSpPr>
          <p:cNvPr id="12" name="Oval 11"/>
          <p:cNvSpPr/>
          <p:nvPr/>
        </p:nvSpPr>
        <p:spPr>
          <a:xfrm>
            <a:off x="533400" y="2312299"/>
            <a:ext cx="2235200" cy="122416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latin typeface="Palatino Linotype"/>
                <a:cs typeface="Palatino Linotype"/>
              </a:rPr>
              <a:t>Zihinsel</a:t>
            </a:r>
            <a:r>
              <a:rPr lang="en-US" sz="1400" dirty="0" smtClean="0">
                <a:latin typeface="Palatino Linotype"/>
                <a:cs typeface="Palatino Linotype"/>
              </a:rPr>
              <a:t> </a:t>
            </a:r>
            <a:r>
              <a:rPr lang="en-US" sz="1400" dirty="0" err="1" smtClean="0">
                <a:latin typeface="Palatino Linotype"/>
                <a:cs typeface="Palatino Linotype"/>
              </a:rPr>
              <a:t>Modeller</a:t>
            </a:r>
            <a:endParaRPr lang="en-US" sz="1400" dirty="0">
              <a:latin typeface="Palatino Linotype"/>
              <a:cs typeface="Palatino Linotype"/>
            </a:endParaRPr>
          </a:p>
        </p:txBody>
      </p:sp>
      <p:sp>
        <p:nvSpPr>
          <p:cNvPr id="13" name="Oval 12"/>
          <p:cNvSpPr/>
          <p:nvPr/>
        </p:nvSpPr>
        <p:spPr>
          <a:xfrm>
            <a:off x="6016300" y="2310305"/>
            <a:ext cx="2235200" cy="122416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latin typeface="Palatino Linotype"/>
                <a:cs typeface="Palatino Linotype"/>
              </a:rPr>
              <a:t>Kişisel</a:t>
            </a:r>
            <a:r>
              <a:rPr lang="en-US" sz="1400" dirty="0" smtClean="0">
                <a:latin typeface="Palatino Linotype"/>
                <a:cs typeface="Palatino Linotype"/>
              </a:rPr>
              <a:t> </a:t>
            </a:r>
            <a:r>
              <a:rPr lang="en-US" sz="1400" dirty="0" err="1" smtClean="0">
                <a:latin typeface="Palatino Linotype"/>
                <a:cs typeface="Palatino Linotype"/>
              </a:rPr>
              <a:t>Ustalık</a:t>
            </a:r>
            <a:endParaRPr lang="en-US" sz="1400" dirty="0">
              <a:latin typeface="Palatino Linotype"/>
              <a:cs typeface="Palatino Linotype"/>
            </a:endParaRPr>
          </a:p>
        </p:txBody>
      </p:sp>
      <p:sp>
        <p:nvSpPr>
          <p:cNvPr id="14" name="Oval 13"/>
          <p:cNvSpPr/>
          <p:nvPr/>
        </p:nvSpPr>
        <p:spPr>
          <a:xfrm>
            <a:off x="5562600" y="4903099"/>
            <a:ext cx="2235200" cy="122416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latin typeface="Palatino Linotype"/>
                <a:cs typeface="Palatino Linotype"/>
              </a:rPr>
              <a:t>Takım</a:t>
            </a:r>
            <a:r>
              <a:rPr lang="en-US" sz="1400" dirty="0" smtClean="0">
                <a:latin typeface="Palatino Linotype"/>
                <a:cs typeface="Palatino Linotype"/>
              </a:rPr>
              <a:t> </a:t>
            </a:r>
            <a:r>
              <a:rPr lang="en-US" sz="1400" dirty="0" err="1" smtClean="0">
                <a:latin typeface="Palatino Linotype"/>
                <a:cs typeface="Palatino Linotype"/>
              </a:rPr>
              <a:t>Halinde</a:t>
            </a:r>
            <a:r>
              <a:rPr lang="en-US" sz="1400" dirty="0" smtClean="0">
                <a:latin typeface="Palatino Linotype"/>
                <a:cs typeface="Palatino Linotype"/>
              </a:rPr>
              <a:t> </a:t>
            </a:r>
            <a:r>
              <a:rPr lang="en-US" sz="1400" dirty="0" err="1" smtClean="0">
                <a:latin typeface="Palatino Linotype"/>
                <a:cs typeface="Palatino Linotype"/>
              </a:rPr>
              <a:t>Öğrenme</a:t>
            </a:r>
            <a:endParaRPr lang="en-US" sz="1400" dirty="0">
              <a:latin typeface="Palatino Linotype"/>
              <a:cs typeface="Palatino Linotype"/>
            </a:endParaRPr>
          </a:p>
        </p:txBody>
      </p:sp>
      <p:sp>
        <p:nvSpPr>
          <p:cNvPr id="15" name="Oval 14"/>
          <p:cNvSpPr/>
          <p:nvPr/>
        </p:nvSpPr>
        <p:spPr>
          <a:xfrm>
            <a:off x="3290199" y="1228869"/>
            <a:ext cx="2235200" cy="122416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latin typeface="Palatino Linotype"/>
                <a:cs typeface="Palatino Linotype"/>
              </a:rPr>
              <a:t>Sistem</a:t>
            </a:r>
            <a:r>
              <a:rPr lang="en-US" sz="1400" dirty="0" smtClean="0">
                <a:latin typeface="Palatino Linotype"/>
                <a:cs typeface="Palatino Linotype"/>
              </a:rPr>
              <a:t> </a:t>
            </a:r>
            <a:r>
              <a:rPr lang="en-US" sz="1400" dirty="0" err="1" smtClean="0">
                <a:latin typeface="Palatino Linotype"/>
                <a:cs typeface="Palatino Linotype"/>
              </a:rPr>
              <a:t>Düşüncesi</a:t>
            </a:r>
            <a:endParaRPr lang="en-US" sz="1400" dirty="0">
              <a:latin typeface="Palatino Linotype"/>
              <a:cs typeface="Palatino Linotype"/>
            </a:endParaRPr>
          </a:p>
        </p:txBody>
      </p:sp>
      <p:sp>
        <p:nvSpPr>
          <p:cNvPr id="16" name="Up Arrow 15"/>
          <p:cNvSpPr/>
          <p:nvPr/>
        </p:nvSpPr>
        <p:spPr>
          <a:xfrm>
            <a:off x="4292600" y="2514600"/>
            <a:ext cx="241300" cy="330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p:cNvSpPr/>
          <p:nvPr/>
        </p:nvSpPr>
        <p:spPr>
          <a:xfrm flipV="1">
            <a:off x="4279900" y="5029200"/>
            <a:ext cx="241300" cy="360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5487298" y="3784600"/>
            <a:ext cx="360000" cy="25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10800000">
            <a:off x="2993701" y="3784600"/>
            <a:ext cx="359997" cy="25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19592801">
            <a:off x="5193767" y="2908525"/>
            <a:ext cx="359997" cy="2519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12315953">
            <a:off x="3282772" y="2987163"/>
            <a:ext cx="359997" cy="25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rot="2255877">
            <a:off x="5211900" y="4607484"/>
            <a:ext cx="359669" cy="2519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8682151">
            <a:off x="3324661" y="4634702"/>
            <a:ext cx="361628" cy="2519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93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Sistem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Düşüncesi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9-05 23.42.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934" y="1574800"/>
            <a:ext cx="4135838" cy="3149600"/>
          </a:xfrm>
          <a:prstGeom prst="rect">
            <a:avLst/>
          </a:prstGeom>
        </p:spPr>
      </p:pic>
      <p:sp>
        <p:nvSpPr>
          <p:cNvPr id="9" name="Rectangle 8"/>
          <p:cNvSpPr/>
          <p:nvPr/>
        </p:nvSpPr>
        <p:spPr>
          <a:xfrm>
            <a:off x="457201" y="1444576"/>
            <a:ext cx="4572000" cy="4893647"/>
          </a:xfrm>
          <a:prstGeom prst="rect">
            <a:avLst/>
          </a:prstGeom>
        </p:spPr>
        <p:txBody>
          <a:bodyPr>
            <a:spAutoFit/>
          </a:bodyPr>
          <a:lstStyle/>
          <a:p>
            <a:r>
              <a:rPr lang="tr-TR" sz="2400" b="1" dirty="0">
                <a:solidFill>
                  <a:schemeClr val="accent3">
                    <a:lumMod val="75000"/>
                  </a:schemeClr>
                </a:solidFill>
                <a:latin typeface="Palatino Linotype"/>
                <a:cs typeface="Palatino Linotype"/>
              </a:rPr>
              <a:t>Sistem düşüncesi bir bütünü görme disiplinidir. </a:t>
            </a:r>
            <a:endParaRPr lang="tr-TR" sz="2400" b="1" dirty="0" smtClean="0">
              <a:solidFill>
                <a:schemeClr val="accent3">
                  <a:lumMod val="75000"/>
                </a:schemeClr>
              </a:solidFill>
              <a:latin typeface="Palatino Linotype"/>
              <a:cs typeface="Palatino Linotype"/>
            </a:endParaRPr>
          </a:p>
          <a:p>
            <a:r>
              <a:rPr lang="tr-TR" sz="2400" dirty="0" smtClean="0">
                <a:solidFill>
                  <a:srgbClr val="558ED5"/>
                </a:solidFill>
                <a:latin typeface="Palatino Linotype"/>
                <a:cs typeface="Palatino Linotype"/>
              </a:rPr>
              <a:t>Peter </a:t>
            </a:r>
            <a:r>
              <a:rPr lang="tr-TR" sz="2400" dirty="0" err="1">
                <a:solidFill>
                  <a:srgbClr val="558ED5"/>
                </a:solidFill>
                <a:latin typeface="Palatino Linotype"/>
                <a:cs typeface="Palatino Linotype"/>
              </a:rPr>
              <a:t>Senge</a:t>
            </a:r>
            <a:r>
              <a:rPr lang="tr-TR" sz="2400" dirty="0">
                <a:solidFill>
                  <a:srgbClr val="558ED5"/>
                </a:solidFill>
                <a:latin typeface="Palatino Linotype"/>
                <a:cs typeface="Palatino Linotype"/>
              </a:rPr>
              <a:t> </a:t>
            </a:r>
            <a:r>
              <a:rPr lang="tr-TR" sz="2400" dirty="0">
                <a:latin typeface="Palatino Linotype"/>
                <a:cs typeface="Palatino Linotype"/>
              </a:rPr>
              <a:t>sistem düşüncesini beşinci disiplin olarak adlandırmaktadır. Çünkü sistem düşüncesi beş öğrenme disiplininin tümünün altında yer alan kavramsal temel taşıdır. Sistem düşüncesi olmadan uygulamalar geçildiğinde disiplinlerin birbirleriyle bütünleştirilmesi mümkün değildir. </a:t>
            </a:r>
            <a:endParaRPr lang="tr-TR" sz="2200" dirty="0">
              <a:latin typeface="Palatino Linotype"/>
              <a:cs typeface="Palatino Linotype"/>
            </a:endParaRPr>
          </a:p>
        </p:txBody>
      </p:sp>
    </p:spTree>
    <p:extLst>
      <p:ext uri="{BB962C8B-B14F-4D97-AF65-F5344CB8AC3E}">
        <p14:creationId xmlns:p14="http://schemas.microsoft.com/office/powerpoint/2010/main" val="2678172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Kişisel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Ustalık</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7201" y="1444576"/>
            <a:ext cx="4572000" cy="4154983"/>
          </a:xfrm>
          <a:prstGeom prst="rect">
            <a:avLst/>
          </a:prstGeom>
        </p:spPr>
        <p:txBody>
          <a:bodyPr>
            <a:spAutoFit/>
          </a:bodyPr>
          <a:lstStyle/>
          <a:p>
            <a:r>
              <a:rPr lang="tr-TR" sz="2400" b="1" dirty="0" smtClean="0">
                <a:solidFill>
                  <a:schemeClr val="accent3">
                    <a:lumMod val="75000"/>
                  </a:schemeClr>
                </a:solidFill>
                <a:latin typeface="Palatino Linotype"/>
                <a:cs typeface="Palatino Linotype"/>
              </a:rPr>
              <a:t>Kişisel ustalık, kendini sürekli gelişim ve öğrenmeye adamış zihniyeti ifade eder. </a:t>
            </a:r>
          </a:p>
          <a:p>
            <a:r>
              <a:rPr lang="tr-TR" sz="2400" dirty="0" smtClean="0">
                <a:latin typeface="Palatino Linotype"/>
                <a:cs typeface="Palatino Linotype"/>
              </a:rPr>
              <a:t>Yüksek kişisel ustalık düzeyine sahip bireyler hayatta gerçek aradıkları sonuçları yaratma yeteneğini sürekli olarak genişletmektedirler. Bu sürekli öğrenme çabası öğrenen örgütlerin ruhunu ortaya çıkarır.</a:t>
            </a:r>
            <a:endParaRPr lang="tr-TR" sz="2200" dirty="0">
              <a:latin typeface="Palatino Linotype"/>
              <a:cs typeface="Palatino Linotype"/>
            </a:endParaRPr>
          </a:p>
        </p:txBody>
      </p:sp>
      <p:pic>
        <p:nvPicPr>
          <p:cNvPr id="5" name="Picture 4" descr="Ekran Resmi 2017-09-05 23.56.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200" y="1323780"/>
            <a:ext cx="3644900" cy="4473769"/>
          </a:xfrm>
          <a:prstGeom prst="rect">
            <a:avLst/>
          </a:prstGeom>
        </p:spPr>
      </p:pic>
    </p:spTree>
    <p:extLst>
      <p:ext uri="{BB962C8B-B14F-4D97-AF65-F5344CB8AC3E}">
        <p14:creationId xmlns:p14="http://schemas.microsoft.com/office/powerpoint/2010/main" val="2856989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Zihinsel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Modeller</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9-06 12.43.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400" y="1416050"/>
            <a:ext cx="5308600" cy="3009900"/>
          </a:xfrm>
          <a:prstGeom prst="rect">
            <a:avLst/>
          </a:prstGeom>
        </p:spPr>
      </p:pic>
      <p:sp>
        <p:nvSpPr>
          <p:cNvPr id="11" name="Rectangle 10"/>
          <p:cNvSpPr/>
          <p:nvPr/>
        </p:nvSpPr>
        <p:spPr>
          <a:xfrm>
            <a:off x="444501" y="4936036"/>
            <a:ext cx="8330899" cy="1446550"/>
          </a:xfrm>
          <a:prstGeom prst="rect">
            <a:avLst/>
          </a:prstGeom>
        </p:spPr>
        <p:txBody>
          <a:bodyPr wrap="square">
            <a:spAutoFit/>
          </a:bodyPr>
          <a:lstStyle/>
          <a:p>
            <a:r>
              <a:rPr lang="tr-TR" sz="2200" dirty="0" smtClean="0">
                <a:latin typeface="Palatino Linotype"/>
                <a:cs typeface="Palatino Linotype"/>
              </a:rPr>
              <a:t>Bir </a:t>
            </a:r>
            <a:r>
              <a:rPr lang="tr-TR" sz="2200" dirty="0">
                <a:latin typeface="Palatino Linotype"/>
                <a:cs typeface="Palatino Linotype"/>
              </a:rPr>
              <a:t>örgütün zihni modellerle çalışma kapasitesini geliştirmek hem yeni becerilerin öğrenilmesini, hem de bu becerilerin günlük pratikte yer almasını sağlayacak kurumsal yeniliklerin uygulanmasını </a:t>
            </a:r>
            <a:r>
              <a:rPr lang="tr-TR" sz="2200" dirty="0" smtClean="0">
                <a:latin typeface="Palatino Linotype"/>
                <a:cs typeface="Palatino Linotype"/>
              </a:rPr>
              <a:t>gerektirir.</a:t>
            </a:r>
            <a:endParaRPr lang="tr-TR" sz="2200" dirty="0">
              <a:latin typeface="Palatino Linotype"/>
              <a:cs typeface="Palatino Linotype"/>
            </a:endParaRPr>
          </a:p>
        </p:txBody>
      </p:sp>
      <p:sp>
        <p:nvSpPr>
          <p:cNvPr id="13" name="Rectangle 12"/>
          <p:cNvSpPr/>
          <p:nvPr/>
        </p:nvSpPr>
        <p:spPr>
          <a:xfrm>
            <a:off x="457201" y="1444576"/>
            <a:ext cx="4152899" cy="3477875"/>
          </a:xfrm>
          <a:prstGeom prst="rect">
            <a:avLst/>
          </a:prstGeom>
        </p:spPr>
        <p:txBody>
          <a:bodyPr wrap="square">
            <a:spAutoFit/>
          </a:bodyPr>
          <a:lstStyle/>
          <a:p>
            <a:r>
              <a:rPr lang="tr-TR" sz="2200" b="1" dirty="0" smtClean="0">
                <a:solidFill>
                  <a:schemeClr val="accent3">
                    <a:lumMod val="75000"/>
                  </a:schemeClr>
                </a:solidFill>
                <a:latin typeface="Palatino Linotype"/>
                <a:cs typeface="Palatino Linotype"/>
              </a:rPr>
              <a:t>Zihinsel </a:t>
            </a:r>
            <a:r>
              <a:rPr lang="tr-TR" sz="2200" b="1" dirty="0">
                <a:solidFill>
                  <a:schemeClr val="accent3">
                    <a:lumMod val="75000"/>
                  </a:schemeClr>
                </a:solidFill>
                <a:latin typeface="Palatino Linotype"/>
                <a:cs typeface="Palatino Linotype"/>
              </a:rPr>
              <a:t>modeller insanların dünyayı ve olayları anlayış şekli ve bu doğrultuda eylemlere geçmelerini ifade etmektedir </a:t>
            </a:r>
            <a:r>
              <a:rPr lang="tr-TR" sz="2200" b="1" dirty="0" smtClean="0">
                <a:solidFill>
                  <a:schemeClr val="accent3">
                    <a:lumMod val="75000"/>
                  </a:schemeClr>
                </a:solidFill>
                <a:latin typeface="Palatino Linotype"/>
                <a:cs typeface="Palatino Linotype"/>
              </a:rPr>
              <a:t>. </a:t>
            </a:r>
            <a:r>
              <a:rPr lang="tr-TR" sz="2200" dirty="0">
                <a:latin typeface="Palatino Linotype"/>
                <a:cs typeface="Palatino Linotype"/>
              </a:rPr>
              <a:t>Örgütlerde yer alan insanların olaylara yaklaşım ve algılama kalıpları, genellemeleri ve ön yargıları davranışlarını şekillendirmektedir. </a:t>
            </a:r>
            <a:endParaRPr lang="tr-TR" sz="2200" b="1" dirty="0">
              <a:solidFill>
                <a:schemeClr val="accent3">
                  <a:lumMod val="75000"/>
                </a:schemeClr>
              </a:solidFill>
              <a:latin typeface="Palatino Linotype"/>
              <a:cs typeface="Palatino Linotype"/>
            </a:endParaRPr>
          </a:p>
        </p:txBody>
      </p:sp>
    </p:spTree>
    <p:extLst>
      <p:ext uri="{BB962C8B-B14F-4D97-AF65-F5344CB8AC3E}">
        <p14:creationId xmlns:p14="http://schemas.microsoft.com/office/powerpoint/2010/main" val="1893420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Paylaşılan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Vizyon</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57201" y="1444576"/>
            <a:ext cx="4152899" cy="4493537"/>
          </a:xfrm>
          <a:prstGeom prst="rect">
            <a:avLst/>
          </a:prstGeom>
        </p:spPr>
        <p:txBody>
          <a:bodyPr wrap="square">
            <a:spAutoFit/>
          </a:bodyPr>
          <a:lstStyle/>
          <a:p>
            <a:r>
              <a:rPr lang="tr-TR" sz="2200" b="1" dirty="0" smtClean="0">
                <a:solidFill>
                  <a:schemeClr val="accent3">
                    <a:lumMod val="75000"/>
                  </a:schemeClr>
                </a:solidFill>
                <a:latin typeface="Palatino Linotype"/>
                <a:cs typeface="Palatino Linotype"/>
              </a:rPr>
              <a:t>Paylaşılan </a:t>
            </a:r>
            <a:r>
              <a:rPr lang="tr-TR" sz="2200" b="1" dirty="0">
                <a:solidFill>
                  <a:schemeClr val="accent3">
                    <a:lumMod val="75000"/>
                  </a:schemeClr>
                </a:solidFill>
                <a:latin typeface="Palatino Linotype"/>
                <a:cs typeface="Palatino Linotype"/>
              </a:rPr>
              <a:t>vizyon, organizasyonda yer alan insanların derinden paylaştığı ve ulaşmaya çalıştığı geleceğe ilişkin bir resimdir. </a:t>
            </a:r>
            <a:r>
              <a:rPr lang="tr-TR" sz="2200" dirty="0">
                <a:latin typeface="Palatino Linotype"/>
                <a:cs typeface="Palatino Linotype"/>
              </a:rPr>
              <a:t>Paylaşılan bir vizyon insanların beyinlerinde ve yüreklerinde taşıdıkları bir resim oluşturmaktır. Bu resimler örgüte nüfuz eden ve farklı türdeki faaliyetlere tutarlılık kazandıran bir ortaklık duygusu yaratmaktadır. </a:t>
            </a:r>
            <a:endParaRPr lang="tr-TR" sz="2200" b="1" dirty="0">
              <a:solidFill>
                <a:schemeClr val="accent3">
                  <a:lumMod val="75000"/>
                </a:schemeClr>
              </a:solidFill>
              <a:latin typeface="Palatino Linotype"/>
              <a:cs typeface="Palatino Linotype"/>
            </a:endParaRPr>
          </a:p>
        </p:txBody>
      </p:sp>
      <p:pic>
        <p:nvPicPr>
          <p:cNvPr id="5" name="Picture 4" descr="Ekran Resmi 2017-09-06 13.01.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900" y="1510446"/>
            <a:ext cx="4476750" cy="3194904"/>
          </a:xfrm>
          <a:prstGeom prst="rect">
            <a:avLst/>
          </a:prstGeom>
        </p:spPr>
      </p:pic>
    </p:spTree>
    <p:extLst>
      <p:ext uri="{BB962C8B-B14F-4D97-AF65-F5344CB8AC3E}">
        <p14:creationId xmlns:p14="http://schemas.microsoft.com/office/powerpoint/2010/main" val="2731462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400" dirty="0" err="1" smtClean="0">
                <a:latin typeface="Palatino Linotype"/>
                <a:cs typeface="Palatino Linotype"/>
              </a:rPr>
              <a:t>Güçlendirmenin</a:t>
            </a:r>
            <a:r>
              <a:rPr lang="en-US" sz="2400" dirty="0" smtClean="0">
                <a:latin typeface="Palatino Linotype"/>
                <a:cs typeface="Palatino Linotype"/>
              </a:rPr>
              <a:t> </a:t>
            </a:r>
            <a:r>
              <a:rPr lang="en-US" sz="2400" dirty="0" err="1" smtClean="0">
                <a:latin typeface="Palatino Linotype"/>
                <a:cs typeface="Palatino Linotype"/>
              </a:rPr>
              <a:t>Tanımı</a:t>
            </a:r>
            <a:r>
              <a:rPr lang="en-US" sz="2400" dirty="0" smtClean="0">
                <a:latin typeface="Palatino Linotype"/>
                <a:cs typeface="Palatino Linotype"/>
              </a:rPr>
              <a:t> </a:t>
            </a:r>
            <a:r>
              <a:rPr lang="en-US" sz="2400" dirty="0" err="1" smtClean="0">
                <a:latin typeface="Palatino Linotype"/>
                <a:cs typeface="Palatino Linotype"/>
              </a:rPr>
              <a:t>ve</a:t>
            </a:r>
            <a:r>
              <a:rPr lang="en-US" sz="2400" dirty="0" smtClean="0">
                <a:latin typeface="Palatino Linotype"/>
                <a:cs typeface="Palatino Linotype"/>
              </a:rPr>
              <a:t> </a:t>
            </a:r>
            <a:r>
              <a:rPr lang="en-US" sz="2400" dirty="0" err="1" smtClean="0">
                <a:latin typeface="Palatino Linotype"/>
                <a:cs typeface="Palatino Linotype"/>
              </a:rPr>
              <a:t>Kapsamı</a:t>
            </a:r>
            <a:endParaRPr lang="en-US" sz="2400" dirty="0" smtClean="0">
              <a:latin typeface="Palatino Linotype"/>
              <a:cs typeface="Palatino Linotype"/>
            </a:endParaRPr>
          </a:p>
          <a:p>
            <a:r>
              <a:rPr lang="en-US" sz="2400" dirty="0" err="1" smtClean="0">
                <a:latin typeface="Palatino Linotype"/>
                <a:cs typeface="Palatino Linotype"/>
              </a:rPr>
              <a:t>Güçlendirmenin</a:t>
            </a:r>
            <a:r>
              <a:rPr lang="en-US" sz="2400" dirty="0" smtClean="0">
                <a:latin typeface="Palatino Linotype"/>
                <a:cs typeface="Palatino Linotype"/>
              </a:rPr>
              <a:t> </a:t>
            </a:r>
            <a:r>
              <a:rPr lang="en-US" sz="2400" dirty="0" err="1" smtClean="0">
                <a:latin typeface="Palatino Linotype"/>
                <a:cs typeface="Palatino Linotype"/>
              </a:rPr>
              <a:t>Boyutları</a:t>
            </a:r>
            <a:endParaRPr lang="en-US" sz="2400" dirty="0" smtClean="0">
              <a:latin typeface="Palatino Linotype"/>
              <a:cs typeface="Palatino Linotype"/>
            </a:endParaRPr>
          </a:p>
          <a:p>
            <a:r>
              <a:rPr lang="en-US" sz="2400" dirty="0" err="1" smtClean="0">
                <a:latin typeface="Palatino Linotype"/>
                <a:cs typeface="Palatino Linotype"/>
              </a:rPr>
              <a:t>Güçlendirmenin</a:t>
            </a:r>
            <a:r>
              <a:rPr lang="en-US" sz="2400" dirty="0" smtClean="0">
                <a:latin typeface="Palatino Linotype"/>
                <a:cs typeface="Palatino Linotype"/>
              </a:rPr>
              <a:t> </a:t>
            </a:r>
            <a:r>
              <a:rPr lang="en-US" sz="2400" dirty="0" err="1" smtClean="0">
                <a:latin typeface="Palatino Linotype"/>
                <a:cs typeface="Palatino Linotype"/>
              </a:rPr>
              <a:t>Nedenleri</a:t>
            </a:r>
            <a:endParaRPr lang="en-US" sz="2400" dirty="0" smtClean="0">
              <a:latin typeface="Palatino Linotype"/>
              <a:cs typeface="Palatino Linotype"/>
            </a:endParaRPr>
          </a:p>
          <a:p>
            <a:r>
              <a:rPr lang="en-US" sz="2400" dirty="0" err="1" smtClean="0">
                <a:latin typeface="Palatino Linotype"/>
                <a:cs typeface="Palatino Linotype"/>
              </a:rPr>
              <a:t>Güçlendirmenin</a:t>
            </a:r>
            <a:r>
              <a:rPr lang="en-US" sz="2400" dirty="0" smtClean="0">
                <a:latin typeface="Palatino Linotype"/>
                <a:cs typeface="Palatino Linotype"/>
              </a:rPr>
              <a:t> </a:t>
            </a:r>
            <a:r>
              <a:rPr lang="en-US" sz="2400" dirty="0" err="1" smtClean="0">
                <a:latin typeface="Palatino Linotype"/>
                <a:cs typeface="Palatino Linotype"/>
              </a:rPr>
              <a:t>Yararları</a:t>
            </a:r>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7679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Takım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Halinde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Öğrenme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57201" y="1444576"/>
            <a:ext cx="4406899" cy="4939814"/>
          </a:xfrm>
          <a:prstGeom prst="rect">
            <a:avLst/>
          </a:prstGeom>
        </p:spPr>
        <p:txBody>
          <a:bodyPr wrap="square">
            <a:spAutoFit/>
          </a:bodyPr>
          <a:lstStyle/>
          <a:p>
            <a:r>
              <a:rPr lang="tr-TR" sz="2100" b="1" dirty="0" smtClean="0">
                <a:solidFill>
                  <a:schemeClr val="accent3">
                    <a:lumMod val="75000"/>
                  </a:schemeClr>
                </a:solidFill>
                <a:latin typeface="Palatino Linotype"/>
                <a:cs typeface="Palatino Linotype"/>
              </a:rPr>
              <a:t>Takım </a:t>
            </a:r>
            <a:r>
              <a:rPr lang="tr-TR" sz="2100" b="1" dirty="0">
                <a:solidFill>
                  <a:schemeClr val="accent3">
                    <a:lumMod val="75000"/>
                  </a:schemeClr>
                </a:solidFill>
                <a:latin typeface="Palatino Linotype"/>
                <a:cs typeface="Palatino Linotype"/>
              </a:rPr>
              <a:t>halinde öğrenme hizalanma ve bir takımın üyelerinin gerçekten arzuladığı sonuçları yaratma kapasitesini geliştirme </a:t>
            </a:r>
            <a:r>
              <a:rPr lang="tr-TR" sz="2100" b="1" dirty="0" smtClean="0">
                <a:solidFill>
                  <a:schemeClr val="accent3">
                    <a:lumMod val="75000"/>
                  </a:schemeClr>
                </a:solidFill>
                <a:latin typeface="Palatino Linotype"/>
                <a:cs typeface="Palatino Linotype"/>
              </a:rPr>
              <a:t>sürecidir. </a:t>
            </a:r>
            <a:r>
              <a:rPr lang="tr-TR" sz="2100" dirty="0" smtClean="0">
                <a:latin typeface="Palatino Linotype"/>
                <a:cs typeface="Palatino Linotype"/>
              </a:rPr>
              <a:t>Takım </a:t>
            </a:r>
            <a:r>
              <a:rPr lang="tr-TR" sz="2100" dirty="0">
                <a:latin typeface="Palatino Linotype"/>
                <a:cs typeface="Palatino Linotype"/>
              </a:rPr>
              <a:t>halinde öğrenme disiplini, katılımların iletişiminin iki ayrı yolu olan diyalog ve tartışma pratiklerini layıkıyla uygulayabilmeyi de gerektirir. Takım halinde öğrenme, aynı zamanda çalışma ekipleri içinde üretken diyalog ve tartışmaya karşı duran etkili güçlerle yaratıcı bir şekilde uğraşmayı öğrenmeyi de </a:t>
            </a:r>
            <a:r>
              <a:rPr lang="tr-TR" sz="2100" dirty="0" smtClean="0">
                <a:latin typeface="Palatino Linotype"/>
                <a:cs typeface="Palatino Linotype"/>
              </a:rPr>
              <a:t>gerektirir.</a:t>
            </a:r>
            <a:endParaRPr lang="tr-TR" sz="2100" b="1" dirty="0">
              <a:solidFill>
                <a:schemeClr val="accent3">
                  <a:lumMod val="75000"/>
                </a:schemeClr>
              </a:solidFill>
              <a:latin typeface="Palatino Linotype"/>
              <a:cs typeface="Palatino Linotype"/>
            </a:endParaRPr>
          </a:p>
        </p:txBody>
      </p:sp>
      <p:pic>
        <p:nvPicPr>
          <p:cNvPr id="3" name="Picture 2" descr="Ekran Resmi 2017-09-06 13.05.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1574800"/>
            <a:ext cx="4276546" cy="3244850"/>
          </a:xfrm>
          <a:prstGeom prst="rect">
            <a:avLst/>
          </a:prstGeom>
        </p:spPr>
      </p:pic>
    </p:spTree>
    <p:extLst>
      <p:ext uri="{BB962C8B-B14F-4D97-AF65-F5344CB8AC3E}">
        <p14:creationId xmlns:p14="http://schemas.microsoft.com/office/powerpoint/2010/main" val="3289073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59745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İşgören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Güçlendirme</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8" y="1388535"/>
            <a:ext cx="4038302" cy="4525963"/>
          </a:xfrm>
        </p:spPr>
        <p:txBody>
          <a:bodyPr>
            <a:normAutofit/>
          </a:bodyPr>
          <a:lstStyle/>
          <a:p>
            <a:pPr marL="0" indent="0">
              <a:buNone/>
            </a:pPr>
            <a:r>
              <a:rPr lang="tr-TR" sz="2400" dirty="0">
                <a:latin typeface="Palatino Linotype"/>
                <a:cs typeface="Palatino Linotype"/>
              </a:rPr>
              <a:t>Güçlendirme, </a:t>
            </a:r>
            <a:r>
              <a:rPr lang="tr-TR" sz="2400" dirty="0" err="1">
                <a:latin typeface="Palatino Linotype"/>
                <a:cs typeface="Palatino Linotype"/>
              </a:rPr>
              <a:t>işgörenin</a:t>
            </a:r>
            <a:r>
              <a:rPr lang="tr-TR" sz="2400" dirty="0">
                <a:latin typeface="Palatino Linotype"/>
                <a:cs typeface="Palatino Linotype"/>
              </a:rPr>
              <a:t> işinin kapsamını ve işteki rolünü dilediği gibi belirleyebileceğine inandığı aktif bir çalışma ortamını ifade etmektedir. </a:t>
            </a:r>
            <a:r>
              <a:rPr lang="tr-TR" sz="2400" dirty="0" err="1">
                <a:latin typeface="Palatino Linotype"/>
                <a:cs typeface="Palatino Linotype"/>
              </a:rPr>
              <a:t>İşgören</a:t>
            </a:r>
            <a:r>
              <a:rPr lang="tr-TR" sz="2400" dirty="0">
                <a:latin typeface="Palatino Linotype"/>
                <a:cs typeface="Palatino Linotype"/>
              </a:rPr>
              <a:t> güçlendirmedeki bu düşünce biçimi, </a:t>
            </a:r>
            <a:r>
              <a:rPr lang="tr-TR" sz="2400" dirty="0" err="1">
                <a:latin typeface="Palatino Linotype"/>
                <a:cs typeface="Palatino Linotype"/>
              </a:rPr>
              <a:t>işgörenlerin</a:t>
            </a:r>
            <a:r>
              <a:rPr lang="tr-TR" sz="2400" dirty="0">
                <a:latin typeface="Palatino Linotype"/>
                <a:cs typeface="Palatino Linotype"/>
              </a:rPr>
              <a:t> örgüte bağlıklarının sağlanmasına da katkı </a:t>
            </a:r>
            <a:r>
              <a:rPr lang="tr-TR" sz="2400" dirty="0" smtClean="0">
                <a:latin typeface="Palatino Linotype"/>
                <a:cs typeface="Palatino Linotype"/>
              </a:rPr>
              <a:t>sağlamaktadır.</a:t>
            </a:r>
            <a:endParaRPr lang="en-US" dirty="0" smtClean="0">
              <a:latin typeface="Palatino Linotype"/>
              <a:cs typeface="Palatino Linotype"/>
            </a:endParaRPr>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5 17.41.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500" y="1417638"/>
            <a:ext cx="4457700" cy="4076700"/>
          </a:xfrm>
          <a:prstGeom prst="rect">
            <a:avLst/>
          </a:prstGeom>
        </p:spPr>
      </p:pic>
    </p:spTree>
    <p:extLst>
      <p:ext uri="{BB962C8B-B14F-4D97-AF65-F5344CB8AC3E}">
        <p14:creationId xmlns:p14="http://schemas.microsoft.com/office/powerpoint/2010/main" val="1030322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Güçlendirmenin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Tanımı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8" y="1388535"/>
            <a:ext cx="3759202" cy="4996622"/>
          </a:xfrm>
        </p:spPr>
        <p:txBody>
          <a:bodyPr>
            <a:normAutofit fontScale="92500"/>
          </a:bodyPr>
          <a:lstStyle/>
          <a:p>
            <a:pPr marL="0" indent="0">
              <a:buNone/>
            </a:pPr>
            <a:r>
              <a:rPr lang="tr-TR" sz="2400" dirty="0">
                <a:solidFill>
                  <a:schemeClr val="tx2">
                    <a:lumMod val="60000"/>
                    <a:lumOff val="40000"/>
                  </a:schemeClr>
                </a:solidFill>
                <a:latin typeface="Palatino Linotype"/>
                <a:cs typeface="Palatino Linotype"/>
              </a:rPr>
              <a:t>Güçlendirme </a:t>
            </a:r>
            <a:r>
              <a:rPr lang="tr-TR" sz="2400" dirty="0" err="1">
                <a:solidFill>
                  <a:schemeClr val="tx2">
                    <a:lumMod val="60000"/>
                    <a:lumOff val="40000"/>
                  </a:schemeClr>
                </a:solidFill>
                <a:latin typeface="Palatino Linotype"/>
                <a:cs typeface="Palatino Linotype"/>
              </a:rPr>
              <a:t>işgörenlerin</a:t>
            </a:r>
            <a:r>
              <a:rPr lang="tr-TR" sz="2400" dirty="0">
                <a:solidFill>
                  <a:schemeClr val="tx2">
                    <a:lumMod val="60000"/>
                    <a:lumOff val="40000"/>
                  </a:schemeClr>
                </a:solidFill>
                <a:latin typeface="Palatino Linotype"/>
                <a:cs typeface="Palatino Linotype"/>
              </a:rPr>
              <a:t> faaliyet alanları içinde herhangi bir kişiden onay almaksızın karar vermesine yönelik bir gücü ifade eder.</a:t>
            </a:r>
            <a:r>
              <a:rPr lang="tr-TR" sz="2400" dirty="0">
                <a:latin typeface="Palatino Linotype"/>
                <a:cs typeface="Palatino Linotype"/>
              </a:rPr>
              <a:t> Daha ayrıntılı ifade etmek gerekirse; </a:t>
            </a:r>
            <a:r>
              <a:rPr lang="tr-TR" sz="2400" dirty="0" err="1">
                <a:latin typeface="Palatino Linotype"/>
                <a:cs typeface="Palatino Linotype"/>
              </a:rPr>
              <a:t>işgörenlerin</a:t>
            </a:r>
            <a:r>
              <a:rPr lang="tr-TR" sz="2400" dirty="0">
                <a:latin typeface="Palatino Linotype"/>
                <a:cs typeface="Palatino Linotype"/>
              </a:rPr>
              <a:t> karar verme yetkilerini arttırarak, onları yaptıkları işin sahibi haline getirmeyi hedefler. Yeni yetki sınırları içinde faaliyet gösterebilmeleri için yardımlaşma, paylaşma, yetiştirme ve ekip çalışmasını ön plana </a:t>
            </a:r>
            <a:r>
              <a:rPr lang="tr-TR" sz="2400" dirty="0" smtClean="0">
                <a:latin typeface="Palatino Linotype"/>
                <a:cs typeface="Palatino Linotype"/>
              </a:rPr>
              <a:t>çıkartır.</a:t>
            </a:r>
            <a:endParaRPr lang="en-US"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9-05 17.4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00" y="1511300"/>
            <a:ext cx="4736800" cy="3457864"/>
          </a:xfrm>
          <a:prstGeom prst="rect">
            <a:avLst/>
          </a:prstGeom>
        </p:spPr>
      </p:pic>
    </p:spTree>
    <p:extLst>
      <p:ext uri="{BB962C8B-B14F-4D97-AF65-F5344CB8AC3E}">
        <p14:creationId xmlns:p14="http://schemas.microsoft.com/office/powerpoint/2010/main" val="2285051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Güçlendirmenin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Boyutları</a:t>
            </a:r>
            <a:endParaRPr lang="en-US" sz="2700" b="1" dirty="0">
              <a:solidFill>
                <a:schemeClr val="tx2">
                  <a:lumMod val="60000"/>
                  <a:lumOff val="40000"/>
                </a:schemeClr>
              </a:solidFill>
              <a:latin typeface="Palatino Linotype"/>
              <a:cs typeface="Palatino Linotype"/>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61776957"/>
              </p:ext>
            </p:extLst>
          </p:nvPr>
        </p:nvGraphicFramePr>
        <p:xfrm>
          <a:off x="3962100" y="1417638"/>
          <a:ext cx="49911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Ekran Resmi 2017-07-29 15.15.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57201" y="1417638"/>
            <a:ext cx="3848099" cy="4154983"/>
          </a:xfrm>
          <a:prstGeom prst="rect">
            <a:avLst/>
          </a:prstGeom>
        </p:spPr>
        <p:txBody>
          <a:bodyPr wrap="square">
            <a:spAutoFit/>
          </a:bodyPr>
          <a:lstStyle/>
          <a:p>
            <a:r>
              <a:rPr lang="tr-TR" sz="2400" dirty="0">
                <a:solidFill>
                  <a:srgbClr val="558ED5"/>
                </a:solidFill>
                <a:latin typeface="Palatino Linotype"/>
                <a:cs typeface="Palatino Linotype"/>
              </a:rPr>
              <a:t>Bu boyutlardan biri, diğerinin öncülü veya sonucu değil, güçlendirmenin farklı yüzlerini temsil eden bileşenleridir. Bunlardan birinin eksikliği, algılanan güçlülük duygusunu tamamen ortadan kaldırmasa da derecesini azaltmaktadır. </a:t>
            </a:r>
            <a:endParaRPr lang="en-US" sz="2400" dirty="0">
              <a:solidFill>
                <a:srgbClr val="558ED5"/>
              </a:solidFill>
              <a:latin typeface="Palatino Linotype"/>
              <a:cs typeface="Palatino Linotype"/>
            </a:endParaRPr>
          </a:p>
        </p:txBody>
      </p:sp>
    </p:spTree>
    <p:extLst>
      <p:ext uri="{BB962C8B-B14F-4D97-AF65-F5344CB8AC3E}">
        <p14:creationId xmlns:p14="http://schemas.microsoft.com/office/powerpoint/2010/main" val="3945459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Güçlendirmenin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Nedenleri</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2491" y="1476375"/>
            <a:ext cx="8229600" cy="4525963"/>
          </a:xfrm>
        </p:spPr>
        <p:txBody>
          <a:bodyPr>
            <a:normAutofit/>
          </a:bodyPr>
          <a:lstStyle/>
          <a:p>
            <a:pPr>
              <a:buFont typeface="Wingdings" charset="2"/>
              <a:buChar char="q"/>
            </a:pPr>
            <a:r>
              <a:rPr lang="tr-TR" dirty="0" smtClean="0">
                <a:latin typeface="Palatino Linotype"/>
                <a:cs typeface="Palatino Linotype"/>
              </a:rPr>
              <a:t>Bilgisayar </a:t>
            </a:r>
            <a:r>
              <a:rPr lang="tr-TR" dirty="0">
                <a:latin typeface="Palatino Linotype"/>
                <a:cs typeface="Palatino Linotype"/>
              </a:rPr>
              <a:t>kullanımı, bilgi teknolojisi ve yönetim bilgi sistemlerindeki gelişmeler,</a:t>
            </a:r>
          </a:p>
          <a:p>
            <a:pPr>
              <a:buFont typeface="Wingdings" charset="2"/>
              <a:buChar char="q"/>
            </a:pPr>
            <a:r>
              <a:rPr lang="tr-TR" dirty="0" smtClean="0">
                <a:latin typeface="Palatino Linotype"/>
                <a:cs typeface="Palatino Linotype"/>
              </a:rPr>
              <a:t>Artan </a:t>
            </a:r>
            <a:r>
              <a:rPr lang="tr-TR" dirty="0">
                <a:latin typeface="Palatino Linotype"/>
                <a:cs typeface="Palatino Linotype"/>
              </a:rPr>
              <a:t>rekabet ve bunun sonucu olarak müşteri taleplerine hızlı cevap verme zorunluluğunun artması,</a:t>
            </a:r>
          </a:p>
          <a:p>
            <a:pPr>
              <a:buFont typeface="Wingdings" charset="2"/>
              <a:buChar char="q"/>
            </a:pPr>
            <a:r>
              <a:rPr lang="tr-TR" dirty="0" smtClean="0">
                <a:latin typeface="Palatino Linotype"/>
                <a:cs typeface="Palatino Linotype"/>
              </a:rPr>
              <a:t>Eğitim </a:t>
            </a:r>
            <a:r>
              <a:rPr lang="tr-TR" dirty="0">
                <a:latin typeface="Palatino Linotype"/>
                <a:cs typeface="Palatino Linotype"/>
              </a:rPr>
              <a:t>düzeyi ve beklentileri yükselen </a:t>
            </a:r>
            <a:r>
              <a:rPr lang="tr-TR" dirty="0" err="1">
                <a:latin typeface="Palatino Linotype"/>
                <a:cs typeface="Palatino Linotype"/>
              </a:rPr>
              <a:t>işgören</a:t>
            </a:r>
            <a:r>
              <a:rPr lang="tr-TR" dirty="0">
                <a:latin typeface="Palatino Linotype"/>
                <a:cs typeface="Palatino Linotype"/>
              </a:rPr>
              <a:t> yapısı,</a:t>
            </a:r>
          </a:p>
          <a:p>
            <a:pPr>
              <a:buFont typeface="Wingdings" charset="2"/>
              <a:buChar char="q"/>
            </a:pPr>
            <a:r>
              <a:rPr lang="tr-TR" dirty="0" smtClean="0">
                <a:latin typeface="Palatino Linotype"/>
                <a:cs typeface="Palatino Linotype"/>
              </a:rPr>
              <a:t>Genel </a:t>
            </a:r>
            <a:r>
              <a:rPr lang="tr-TR" dirty="0">
                <a:latin typeface="Palatino Linotype"/>
                <a:cs typeface="Palatino Linotype"/>
              </a:rPr>
              <a:t>olarak toplumsal düzeyde, özel olarak organizasyonlarda demokratikleşme eğiliminin artması,</a:t>
            </a:r>
          </a:p>
          <a:p>
            <a:pPr>
              <a:buFont typeface="Wingdings" charset="2"/>
              <a:buChar char="q"/>
            </a:pPr>
            <a:r>
              <a:rPr lang="tr-TR" dirty="0" smtClean="0">
                <a:latin typeface="Palatino Linotype"/>
                <a:cs typeface="Palatino Linotype"/>
              </a:rPr>
              <a:t>Bilgi </a:t>
            </a:r>
            <a:r>
              <a:rPr lang="tr-TR" dirty="0">
                <a:latin typeface="Palatino Linotype"/>
                <a:cs typeface="Palatino Linotype"/>
              </a:rPr>
              <a:t>ve insan unsurunun en önemli rekabet avantajı olarak belirmesi,</a:t>
            </a:r>
          </a:p>
          <a:p>
            <a:pPr>
              <a:buFont typeface="Wingdings" charset="2"/>
              <a:buChar char="q"/>
            </a:pPr>
            <a:r>
              <a:rPr lang="tr-TR" dirty="0" smtClean="0">
                <a:latin typeface="Palatino Linotype"/>
                <a:cs typeface="Palatino Linotype"/>
              </a:rPr>
              <a:t>Organizasyonlarda </a:t>
            </a:r>
            <a:r>
              <a:rPr lang="tr-TR" dirty="0">
                <a:latin typeface="Palatino Linotype"/>
                <a:cs typeface="Palatino Linotype"/>
              </a:rPr>
              <a:t>hiyerarşiye dayanan komuta-kontrol felsefesinin zayıflaması,</a:t>
            </a:r>
          </a:p>
          <a:p>
            <a:pPr>
              <a:buFont typeface="Wingdings" charset="2"/>
              <a:buChar char="q"/>
            </a:pPr>
            <a:r>
              <a:rPr lang="tr-TR" dirty="0" smtClean="0">
                <a:latin typeface="Palatino Linotype"/>
                <a:cs typeface="Palatino Linotype"/>
              </a:rPr>
              <a:t>Globalleşen </a:t>
            </a:r>
            <a:r>
              <a:rPr lang="tr-TR" dirty="0">
                <a:latin typeface="Palatino Linotype"/>
                <a:cs typeface="Palatino Linotype"/>
              </a:rPr>
              <a:t>ve sürekli değişen bir dış çevrenin olması gibi nedenler işletmelerin </a:t>
            </a:r>
            <a:r>
              <a:rPr lang="tr-TR" dirty="0" err="1">
                <a:latin typeface="Palatino Linotype"/>
                <a:cs typeface="Palatino Linotype"/>
              </a:rPr>
              <a:t>işgörenlerini</a:t>
            </a:r>
            <a:r>
              <a:rPr lang="tr-TR" dirty="0">
                <a:latin typeface="Palatino Linotype"/>
                <a:cs typeface="Palatino Linotype"/>
              </a:rPr>
              <a:t> güçlendirmeleri konusunda zorlayıcı faktörler olarak ortaya çıkmıştır.</a:t>
            </a:r>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870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Güçlendirmenin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Yararları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2491" y="1476375"/>
            <a:ext cx="8229600" cy="3336925"/>
          </a:xfrm>
        </p:spPr>
        <p:txBody>
          <a:bodyPr>
            <a:normAutofit/>
          </a:bodyPr>
          <a:lstStyle/>
          <a:p>
            <a:pPr>
              <a:buFont typeface="Wingdings" charset="2"/>
              <a:buChar char="q"/>
            </a:pPr>
            <a:r>
              <a:rPr lang="tr-TR" sz="2400" dirty="0" err="1" smtClean="0">
                <a:latin typeface="Palatino Linotype"/>
                <a:cs typeface="Palatino Linotype"/>
              </a:rPr>
              <a:t>İşgörenlerin</a:t>
            </a:r>
            <a:r>
              <a:rPr lang="tr-TR" sz="2400" dirty="0" smtClean="0">
                <a:latin typeface="Palatino Linotype"/>
                <a:cs typeface="Palatino Linotype"/>
              </a:rPr>
              <a:t> </a:t>
            </a:r>
            <a:r>
              <a:rPr lang="tr-TR" sz="2400" dirty="0">
                <a:latin typeface="Palatino Linotype"/>
                <a:cs typeface="Palatino Linotype"/>
              </a:rPr>
              <a:t>rol tanımıyla ilgili stres ve kaygıları azalır, görevlerin paylaşımı ve güven ortamı sağlanır.</a:t>
            </a:r>
          </a:p>
          <a:p>
            <a:pPr>
              <a:buFont typeface="Wingdings" charset="2"/>
              <a:buChar char="q"/>
            </a:pPr>
            <a:r>
              <a:rPr lang="tr-TR" sz="2400" dirty="0" err="1" smtClean="0">
                <a:latin typeface="Palatino Linotype"/>
                <a:cs typeface="Palatino Linotype"/>
              </a:rPr>
              <a:t>İşgörenlerin</a:t>
            </a:r>
            <a:r>
              <a:rPr lang="tr-TR" sz="2400" dirty="0" smtClean="0">
                <a:latin typeface="Palatino Linotype"/>
                <a:cs typeface="Palatino Linotype"/>
              </a:rPr>
              <a:t> </a:t>
            </a:r>
            <a:r>
              <a:rPr lang="tr-TR" sz="2400" dirty="0">
                <a:latin typeface="Palatino Linotype"/>
                <a:cs typeface="Palatino Linotype"/>
              </a:rPr>
              <a:t>kendi kendilerini kontrol etmeleri mümkün olur.</a:t>
            </a:r>
          </a:p>
          <a:p>
            <a:pPr>
              <a:buFont typeface="Wingdings" charset="2"/>
              <a:buChar char="q"/>
            </a:pPr>
            <a:r>
              <a:rPr lang="tr-TR" sz="2400" dirty="0" err="1" smtClean="0">
                <a:latin typeface="Palatino Linotype"/>
                <a:cs typeface="Palatino Linotype"/>
              </a:rPr>
              <a:t>İşgörenlerin</a:t>
            </a:r>
            <a:r>
              <a:rPr lang="tr-TR" sz="2400" dirty="0" smtClean="0">
                <a:latin typeface="Palatino Linotype"/>
                <a:cs typeface="Palatino Linotype"/>
              </a:rPr>
              <a:t> </a:t>
            </a:r>
            <a:r>
              <a:rPr lang="tr-TR" sz="2400" dirty="0">
                <a:latin typeface="Palatino Linotype"/>
                <a:cs typeface="Palatino Linotype"/>
              </a:rPr>
              <a:t>artan eğitim ve refah düzeyine uygun bir çalışma ortamı yaratılır.</a:t>
            </a:r>
          </a:p>
          <a:p>
            <a:pPr>
              <a:buFont typeface="Wingdings" charset="2"/>
              <a:buChar char="q"/>
            </a:pPr>
            <a:r>
              <a:rPr lang="tr-TR" sz="2400" dirty="0" err="1" smtClean="0">
                <a:latin typeface="Palatino Linotype"/>
                <a:cs typeface="Palatino Linotype"/>
              </a:rPr>
              <a:t>İşgörenlerin</a:t>
            </a:r>
            <a:r>
              <a:rPr lang="tr-TR" sz="2400" dirty="0" smtClean="0">
                <a:latin typeface="Palatino Linotype"/>
                <a:cs typeface="Palatino Linotype"/>
              </a:rPr>
              <a:t> </a:t>
            </a:r>
            <a:r>
              <a:rPr lang="tr-TR" sz="2400" dirty="0">
                <a:latin typeface="Palatino Linotype"/>
                <a:cs typeface="Palatino Linotype"/>
              </a:rPr>
              <a:t>yetenekleri ve yaratıcılıkları önemli ölçüde artar</a:t>
            </a:r>
            <a:r>
              <a:rPr lang="tr-TR" sz="2400" dirty="0" smtClean="0">
                <a:latin typeface="Palatino Linotype"/>
                <a:cs typeface="Palatino Linotype"/>
              </a:rPr>
              <a:t>.</a:t>
            </a:r>
            <a:endParaRPr lang="tr-TR" sz="24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409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53999" y="2295016"/>
            <a:ext cx="8593667"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4: Modern </a:t>
            </a:r>
            <a:r>
              <a:rPr lang="en-US" dirty="0" err="1" smtClean="0">
                <a:solidFill>
                  <a:srgbClr val="000000"/>
                </a:solidFill>
                <a:latin typeface="Palatino Linotype"/>
                <a:cs typeface="Palatino Linotype"/>
              </a:rPr>
              <a:t>Sonrası</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Yaklaşımları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508000" y="3329466"/>
            <a:ext cx="8142111" cy="1092086"/>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G</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Öğrenen</a:t>
            </a:r>
            <a:r>
              <a:rPr lang="en-US" b="1" dirty="0" smtClean="0">
                <a:solidFill>
                  <a:srgbClr val="FF0000"/>
                </a:solidFill>
                <a:latin typeface="Palatino Linotype"/>
                <a:cs typeface="Palatino Linotype"/>
              </a:rPr>
              <a:t> </a:t>
            </a:r>
            <a:r>
              <a:rPr lang="en-US" b="1" smtClean="0">
                <a:solidFill>
                  <a:srgbClr val="FF0000"/>
                </a:solidFill>
                <a:latin typeface="Palatino Linotype"/>
                <a:cs typeface="Palatino Linotype"/>
              </a:rPr>
              <a:t>Örgütler</a:t>
            </a:r>
            <a:endParaRPr lang="en-US" b="1" dirty="0">
              <a:solidFill>
                <a:srgbClr val="FF0000"/>
              </a:solidFill>
              <a:latin typeface="Palatino Linotype"/>
              <a:cs typeface="Palatino Linotype"/>
            </a:endParaRPr>
          </a:p>
        </p:txBody>
      </p:sp>
      <p:sp>
        <p:nvSpPr>
          <p:cNvPr id="5" name="Title 1"/>
          <p:cNvSpPr txBox="1">
            <a:spLocks/>
          </p:cNvSpPr>
          <p:nvPr/>
        </p:nvSpPr>
        <p:spPr>
          <a:xfrm>
            <a:off x="508000" y="6127265"/>
            <a:ext cx="7299572" cy="5363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4061105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400" dirty="0" err="1" smtClean="0">
                <a:latin typeface="Palatino Linotype"/>
                <a:cs typeface="Palatino Linotype"/>
              </a:rPr>
              <a:t>Öğrenen</a:t>
            </a:r>
            <a:r>
              <a:rPr lang="en-US" sz="2400" dirty="0" smtClean="0">
                <a:latin typeface="Palatino Linotype"/>
                <a:cs typeface="Palatino Linotype"/>
              </a:rPr>
              <a:t> </a:t>
            </a:r>
            <a:r>
              <a:rPr lang="en-US" sz="2400" dirty="0" err="1" smtClean="0">
                <a:latin typeface="Palatino Linotype"/>
                <a:cs typeface="Palatino Linotype"/>
              </a:rPr>
              <a:t>Örgüt</a:t>
            </a:r>
            <a:r>
              <a:rPr lang="en-US" sz="2400" dirty="0" smtClean="0">
                <a:latin typeface="Palatino Linotype"/>
                <a:cs typeface="Palatino Linotype"/>
              </a:rPr>
              <a:t> </a:t>
            </a:r>
            <a:r>
              <a:rPr lang="en-US" sz="2400" dirty="0" err="1" smtClean="0">
                <a:latin typeface="Palatino Linotype"/>
                <a:cs typeface="Palatino Linotype"/>
              </a:rPr>
              <a:t>Kavramı</a:t>
            </a:r>
            <a:endParaRPr lang="en-US" sz="2400" dirty="0" smtClean="0">
              <a:latin typeface="Palatino Linotype"/>
              <a:cs typeface="Palatino Linotype"/>
            </a:endParaRPr>
          </a:p>
          <a:p>
            <a:r>
              <a:rPr lang="en-US" sz="2400" dirty="0" err="1" smtClean="0">
                <a:latin typeface="Palatino Linotype"/>
                <a:cs typeface="Palatino Linotype"/>
              </a:rPr>
              <a:t>Öğrenen</a:t>
            </a:r>
            <a:r>
              <a:rPr lang="en-US" sz="2400" dirty="0" smtClean="0">
                <a:latin typeface="Palatino Linotype"/>
                <a:cs typeface="Palatino Linotype"/>
              </a:rPr>
              <a:t> </a:t>
            </a:r>
            <a:r>
              <a:rPr lang="en-US" sz="2400" dirty="0" err="1" smtClean="0">
                <a:latin typeface="Palatino Linotype"/>
                <a:cs typeface="Palatino Linotype"/>
              </a:rPr>
              <a:t>Örgütlerin</a:t>
            </a:r>
            <a:r>
              <a:rPr lang="en-US" sz="2400" dirty="0" smtClean="0">
                <a:latin typeface="Palatino Linotype"/>
                <a:cs typeface="Palatino Linotype"/>
              </a:rPr>
              <a:t> </a:t>
            </a:r>
            <a:r>
              <a:rPr lang="en-US" sz="2400" dirty="0" err="1" smtClean="0">
                <a:latin typeface="Palatino Linotype"/>
                <a:cs typeface="Palatino Linotype"/>
              </a:rPr>
              <a:t>Gelişim</a:t>
            </a:r>
            <a:r>
              <a:rPr lang="en-US" sz="2400" dirty="0" smtClean="0">
                <a:latin typeface="Palatino Linotype"/>
                <a:cs typeface="Palatino Linotype"/>
              </a:rPr>
              <a:t> </a:t>
            </a:r>
            <a:r>
              <a:rPr lang="en-US" sz="2400" dirty="0" err="1" smtClean="0">
                <a:latin typeface="Palatino Linotype"/>
                <a:cs typeface="Palatino Linotype"/>
              </a:rPr>
              <a:t>Aşamaları</a:t>
            </a:r>
            <a:endParaRPr lang="en-US" sz="2400" dirty="0" smtClean="0">
              <a:latin typeface="Palatino Linotype"/>
              <a:cs typeface="Palatino Linotype"/>
            </a:endParaRPr>
          </a:p>
          <a:p>
            <a:r>
              <a:rPr lang="en-US" sz="2400" dirty="0" err="1" smtClean="0">
                <a:latin typeface="Palatino Linotype"/>
                <a:cs typeface="Palatino Linotype"/>
              </a:rPr>
              <a:t>Öğrenen</a:t>
            </a:r>
            <a:r>
              <a:rPr lang="en-US" sz="2400" dirty="0" smtClean="0">
                <a:latin typeface="Palatino Linotype"/>
                <a:cs typeface="Palatino Linotype"/>
              </a:rPr>
              <a:t> </a:t>
            </a:r>
            <a:r>
              <a:rPr lang="en-US" sz="2400" dirty="0" err="1" smtClean="0">
                <a:latin typeface="Palatino Linotype"/>
                <a:cs typeface="Palatino Linotype"/>
              </a:rPr>
              <a:t>Örgütlerin</a:t>
            </a:r>
            <a:r>
              <a:rPr lang="en-US" sz="2400" dirty="0" smtClean="0">
                <a:latin typeface="Palatino Linotype"/>
                <a:cs typeface="Palatino Linotype"/>
              </a:rPr>
              <a:t> </a:t>
            </a:r>
            <a:r>
              <a:rPr lang="en-US" sz="2400" dirty="0" err="1" smtClean="0">
                <a:latin typeface="Palatino Linotype"/>
                <a:cs typeface="Palatino Linotype"/>
              </a:rPr>
              <a:t>Yetenekleri</a:t>
            </a:r>
            <a:endParaRPr lang="en-US" sz="2400" dirty="0" smtClean="0">
              <a:latin typeface="Palatino Linotype"/>
              <a:cs typeface="Palatino Linotype"/>
            </a:endParaRPr>
          </a:p>
          <a:p>
            <a:r>
              <a:rPr lang="en-US" sz="2400" dirty="0" err="1" smtClean="0">
                <a:latin typeface="Palatino Linotype"/>
                <a:cs typeface="Palatino Linotype"/>
              </a:rPr>
              <a:t>Öğrenen</a:t>
            </a:r>
            <a:r>
              <a:rPr lang="en-US" sz="2400" dirty="0" smtClean="0">
                <a:latin typeface="Palatino Linotype"/>
                <a:cs typeface="Palatino Linotype"/>
              </a:rPr>
              <a:t> </a:t>
            </a:r>
            <a:r>
              <a:rPr lang="en-US" sz="2400" dirty="0" err="1" smtClean="0">
                <a:latin typeface="Palatino Linotype"/>
                <a:cs typeface="Palatino Linotype"/>
              </a:rPr>
              <a:t>Örgütlerin</a:t>
            </a:r>
            <a:r>
              <a:rPr lang="en-US" sz="2400" dirty="0" smtClean="0">
                <a:latin typeface="Palatino Linotype"/>
                <a:cs typeface="Palatino Linotype"/>
              </a:rPr>
              <a:t> </a:t>
            </a:r>
            <a:r>
              <a:rPr lang="en-US" sz="2400" dirty="0" err="1" smtClean="0">
                <a:latin typeface="Palatino Linotype"/>
                <a:cs typeface="Palatino Linotype"/>
              </a:rPr>
              <a:t>Disiplinleri</a:t>
            </a:r>
            <a:endParaRPr lang="en-US" sz="2400" dirty="0" smtClean="0">
              <a:latin typeface="Palatino Linotype"/>
              <a:cs typeface="Palatino Linotype"/>
            </a:endParaRPr>
          </a:p>
          <a:p>
            <a:r>
              <a:rPr lang="en-US" sz="2400" dirty="0" err="1" smtClean="0">
                <a:latin typeface="Palatino Linotype"/>
                <a:cs typeface="Palatino Linotype"/>
              </a:rPr>
              <a:t>Sistem</a:t>
            </a:r>
            <a:r>
              <a:rPr lang="en-US" sz="2400" dirty="0" smtClean="0">
                <a:latin typeface="Palatino Linotype"/>
                <a:cs typeface="Palatino Linotype"/>
              </a:rPr>
              <a:t> </a:t>
            </a:r>
            <a:r>
              <a:rPr lang="en-US" sz="2400" dirty="0" err="1" smtClean="0">
                <a:latin typeface="Palatino Linotype"/>
                <a:cs typeface="Palatino Linotype"/>
              </a:rPr>
              <a:t>Düşüncesi</a:t>
            </a:r>
            <a:endParaRPr lang="en-US" sz="2400" dirty="0" smtClean="0">
              <a:latin typeface="Palatino Linotype"/>
              <a:cs typeface="Palatino Linotype"/>
            </a:endParaRPr>
          </a:p>
          <a:p>
            <a:r>
              <a:rPr lang="en-US" sz="2400" dirty="0" err="1" smtClean="0">
                <a:latin typeface="Palatino Linotype"/>
                <a:cs typeface="Palatino Linotype"/>
              </a:rPr>
              <a:t>Kişisel</a:t>
            </a:r>
            <a:r>
              <a:rPr lang="en-US" sz="2400" dirty="0" smtClean="0">
                <a:latin typeface="Palatino Linotype"/>
                <a:cs typeface="Palatino Linotype"/>
              </a:rPr>
              <a:t> </a:t>
            </a:r>
            <a:r>
              <a:rPr lang="en-US" sz="2400" dirty="0" err="1" smtClean="0">
                <a:latin typeface="Palatino Linotype"/>
                <a:cs typeface="Palatino Linotype"/>
              </a:rPr>
              <a:t>Ustalık</a:t>
            </a:r>
            <a:endParaRPr lang="en-US" sz="2400" dirty="0">
              <a:latin typeface="Palatino Linotype"/>
              <a:cs typeface="Palatino Linotype"/>
            </a:endParaRPr>
          </a:p>
          <a:p>
            <a:r>
              <a:rPr lang="en-US" sz="2400" dirty="0" err="1" smtClean="0">
                <a:latin typeface="Palatino Linotype"/>
                <a:cs typeface="Palatino Linotype"/>
              </a:rPr>
              <a:t>Zihinsel</a:t>
            </a:r>
            <a:r>
              <a:rPr lang="en-US" sz="2400" dirty="0" smtClean="0">
                <a:latin typeface="Palatino Linotype"/>
                <a:cs typeface="Palatino Linotype"/>
              </a:rPr>
              <a:t> </a:t>
            </a:r>
            <a:r>
              <a:rPr lang="en-US" sz="2400" dirty="0" err="1" smtClean="0">
                <a:latin typeface="Palatino Linotype"/>
                <a:cs typeface="Palatino Linotype"/>
              </a:rPr>
              <a:t>Modeller</a:t>
            </a:r>
            <a:endParaRPr lang="en-US" sz="2400" dirty="0" smtClean="0">
              <a:latin typeface="Palatino Linotype"/>
              <a:cs typeface="Palatino Linotype"/>
            </a:endParaRPr>
          </a:p>
          <a:p>
            <a:r>
              <a:rPr lang="en-US" sz="2400" dirty="0" err="1" smtClean="0">
                <a:latin typeface="Palatino Linotype"/>
                <a:cs typeface="Palatino Linotype"/>
              </a:rPr>
              <a:t>Paylaşılan</a:t>
            </a:r>
            <a:r>
              <a:rPr lang="en-US" sz="2400" dirty="0" smtClean="0">
                <a:latin typeface="Palatino Linotype"/>
                <a:cs typeface="Palatino Linotype"/>
              </a:rPr>
              <a:t> </a:t>
            </a:r>
            <a:r>
              <a:rPr lang="en-US" sz="2400" dirty="0" err="1" smtClean="0">
                <a:latin typeface="Palatino Linotype"/>
                <a:cs typeface="Palatino Linotype"/>
              </a:rPr>
              <a:t>Vizyon</a:t>
            </a:r>
            <a:endParaRPr lang="en-US" sz="2400" dirty="0" smtClean="0">
              <a:latin typeface="Palatino Linotype"/>
              <a:cs typeface="Palatino Linotype"/>
            </a:endParaRPr>
          </a:p>
          <a:p>
            <a:r>
              <a:rPr lang="en-US" sz="2400" dirty="0" err="1" smtClean="0">
                <a:latin typeface="Palatino Linotype"/>
                <a:cs typeface="Palatino Linotype"/>
              </a:rPr>
              <a:t>Takım</a:t>
            </a:r>
            <a:r>
              <a:rPr lang="en-US" sz="2400" dirty="0" smtClean="0">
                <a:latin typeface="Palatino Linotype"/>
                <a:cs typeface="Palatino Linotype"/>
              </a:rPr>
              <a:t> </a:t>
            </a:r>
            <a:r>
              <a:rPr lang="en-US" sz="2400" dirty="0" err="1" smtClean="0">
                <a:latin typeface="Palatino Linotype"/>
                <a:cs typeface="Palatino Linotype"/>
              </a:rPr>
              <a:t>Halinde</a:t>
            </a:r>
            <a:r>
              <a:rPr lang="en-US" sz="2400" dirty="0" smtClean="0">
                <a:latin typeface="Palatino Linotype"/>
                <a:cs typeface="Palatino Linotype"/>
              </a:rPr>
              <a:t> </a:t>
            </a:r>
            <a:r>
              <a:rPr lang="en-US" sz="2400" dirty="0" err="1" smtClean="0">
                <a:latin typeface="Palatino Linotype"/>
                <a:cs typeface="Palatino Linotype"/>
              </a:rPr>
              <a:t>Öğrenme</a:t>
            </a:r>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5113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E9BD2879-3F02-4D48-A40B-DD716CFAC316}" vid="{9AEA1DF1-C304-460F-9C28-67CA6372DEDA}"/>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9470</TotalTime>
  <Words>885</Words>
  <Application>Microsoft Office PowerPoint</Application>
  <PresentationFormat>Ekran Gösterisi (4:3)</PresentationFormat>
  <Paragraphs>95</Paragraphs>
  <Slides>21</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21</vt:i4>
      </vt:variant>
    </vt:vector>
  </HeadingPairs>
  <TitlesOfParts>
    <vt:vector size="30" baseType="lpstr">
      <vt:lpstr>ＭＳ Ｐゴシック</vt:lpstr>
      <vt:lpstr>Arial</vt:lpstr>
      <vt:lpstr>Calibri</vt:lpstr>
      <vt:lpstr>Palatino Linotype</vt:lpstr>
      <vt:lpstr>Trebuchet MS</vt:lpstr>
      <vt:lpstr>Wingdings</vt:lpstr>
      <vt:lpstr>Tema2</vt:lpstr>
      <vt:lpstr>1_Rics</vt:lpstr>
      <vt:lpstr>h.t.</vt:lpstr>
      <vt:lpstr>Yönetim ve Organizasyon</vt:lpstr>
      <vt:lpstr>İçindekiler</vt:lpstr>
      <vt:lpstr>İşgören Güçlendirme</vt:lpstr>
      <vt:lpstr>Güçlendirmenin Tanımı</vt:lpstr>
      <vt:lpstr>Güçlendirmenin Boyutları</vt:lpstr>
      <vt:lpstr>Güçlendirmenin Nedenleri</vt:lpstr>
      <vt:lpstr>Güçlendirmenin Yararları</vt:lpstr>
      <vt:lpstr>Yönetim ve Organizasyon</vt:lpstr>
      <vt:lpstr>İçindekiler</vt:lpstr>
      <vt:lpstr>Öğrenen Örgüt Kavramı</vt:lpstr>
      <vt:lpstr>Öğrenen Örgüt</vt:lpstr>
      <vt:lpstr>Öğrenen Örgütlerin Gelişim Aşamaları</vt:lpstr>
      <vt:lpstr>Öğrenen Örgütlerin Yetenekleri</vt:lpstr>
      <vt:lpstr>Öğrenen Örgütlerin Disiplinleri</vt:lpstr>
      <vt:lpstr>Öğrenen Örgütlerin Disiplinleri</vt:lpstr>
      <vt:lpstr>Sistem Düşüncesi</vt:lpstr>
      <vt:lpstr>Kişisel Ustalık</vt:lpstr>
      <vt:lpstr>Zihinsel Modeller</vt:lpstr>
      <vt:lpstr>Paylaşılan Vizyon</vt:lpstr>
      <vt:lpstr>Takım Halinde Öğrenme</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140</cp:revision>
  <dcterms:created xsi:type="dcterms:W3CDTF">2017-07-29T12:11:26Z</dcterms:created>
  <dcterms:modified xsi:type="dcterms:W3CDTF">2020-03-04T14:27:29Z</dcterms:modified>
</cp:coreProperties>
</file>