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9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68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5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87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2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50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5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7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21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23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6839F-5028-624F-B468-922DDE3E415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5EFED-0C12-9648-9CE8-88D60957F9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24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MOTORLU TAŞITLAR VERGİSİ</a:t>
            </a:r>
            <a:endParaRPr lang="tr-TR" sz="5400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3600" dirty="0" smtClean="0"/>
              <a:t>YRD. DOÇ. DR. EDA ÖZDİLER KÜÇÜK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3592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MTVK 5 </a:t>
            </a:r>
            <a:r>
              <a:rPr lang="tr-TR" dirty="0"/>
              <a:t>ve </a:t>
            </a:r>
            <a:r>
              <a:rPr lang="tr-TR" dirty="0" smtClean="0"/>
              <a:t>6. </a:t>
            </a:r>
            <a:r>
              <a:rPr lang="tr-TR" dirty="0"/>
              <a:t>maddelerinde yazılı tarifelerde yer alan; </a:t>
            </a:r>
            <a:endParaRPr lang="tr-TR" dirty="0" smtClean="0"/>
          </a:p>
          <a:p>
            <a:r>
              <a:rPr lang="tr-TR" dirty="0"/>
              <a:t>a) Karayolları Trafik Kanununa </a:t>
            </a:r>
            <a:r>
              <a:rPr lang="tr-TR" dirty="0" err="1"/>
              <a:t>göre</a:t>
            </a:r>
            <a:r>
              <a:rPr lang="tr-TR" dirty="0"/>
              <a:t> trafik </a:t>
            </a:r>
            <a:r>
              <a:rPr lang="tr-TR" dirty="0" err="1"/>
              <a:t>şube</a:t>
            </a:r>
            <a:r>
              <a:rPr lang="tr-TR" dirty="0"/>
              <a:t> veya </a:t>
            </a:r>
            <a:r>
              <a:rPr lang="tr-TR" dirty="0" err="1"/>
              <a:t>bürolarına</a:t>
            </a:r>
            <a:r>
              <a:rPr lang="tr-TR" dirty="0"/>
              <a:t> kayıt ve tescil </a:t>
            </a:r>
            <a:r>
              <a:rPr lang="tr-TR" dirty="0" err="1"/>
              <a:t>edilmis</a:t>
            </a:r>
            <a:r>
              <a:rPr lang="tr-TR" dirty="0"/>
              <a:t>̧ bulunan motorlu kara </a:t>
            </a:r>
            <a:r>
              <a:rPr lang="tr-TR" dirty="0" err="1"/>
              <a:t>taşıtları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/>
              <a:t>b) </a:t>
            </a:r>
            <a:r>
              <a:rPr lang="tr-TR" dirty="0" err="1"/>
              <a:t>Ulaştırma</a:t>
            </a:r>
            <a:r>
              <a:rPr lang="tr-TR" dirty="0"/>
              <a:t> </a:t>
            </a:r>
            <a:r>
              <a:rPr lang="tr-TR" dirty="0" err="1"/>
              <a:t>Bakanlığı</a:t>
            </a:r>
            <a:r>
              <a:rPr lang="tr-TR" dirty="0"/>
              <a:t> Sivil Havacılık Genel </a:t>
            </a:r>
            <a:r>
              <a:rPr lang="tr-TR" dirty="0" err="1"/>
              <a:t>Müdürlüğüne</a:t>
            </a:r>
            <a:r>
              <a:rPr lang="tr-TR" dirty="0"/>
              <a:t> kayıt ve tescil </a:t>
            </a:r>
            <a:r>
              <a:rPr lang="tr-TR" dirty="0" err="1"/>
              <a:t>edilmis</a:t>
            </a:r>
            <a:r>
              <a:rPr lang="tr-TR" dirty="0"/>
              <a:t>̧ olan </a:t>
            </a:r>
            <a:r>
              <a:rPr lang="tr-TR" dirty="0" err="1"/>
              <a:t>uçak</a:t>
            </a:r>
            <a:r>
              <a:rPr lang="tr-TR" dirty="0"/>
              <a:t> ve </a:t>
            </a:r>
            <a:r>
              <a:rPr lang="tr-TR" dirty="0" smtClean="0"/>
              <a:t>helikopterler Motorlu </a:t>
            </a:r>
            <a:r>
              <a:rPr lang="tr-TR" dirty="0" err="1"/>
              <a:t>Taşıtlar</a:t>
            </a:r>
            <a:r>
              <a:rPr lang="tr-TR" dirty="0"/>
              <a:t> Vergisine </a:t>
            </a:r>
            <a:r>
              <a:rPr lang="tr-TR" dirty="0" smtClean="0"/>
              <a:t>tabidir.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45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Motorlu </a:t>
            </a:r>
            <a:r>
              <a:rPr lang="tr-TR" dirty="0" err="1"/>
              <a:t>taşıt</a:t>
            </a:r>
            <a:r>
              <a:rPr lang="tr-TR" dirty="0"/>
              <a:t>: Karada, havada </a:t>
            </a:r>
            <a:r>
              <a:rPr lang="tr-TR" dirty="0" smtClean="0"/>
              <a:t>insan</a:t>
            </a:r>
            <a:r>
              <a:rPr lang="tr-TR" dirty="0"/>
              <a:t>, hayvan ve </a:t>
            </a:r>
            <a:r>
              <a:rPr lang="tr-TR" dirty="0" err="1"/>
              <a:t>eşya</a:t>
            </a:r>
            <a:r>
              <a:rPr lang="tr-TR" dirty="0"/>
              <a:t> </a:t>
            </a:r>
            <a:r>
              <a:rPr lang="tr-TR" dirty="0" err="1"/>
              <a:t>taşımaya</a:t>
            </a:r>
            <a:r>
              <a:rPr lang="tr-TR" dirty="0"/>
              <a:t> yarayan ve </a:t>
            </a:r>
            <a:r>
              <a:rPr lang="tr-TR" dirty="0" smtClean="0"/>
              <a:t>makine </a:t>
            </a:r>
            <a:r>
              <a:rPr lang="tr-TR" dirty="0"/>
              <a:t>kuvvetiyle hareket eden </a:t>
            </a:r>
            <a:r>
              <a:rPr lang="tr-TR" dirty="0" err="1"/>
              <a:t>taşıtlardır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Otomobil: Yapısı itibarıyla, </a:t>
            </a:r>
            <a:r>
              <a:rPr lang="tr-TR" dirty="0" err="1"/>
              <a:t>sürücüsu</a:t>
            </a:r>
            <a:r>
              <a:rPr lang="tr-TR" dirty="0"/>
              <a:t>̈ dahil en </a:t>
            </a:r>
            <a:r>
              <a:rPr lang="tr-TR" dirty="0" err="1"/>
              <a:t>çok</a:t>
            </a:r>
            <a:r>
              <a:rPr lang="tr-TR" dirty="0"/>
              <a:t> sekiz oturma yeri olan ve insan </a:t>
            </a:r>
            <a:r>
              <a:rPr lang="tr-TR" dirty="0" err="1"/>
              <a:t>taşımak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imal </a:t>
            </a:r>
            <a:r>
              <a:rPr lang="tr-TR" dirty="0" err="1"/>
              <a:t>edilmis</a:t>
            </a:r>
            <a:r>
              <a:rPr lang="tr-TR" dirty="0"/>
              <a:t>̧ bulunan motorlu </a:t>
            </a:r>
            <a:r>
              <a:rPr lang="tr-TR" dirty="0" err="1"/>
              <a:t>araçtır</a:t>
            </a:r>
            <a:r>
              <a:rPr lang="tr-TR" dirty="0"/>
              <a:t>. </a:t>
            </a:r>
          </a:p>
          <a:p>
            <a:r>
              <a:rPr lang="tr-TR" dirty="0" smtClean="0"/>
              <a:t>Motosiklet</a:t>
            </a:r>
            <a:r>
              <a:rPr lang="tr-TR" dirty="0"/>
              <a:t>: </a:t>
            </a:r>
            <a:r>
              <a:rPr lang="tr-TR" dirty="0" smtClean="0"/>
              <a:t>İki </a:t>
            </a:r>
            <a:r>
              <a:rPr lang="tr-TR" dirty="0"/>
              <a:t>veya </a:t>
            </a:r>
            <a:r>
              <a:rPr lang="tr-TR" dirty="0" err="1"/>
              <a:t>üc</a:t>
            </a:r>
            <a:r>
              <a:rPr lang="tr-TR" dirty="0"/>
              <a:t>̧ tekerlekli sepetli veya sepetsiz motorlu </a:t>
            </a:r>
            <a:r>
              <a:rPr lang="tr-TR" dirty="0" err="1"/>
              <a:t>araçlardır</a:t>
            </a:r>
            <a:r>
              <a:rPr lang="tr-TR" dirty="0"/>
              <a:t>. Bunlardan </a:t>
            </a:r>
            <a:r>
              <a:rPr lang="tr-TR" dirty="0" err="1"/>
              <a:t>karoserisi</a:t>
            </a:r>
            <a:r>
              <a:rPr lang="tr-TR" dirty="0"/>
              <a:t> </a:t>
            </a:r>
            <a:r>
              <a:rPr lang="tr-TR" dirty="0" err="1"/>
              <a:t>yük</a:t>
            </a:r>
            <a:r>
              <a:rPr lang="tr-TR" dirty="0"/>
              <a:t> </a:t>
            </a:r>
            <a:r>
              <a:rPr lang="tr-TR" dirty="0" err="1"/>
              <a:t>taşıyabilecek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sandıklı veya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biçimde</a:t>
            </a:r>
            <a:r>
              <a:rPr lang="tr-TR" dirty="0"/>
              <a:t> </a:t>
            </a:r>
            <a:r>
              <a:rPr lang="tr-TR" dirty="0" err="1"/>
              <a:t>yapılmıs</a:t>
            </a:r>
            <a:r>
              <a:rPr lang="tr-TR" dirty="0"/>
              <a:t>̧ olan ve yolcu </a:t>
            </a:r>
            <a:r>
              <a:rPr lang="tr-TR" dirty="0" err="1"/>
              <a:t>taşımalarında</a:t>
            </a:r>
            <a:r>
              <a:rPr lang="tr-TR" dirty="0"/>
              <a:t> kullanılmayan </a:t>
            </a:r>
            <a:r>
              <a:rPr lang="tr-TR" dirty="0" err="1"/>
              <a:t>üc</a:t>
            </a:r>
            <a:r>
              <a:rPr lang="tr-TR" dirty="0"/>
              <a:t>̧ tekerlekli motosikletlere </a:t>
            </a:r>
            <a:r>
              <a:rPr lang="tr-TR" dirty="0" err="1"/>
              <a:t>yük</a:t>
            </a:r>
            <a:r>
              <a:rPr lang="tr-TR" dirty="0"/>
              <a:t> motosikleti </a:t>
            </a:r>
            <a:r>
              <a:rPr lang="tr-TR" dirty="0" smtClean="0"/>
              <a:t>denir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0213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Minibüs</a:t>
            </a:r>
            <a:r>
              <a:rPr lang="tr-TR" dirty="0" smtClean="0"/>
              <a:t>: Yapısı itibarıyla </a:t>
            </a:r>
            <a:r>
              <a:rPr lang="tr-TR" dirty="0" err="1" smtClean="0"/>
              <a:t>sürücüsu</a:t>
            </a:r>
            <a:r>
              <a:rPr lang="tr-TR" dirty="0" smtClean="0"/>
              <a:t>̈ dahil dokuz ile </a:t>
            </a:r>
            <a:r>
              <a:rPr lang="tr-TR" dirty="0" err="1" smtClean="0"/>
              <a:t>onbes</a:t>
            </a:r>
            <a:r>
              <a:rPr lang="tr-TR" dirty="0" smtClean="0"/>
              <a:t>̧ oturma yeri olan ve insan </a:t>
            </a:r>
            <a:r>
              <a:rPr lang="tr-TR" dirty="0" err="1" smtClean="0"/>
              <a:t>taşımak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bulunan motorlu </a:t>
            </a:r>
            <a:r>
              <a:rPr lang="tr-TR" dirty="0" err="1" smtClean="0"/>
              <a:t>araçtır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Otobüs</a:t>
            </a:r>
            <a:r>
              <a:rPr lang="tr-TR" dirty="0" smtClean="0"/>
              <a:t>: Yapısı itibarıyla </a:t>
            </a:r>
            <a:r>
              <a:rPr lang="tr-TR" dirty="0" err="1" smtClean="0"/>
              <a:t>sürücüsu</a:t>
            </a:r>
            <a:r>
              <a:rPr lang="tr-TR" dirty="0" smtClean="0"/>
              <a:t>̈ dahil en az </a:t>
            </a:r>
            <a:r>
              <a:rPr lang="tr-TR" dirty="0" err="1" smtClean="0"/>
              <a:t>onaltı</a:t>
            </a:r>
            <a:r>
              <a:rPr lang="tr-TR" dirty="0" smtClean="0"/>
              <a:t> oturma yeri olan ve insan </a:t>
            </a:r>
            <a:r>
              <a:rPr lang="tr-TR" dirty="0" err="1" smtClean="0"/>
              <a:t>taşımak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bulunan motorlu </a:t>
            </a:r>
            <a:r>
              <a:rPr lang="tr-TR" dirty="0" err="1" smtClean="0"/>
              <a:t>araçtır</a:t>
            </a:r>
            <a:r>
              <a:rPr lang="tr-TR" dirty="0" smtClean="0"/>
              <a:t>. </a:t>
            </a:r>
            <a:r>
              <a:rPr lang="tr-TR" dirty="0" err="1" smtClean="0"/>
              <a:t>Troleybüsler</a:t>
            </a:r>
            <a:r>
              <a:rPr lang="tr-TR" dirty="0" smtClean="0"/>
              <a:t> de bu sınıfa dahildir. </a:t>
            </a:r>
          </a:p>
          <a:p>
            <a:r>
              <a:rPr lang="tr-TR" dirty="0" err="1" smtClean="0"/>
              <a:t>Kaptıkaçtı</a:t>
            </a:r>
            <a:r>
              <a:rPr lang="tr-TR" dirty="0" smtClean="0"/>
              <a:t>: </a:t>
            </a:r>
            <a:r>
              <a:rPr lang="tr-TR" dirty="0" err="1" smtClean="0"/>
              <a:t>Şoföründen</a:t>
            </a:r>
            <a:r>
              <a:rPr lang="tr-TR" dirty="0" smtClean="0"/>
              <a:t> </a:t>
            </a:r>
            <a:r>
              <a:rPr lang="tr-TR" dirty="0" err="1" smtClean="0"/>
              <a:t>başka</a:t>
            </a:r>
            <a:r>
              <a:rPr lang="tr-TR" dirty="0" smtClean="0"/>
              <a:t>, oturmaları </a:t>
            </a:r>
            <a:r>
              <a:rPr lang="tr-TR" dirty="0" err="1" smtClean="0"/>
              <a:t>şartıyla</a:t>
            </a:r>
            <a:r>
              <a:rPr lang="tr-TR" dirty="0" smtClean="0"/>
              <a:t> en </a:t>
            </a:r>
            <a:r>
              <a:rPr lang="tr-TR" dirty="0" err="1" smtClean="0"/>
              <a:t>çok</a:t>
            </a:r>
            <a:r>
              <a:rPr lang="tr-TR" dirty="0" smtClean="0"/>
              <a:t> yedi yolcu alabilen, insan </a:t>
            </a:r>
            <a:r>
              <a:rPr lang="tr-TR" dirty="0" err="1" smtClean="0"/>
              <a:t>taşımak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olan ve bu maksatla kullanılan, yerle temas halinde </a:t>
            </a:r>
            <a:r>
              <a:rPr lang="tr-TR" dirty="0" err="1" smtClean="0"/>
              <a:t>dört</a:t>
            </a:r>
            <a:r>
              <a:rPr lang="tr-TR" dirty="0" smtClean="0"/>
              <a:t> </a:t>
            </a:r>
            <a:r>
              <a:rPr lang="tr-TR" dirty="0" err="1" smtClean="0"/>
              <a:t>tekerleği</a:t>
            </a:r>
            <a:r>
              <a:rPr lang="tr-TR" dirty="0" smtClean="0"/>
              <a:t> bulunan, </a:t>
            </a:r>
            <a:r>
              <a:rPr lang="tr-TR" dirty="0" err="1" smtClean="0"/>
              <a:t>şekil</a:t>
            </a:r>
            <a:r>
              <a:rPr lang="tr-TR" dirty="0" smtClean="0"/>
              <a:t> ve </a:t>
            </a:r>
            <a:r>
              <a:rPr lang="tr-TR" dirty="0" err="1" smtClean="0"/>
              <a:t>yapılışı</a:t>
            </a:r>
            <a:r>
              <a:rPr lang="tr-TR" dirty="0" smtClean="0"/>
              <a:t> itibarıyla otomobilden farklı olan motorlu </a:t>
            </a:r>
            <a:r>
              <a:rPr lang="tr-TR" dirty="0" err="1" smtClean="0"/>
              <a:t>taşıtlardır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24868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Arazi </a:t>
            </a:r>
            <a:r>
              <a:rPr lang="tr-TR" dirty="0" err="1" smtClean="0"/>
              <a:t>taşıtı</a:t>
            </a:r>
            <a:r>
              <a:rPr lang="tr-TR" dirty="0" smtClean="0"/>
              <a:t>: Karayollarında yolcu veya </a:t>
            </a:r>
            <a:r>
              <a:rPr lang="tr-TR" dirty="0" err="1" smtClean="0"/>
              <a:t>yük</a:t>
            </a:r>
            <a:r>
              <a:rPr lang="tr-TR" dirty="0" smtClean="0"/>
              <a:t> </a:t>
            </a:r>
            <a:r>
              <a:rPr lang="tr-TR" dirty="0" err="1" smtClean="0"/>
              <a:t>taşıyabilecek</a:t>
            </a:r>
            <a:r>
              <a:rPr lang="tr-TR" dirty="0" smtClean="0"/>
              <a:t> </a:t>
            </a:r>
            <a:r>
              <a:rPr lang="tr-TR" dirty="0" err="1" smtClean="0"/>
              <a:t>şekilde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olmakla beraber </a:t>
            </a:r>
            <a:r>
              <a:rPr lang="tr-TR" dirty="0" err="1" smtClean="0"/>
              <a:t>bütün</a:t>
            </a:r>
            <a:r>
              <a:rPr lang="tr-TR" dirty="0" smtClean="0"/>
              <a:t> tekerlekleri motordan </a:t>
            </a:r>
            <a:r>
              <a:rPr lang="tr-TR" dirty="0" err="1" smtClean="0"/>
              <a:t>güc</a:t>
            </a:r>
            <a:r>
              <a:rPr lang="tr-TR" dirty="0" smtClean="0"/>
              <a:t>̧ alan veya alabilen motorlu </a:t>
            </a:r>
            <a:r>
              <a:rPr lang="tr-TR" dirty="0" err="1" smtClean="0"/>
              <a:t>araçtır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Panel </a:t>
            </a:r>
            <a:r>
              <a:rPr lang="tr-TR" dirty="0" err="1" smtClean="0"/>
              <a:t>van</a:t>
            </a:r>
            <a:r>
              <a:rPr lang="tr-TR" dirty="0" smtClean="0"/>
              <a:t>: Azami toplam </a:t>
            </a:r>
            <a:r>
              <a:rPr lang="tr-TR" dirty="0" err="1" smtClean="0"/>
              <a:t>ağırlığı</a:t>
            </a:r>
            <a:r>
              <a:rPr lang="tr-TR" dirty="0" smtClean="0"/>
              <a:t> 3500 kilogramı </a:t>
            </a:r>
            <a:r>
              <a:rPr lang="tr-TR" dirty="0" err="1" smtClean="0"/>
              <a:t>geçmeyen</a:t>
            </a:r>
            <a:r>
              <a:rPr lang="tr-TR" dirty="0" smtClean="0"/>
              <a:t>, kapalı kasalı, </a:t>
            </a:r>
            <a:r>
              <a:rPr lang="tr-TR" dirty="0" err="1" smtClean="0"/>
              <a:t>sürücu</a:t>
            </a:r>
            <a:r>
              <a:rPr lang="tr-TR" dirty="0" smtClean="0"/>
              <a:t>̈ kısmından </a:t>
            </a:r>
            <a:r>
              <a:rPr lang="tr-TR" dirty="0" err="1" smtClean="0"/>
              <a:t>başka</a:t>
            </a:r>
            <a:r>
              <a:rPr lang="tr-TR" dirty="0" smtClean="0"/>
              <a:t> tek veya daha fazla sıralı oturma yeri bulunan, insan ve </a:t>
            </a:r>
            <a:r>
              <a:rPr lang="tr-TR" dirty="0" err="1" smtClean="0"/>
              <a:t>yük</a:t>
            </a:r>
            <a:r>
              <a:rPr lang="tr-TR" dirty="0" smtClean="0"/>
              <a:t> </a:t>
            </a:r>
            <a:r>
              <a:rPr lang="tr-TR" dirty="0" err="1" smtClean="0"/>
              <a:t>taşımak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olan </a:t>
            </a:r>
            <a:r>
              <a:rPr lang="tr-TR" dirty="0" err="1" smtClean="0"/>
              <a:t>taşıtlardır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Motorlu karavan: </a:t>
            </a:r>
            <a:r>
              <a:rPr lang="tr-TR" dirty="0" err="1" smtClean="0"/>
              <a:t>Yük</a:t>
            </a:r>
            <a:r>
              <a:rPr lang="tr-TR" dirty="0" smtClean="0"/>
              <a:t> </a:t>
            </a:r>
            <a:r>
              <a:rPr lang="tr-TR" dirty="0" err="1" smtClean="0"/>
              <a:t>taşımasında</a:t>
            </a:r>
            <a:r>
              <a:rPr lang="tr-TR" dirty="0" smtClean="0"/>
              <a:t> kullanılmayan, </a:t>
            </a:r>
            <a:r>
              <a:rPr lang="tr-TR" dirty="0" err="1" smtClean="0"/>
              <a:t>ic</a:t>
            </a:r>
            <a:r>
              <a:rPr lang="tr-TR" dirty="0" smtClean="0"/>
              <a:t>̧ tasarımı tatil yapmaya uygun </a:t>
            </a:r>
            <a:r>
              <a:rPr lang="tr-TR" dirty="0" err="1" smtClean="0"/>
              <a:t>teçhizatlarla</a:t>
            </a:r>
            <a:r>
              <a:rPr lang="tr-TR" dirty="0" smtClean="0"/>
              <a:t> </a:t>
            </a:r>
            <a:r>
              <a:rPr lang="tr-TR" dirty="0" err="1" smtClean="0"/>
              <a:t>donatılmıs</a:t>
            </a:r>
            <a:r>
              <a:rPr lang="tr-TR" dirty="0" smtClean="0"/>
              <a:t>̧, hizmet </a:t>
            </a:r>
            <a:r>
              <a:rPr lang="tr-TR" dirty="0" err="1" smtClean="0"/>
              <a:t>edebileceği</a:t>
            </a:r>
            <a:r>
              <a:rPr lang="tr-TR" dirty="0" smtClean="0"/>
              <a:t> kadar yolcu </a:t>
            </a:r>
            <a:r>
              <a:rPr lang="tr-TR" dirty="0" err="1" smtClean="0"/>
              <a:t>taşıyabilen</a:t>
            </a:r>
            <a:r>
              <a:rPr lang="tr-TR" dirty="0" smtClean="0"/>
              <a:t> motorlu </a:t>
            </a:r>
            <a:r>
              <a:rPr lang="tr-TR" dirty="0" err="1" smtClean="0"/>
              <a:t>taşıttır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7342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Kamyonet: </a:t>
            </a:r>
            <a:r>
              <a:rPr lang="tr-TR" dirty="0" err="1"/>
              <a:t>İ</a:t>
            </a:r>
            <a:r>
              <a:rPr lang="tr-TR" dirty="0" err="1" smtClean="0"/>
              <a:t>̇zin</a:t>
            </a:r>
            <a:r>
              <a:rPr lang="tr-TR" dirty="0" smtClean="0"/>
              <a:t> verilebilen azami </a:t>
            </a:r>
            <a:r>
              <a:rPr lang="tr-TR" dirty="0" err="1" smtClean="0"/>
              <a:t>yüklu</a:t>
            </a:r>
            <a:r>
              <a:rPr lang="tr-TR" dirty="0" smtClean="0"/>
              <a:t>̈ </a:t>
            </a:r>
            <a:r>
              <a:rPr lang="tr-TR" dirty="0" err="1" smtClean="0"/>
              <a:t>ağırlığı</a:t>
            </a:r>
            <a:r>
              <a:rPr lang="tr-TR" dirty="0" smtClean="0"/>
              <a:t> 3,5 tonu </a:t>
            </a:r>
            <a:r>
              <a:rPr lang="tr-TR" dirty="0" err="1" smtClean="0"/>
              <a:t>geçmeyen</a:t>
            </a:r>
            <a:r>
              <a:rPr lang="tr-TR" dirty="0" smtClean="0"/>
              <a:t> ve </a:t>
            </a:r>
            <a:r>
              <a:rPr lang="tr-TR" dirty="0" err="1" smtClean="0"/>
              <a:t>yük</a:t>
            </a:r>
            <a:r>
              <a:rPr lang="tr-TR" dirty="0" smtClean="0"/>
              <a:t> </a:t>
            </a:r>
            <a:r>
              <a:rPr lang="tr-TR" dirty="0" err="1" smtClean="0"/>
              <a:t>taşımak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motorlu </a:t>
            </a:r>
            <a:r>
              <a:rPr lang="tr-TR" dirty="0" err="1" smtClean="0"/>
              <a:t>araçtır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Kamyon: İzin verilebilen azami </a:t>
            </a:r>
            <a:r>
              <a:rPr lang="tr-TR" dirty="0" err="1" smtClean="0"/>
              <a:t>yüklu</a:t>
            </a:r>
            <a:r>
              <a:rPr lang="tr-TR" dirty="0" smtClean="0"/>
              <a:t>̈ </a:t>
            </a:r>
            <a:r>
              <a:rPr lang="tr-TR" dirty="0" err="1" smtClean="0"/>
              <a:t>ağırlığı</a:t>
            </a:r>
            <a:r>
              <a:rPr lang="tr-TR" dirty="0" smtClean="0"/>
              <a:t> 3,5 tondan fazla olan ve </a:t>
            </a:r>
            <a:r>
              <a:rPr lang="tr-TR" dirty="0" err="1" smtClean="0"/>
              <a:t>yük</a:t>
            </a:r>
            <a:r>
              <a:rPr lang="tr-TR" dirty="0" smtClean="0"/>
              <a:t> </a:t>
            </a:r>
            <a:r>
              <a:rPr lang="tr-TR" dirty="0" err="1" smtClean="0"/>
              <a:t>taşımak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motorlu </a:t>
            </a:r>
            <a:r>
              <a:rPr lang="tr-TR" dirty="0" err="1" smtClean="0"/>
              <a:t>araçtır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Çekici</a:t>
            </a:r>
            <a:r>
              <a:rPr lang="tr-TR" dirty="0" smtClean="0"/>
              <a:t>: </a:t>
            </a:r>
            <a:r>
              <a:rPr lang="tr-TR" dirty="0" err="1" smtClean="0"/>
              <a:t>Römork</a:t>
            </a:r>
            <a:r>
              <a:rPr lang="tr-TR" dirty="0" smtClean="0"/>
              <a:t> ve yarı </a:t>
            </a:r>
            <a:r>
              <a:rPr lang="tr-TR" dirty="0" err="1" smtClean="0"/>
              <a:t>römorkları</a:t>
            </a:r>
            <a:r>
              <a:rPr lang="tr-TR" dirty="0" smtClean="0"/>
              <a:t> </a:t>
            </a:r>
            <a:r>
              <a:rPr lang="tr-TR" dirty="0" err="1" smtClean="0"/>
              <a:t>çekmek</a:t>
            </a:r>
            <a:r>
              <a:rPr lang="tr-TR" dirty="0" smtClean="0"/>
              <a:t> </a:t>
            </a:r>
            <a:r>
              <a:rPr lang="tr-TR" dirty="0" err="1" smtClean="0"/>
              <a:t>için</a:t>
            </a:r>
            <a:r>
              <a:rPr lang="tr-TR" dirty="0" smtClean="0"/>
              <a:t> imal </a:t>
            </a:r>
            <a:r>
              <a:rPr lang="tr-TR" dirty="0" err="1" smtClean="0"/>
              <a:t>edilmis</a:t>
            </a:r>
            <a:r>
              <a:rPr lang="tr-TR" dirty="0" smtClean="0"/>
              <a:t>̧ olan ve </a:t>
            </a:r>
            <a:r>
              <a:rPr lang="tr-TR" dirty="0" err="1" smtClean="0"/>
              <a:t>yük</a:t>
            </a:r>
            <a:r>
              <a:rPr lang="tr-TR" dirty="0" smtClean="0"/>
              <a:t> </a:t>
            </a:r>
            <a:r>
              <a:rPr lang="tr-TR" dirty="0" err="1" smtClean="0"/>
              <a:t>taşımayan</a:t>
            </a:r>
            <a:r>
              <a:rPr lang="tr-TR" dirty="0" smtClean="0"/>
              <a:t> motorlu </a:t>
            </a:r>
            <a:r>
              <a:rPr lang="tr-TR" dirty="0" err="1" smtClean="0"/>
              <a:t>araçtır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655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Motor silindir hacmi: </a:t>
            </a:r>
            <a:r>
              <a:rPr lang="tr-TR" dirty="0" err="1"/>
              <a:t>Taşıtların</a:t>
            </a:r>
            <a:r>
              <a:rPr lang="tr-TR" dirty="0"/>
              <a:t> motorlarını imal eden fabrikalarca </a:t>
            </a:r>
            <a:r>
              <a:rPr lang="tr-TR" dirty="0" smtClean="0"/>
              <a:t>uluslararası normlara </a:t>
            </a:r>
            <a:r>
              <a:rPr lang="tr-TR" dirty="0" err="1"/>
              <a:t>göre</a:t>
            </a:r>
            <a:r>
              <a:rPr lang="tr-TR" dirty="0"/>
              <a:t> tespit olunarak teknik belgelerinde </a:t>
            </a:r>
            <a:r>
              <a:rPr lang="tr-TR" dirty="0" err="1"/>
              <a:t>gösterilen</a:t>
            </a:r>
            <a:r>
              <a:rPr lang="tr-TR" dirty="0"/>
              <a:t> ve ilgili mevzuatları </a:t>
            </a:r>
            <a:r>
              <a:rPr lang="tr-TR" dirty="0" err="1"/>
              <a:t>gereğince</a:t>
            </a:r>
            <a:r>
              <a:rPr lang="tr-TR" dirty="0"/>
              <a:t> cm3 cinsinden ifade olunan motor hacmidir. </a:t>
            </a:r>
            <a:endParaRPr lang="tr-TR" dirty="0" smtClean="0"/>
          </a:p>
          <a:p>
            <a:r>
              <a:rPr lang="tr-TR" dirty="0" smtClean="0"/>
              <a:t>Azami </a:t>
            </a:r>
            <a:r>
              <a:rPr lang="tr-TR" dirty="0"/>
              <a:t>toplam </a:t>
            </a:r>
            <a:r>
              <a:rPr lang="tr-TR" dirty="0" err="1"/>
              <a:t>ağırlık</a:t>
            </a:r>
            <a:r>
              <a:rPr lang="tr-TR" dirty="0"/>
              <a:t>: </a:t>
            </a:r>
            <a:r>
              <a:rPr lang="tr-TR" dirty="0" err="1"/>
              <a:t>Taşıtların</a:t>
            </a:r>
            <a:r>
              <a:rPr lang="tr-TR" dirty="0"/>
              <a:t> karayollarında </a:t>
            </a:r>
            <a:r>
              <a:rPr lang="tr-TR" dirty="0" err="1"/>
              <a:t>güvenle</a:t>
            </a:r>
            <a:r>
              <a:rPr lang="tr-TR" dirty="0"/>
              <a:t> ve yapıya zarar vermeden </a:t>
            </a:r>
            <a:r>
              <a:rPr lang="tr-TR" dirty="0" err="1"/>
              <a:t>geçebilmeleri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saptanan toplam </a:t>
            </a:r>
            <a:r>
              <a:rPr lang="tr-TR" dirty="0" err="1"/>
              <a:t>ağırlıktır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Azami </a:t>
            </a:r>
            <a:r>
              <a:rPr lang="tr-TR" dirty="0" err="1"/>
              <a:t>kalkıs</a:t>
            </a:r>
            <a:r>
              <a:rPr lang="tr-TR" dirty="0"/>
              <a:t>̧ </a:t>
            </a:r>
            <a:r>
              <a:rPr lang="tr-TR" dirty="0" err="1"/>
              <a:t>ağırlığı</a:t>
            </a:r>
            <a:r>
              <a:rPr lang="tr-TR" dirty="0"/>
              <a:t>: Bir </a:t>
            </a:r>
            <a:r>
              <a:rPr lang="tr-TR" dirty="0" err="1"/>
              <a:t>uçak</a:t>
            </a:r>
            <a:r>
              <a:rPr lang="tr-TR" dirty="0"/>
              <a:t> veya helikopterin; azami yakıt, </a:t>
            </a:r>
            <a:r>
              <a:rPr lang="tr-TR" dirty="0" err="1"/>
              <a:t>yük</a:t>
            </a:r>
            <a:r>
              <a:rPr lang="tr-TR" dirty="0"/>
              <a:t>, yolcu ve </a:t>
            </a:r>
            <a:r>
              <a:rPr lang="tr-TR" dirty="0" err="1"/>
              <a:t>teçhizatı</a:t>
            </a:r>
            <a:r>
              <a:rPr lang="tr-TR" dirty="0"/>
              <a:t> dahil </a:t>
            </a:r>
            <a:r>
              <a:rPr lang="tr-TR" dirty="0" err="1"/>
              <a:t>kalkışı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özel</a:t>
            </a:r>
            <a:r>
              <a:rPr lang="tr-TR" dirty="0"/>
              <a:t> teknik emirlerinde izin verilen ve yazılı olan kilogram cinsinden </a:t>
            </a:r>
            <a:r>
              <a:rPr lang="tr-TR" dirty="0" err="1"/>
              <a:t>ağırlığıdır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98743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Taşıt</a:t>
            </a:r>
            <a:r>
              <a:rPr lang="tr-TR" dirty="0"/>
              <a:t> </a:t>
            </a:r>
            <a:r>
              <a:rPr lang="tr-TR" dirty="0" err="1"/>
              <a:t>değeri</a:t>
            </a:r>
            <a:r>
              <a:rPr lang="tr-TR" dirty="0"/>
              <a:t>: </a:t>
            </a:r>
            <a:r>
              <a:rPr lang="tr-TR" dirty="0" err="1"/>
              <a:t>Taşıtların</a:t>
            </a:r>
            <a:r>
              <a:rPr lang="tr-TR" dirty="0"/>
              <a:t> teslimi, ilk iktisabı ve </a:t>
            </a:r>
            <a:r>
              <a:rPr lang="tr-TR" dirty="0" smtClean="0"/>
              <a:t>ithalinde</a:t>
            </a:r>
            <a:r>
              <a:rPr lang="tr-TR" dirty="0"/>
              <a:t>, katma </a:t>
            </a:r>
            <a:r>
              <a:rPr lang="tr-TR" dirty="0" err="1"/>
              <a:t>değer</a:t>
            </a:r>
            <a:r>
              <a:rPr lang="tr-TR" dirty="0"/>
              <a:t> vergisi matrahını </a:t>
            </a:r>
            <a:r>
              <a:rPr lang="tr-TR" dirty="0" err="1"/>
              <a:t>oluşturan</a:t>
            </a:r>
            <a:r>
              <a:rPr lang="tr-TR" dirty="0"/>
              <a:t> </a:t>
            </a:r>
            <a:r>
              <a:rPr lang="tr-TR" dirty="0" smtClean="0"/>
              <a:t>unsurlardan oluşan </a:t>
            </a:r>
            <a:r>
              <a:rPr lang="tr-TR" dirty="0" err="1" smtClean="0"/>
              <a:t>deg</a:t>
            </a:r>
            <a:r>
              <a:rPr lang="tr-TR" dirty="0" err="1"/>
              <a:t>̆</a:t>
            </a:r>
            <a:r>
              <a:rPr lang="tr-TR" dirty="0" err="1" smtClean="0"/>
              <a:t>erdir</a:t>
            </a:r>
            <a:r>
              <a:rPr lang="tr-TR" dirty="0" smtClean="0"/>
              <a:t>.</a:t>
            </a:r>
          </a:p>
          <a:p>
            <a:r>
              <a:rPr lang="tr-TR" dirty="0"/>
              <a:t>Motorlu </a:t>
            </a:r>
            <a:r>
              <a:rPr lang="tr-TR" dirty="0" err="1"/>
              <a:t>Taşıtlar</a:t>
            </a:r>
            <a:r>
              <a:rPr lang="tr-TR" dirty="0"/>
              <a:t> Vergisinin </a:t>
            </a:r>
            <a:r>
              <a:rPr lang="tr-TR" dirty="0" err="1"/>
              <a:t>mükellefi</a:t>
            </a:r>
            <a:r>
              <a:rPr lang="tr-TR" dirty="0"/>
              <a:t>; trafik </a:t>
            </a:r>
            <a:r>
              <a:rPr lang="tr-TR" dirty="0" smtClean="0"/>
              <a:t>sicili </a:t>
            </a:r>
            <a:r>
              <a:rPr lang="tr-TR" dirty="0"/>
              <a:t>ile </a:t>
            </a:r>
            <a:r>
              <a:rPr lang="tr-TR" dirty="0" err="1"/>
              <a:t>Ulaştırma</a:t>
            </a:r>
            <a:r>
              <a:rPr lang="tr-TR" dirty="0"/>
              <a:t> </a:t>
            </a:r>
            <a:r>
              <a:rPr lang="tr-TR" dirty="0" err="1"/>
              <a:t>Bakanlığınca</a:t>
            </a:r>
            <a:r>
              <a:rPr lang="tr-TR" dirty="0"/>
              <a:t> tutulan sivil hava vasıtaları sicilinde adlarına motorlu </a:t>
            </a:r>
            <a:r>
              <a:rPr lang="tr-TR" dirty="0" err="1"/>
              <a:t>taşıt</a:t>
            </a:r>
            <a:r>
              <a:rPr lang="tr-TR" dirty="0"/>
              <a:t> kayıt ve tescil </a:t>
            </a:r>
            <a:r>
              <a:rPr lang="tr-TR" dirty="0" err="1"/>
              <a:t>edilmis</a:t>
            </a:r>
            <a:r>
              <a:rPr lang="tr-TR" dirty="0"/>
              <a:t>̧ olan </a:t>
            </a:r>
            <a:r>
              <a:rPr lang="tr-TR" dirty="0" err="1" smtClean="0"/>
              <a:t>gerc</a:t>
            </a:r>
            <a:r>
              <a:rPr lang="tr-TR" dirty="0" err="1"/>
              <a:t>̧ek</a:t>
            </a:r>
            <a:r>
              <a:rPr lang="tr-TR" dirty="0"/>
              <a:t> ve </a:t>
            </a:r>
            <a:r>
              <a:rPr lang="tr-TR" dirty="0" err="1"/>
              <a:t>tü</a:t>
            </a:r>
            <a:r>
              <a:rPr lang="tr-TR" dirty="0" err="1" smtClean="0"/>
              <a:t>zel</a:t>
            </a:r>
            <a:r>
              <a:rPr lang="tr-TR" dirty="0" smtClean="0"/>
              <a:t> </a:t>
            </a:r>
            <a:r>
              <a:rPr lang="tr-TR" dirty="0" err="1" smtClean="0"/>
              <a:t>kis</a:t>
            </a:r>
            <a:r>
              <a:rPr lang="tr-TR" dirty="0" err="1"/>
              <a:t>̧ilerdir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Motorlu </a:t>
            </a:r>
            <a:r>
              <a:rPr lang="tr-TR" dirty="0" err="1"/>
              <a:t>taşıtlar</a:t>
            </a:r>
            <a:r>
              <a:rPr lang="tr-TR" dirty="0"/>
              <a:t> vergisi </a:t>
            </a:r>
            <a:r>
              <a:rPr lang="tr-TR" dirty="0" err="1"/>
              <a:t>mükellefiyeti</a:t>
            </a:r>
            <a:r>
              <a:rPr lang="tr-TR" dirty="0"/>
              <a:t> motorlu </a:t>
            </a:r>
            <a:r>
              <a:rPr lang="tr-TR" dirty="0" err="1"/>
              <a:t>taşıtların</a:t>
            </a:r>
            <a:r>
              <a:rPr lang="tr-TR"/>
              <a:t> </a:t>
            </a:r>
            <a:r>
              <a:rPr lang="tr-TR" smtClean="0"/>
              <a:t>trafik </a:t>
            </a:r>
            <a:r>
              <a:rPr lang="tr-TR" dirty="0"/>
              <a:t>sicili ile </a:t>
            </a:r>
            <a:r>
              <a:rPr lang="tr-TR" dirty="0" err="1"/>
              <a:t>Ulaştırma</a:t>
            </a:r>
            <a:r>
              <a:rPr lang="tr-TR" dirty="0"/>
              <a:t> </a:t>
            </a:r>
            <a:r>
              <a:rPr lang="tr-TR" dirty="0" err="1"/>
              <a:t>Bakanlığı</a:t>
            </a:r>
            <a:r>
              <a:rPr lang="tr-TR" dirty="0"/>
              <a:t> tarafından tutulan sivil hava vasıtaları siciline kayıt ve tescili ile </a:t>
            </a:r>
            <a:r>
              <a:rPr lang="tr-TR" dirty="0" err="1"/>
              <a:t>başlar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09432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844</Words>
  <Application>Microsoft Macintosh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MOTORLU TAŞITLAR VERGİSİ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MOTORLU TAŞITLAR VERGİSİ</dc:title>
  <dc:creator>Esref Kucuk</dc:creator>
  <cp:lastModifiedBy>Esref Kucuk</cp:lastModifiedBy>
  <cp:revision>5</cp:revision>
  <dcterms:created xsi:type="dcterms:W3CDTF">2018-02-17T22:42:14Z</dcterms:created>
  <dcterms:modified xsi:type="dcterms:W3CDTF">2018-02-18T17:30:02Z</dcterms:modified>
</cp:coreProperties>
</file>