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35" autoAdjust="0"/>
    <p:restoredTop sz="94660"/>
  </p:normalViewPr>
  <p:slideViewPr>
    <p:cSldViewPr snapToGrid="0">
      <p:cViewPr varScale="1">
        <p:scale>
          <a:sx n="69" d="100"/>
          <a:sy n="69" d="100"/>
        </p:scale>
        <p:origin x="66" y="2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511E69D1-451C-4999-9226-EE3780B7965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28B0CCC9-1999-4E96-B806-5964A5FBCC3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F5DB7775-FB51-49D2-9F87-87CA090D17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41E11F-FDC1-4C28-B67A-7F3119CD55A3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F58D83E7-DC3F-4E5B-9592-D0B5337263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DDEB79A1-6485-47B1-A11D-3568BCFB9A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13D8B5-9D03-443D-8004-011339F9570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497137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EE334AE1-5187-4547-A0E1-2CD1DE317D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44C8A9BA-44F7-47E9-86F0-EB4A8DE2E08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0309EE66-1421-451D-96BC-4AAD7C8800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41E11F-FDC1-4C28-B67A-7F3119CD55A3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6B70A220-07D8-4BF1-B9A5-B994288E10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F2A08608-A4AF-4E26-BF84-A216CFDE2D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13D8B5-9D03-443D-8004-011339F9570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03703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9B668542-B5AB-454A-9419-5F4248654E7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A0627261-D4A3-4A1B-BB50-490D12A5718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6AE9236E-B409-4B61-B143-1AF4E2EA79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41E11F-FDC1-4C28-B67A-7F3119CD55A3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8B81CA40-2C98-425C-9297-29A8143A3E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0D8CDF0F-3F9F-42E0-B4EB-4E6644D841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13D8B5-9D03-443D-8004-011339F9570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690830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CD23D79-6F0F-4831-BAD6-60C5E75891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A9B29861-BE55-4716-B63F-752B9A7DA7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2C7FD3D6-3AC5-4CB4-A0AC-033520FC17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41E11F-FDC1-4C28-B67A-7F3119CD55A3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DBA838D6-9584-4D10-9B09-9B36570CDF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390FB472-8B66-4E2A-85CD-3DE9E52235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13D8B5-9D03-443D-8004-011339F9570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230226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1C25A61-70BA-4964-894D-114D928E41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438CF517-D542-4590-AA1B-8EF6AC021B0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B0F1243D-C72F-4690-B84A-1DA7036AD4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41E11F-FDC1-4C28-B67A-7F3119CD55A3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8B6FA35D-B2FC-4D4A-AE5B-EBCF467F7D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ECE524DB-F4C6-4234-A876-35200DCAD7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13D8B5-9D03-443D-8004-011339F9570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329479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8EBC9F4-9849-4176-981A-5ABB423E1B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6EAC365-255F-4532-9BC9-111A818D21C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1B42D363-662A-4F02-AE80-9DC489B080E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8C5CE3F2-567F-440A-9EFC-E08F066FFD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41E11F-FDC1-4C28-B67A-7F3119CD55A3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AEE80958-7A1C-45A9-85F0-F65F1F5DB5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BD733DD9-6AEB-46D1-8669-8BF1FC3C93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13D8B5-9D03-443D-8004-011339F9570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443175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563490B-E601-475E-80E1-61F6FB9BDD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73F5D9A0-B129-4F5F-A1D4-E68A86062B7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3383C0F5-0B61-4BC0-80A9-65E16F4FFCB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A5DBE96B-8D20-43E0-ACC9-2666616B793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7E405702-048B-4628-AAB3-BF175FF2EE4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F3140775-FC9C-4797-B807-FE810DA288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41E11F-FDC1-4C28-B67A-7F3119CD55A3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5B13BBCE-AB04-4EAD-AA5E-E3C7001524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0D99EC93-F90A-4909-B50C-302029D0B5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13D8B5-9D03-443D-8004-011339F9570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57240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8BDBFC56-BF19-4A34-A867-C04866DC3F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652C68E9-1B3B-45C2-B989-03B1673CDC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41E11F-FDC1-4C28-B67A-7F3119CD55A3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A18247EB-2FF4-4C06-91B4-AE49EBCA36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F8B314F4-48DA-4A8F-8CF5-0AD3637690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13D8B5-9D03-443D-8004-011339F9570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332513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3AF13962-5951-4C16-B99E-BB9DB4699E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41E11F-FDC1-4C28-B67A-7F3119CD55A3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00CF5383-668F-49BB-BD51-6851324574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B4C05FBD-EDBA-43F5-9F3B-22FA331A9C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13D8B5-9D03-443D-8004-011339F9570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672243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2EF71F8-7F75-4B81-AD4A-5557DD45D2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B3ACA7A-2D24-47A5-BC57-A725DE94D9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59A045FD-374D-49B0-A979-A1A55EBBF97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E8F730EE-F735-4CB2-88BB-79F36933F8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41E11F-FDC1-4C28-B67A-7F3119CD55A3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167B9BBE-B6B5-4828-9CDB-7540E949DA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8AD6E79E-C5A2-48C4-91B2-745742127A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13D8B5-9D03-443D-8004-011339F9570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578679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1700D77-0B5C-4C5D-8C62-66F65A84F2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490F63DF-C865-4DDD-9A14-A26A84CEADA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5C545BAD-EE7C-4428-A9B9-D69C4B6779E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059E2873-C856-417A-B110-3528AC9A96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41E11F-FDC1-4C28-B67A-7F3119CD55A3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63F25686-6E40-4F87-B6B0-C3069BD321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B1B27990-1592-478C-A11E-A08B93CAF7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13D8B5-9D03-443D-8004-011339F9570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828405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68972F04-EBD6-486B-8DE7-B59EFB4021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D91882BC-BF5A-44D9-8B94-3DD820834F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8EE0AAB9-66A5-4E4F-96C5-C6B05C8D6E4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41E11F-FDC1-4C28-B67A-7F3119CD55A3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56287455-F157-45A4-A64A-EA2093148FC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3E144AED-5FB0-4E4D-8B9A-52034511E34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13D8B5-9D03-443D-8004-011339F9570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295229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F9E1BD9-7C17-4CB6-B58C-8695F25E04B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1967201"/>
          </a:xfrm>
        </p:spPr>
        <p:txBody>
          <a:bodyPr>
            <a:normAutofit/>
          </a:bodyPr>
          <a:lstStyle/>
          <a:p>
            <a:r>
              <a:rPr lang="tr-TR" sz="2400" dirty="0">
                <a:solidFill>
                  <a:schemeClr val="tx1"/>
                </a:solidFill>
              </a:rPr>
              <a:t>HİN 137 Temel Hintçe</a:t>
            </a:r>
            <a:br>
              <a:rPr lang="tr-TR" sz="2400" dirty="0">
                <a:solidFill>
                  <a:schemeClr val="tx1"/>
                </a:solidFill>
              </a:rPr>
            </a:br>
            <a:br>
              <a:rPr lang="tr-TR" sz="2400" dirty="0">
                <a:solidFill>
                  <a:schemeClr val="tx1"/>
                </a:solidFill>
              </a:rPr>
            </a:br>
            <a:r>
              <a:rPr lang="tr-TR" sz="2400" dirty="0">
                <a:solidFill>
                  <a:schemeClr val="tx1"/>
                </a:solidFill>
              </a:rPr>
              <a:t>Sesli Harflerin Sembollerle Gösterimi</a:t>
            </a:r>
            <a:br>
              <a:rPr lang="tr-TR" sz="2400" dirty="0">
                <a:solidFill>
                  <a:schemeClr val="tx1"/>
                </a:solidFill>
              </a:rPr>
            </a:br>
            <a:br>
              <a:rPr lang="tr-TR" sz="2400" dirty="0">
                <a:solidFill>
                  <a:schemeClr val="tx1"/>
                </a:solidFill>
              </a:rPr>
            </a:br>
            <a:r>
              <a:rPr lang="tr-TR" sz="2400" dirty="0">
                <a:solidFill>
                  <a:schemeClr val="tx1"/>
                </a:solidFill>
              </a:rPr>
              <a:t>2. Hafta</a:t>
            </a:r>
            <a:endParaRPr lang="tr-TR" sz="2400" dirty="0"/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088345F4-7FC0-45C8-AD7D-4E5415AF08A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7500" lnSpcReduction="20000"/>
          </a:bodyPr>
          <a:lstStyle/>
          <a:p>
            <a:pPr algn="r"/>
            <a:r>
              <a:rPr lang="tr-TR" dirty="0"/>
              <a:t>Prof. Dr. H. Derya Can</a:t>
            </a:r>
          </a:p>
          <a:p>
            <a:pPr algn="r"/>
            <a:r>
              <a:rPr lang="tr-TR" dirty="0"/>
              <a:t>Ankara Üniversitesi</a:t>
            </a:r>
          </a:p>
          <a:p>
            <a:pPr algn="r"/>
            <a:r>
              <a:rPr lang="tr-TR" dirty="0"/>
              <a:t>Dil ve Tarih-Coğrafya Fakültesi</a:t>
            </a:r>
          </a:p>
          <a:p>
            <a:pPr algn="r"/>
            <a:r>
              <a:rPr lang="tr-TR" dirty="0"/>
              <a:t>Doğu Dilleri ve Edebiyatları Bölümü</a:t>
            </a:r>
          </a:p>
          <a:p>
            <a:pPr algn="r"/>
            <a:r>
              <a:rPr lang="tr-TR" dirty="0"/>
              <a:t>Hindoloji Anabilim Dalı</a:t>
            </a:r>
          </a:p>
          <a:p>
            <a:pPr algn="r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985153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ikdörtgen 2">
            <a:extLst>
              <a:ext uri="{FF2B5EF4-FFF2-40B4-BE49-F238E27FC236}">
                <a16:creationId xmlns:a16="http://schemas.microsoft.com/office/drawing/2014/main" id="{8D7EB99A-01F3-4FC8-AE0D-0BFDC781FE88}"/>
              </a:ext>
            </a:extLst>
          </p:cNvPr>
          <p:cNvSpPr/>
          <p:nvPr/>
        </p:nvSpPr>
        <p:spPr>
          <a:xfrm>
            <a:off x="4238645" y="1443244"/>
            <a:ext cx="321594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hi-IN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अ</a:t>
            </a:r>
            <a:r>
              <a:rPr lang="tr-TR" sz="2800" dirty="0"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 (a)	</a:t>
            </a:r>
            <a:r>
              <a:rPr lang="tr-TR" sz="2800" dirty="0">
                <a:latin typeface="Mangal" panose="02040503050203030202" pitchFamily="18" charset="0"/>
                <a:ea typeface="Calibri" panose="020F0502020204030204" pitchFamily="34" charset="0"/>
              </a:rPr>
              <a:t>Ø</a:t>
            </a:r>
            <a:r>
              <a:rPr lang="hi-IN" sz="2800" dirty="0">
                <a:ea typeface="Calibri" panose="020F0502020204030204" pitchFamily="34" charset="0"/>
              </a:rPr>
              <a:t>	</a:t>
            </a:r>
            <a:r>
              <a:rPr lang="hi-IN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आ</a:t>
            </a:r>
            <a:r>
              <a:rPr lang="tr-TR" sz="2800" dirty="0"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 (</a:t>
            </a:r>
            <a:r>
              <a:rPr lang="tr-TR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ā</a:t>
            </a:r>
            <a:r>
              <a:rPr lang="tr-TR" sz="2800" dirty="0"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)	</a:t>
            </a:r>
            <a:r>
              <a:rPr lang="hi-IN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ा</a:t>
            </a:r>
            <a:endParaRPr lang="tr-TR" sz="2800" dirty="0"/>
          </a:p>
        </p:txBody>
      </p:sp>
      <p:sp>
        <p:nvSpPr>
          <p:cNvPr id="4" name="Dikdörtgen 3">
            <a:extLst>
              <a:ext uri="{FF2B5EF4-FFF2-40B4-BE49-F238E27FC236}">
                <a16:creationId xmlns:a16="http://schemas.microsoft.com/office/drawing/2014/main" id="{B6D376AD-C51E-498F-8C57-D0D4E0455ECC}"/>
              </a:ext>
            </a:extLst>
          </p:cNvPr>
          <p:cNvSpPr/>
          <p:nvPr/>
        </p:nvSpPr>
        <p:spPr>
          <a:xfrm>
            <a:off x="4238645" y="2206870"/>
            <a:ext cx="327365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hi-IN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इ</a:t>
            </a:r>
            <a:r>
              <a:rPr lang="tr-TR" sz="2800" dirty="0"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 (i)</a:t>
            </a:r>
            <a:r>
              <a:rPr lang="hi-IN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	ि</a:t>
            </a:r>
            <a:r>
              <a:rPr lang="tr-TR" sz="2800" dirty="0"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	</a:t>
            </a:r>
            <a:r>
              <a:rPr lang="hi-IN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ई</a:t>
            </a:r>
            <a:r>
              <a:rPr lang="tr-TR" sz="2800" dirty="0"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 (</a:t>
            </a:r>
            <a:r>
              <a:rPr lang="tr-TR" sz="2800" dirty="0">
                <a:latin typeface="Roman Sanskrit Serif" panose="04020500000000000000" pitchFamily="82" charset="0"/>
                <a:ea typeface="Calibri" panose="020F0502020204030204" pitchFamily="34" charset="0"/>
                <a:cs typeface="Mangal" panose="02040503050203030202" pitchFamily="18" charset="0"/>
              </a:rPr>
              <a:t>ã)	</a:t>
            </a:r>
            <a:r>
              <a:rPr lang="hi-IN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ी</a:t>
            </a:r>
            <a:endParaRPr lang="tr-TR" sz="2800" dirty="0"/>
          </a:p>
        </p:txBody>
      </p:sp>
      <p:sp>
        <p:nvSpPr>
          <p:cNvPr id="5" name="Dikdörtgen 4">
            <a:extLst>
              <a:ext uri="{FF2B5EF4-FFF2-40B4-BE49-F238E27FC236}">
                <a16:creationId xmlns:a16="http://schemas.microsoft.com/office/drawing/2014/main" id="{B7241AF1-093A-4095-B449-021EFB578CA8}"/>
              </a:ext>
            </a:extLst>
          </p:cNvPr>
          <p:cNvSpPr/>
          <p:nvPr/>
        </p:nvSpPr>
        <p:spPr>
          <a:xfrm>
            <a:off x="4269101" y="2970496"/>
            <a:ext cx="315503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hi-IN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उ</a:t>
            </a:r>
            <a:r>
              <a:rPr lang="tr-TR" sz="2800" dirty="0"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 (u)</a:t>
            </a:r>
            <a:r>
              <a:rPr lang="hi-IN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	ु	ऊ</a:t>
            </a:r>
            <a:r>
              <a:rPr lang="tr-TR" sz="2800" dirty="0"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 (</a:t>
            </a:r>
            <a:r>
              <a:rPr lang="tr-TR" sz="2800" dirty="0">
                <a:latin typeface="Roman Sanskrit Serif" panose="04020500000000000000" pitchFamily="82" charset="0"/>
                <a:ea typeface="Calibri" panose="020F0502020204030204" pitchFamily="34" charset="0"/>
                <a:cs typeface="Mangal" panose="02040503050203030202" pitchFamily="18" charset="0"/>
              </a:rPr>
              <a:t>å</a:t>
            </a:r>
            <a:r>
              <a:rPr lang="tr-TR" sz="2800" dirty="0"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)	</a:t>
            </a:r>
            <a:r>
              <a:rPr lang="hi-IN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ू</a:t>
            </a:r>
            <a:r>
              <a:rPr lang="hi-IN" sz="28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tr-TR" sz="2800" dirty="0"/>
          </a:p>
        </p:txBody>
      </p:sp>
      <p:sp>
        <p:nvSpPr>
          <p:cNvPr id="6" name="Dikdörtgen 5">
            <a:extLst>
              <a:ext uri="{FF2B5EF4-FFF2-40B4-BE49-F238E27FC236}">
                <a16:creationId xmlns:a16="http://schemas.microsoft.com/office/drawing/2014/main" id="{E589D0E8-0756-4C7A-9C4A-5F86EE5B973F}"/>
              </a:ext>
            </a:extLst>
          </p:cNvPr>
          <p:cNvSpPr/>
          <p:nvPr/>
        </p:nvSpPr>
        <p:spPr>
          <a:xfrm>
            <a:off x="3988024" y="3734122"/>
            <a:ext cx="371718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hi-IN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ए </a:t>
            </a:r>
            <a:r>
              <a:rPr lang="tr-TR" sz="2800" dirty="0"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(e)	</a:t>
            </a:r>
            <a:r>
              <a:rPr lang="hi-IN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े	ऐ</a:t>
            </a:r>
            <a:r>
              <a:rPr lang="tr-TR" sz="2800" dirty="0"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 (</a:t>
            </a:r>
            <a:r>
              <a:rPr lang="tr-TR" sz="2800" dirty="0" err="1"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ai</a:t>
            </a:r>
            <a:r>
              <a:rPr lang="tr-TR" sz="2800" dirty="0"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)	</a:t>
            </a:r>
            <a:r>
              <a:rPr lang="hi-IN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ै</a:t>
            </a:r>
            <a:endParaRPr lang="tr-TR" sz="2800" dirty="0"/>
          </a:p>
        </p:txBody>
      </p:sp>
      <p:sp>
        <p:nvSpPr>
          <p:cNvPr id="7" name="Dikdörtgen 6">
            <a:extLst>
              <a:ext uri="{FF2B5EF4-FFF2-40B4-BE49-F238E27FC236}">
                <a16:creationId xmlns:a16="http://schemas.microsoft.com/office/drawing/2014/main" id="{1D974F46-C00A-4183-B96C-AA3DFF3524F0}"/>
              </a:ext>
            </a:extLst>
          </p:cNvPr>
          <p:cNvSpPr/>
          <p:nvPr/>
        </p:nvSpPr>
        <p:spPr>
          <a:xfrm>
            <a:off x="4238645" y="4497748"/>
            <a:ext cx="339548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i-IN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ओ</a:t>
            </a:r>
            <a:r>
              <a:rPr lang="tr-TR" sz="2800" dirty="0"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 (o)	</a:t>
            </a:r>
            <a:r>
              <a:rPr lang="hi-IN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ो	औ</a:t>
            </a:r>
            <a:r>
              <a:rPr lang="tr-TR" sz="2800" dirty="0"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 (</a:t>
            </a:r>
            <a:r>
              <a:rPr lang="tr-TR" sz="2800" dirty="0" err="1"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au</a:t>
            </a:r>
            <a:r>
              <a:rPr lang="tr-TR" sz="2800" dirty="0"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)</a:t>
            </a:r>
            <a:r>
              <a:rPr lang="hi-IN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ौ</a:t>
            </a:r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7317388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9174F7A4-7364-4F29-81D1-A5EADC3293A4}"/>
              </a:ext>
            </a:extLst>
          </p:cNvPr>
          <p:cNvSpPr/>
          <p:nvPr/>
        </p:nvSpPr>
        <p:spPr>
          <a:xfrm>
            <a:off x="2618508" y="580671"/>
            <a:ext cx="6248401" cy="31770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tr-TR" b="1" dirty="0"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 Sessiz Harflerin Sembollerle Birlikte Kullanımı</a:t>
            </a: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hi-IN" sz="1400" b="1" dirty="0">
                <a:latin typeface="Times New Roman" panose="02020603050405020304" pitchFamily="18" charset="0"/>
                <a:ea typeface="Calibri" panose="020F0502020204030204" pitchFamily="34" charset="0"/>
              </a:rPr>
              <a:t>	</a:t>
            </a:r>
            <a:endParaRPr lang="tr-TR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hi-IN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क </a:t>
            </a:r>
            <a:r>
              <a:rPr lang="tr-TR" sz="2000" dirty="0" err="1"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ka</a:t>
            </a:r>
            <a:r>
              <a:rPr lang="hi-IN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	का</a:t>
            </a:r>
            <a:r>
              <a:rPr lang="tr-TR" sz="2000" dirty="0"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 </a:t>
            </a:r>
            <a:r>
              <a:rPr lang="tr-TR" sz="2000" dirty="0" err="1"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kā</a:t>
            </a:r>
            <a:r>
              <a:rPr lang="hi-IN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 	कि</a:t>
            </a:r>
            <a:r>
              <a:rPr lang="tr-TR" sz="2000" dirty="0"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 ki</a:t>
            </a:r>
            <a:r>
              <a:rPr lang="hi-IN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	की</a:t>
            </a:r>
            <a:r>
              <a:rPr lang="tr-TR" sz="2000" dirty="0"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 </a:t>
            </a:r>
            <a:r>
              <a:rPr lang="tr-TR" sz="2000" dirty="0" err="1"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k</a:t>
            </a:r>
            <a:r>
              <a:rPr lang="tr-TR" sz="2000" dirty="0" err="1">
                <a:latin typeface="Roman Sanskrit Serif" panose="04020500000000000000" pitchFamily="82" charset="0"/>
                <a:ea typeface="Calibri" panose="020F0502020204030204" pitchFamily="34" charset="0"/>
                <a:cs typeface="Mangal" panose="02040503050203030202" pitchFamily="18" charset="0"/>
              </a:rPr>
              <a:t>ã</a:t>
            </a:r>
            <a:r>
              <a:rPr lang="hi-IN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 	कु</a:t>
            </a:r>
            <a:r>
              <a:rPr lang="tr-TR" sz="2000" dirty="0"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 </a:t>
            </a:r>
            <a:r>
              <a:rPr lang="tr-TR" sz="2000" dirty="0" err="1"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ku</a:t>
            </a:r>
            <a:r>
              <a:rPr lang="hi-IN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 	कू</a:t>
            </a:r>
            <a:r>
              <a:rPr lang="tr-TR" sz="2000" dirty="0"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 </a:t>
            </a:r>
            <a:r>
              <a:rPr lang="tr-TR" sz="2000" dirty="0" err="1"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k</a:t>
            </a:r>
            <a:r>
              <a:rPr lang="tr-TR" sz="2000" dirty="0" err="1">
                <a:latin typeface="Roman Sanskrit Serif" panose="04020500000000000000" pitchFamily="82" charset="0"/>
                <a:ea typeface="Calibri" panose="020F0502020204030204" pitchFamily="34" charset="0"/>
                <a:cs typeface="Mangal" panose="02040503050203030202" pitchFamily="18" charset="0"/>
              </a:rPr>
              <a:t>å</a:t>
            </a:r>
            <a:r>
              <a:rPr lang="hi-IN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 	के</a:t>
            </a:r>
            <a:r>
              <a:rPr lang="tr-TR" sz="2000" dirty="0"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 ke</a:t>
            </a:r>
            <a:r>
              <a:rPr lang="hi-IN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endParaRPr lang="tr-TR" sz="2000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tr-TR" sz="2000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hi-IN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कै</a:t>
            </a:r>
            <a:r>
              <a:rPr lang="tr-TR" sz="2000" dirty="0"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 </a:t>
            </a:r>
            <a:r>
              <a:rPr lang="tr-TR" sz="2000" dirty="0" err="1"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kai</a:t>
            </a:r>
            <a:r>
              <a:rPr lang="hi-IN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	को</a:t>
            </a:r>
            <a:r>
              <a:rPr lang="tr-TR" sz="2000" dirty="0"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 </a:t>
            </a:r>
            <a:r>
              <a:rPr lang="tr-TR" sz="2000" dirty="0" err="1"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ko</a:t>
            </a:r>
            <a:r>
              <a:rPr lang="hi-IN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 	कौ</a:t>
            </a:r>
            <a:r>
              <a:rPr lang="tr-TR" sz="2000" dirty="0"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 </a:t>
            </a:r>
            <a:r>
              <a:rPr lang="tr-TR" sz="2000" dirty="0" err="1"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kau</a:t>
            </a:r>
            <a:r>
              <a:rPr lang="hi-IN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endParaRPr lang="tr-TR" sz="2000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tr-TR" sz="20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tr-TR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</p:txBody>
      </p:sp>
      <p:sp>
        <p:nvSpPr>
          <p:cNvPr id="3" name="Dikdörtgen 2">
            <a:extLst>
              <a:ext uri="{FF2B5EF4-FFF2-40B4-BE49-F238E27FC236}">
                <a16:creationId xmlns:a16="http://schemas.microsoft.com/office/drawing/2014/main" id="{E4D0F100-F13E-47E6-815C-5B7A9C0DE5B0}"/>
              </a:ext>
            </a:extLst>
          </p:cNvPr>
          <p:cNvSpPr/>
          <p:nvPr/>
        </p:nvSpPr>
        <p:spPr>
          <a:xfrm>
            <a:off x="2618508" y="2951018"/>
            <a:ext cx="6400801" cy="18797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endParaRPr lang="tr-TR" sz="2000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hi-IN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च </a:t>
            </a:r>
            <a:r>
              <a:rPr lang="tr-TR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ça</a:t>
            </a:r>
            <a:r>
              <a:rPr lang="hi-IN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	चा</a:t>
            </a:r>
            <a:r>
              <a:rPr lang="tr-TR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 </a:t>
            </a:r>
            <a:r>
              <a:rPr lang="tr-TR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çā</a:t>
            </a:r>
            <a:r>
              <a:rPr lang="hi-IN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	चि</a:t>
            </a:r>
            <a:r>
              <a:rPr lang="tr-TR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 </a:t>
            </a:r>
            <a:r>
              <a:rPr lang="tr-TR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çi</a:t>
            </a:r>
            <a:r>
              <a:rPr lang="hi-IN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	ची</a:t>
            </a:r>
            <a:r>
              <a:rPr lang="tr-TR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 </a:t>
            </a:r>
            <a:r>
              <a:rPr lang="tr-TR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ç</a:t>
            </a:r>
            <a:r>
              <a:rPr lang="tr-TR" sz="2000" dirty="0" err="1">
                <a:effectLst/>
                <a:latin typeface="Roman Sanskrit Serif" panose="04020500000000000000" pitchFamily="82" charset="0"/>
                <a:ea typeface="Calibri" panose="020F0502020204030204" pitchFamily="34" charset="0"/>
                <a:cs typeface="Mangal" panose="02040503050203030202" pitchFamily="18" charset="0"/>
              </a:rPr>
              <a:t>ã</a:t>
            </a:r>
            <a:r>
              <a:rPr lang="hi-IN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	चु</a:t>
            </a:r>
            <a:r>
              <a:rPr lang="tr-TR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 </a:t>
            </a:r>
            <a:r>
              <a:rPr lang="tr-TR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çu</a:t>
            </a:r>
            <a:r>
              <a:rPr lang="hi-IN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	चू</a:t>
            </a:r>
            <a:r>
              <a:rPr lang="tr-TR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  </a:t>
            </a:r>
            <a:r>
              <a:rPr lang="tr-TR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ç</a:t>
            </a:r>
            <a:r>
              <a:rPr lang="tr-TR" sz="2000" dirty="0" err="1">
                <a:effectLst/>
                <a:latin typeface="Roman Sanskrit Serif" panose="04020500000000000000" pitchFamily="82" charset="0"/>
                <a:ea typeface="Calibri" panose="020F0502020204030204" pitchFamily="34" charset="0"/>
                <a:cs typeface="Mangal" panose="02040503050203030202" pitchFamily="18" charset="0"/>
              </a:rPr>
              <a:t>å</a:t>
            </a:r>
            <a:r>
              <a:rPr lang="hi-IN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	चे</a:t>
            </a:r>
            <a:r>
              <a:rPr lang="tr-TR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 çe</a:t>
            </a: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endParaRPr lang="tr-TR" sz="2000" dirty="0">
              <a:latin typeface="Times New Roman" panose="02020603050405020304" pitchFamily="18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hi-IN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चै</a:t>
            </a:r>
            <a:r>
              <a:rPr lang="tr-TR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 </a:t>
            </a:r>
            <a:r>
              <a:rPr lang="tr-TR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çai</a:t>
            </a:r>
            <a:r>
              <a:rPr lang="hi-IN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	चो </a:t>
            </a:r>
            <a:r>
              <a:rPr lang="tr-TR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ço</a:t>
            </a:r>
            <a:r>
              <a:rPr lang="hi-IN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	चौ </a:t>
            </a:r>
            <a:r>
              <a:rPr lang="tr-TR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çau</a:t>
            </a:r>
            <a:endParaRPr lang="tr-TR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108239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3FD446E0-0B0B-4A4E-977F-EFEC0F1F90DF}"/>
              </a:ext>
            </a:extLst>
          </p:cNvPr>
          <p:cNvSpPr/>
          <p:nvPr/>
        </p:nvSpPr>
        <p:spPr>
          <a:xfrm>
            <a:off x="2715490" y="1212488"/>
            <a:ext cx="6165273" cy="13967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hi-IN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ट</a:t>
            </a:r>
            <a:r>
              <a:rPr lang="hi-IN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2000" dirty="0" err="1">
                <a:effectLst/>
                <a:latin typeface="Roman Sanskrit Serif" panose="04020500000000000000" pitchFamily="82" charset="0"/>
                <a:ea typeface="Calibri" panose="020F0502020204030204" pitchFamily="34" charset="0"/>
                <a:cs typeface="Mangal" panose="02040503050203030202" pitchFamily="18" charset="0"/>
              </a:rPr>
              <a:t>ñ</a:t>
            </a:r>
            <a:r>
              <a:rPr lang="tr-TR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a</a:t>
            </a:r>
            <a:r>
              <a:rPr lang="hi-IN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	टा</a:t>
            </a:r>
            <a:r>
              <a:rPr lang="hi-IN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2000" dirty="0" err="1">
                <a:effectLst/>
                <a:latin typeface="Roman Sanskrit Serif" panose="04020500000000000000" pitchFamily="82" charset="0"/>
                <a:ea typeface="Calibri" panose="020F0502020204030204" pitchFamily="34" charset="0"/>
                <a:cs typeface="Mangal" panose="02040503050203030202" pitchFamily="18" charset="0"/>
              </a:rPr>
              <a:t>ñ</a:t>
            </a:r>
            <a:r>
              <a:rPr lang="tr-TR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ā</a:t>
            </a:r>
            <a:r>
              <a:rPr lang="hi-IN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	टि</a:t>
            </a:r>
            <a:r>
              <a:rPr lang="hi-IN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2000" dirty="0" err="1">
                <a:effectLst/>
                <a:latin typeface="Roman Sanskrit Serif" panose="04020500000000000000" pitchFamily="82" charset="0"/>
                <a:ea typeface="Calibri" panose="020F0502020204030204" pitchFamily="34" charset="0"/>
                <a:cs typeface="Mangal" panose="02040503050203030202" pitchFamily="18" charset="0"/>
              </a:rPr>
              <a:t>ñ</a:t>
            </a:r>
            <a:r>
              <a:rPr lang="tr-TR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i</a:t>
            </a:r>
            <a:r>
              <a:rPr lang="hi-IN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	टी </a:t>
            </a:r>
            <a:r>
              <a:rPr lang="tr-TR" sz="2000" dirty="0" err="1">
                <a:effectLst/>
                <a:latin typeface="Roman Sanskrit Serif" panose="04020500000000000000" pitchFamily="82" charset="0"/>
                <a:ea typeface="Calibri" panose="020F0502020204030204" pitchFamily="34" charset="0"/>
                <a:cs typeface="Mangal" panose="02040503050203030202" pitchFamily="18" charset="0"/>
              </a:rPr>
              <a:t>ñã</a:t>
            </a:r>
            <a:r>
              <a:rPr lang="hi-IN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	टु</a:t>
            </a:r>
            <a:r>
              <a:rPr lang="hi-IN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2000" dirty="0" err="1">
                <a:effectLst/>
                <a:latin typeface="Roman Sanskrit Serif" panose="04020500000000000000" pitchFamily="82" charset="0"/>
                <a:ea typeface="Calibri" panose="020F0502020204030204" pitchFamily="34" charset="0"/>
                <a:cs typeface="Mangal" panose="02040503050203030202" pitchFamily="18" charset="0"/>
              </a:rPr>
              <a:t>ñ</a:t>
            </a:r>
            <a:r>
              <a:rPr lang="tr-TR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u</a:t>
            </a:r>
            <a:r>
              <a:rPr lang="hi-IN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	टू</a:t>
            </a:r>
            <a:r>
              <a:rPr lang="hi-IN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2000" dirty="0" err="1">
                <a:effectLst/>
                <a:latin typeface="Roman Sanskrit Serif" panose="04020500000000000000" pitchFamily="82" charset="0"/>
                <a:ea typeface="Calibri" panose="020F0502020204030204" pitchFamily="34" charset="0"/>
                <a:cs typeface="Mangal" panose="02040503050203030202" pitchFamily="18" charset="0"/>
              </a:rPr>
              <a:t>ñå</a:t>
            </a:r>
            <a:r>
              <a:rPr lang="hi-IN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	टे</a:t>
            </a:r>
            <a:r>
              <a:rPr lang="hi-IN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2000" dirty="0" err="1">
                <a:effectLst/>
                <a:latin typeface="Roman Sanskrit Serif" panose="04020500000000000000" pitchFamily="82" charset="0"/>
                <a:ea typeface="Calibri" panose="020F0502020204030204" pitchFamily="34" charset="0"/>
                <a:cs typeface="Mangal" panose="02040503050203030202" pitchFamily="18" charset="0"/>
              </a:rPr>
              <a:t>ñ</a:t>
            </a:r>
            <a:r>
              <a:rPr lang="tr-TR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e</a:t>
            </a:r>
            <a:r>
              <a:rPr lang="tr-TR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 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tr-TR" sz="2000" dirty="0">
              <a:latin typeface="Times New Roman" panose="02020603050405020304" pitchFamily="18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hi-IN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टै</a:t>
            </a:r>
            <a:r>
              <a:rPr lang="hi-IN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2000" dirty="0" err="1">
                <a:effectLst/>
                <a:latin typeface="Roman Sanskrit Serif" panose="04020500000000000000" pitchFamily="82" charset="0"/>
                <a:ea typeface="Calibri" panose="020F0502020204030204" pitchFamily="34" charset="0"/>
                <a:cs typeface="Mangal" panose="02040503050203030202" pitchFamily="18" charset="0"/>
              </a:rPr>
              <a:t>ñ</a:t>
            </a:r>
            <a:r>
              <a:rPr lang="tr-TR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ai</a:t>
            </a:r>
            <a:r>
              <a:rPr lang="hi-IN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	टो</a:t>
            </a:r>
            <a:r>
              <a:rPr lang="hi-IN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2000" dirty="0" err="1">
                <a:effectLst/>
                <a:latin typeface="Roman Sanskrit Serif" panose="04020500000000000000" pitchFamily="82" charset="0"/>
                <a:ea typeface="Calibri" panose="020F0502020204030204" pitchFamily="34" charset="0"/>
                <a:cs typeface="Mangal" panose="02040503050203030202" pitchFamily="18" charset="0"/>
              </a:rPr>
              <a:t>ñ</a:t>
            </a:r>
            <a:r>
              <a:rPr lang="tr-TR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o</a:t>
            </a:r>
            <a:r>
              <a:rPr lang="hi-IN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	टौ</a:t>
            </a:r>
            <a:r>
              <a:rPr lang="hi-IN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2000" dirty="0" err="1">
                <a:effectLst/>
                <a:latin typeface="Roman Sanskrit Serif" panose="04020500000000000000" pitchFamily="82" charset="0"/>
                <a:ea typeface="Calibri" panose="020F0502020204030204" pitchFamily="34" charset="0"/>
                <a:cs typeface="Mangal" panose="02040503050203030202" pitchFamily="18" charset="0"/>
              </a:rPr>
              <a:t>ñ</a:t>
            </a:r>
            <a:r>
              <a:rPr lang="tr-TR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au</a:t>
            </a:r>
            <a:endParaRPr lang="tr-TR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</p:txBody>
      </p:sp>
      <p:sp>
        <p:nvSpPr>
          <p:cNvPr id="3" name="Dikdörtgen 2">
            <a:extLst>
              <a:ext uri="{FF2B5EF4-FFF2-40B4-BE49-F238E27FC236}">
                <a16:creationId xmlns:a16="http://schemas.microsoft.com/office/drawing/2014/main" id="{9EA6EAFF-76BA-4E26-B662-5BC6068C3B5C}"/>
              </a:ext>
            </a:extLst>
          </p:cNvPr>
          <p:cNvSpPr/>
          <p:nvPr/>
        </p:nvSpPr>
        <p:spPr>
          <a:xfrm>
            <a:off x="2715490" y="3013502"/>
            <a:ext cx="642851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i-IN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त </a:t>
            </a:r>
            <a:r>
              <a:rPr lang="tr-TR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ta</a:t>
            </a:r>
            <a:r>
              <a:rPr lang="hi-IN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	ता </a:t>
            </a:r>
            <a:r>
              <a:rPr lang="tr-TR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t</a:t>
            </a:r>
            <a:r>
              <a:rPr lang="tr-TR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ā</a:t>
            </a:r>
            <a:r>
              <a:rPr lang="hi-IN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	ति</a:t>
            </a:r>
            <a:r>
              <a:rPr lang="tr-TR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 ti</a:t>
            </a:r>
            <a:r>
              <a:rPr lang="hi-IN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	ती</a:t>
            </a:r>
            <a:r>
              <a:rPr lang="tr-TR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 </a:t>
            </a:r>
            <a:r>
              <a:rPr lang="tr-TR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t</a:t>
            </a:r>
            <a:r>
              <a:rPr lang="tr-TR" sz="2000" dirty="0" err="1">
                <a:effectLst/>
                <a:latin typeface="Roman Sanskrit Serif" panose="04020500000000000000" pitchFamily="82" charset="0"/>
                <a:ea typeface="Calibri" panose="020F0502020204030204" pitchFamily="34" charset="0"/>
                <a:cs typeface="Mangal" panose="02040503050203030202" pitchFamily="18" charset="0"/>
              </a:rPr>
              <a:t>ã</a:t>
            </a:r>
            <a:r>
              <a:rPr lang="hi-IN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	तु</a:t>
            </a:r>
            <a:r>
              <a:rPr lang="tr-TR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 tu</a:t>
            </a:r>
            <a:r>
              <a:rPr lang="hi-IN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	तू</a:t>
            </a:r>
            <a:r>
              <a:rPr lang="tr-TR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 </a:t>
            </a:r>
            <a:r>
              <a:rPr lang="tr-TR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t</a:t>
            </a:r>
            <a:r>
              <a:rPr lang="tr-TR" sz="2000" dirty="0" err="1">
                <a:effectLst/>
                <a:latin typeface="Roman Sanskrit Serif" panose="04020500000000000000" pitchFamily="82" charset="0"/>
                <a:ea typeface="Calibri" panose="020F0502020204030204" pitchFamily="34" charset="0"/>
                <a:cs typeface="Mangal" panose="02040503050203030202" pitchFamily="18" charset="0"/>
              </a:rPr>
              <a:t>å</a:t>
            </a:r>
            <a:r>
              <a:rPr lang="hi-IN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	ते</a:t>
            </a:r>
            <a:r>
              <a:rPr lang="tr-TR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 te </a:t>
            </a:r>
          </a:p>
          <a:p>
            <a:endParaRPr lang="tr-TR" sz="2000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endParaRPr lang="tr-TR" sz="2000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r>
              <a:rPr lang="hi-IN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तै</a:t>
            </a:r>
            <a:r>
              <a:rPr lang="tr-TR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 </a:t>
            </a:r>
            <a:r>
              <a:rPr lang="tr-TR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tai</a:t>
            </a:r>
            <a:r>
              <a:rPr lang="hi-IN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	तो</a:t>
            </a:r>
            <a:r>
              <a:rPr lang="tr-TR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 </a:t>
            </a:r>
            <a:r>
              <a:rPr lang="tr-TR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to</a:t>
            </a:r>
            <a:r>
              <a:rPr lang="hi-IN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	तौ</a:t>
            </a:r>
            <a:r>
              <a:rPr lang="tr-TR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 </a:t>
            </a:r>
            <a:r>
              <a:rPr lang="tr-TR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tau</a:t>
            </a:r>
            <a:endParaRPr lang="tr-TR" sz="2000" dirty="0"/>
          </a:p>
        </p:txBody>
      </p:sp>
    </p:spTree>
    <p:extLst>
      <p:ext uri="{BB962C8B-B14F-4D97-AF65-F5344CB8AC3E}">
        <p14:creationId xmlns:p14="http://schemas.microsoft.com/office/powerpoint/2010/main" val="34577907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06E7C5B4-9A15-4FAE-BCAA-1C154E42357D}"/>
              </a:ext>
            </a:extLst>
          </p:cNvPr>
          <p:cNvSpPr/>
          <p:nvPr/>
        </p:nvSpPr>
        <p:spPr>
          <a:xfrm>
            <a:off x="2687781" y="1010057"/>
            <a:ext cx="6220691" cy="13975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hi-IN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प </a:t>
            </a:r>
            <a:r>
              <a:rPr lang="tr-TR" sz="2000" dirty="0" err="1"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pa</a:t>
            </a:r>
            <a:r>
              <a:rPr lang="hi-IN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	पा</a:t>
            </a:r>
            <a:r>
              <a:rPr lang="tr-TR" sz="2000" dirty="0"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 </a:t>
            </a:r>
            <a:r>
              <a:rPr lang="tr-TR" sz="2000" dirty="0" err="1"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pā</a:t>
            </a:r>
            <a:r>
              <a:rPr lang="hi-IN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	पि</a:t>
            </a:r>
            <a:r>
              <a:rPr lang="tr-TR" sz="2000" dirty="0"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 pi</a:t>
            </a:r>
            <a:r>
              <a:rPr lang="hi-IN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	पी</a:t>
            </a:r>
            <a:r>
              <a:rPr lang="tr-TR" sz="2000" dirty="0"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 </a:t>
            </a:r>
            <a:r>
              <a:rPr lang="tr-TR" sz="2000" dirty="0" err="1"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p</a:t>
            </a:r>
            <a:r>
              <a:rPr lang="tr-TR" sz="2000" dirty="0" err="1">
                <a:latin typeface="Roman Sanskrit Serif" panose="04020500000000000000" pitchFamily="82" charset="0"/>
                <a:ea typeface="Calibri" panose="020F0502020204030204" pitchFamily="34" charset="0"/>
                <a:cs typeface="Mangal" panose="02040503050203030202" pitchFamily="18" charset="0"/>
              </a:rPr>
              <a:t>ã</a:t>
            </a:r>
            <a:r>
              <a:rPr lang="hi-IN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	पु</a:t>
            </a:r>
            <a:r>
              <a:rPr lang="tr-TR" sz="2000" dirty="0"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 </a:t>
            </a:r>
            <a:r>
              <a:rPr lang="tr-TR" sz="2000" dirty="0" err="1"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pu</a:t>
            </a:r>
            <a:r>
              <a:rPr lang="hi-IN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	पू</a:t>
            </a:r>
            <a:r>
              <a:rPr lang="tr-TR" sz="2000" dirty="0"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 </a:t>
            </a:r>
            <a:r>
              <a:rPr lang="tr-TR" sz="2000" dirty="0" err="1"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p</a:t>
            </a:r>
            <a:r>
              <a:rPr lang="tr-TR" sz="2000" dirty="0" err="1">
                <a:latin typeface="Roman Sanskrit Serif" panose="04020500000000000000" pitchFamily="82" charset="0"/>
                <a:ea typeface="Calibri" panose="020F0502020204030204" pitchFamily="34" charset="0"/>
                <a:cs typeface="Mangal" panose="02040503050203030202" pitchFamily="18" charset="0"/>
              </a:rPr>
              <a:t>å</a:t>
            </a:r>
            <a:r>
              <a:rPr lang="hi-IN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	पे</a:t>
            </a:r>
            <a:r>
              <a:rPr lang="tr-TR" sz="2000" dirty="0"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 pe 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tr-TR" sz="2000" dirty="0">
              <a:latin typeface="Times New Roman" panose="02020603050405020304" pitchFamily="18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hi-IN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पै</a:t>
            </a:r>
            <a:r>
              <a:rPr lang="tr-TR" sz="2000" dirty="0"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 </a:t>
            </a:r>
            <a:r>
              <a:rPr lang="tr-TR" sz="2000" dirty="0" err="1"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pai</a:t>
            </a:r>
            <a:r>
              <a:rPr lang="hi-IN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	पो</a:t>
            </a:r>
            <a:r>
              <a:rPr lang="tr-TR" sz="2000" dirty="0"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 </a:t>
            </a:r>
            <a:r>
              <a:rPr lang="tr-TR" sz="2000" dirty="0" err="1"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po</a:t>
            </a:r>
            <a:r>
              <a:rPr lang="hi-IN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	पौ</a:t>
            </a:r>
            <a:r>
              <a:rPr lang="tr-TR" sz="2000" dirty="0"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 </a:t>
            </a:r>
            <a:r>
              <a:rPr lang="tr-TR" sz="2000" dirty="0" err="1"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pau</a:t>
            </a:r>
            <a:endParaRPr lang="tr-TR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</p:txBody>
      </p:sp>
      <p:sp>
        <p:nvSpPr>
          <p:cNvPr id="3" name="Dikdörtgen 2">
            <a:extLst>
              <a:ext uri="{FF2B5EF4-FFF2-40B4-BE49-F238E27FC236}">
                <a16:creationId xmlns:a16="http://schemas.microsoft.com/office/drawing/2014/main" id="{4CB5EDEB-B45B-430A-BB13-15C1C43677A6}"/>
              </a:ext>
            </a:extLst>
          </p:cNvPr>
          <p:cNvSpPr/>
          <p:nvPr/>
        </p:nvSpPr>
        <p:spPr>
          <a:xfrm>
            <a:off x="2687781" y="3074384"/>
            <a:ext cx="6456219" cy="13975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hi-IN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य</a:t>
            </a:r>
            <a:r>
              <a:rPr lang="tr-TR" sz="2000" dirty="0"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 ya</a:t>
            </a:r>
            <a:r>
              <a:rPr lang="hi-IN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	या</a:t>
            </a:r>
            <a:r>
              <a:rPr lang="tr-TR" sz="2000" dirty="0"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 </a:t>
            </a:r>
            <a:r>
              <a:rPr lang="tr-TR" sz="2000" dirty="0" err="1"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yā</a:t>
            </a:r>
            <a:r>
              <a:rPr lang="hi-IN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	यि</a:t>
            </a:r>
            <a:r>
              <a:rPr lang="tr-TR" sz="2000" dirty="0"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 </a:t>
            </a:r>
            <a:r>
              <a:rPr lang="tr-TR" sz="2000" dirty="0" err="1"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yi</a:t>
            </a:r>
            <a:r>
              <a:rPr lang="hi-IN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	यी</a:t>
            </a:r>
            <a:r>
              <a:rPr lang="tr-TR" sz="2000" dirty="0"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 </a:t>
            </a:r>
            <a:r>
              <a:rPr lang="tr-TR" sz="2000" dirty="0" err="1"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y</a:t>
            </a:r>
            <a:r>
              <a:rPr lang="tr-TR" sz="2000" dirty="0" err="1">
                <a:latin typeface="Roman Sanskrit Serif" panose="04020500000000000000" pitchFamily="82" charset="0"/>
                <a:ea typeface="Calibri" panose="020F0502020204030204" pitchFamily="34" charset="0"/>
                <a:cs typeface="Mangal" panose="02040503050203030202" pitchFamily="18" charset="0"/>
              </a:rPr>
              <a:t>ã</a:t>
            </a:r>
            <a:r>
              <a:rPr lang="hi-IN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	यु</a:t>
            </a:r>
            <a:r>
              <a:rPr lang="tr-TR" sz="2000" dirty="0"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 </a:t>
            </a:r>
            <a:r>
              <a:rPr lang="tr-TR" sz="2000" dirty="0" err="1"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yu</a:t>
            </a:r>
            <a:r>
              <a:rPr lang="hi-IN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	यू</a:t>
            </a:r>
            <a:r>
              <a:rPr lang="tr-TR" sz="2000" dirty="0"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 </a:t>
            </a:r>
            <a:r>
              <a:rPr lang="tr-TR" sz="2000" dirty="0" err="1"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y</a:t>
            </a:r>
            <a:r>
              <a:rPr lang="tr-TR" sz="2000" dirty="0" err="1">
                <a:latin typeface="Roman Sanskrit Serif" panose="04020500000000000000" pitchFamily="82" charset="0"/>
                <a:ea typeface="Calibri" panose="020F0502020204030204" pitchFamily="34" charset="0"/>
                <a:cs typeface="Mangal" panose="02040503050203030202" pitchFamily="18" charset="0"/>
              </a:rPr>
              <a:t>å</a:t>
            </a:r>
            <a:r>
              <a:rPr lang="hi-IN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	ये</a:t>
            </a:r>
            <a:r>
              <a:rPr lang="tr-TR" sz="2000" dirty="0"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 ye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tr-TR" sz="2000" dirty="0">
              <a:latin typeface="Times New Roman" panose="02020603050405020304" pitchFamily="18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hi-IN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यै</a:t>
            </a:r>
            <a:r>
              <a:rPr lang="tr-TR" sz="2000" dirty="0"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 </a:t>
            </a:r>
            <a:r>
              <a:rPr lang="tr-TR" sz="2000" dirty="0" err="1"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yai</a:t>
            </a:r>
            <a:r>
              <a:rPr lang="hi-IN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	यो</a:t>
            </a:r>
            <a:r>
              <a:rPr lang="tr-TR" sz="2000" dirty="0"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 yo</a:t>
            </a:r>
            <a:r>
              <a:rPr lang="hi-IN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	यौ</a:t>
            </a:r>
            <a:r>
              <a:rPr lang="tr-TR" sz="2000" dirty="0"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 </a:t>
            </a:r>
            <a:r>
              <a:rPr lang="tr-TR" sz="2000" dirty="0" err="1"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yau</a:t>
            </a:r>
            <a:endParaRPr lang="tr-TR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1863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E77A5F1A-8475-422D-8A83-BFA151E62619}"/>
              </a:ext>
            </a:extLst>
          </p:cNvPr>
          <p:cNvSpPr/>
          <p:nvPr/>
        </p:nvSpPr>
        <p:spPr>
          <a:xfrm>
            <a:off x="2452255" y="1482436"/>
            <a:ext cx="6691745" cy="13975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hi-IN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र </a:t>
            </a:r>
            <a:r>
              <a:rPr lang="tr-TR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ra</a:t>
            </a:r>
            <a:r>
              <a:rPr lang="hi-IN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	रा </a:t>
            </a:r>
            <a:r>
              <a:rPr lang="tr-TR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rā</a:t>
            </a:r>
            <a:r>
              <a:rPr lang="hi-IN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	रि</a:t>
            </a:r>
            <a:r>
              <a:rPr lang="tr-TR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 </a:t>
            </a:r>
            <a:r>
              <a:rPr lang="tr-TR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ri</a:t>
            </a:r>
            <a:r>
              <a:rPr lang="hi-IN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	री</a:t>
            </a:r>
            <a:r>
              <a:rPr lang="tr-TR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 </a:t>
            </a:r>
            <a:r>
              <a:rPr lang="tr-TR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r</a:t>
            </a:r>
            <a:r>
              <a:rPr lang="tr-TR" sz="2000" dirty="0" err="1">
                <a:effectLst/>
                <a:latin typeface="Roman Sanskrit Serif" panose="04020500000000000000" pitchFamily="82" charset="0"/>
                <a:ea typeface="Calibri" panose="020F0502020204030204" pitchFamily="34" charset="0"/>
                <a:cs typeface="Mangal" panose="02040503050203030202" pitchFamily="18" charset="0"/>
              </a:rPr>
              <a:t>ã</a:t>
            </a:r>
            <a:r>
              <a:rPr lang="hi-IN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	रु</a:t>
            </a:r>
            <a:r>
              <a:rPr lang="tr-TR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 </a:t>
            </a:r>
            <a:r>
              <a:rPr lang="tr-TR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ru</a:t>
            </a:r>
            <a:r>
              <a:rPr lang="hi-IN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	रू</a:t>
            </a:r>
            <a:r>
              <a:rPr lang="tr-TR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 </a:t>
            </a:r>
            <a:r>
              <a:rPr lang="tr-TR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r</a:t>
            </a:r>
            <a:r>
              <a:rPr lang="tr-TR" sz="2000" dirty="0" err="1">
                <a:effectLst/>
                <a:latin typeface="Roman Sanskrit Serif" panose="04020500000000000000" pitchFamily="82" charset="0"/>
                <a:ea typeface="Calibri" panose="020F0502020204030204" pitchFamily="34" charset="0"/>
                <a:cs typeface="Mangal" panose="02040503050203030202" pitchFamily="18" charset="0"/>
              </a:rPr>
              <a:t>å</a:t>
            </a:r>
            <a:r>
              <a:rPr lang="hi-IN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	रे</a:t>
            </a:r>
            <a:r>
              <a:rPr lang="tr-TR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 re 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tr-TR" sz="2000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hi-IN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रै</a:t>
            </a:r>
            <a:r>
              <a:rPr lang="tr-TR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 </a:t>
            </a:r>
            <a:r>
              <a:rPr lang="tr-TR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rai</a:t>
            </a:r>
            <a:r>
              <a:rPr lang="hi-IN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	रो</a:t>
            </a:r>
            <a:r>
              <a:rPr lang="tr-TR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 </a:t>
            </a:r>
            <a:r>
              <a:rPr lang="tr-TR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ro</a:t>
            </a:r>
            <a:r>
              <a:rPr lang="hi-IN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	रौ</a:t>
            </a:r>
            <a:r>
              <a:rPr lang="tr-TR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 </a:t>
            </a:r>
            <a:r>
              <a:rPr lang="tr-TR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rau</a:t>
            </a:r>
            <a:endParaRPr lang="tr-TR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</p:txBody>
      </p:sp>
      <p:sp>
        <p:nvSpPr>
          <p:cNvPr id="3" name="Dikdörtgen 2">
            <a:extLst>
              <a:ext uri="{FF2B5EF4-FFF2-40B4-BE49-F238E27FC236}">
                <a16:creationId xmlns:a16="http://schemas.microsoft.com/office/drawing/2014/main" id="{FA121353-55AF-4609-A75E-CD32A428E3A8}"/>
              </a:ext>
            </a:extLst>
          </p:cNvPr>
          <p:cNvSpPr/>
          <p:nvPr/>
        </p:nvSpPr>
        <p:spPr>
          <a:xfrm>
            <a:off x="2452254" y="3178715"/>
            <a:ext cx="6192981" cy="13975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hi-IN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श</a:t>
            </a:r>
            <a:r>
              <a:rPr lang="tr-TR" sz="2000" dirty="0"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 </a:t>
            </a:r>
            <a:r>
              <a:rPr lang="tr-TR" sz="2000" dirty="0" err="1"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şa</a:t>
            </a:r>
            <a:r>
              <a:rPr lang="hi-IN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 	शा</a:t>
            </a:r>
            <a:r>
              <a:rPr lang="tr-TR" sz="2000" dirty="0"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 </a:t>
            </a:r>
            <a:r>
              <a:rPr lang="tr-TR" sz="2000" dirty="0" err="1"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şā</a:t>
            </a:r>
            <a:r>
              <a:rPr lang="hi-IN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	शि</a:t>
            </a:r>
            <a:r>
              <a:rPr lang="tr-TR" sz="2000" dirty="0"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 </a:t>
            </a:r>
            <a:r>
              <a:rPr lang="tr-TR" sz="2000" dirty="0" err="1"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şi</a:t>
            </a:r>
            <a:r>
              <a:rPr lang="hi-IN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	शी</a:t>
            </a:r>
            <a:r>
              <a:rPr lang="tr-TR" sz="2000" dirty="0"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 </a:t>
            </a:r>
            <a:r>
              <a:rPr lang="tr-TR" sz="2000" dirty="0" err="1"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ş</a:t>
            </a:r>
            <a:r>
              <a:rPr lang="tr-TR" sz="2000" dirty="0" err="1">
                <a:latin typeface="Roman Sanskrit Serif" panose="04020500000000000000" pitchFamily="82" charset="0"/>
                <a:ea typeface="Calibri" panose="020F0502020204030204" pitchFamily="34" charset="0"/>
                <a:cs typeface="Mangal" panose="02040503050203030202" pitchFamily="18" charset="0"/>
              </a:rPr>
              <a:t>ã</a:t>
            </a:r>
            <a:r>
              <a:rPr lang="hi-IN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	शु</a:t>
            </a:r>
            <a:r>
              <a:rPr lang="tr-TR" sz="2000" dirty="0"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 şu</a:t>
            </a:r>
            <a:r>
              <a:rPr lang="hi-IN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	शू</a:t>
            </a:r>
            <a:r>
              <a:rPr lang="tr-TR" sz="2000" dirty="0"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 </a:t>
            </a:r>
            <a:r>
              <a:rPr lang="tr-TR" sz="2000" dirty="0" err="1"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ş</a:t>
            </a:r>
            <a:r>
              <a:rPr lang="tr-TR" sz="2000" dirty="0" err="1">
                <a:latin typeface="Roman Sanskrit Serif" panose="04020500000000000000" pitchFamily="82" charset="0"/>
                <a:ea typeface="Calibri" panose="020F0502020204030204" pitchFamily="34" charset="0"/>
                <a:cs typeface="Mangal" panose="02040503050203030202" pitchFamily="18" charset="0"/>
              </a:rPr>
              <a:t>å</a:t>
            </a:r>
            <a:r>
              <a:rPr lang="hi-IN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	शे</a:t>
            </a:r>
            <a:r>
              <a:rPr lang="tr-TR" sz="2000" dirty="0"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 şe 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tr-TR" sz="2000" dirty="0">
              <a:latin typeface="Times New Roman" panose="02020603050405020304" pitchFamily="18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hi-IN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शै</a:t>
            </a:r>
            <a:r>
              <a:rPr lang="tr-TR" sz="2000" dirty="0"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 </a:t>
            </a:r>
            <a:r>
              <a:rPr lang="tr-TR" sz="2000" dirty="0" err="1"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şai</a:t>
            </a:r>
            <a:r>
              <a:rPr lang="hi-IN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	शो</a:t>
            </a:r>
            <a:r>
              <a:rPr lang="tr-TR" sz="2000" dirty="0"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 </a:t>
            </a:r>
            <a:r>
              <a:rPr lang="tr-TR" sz="2000" dirty="0" err="1"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şo</a:t>
            </a:r>
            <a:r>
              <a:rPr lang="hi-IN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	शौ</a:t>
            </a:r>
            <a:r>
              <a:rPr lang="tr-TR" sz="2000" dirty="0"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 </a:t>
            </a:r>
            <a:r>
              <a:rPr lang="tr-TR" sz="2000" dirty="0" err="1"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şau</a:t>
            </a:r>
            <a:endParaRPr lang="tr-TR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185111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0A5DA1E8-1C6F-49C3-B2E7-B446D9E16AB1}"/>
              </a:ext>
            </a:extLst>
          </p:cNvPr>
          <p:cNvSpPr/>
          <p:nvPr/>
        </p:nvSpPr>
        <p:spPr>
          <a:xfrm>
            <a:off x="1995055" y="2078182"/>
            <a:ext cx="7148945" cy="13975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hi-IN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ह </a:t>
            </a:r>
            <a:r>
              <a:rPr lang="tr-TR" sz="2000" dirty="0"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ha</a:t>
            </a:r>
            <a:r>
              <a:rPr lang="hi-IN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	हा</a:t>
            </a:r>
            <a:r>
              <a:rPr lang="tr-TR" sz="2000" dirty="0"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 </a:t>
            </a:r>
            <a:r>
              <a:rPr lang="tr-TR" sz="2000" dirty="0" err="1"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hā</a:t>
            </a:r>
            <a:r>
              <a:rPr lang="hi-IN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	हि</a:t>
            </a:r>
            <a:r>
              <a:rPr lang="tr-TR" sz="2000" dirty="0"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 </a:t>
            </a:r>
            <a:r>
              <a:rPr lang="tr-TR" sz="2000" dirty="0" err="1"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hi</a:t>
            </a:r>
            <a:r>
              <a:rPr lang="hi-IN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	ही</a:t>
            </a:r>
            <a:r>
              <a:rPr lang="tr-TR" sz="2000" dirty="0"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 </a:t>
            </a:r>
            <a:r>
              <a:rPr lang="tr-TR" sz="2000" dirty="0" err="1"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h</a:t>
            </a:r>
            <a:r>
              <a:rPr lang="tr-TR" sz="2000" dirty="0" err="1">
                <a:latin typeface="Roman Sanskrit Serif" panose="04020500000000000000" pitchFamily="82" charset="0"/>
                <a:ea typeface="Calibri" panose="020F0502020204030204" pitchFamily="34" charset="0"/>
                <a:cs typeface="Mangal" panose="02040503050203030202" pitchFamily="18" charset="0"/>
              </a:rPr>
              <a:t>ã</a:t>
            </a:r>
            <a:r>
              <a:rPr lang="hi-IN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	हु</a:t>
            </a:r>
            <a:r>
              <a:rPr lang="tr-TR" sz="2000" dirty="0"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 hu</a:t>
            </a:r>
            <a:r>
              <a:rPr lang="hi-IN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	हू</a:t>
            </a:r>
            <a:r>
              <a:rPr lang="tr-TR" sz="2000" dirty="0"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 </a:t>
            </a:r>
            <a:r>
              <a:rPr lang="tr-TR" sz="2000" dirty="0" err="1"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h</a:t>
            </a:r>
            <a:r>
              <a:rPr lang="tr-TR" sz="2000" dirty="0" err="1">
                <a:latin typeface="Roman Sanskrit Serif" panose="04020500000000000000" pitchFamily="82" charset="0"/>
                <a:ea typeface="Calibri" panose="020F0502020204030204" pitchFamily="34" charset="0"/>
                <a:cs typeface="Mangal" panose="02040503050203030202" pitchFamily="18" charset="0"/>
              </a:rPr>
              <a:t>å</a:t>
            </a:r>
            <a:r>
              <a:rPr lang="hi-IN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	हे</a:t>
            </a:r>
            <a:r>
              <a:rPr lang="hi-IN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2000" dirty="0"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he</a:t>
            </a:r>
            <a:r>
              <a:rPr lang="hi-IN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	</a:t>
            </a:r>
            <a:endParaRPr lang="tr-TR" sz="2000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endParaRPr lang="tr-TR" sz="2000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hi-IN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है</a:t>
            </a:r>
            <a:r>
              <a:rPr lang="tr-TR" sz="2000" dirty="0"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 </a:t>
            </a:r>
            <a:r>
              <a:rPr lang="tr-TR" sz="2000" dirty="0" err="1"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hai</a:t>
            </a:r>
            <a:r>
              <a:rPr lang="hi-IN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	हो</a:t>
            </a:r>
            <a:r>
              <a:rPr lang="tr-TR" sz="2000" dirty="0"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 </a:t>
            </a:r>
            <a:r>
              <a:rPr lang="tr-TR" sz="2000" dirty="0" err="1"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ho</a:t>
            </a:r>
            <a:r>
              <a:rPr lang="hi-IN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	हौ</a:t>
            </a:r>
            <a:r>
              <a:rPr lang="tr-TR" sz="2000" dirty="0"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 </a:t>
            </a:r>
            <a:r>
              <a:rPr lang="tr-TR" sz="2000" dirty="0" err="1"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hau</a:t>
            </a:r>
            <a:endParaRPr lang="tr-TR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627286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70</TotalTime>
  <Words>361</Words>
  <Application>Microsoft Office PowerPoint</Application>
  <PresentationFormat>Geniş ekran</PresentationFormat>
  <Paragraphs>42</Paragraphs>
  <Slides>7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14" baseType="lpstr">
      <vt:lpstr>Arial</vt:lpstr>
      <vt:lpstr>Calibri</vt:lpstr>
      <vt:lpstr>Calibri Light</vt:lpstr>
      <vt:lpstr>Mangal</vt:lpstr>
      <vt:lpstr>Roman Sanskrit Serif</vt:lpstr>
      <vt:lpstr>Times New Roman</vt:lpstr>
      <vt:lpstr>Office Teması</vt:lpstr>
      <vt:lpstr>HİN 137 Temel Hintçe  Sesli Harflerin Sembollerle Gösterimi  2. Hafta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HİN 137 Temel Hintçe  Sesli Harflerin Sembollerle Gösterimi  2. Hafta</dc:title>
  <dc:creator>Casper</dc:creator>
  <cp:lastModifiedBy>Casper</cp:lastModifiedBy>
  <cp:revision>3</cp:revision>
  <dcterms:created xsi:type="dcterms:W3CDTF">2020-05-10T08:17:13Z</dcterms:created>
  <dcterms:modified xsi:type="dcterms:W3CDTF">2020-05-10T09:27:48Z</dcterms:modified>
</cp:coreProperties>
</file>