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8" r:id="rId8"/>
    <p:sldId id="261" r:id="rId9"/>
    <p:sldId id="269" r:id="rId10"/>
    <p:sldId id="262" r:id="rId11"/>
    <p:sldId id="263" r:id="rId12"/>
    <p:sldId id="264" r:id="rId13"/>
    <p:sldId id="270" r:id="rId14"/>
    <p:sldId id="265" r:id="rId15"/>
    <p:sldId id="271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First Aid </a:t>
            </a:r>
            <a:r>
              <a:rPr lang="tr-TR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n Laboratories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PHA297 – </a:t>
            </a:r>
            <a:r>
              <a:rPr lang="tr-TR" dirty="0" err="1"/>
              <a:t>Laboratory</a:t>
            </a:r>
            <a:r>
              <a:rPr lang="tr-TR" dirty="0"/>
              <a:t> </a:t>
            </a:r>
            <a:r>
              <a:rPr lang="tr-TR" dirty="0" err="1"/>
              <a:t>Safety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977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717089"/>
            <a:ext cx="8911687" cy="1280890"/>
          </a:xfrm>
        </p:spPr>
        <p:txBody>
          <a:bodyPr/>
          <a:lstStyle/>
          <a:p>
            <a:r>
              <a:rPr lang="tr-TR" dirty="0" err="1"/>
              <a:t>Cuts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Open </a:t>
            </a:r>
            <a:r>
              <a:rPr lang="tr-TR" dirty="0" err="1"/>
              <a:t>Wounds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36633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size of the cut dictates the response. Obviously, a small cut can be cleaned and a dressing can</a:t>
            </a:r>
            <a:r>
              <a:rPr lang="tr-TR" dirty="0"/>
              <a:t> </a:t>
            </a:r>
            <a:r>
              <a:rPr lang="en-US" dirty="0"/>
              <a:t>be applied. A large wound, with significant bleeding, presents a considerable risk. To stop copious</a:t>
            </a:r>
            <a:r>
              <a:rPr lang="tr-TR" dirty="0"/>
              <a:t> </a:t>
            </a:r>
            <a:r>
              <a:rPr lang="en-US" dirty="0"/>
              <a:t>bleeding, apply direct pressure to the wound, preferably with a sterile dressing but immediate action</a:t>
            </a:r>
            <a:r>
              <a:rPr lang="tr-TR" dirty="0"/>
              <a:t> </a:t>
            </a:r>
            <a:r>
              <a:rPr lang="en-US" dirty="0"/>
              <a:t>overrides a delayed search for a sterile dressing. Have someone call </a:t>
            </a:r>
            <a:r>
              <a:rPr lang="tr-TR" dirty="0"/>
              <a:t>112</a:t>
            </a:r>
            <a:r>
              <a:rPr lang="en-US" dirty="0"/>
              <a:t>.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Do </a:t>
            </a:r>
            <a:r>
              <a:rPr lang="en-US" dirty="0"/>
              <a:t>not remove an impaled object since removing the object will likely increase the rate of</a:t>
            </a:r>
            <a:r>
              <a:rPr lang="tr-TR" dirty="0"/>
              <a:t> </a:t>
            </a:r>
            <a:r>
              <a:rPr lang="en-US" dirty="0"/>
              <a:t>bleeding. Apply a dressing around the object to stabilize in place and minimize bleeding.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Excessive </a:t>
            </a:r>
            <a:r>
              <a:rPr lang="en-US" dirty="0"/>
              <a:t>blood loss can lead to shock (which is the lack of oxygen perfusion at the cellular</a:t>
            </a:r>
            <a:r>
              <a:rPr lang="tr-TR" dirty="0"/>
              <a:t> </a:t>
            </a:r>
            <a:r>
              <a:rPr lang="en-US" dirty="0"/>
              <a:t>level). Keep the patient warm and elevate the feet until emergency personnel arrive.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0092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Traumatic</a:t>
            </a:r>
            <a:r>
              <a:rPr lang="tr-TR" dirty="0"/>
              <a:t> </a:t>
            </a:r>
            <a:r>
              <a:rPr lang="tr-TR" dirty="0" err="1"/>
              <a:t>Injuries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explosion or fall can lead to trauma to the body and/or broken bones. Call </a:t>
            </a:r>
            <a:r>
              <a:rPr lang="tr-TR" dirty="0"/>
              <a:t>112</a:t>
            </a:r>
            <a:r>
              <a:rPr lang="en-US" dirty="0"/>
              <a:t> immediately. Do</a:t>
            </a:r>
            <a:r>
              <a:rPr lang="tr-TR" dirty="0"/>
              <a:t> </a:t>
            </a:r>
            <a:r>
              <a:rPr lang="en-US" dirty="0"/>
              <a:t>not move the patient unless the local environment is life-threatening. For any fall, even from as little</a:t>
            </a:r>
            <a:r>
              <a:rPr lang="tr-TR" dirty="0"/>
              <a:t> </a:t>
            </a:r>
            <a:r>
              <a:rPr lang="en-US" dirty="0"/>
              <a:t>as a few feet, assume that there may be a spinal injury and do not move the patient unless absolutely</a:t>
            </a:r>
            <a:r>
              <a:rPr lang="tr-TR" dirty="0"/>
              <a:t> </a:t>
            </a:r>
            <a:r>
              <a:rPr lang="en-US" dirty="0"/>
              <a:t>necessary. Stabilize the head and neck area. Cut away clothing as needed to make certain that any</a:t>
            </a:r>
            <a:r>
              <a:rPr lang="tr-TR" dirty="0"/>
              <a:t> </a:t>
            </a:r>
            <a:r>
              <a:rPr lang="en-US" dirty="0"/>
              <a:t>hidden wounds are identified.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Unless </a:t>
            </a:r>
            <a:r>
              <a:rPr lang="en-US" dirty="0"/>
              <a:t>you are specifically trained to do so, do not try to “reset” a broken bone. Broken bones</a:t>
            </a:r>
            <a:r>
              <a:rPr lang="tr-TR" dirty="0"/>
              <a:t> </a:t>
            </a:r>
            <a:r>
              <a:rPr lang="en-US" dirty="0"/>
              <a:t>in limbs can sometimes puncture the skin (called an “open” wound). These can be disturbing to view</a:t>
            </a:r>
            <a:r>
              <a:rPr lang="tr-TR" dirty="0"/>
              <a:t> </a:t>
            </a:r>
            <a:r>
              <a:rPr lang="en-US" dirty="0"/>
              <a:t>but are rarely life-threatening. The ambulance crew will decide how to treat the patient in this regard.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0919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747935"/>
            <a:ext cx="8911687" cy="1280890"/>
          </a:xfrm>
        </p:spPr>
        <p:txBody>
          <a:bodyPr/>
          <a:lstStyle/>
          <a:p>
            <a:r>
              <a:rPr lang="tr-TR" dirty="0" err="1"/>
              <a:t>Exposure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Biological</a:t>
            </a:r>
            <a:r>
              <a:rPr lang="tr-TR" dirty="0"/>
              <a:t> </a:t>
            </a:r>
            <a:r>
              <a:rPr lang="tr-TR" dirty="0" err="1"/>
              <a:t>Agents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0619" y="2239685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A</a:t>
            </a:r>
            <a:r>
              <a:rPr lang="en-US" dirty="0" err="1"/>
              <a:t>ny</a:t>
            </a:r>
            <a:r>
              <a:rPr lang="en-US" dirty="0"/>
              <a:t> exposure to a pathogen (virus or bacteria) requires transport</a:t>
            </a:r>
            <a:r>
              <a:rPr lang="tr-TR" dirty="0"/>
              <a:t> </a:t>
            </a:r>
            <a:r>
              <a:rPr lang="en-US" dirty="0"/>
              <a:t>to an emergency room for assessment. As in other circumstances, make sure that you, as a rescuer,</a:t>
            </a:r>
            <a:r>
              <a:rPr lang="tr-TR" dirty="0"/>
              <a:t> </a:t>
            </a:r>
            <a:r>
              <a:rPr lang="en-US" dirty="0"/>
              <a:t>do not become the “next victim” by becoming exposed to the same pathogen. Beyond separating the</a:t>
            </a:r>
            <a:r>
              <a:rPr lang="tr-TR" dirty="0"/>
              <a:t> </a:t>
            </a:r>
            <a:r>
              <a:rPr lang="en-US" dirty="0"/>
              <a:t>patient and the pathogen, there is no “first aid” procedure. Have as much information about the exposure</a:t>
            </a:r>
            <a:r>
              <a:rPr lang="tr-TR" dirty="0"/>
              <a:t> </a:t>
            </a:r>
            <a:r>
              <a:rPr lang="en-US" dirty="0"/>
              <a:t>(agent and duration and nature of exposure) available for ambulance personnel. In some instances, the</a:t>
            </a:r>
            <a:r>
              <a:rPr lang="tr-TR" dirty="0"/>
              <a:t> </a:t>
            </a:r>
            <a:r>
              <a:rPr lang="en-US" dirty="0"/>
              <a:t>receiving hospital may elect to treat the patient as “contaminated,” which requires special actions on</a:t>
            </a:r>
            <a:r>
              <a:rPr lang="tr-TR" dirty="0"/>
              <a:t> </a:t>
            </a:r>
            <a:r>
              <a:rPr lang="en-US" dirty="0"/>
              <a:t>their part.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064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90785"/>
            <a:ext cx="8911687" cy="1280890"/>
          </a:xfrm>
        </p:spPr>
        <p:txBody>
          <a:bodyPr/>
          <a:lstStyle/>
          <a:p>
            <a:r>
              <a:rPr lang="tr-TR" dirty="0" err="1"/>
              <a:t>Radiation</a:t>
            </a:r>
            <a:r>
              <a:rPr lang="tr-TR" dirty="0"/>
              <a:t> </a:t>
            </a:r>
            <a:r>
              <a:rPr lang="tr-TR" dirty="0" err="1"/>
              <a:t>Exposure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0158" y="1942752"/>
            <a:ext cx="8915400" cy="3777622"/>
          </a:xfrm>
        </p:spPr>
        <p:txBody>
          <a:bodyPr>
            <a:normAutofit/>
          </a:bodyPr>
          <a:lstStyle/>
          <a:p>
            <a:r>
              <a:rPr lang="en-US" dirty="0"/>
              <a:t>As with biological pathogens, there is little “first aid” possible after exposure to alpha, beta, X-ray, or</a:t>
            </a:r>
            <a:r>
              <a:rPr lang="tr-TR" dirty="0"/>
              <a:t> </a:t>
            </a:r>
            <a:r>
              <a:rPr lang="en-US" dirty="0"/>
              <a:t>gamma radiation. With due regard for your own safety, shut down or remove the source of the radiation</a:t>
            </a:r>
            <a:r>
              <a:rPr lang="tr-TR" dirty="0"/>
              <a:t> </a:t>
            </a:r>
            <a:r>
              <a:rPr lang="en-US" dirty="0"/>
              <a:t>or otherwise separate the patient from the radiation source. Call </a:t>
            </a:r>
            <a:r>
              <a:rPr lang="tr-TR" dirty="0"/>
              <a:t>112</a:t>
            </a:r>
            <a:r>
              <a:rPr lang="en-US" dirty="0"/>
              <a:t>. Obtain as much information as</a:t>
            </a:r>
            <a:r>
              <a:rPr lang="tr-TR" dirty="0"/>
              <a:t> </a:t>
            </a:r>
            <a:r>
              <a:rPr lang="en-US" dirty="0"/>
              <a:t>possible about the exposure to give to the ambulance </a:t>
            </a:r>
            <a:r>
              <a:rPr lang="en-US" dirty="0" smtClean="0"/>
              <a:t>personnel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592925" y="3831563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lang="tr-TR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46299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314325"/>
            <a:ext cx="9666187" cy="1280890"/>
          </a:xfrm>
        </p:spPr>
        <p:txBody>
          <a:bodyPr/>
          <a:lstStyle/>
          <a:p>
            <a:r>
              <a:rPr lang="en-US" dirty="0"/>
              <a:t>Other General Issues Regarding Emergency Response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47935" y="1867415"/>
            <a:ext cx="8915400" cy="5394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T</a:t>
            </a:r>
            <a:r>
              <a:rPr lang="en-US" b="1" dirty="0"/>
              <a:t>he first task of any rescuer is to protect themselves and not become the “next</a:t>
            </a:r>
            <a:r>
              <a:rPr lang="tr-TR" b="1" dirty="0"/>
              <a:t> </a:t>
            </a:r>
            <a:r>
              <a:rPr lang="en-US" b="1" dirty="0"/>
              <a:t>victim.” </a:t>
            </a:r>
            <a:r>
              <a:rPr lang="en-US" dirty="0"/>
              <a:t>Always take a moment to stop and think about the situation before rushing to help someone.</a:t>
            </a:r>
            <a:r>
              <a:rPr lang="tr-TR" dirty="0"/>
              <a:t> </a:t>
            </a:r>
            <a:r>
              <a:rPr lang="en-US" dirty="0"/>
              <a:t>Ambulance and hospital personnel will want as much information as possible about the nature of</a:t>
            </a:r>
            <a:r>
              <a:rPr lang="tr-TR" dirty="0"/>
              <a:t> </a:t>
            </a:r>
            <a:r>
              <a:rPr lang="en-US" dirty="0"/>
              <a:t>the injury or exposure and the circumstances in which it occurred. For any patient who is not conscious</a:t>
            </a:r>
            <a:r>
              <a:rPr lang="tr-TR" dirty="0"/>
              <a:t> </a:t>
            </a:r>
            <a:r>
              <a:rPr lang="en-US" dirty="0"/>
              <a:t>or is otherwise unable to respond, you can best help by getting the patient’s name, age, and, if possible,</a:t>
            </a:r>
            <a:r>
              <a:rPr lang="tr-TR" dirty="0"/>
              <a:t> </a:t>
            </a:r>
            <a:r>
              <a:rPr lang="en-US" dirty="0"/>
              <a:t>any medical history and any medications that are being taken. For chemical exposures, try to have an</a:t>
            </a:r>
            <a:r>
              <a:rPr lang="tr-TR" dirty="0"/>
              <a:t> </a:t>
            </a:r>
            <a:r>
              <a:rPr lang="en-US" dirty="0"/>
              <a:t>MSDS available for transport to the hospital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9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304800"/>
            <a:ext cx="9666187" cy="1280890"/>
          </a:xfrm>
        </p:spPr>
        <p:txBody>
          <a:bodyPr/>
          <a:lstStyle/>
          <a:p>
            <a:r>
              <a:rPr lang="en-US" dirty="0"/>
              <a:t>Other General Issues Regarding Emergency Response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47935" y="1905515"/>
            <a:ext cx="8915400" cy="5394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 </a:t>
            </a:r>
            <a:r>
              <a:rPr lang="en-US" dirty="0"/>
              <a:t>will notice that ambulance personnel are always wearing gloves. This universal procedure is</a:t>
            </a:r>
            <a:r>
              <a:rPr lang="tr-TR" dirty="0"/>
              <a:t> </a:t>
            </a:r>
            <a:r>
              <a:rPr lang="en-US" dirty="0"/>
              <a:t>to better protect against bloodborne pathogens. Fortunately, such gloves should be readily available in</a:t>
            </a:r>
            <a:r>
              <a:rPr lang="tr-TR" dirty="0"/>
              <a:t> </a:t>
            </a:r>
            <a:r>
              <a:rPr lang="en-US" dirty="0"/>
              <a:t>all chemistry labs and you, too, should wear gloves as a matter of routine when involved in any first</a:t>
            </a:r>
            <a:r>
              <a:rPr lang="tr-TR" dirty="0"/>
              <a:t> </a:t>
            </a:r>
            <a:r>
              <a:rPr lang="en-US" dirty="0"/>
              <a:t>aid procedure.</a:t>
            </a:r>
          </a:p>
          <a:p>
            <a:pPr marL="0" indent="0">
              <a:buNone/>
            </a:pPr>
            <a:r>
              <a:rPr lang="en-US" dirty="0"/>
              <a:t>Finally, always alert others when involved in any kind of rescue or first aid. Notifying lab</a:t>
            </a:r>
            <a:r>
              <a:rPr lang="tr-TR" dirty="0"/>
              <a:t> </a:t>
            </a:r>
            <a:r>
              <a:rPr lang="en-US" dirty="0"/>
              <a:t>assistants, professors, and campus security should be standard procedure. It is always better to err on</a:t>
            </a:r>
            <a:r>
              <a:rPr lang="tr-TR" dirty="0"/>
              <a:t> </a:t>
            </a:r>
            <a:r>
              <a:rPr lang="en-US" dirty="0"/>
              <a:t>the side of calling emergency response personnel where there are injuries. In most lab settings, there</a:t>
            </a:r>
            <a:r>
              <a:rPr lang="tr-TR" dirty="0"/>
              <a:t> </a:t>
            </a:r>
            <a:r>
              <a:rPr lang="en-US" dirty="0"/>
              <a:t>are plenty of people available to help. Assign tasks, if necessary, to make sure all relevant people are</a:t>
            </a:r>
            <a:r>
              <a:rPr lang="tr-TR" dirty="0"/>
              <a:t> </a:t>
            </a:r>
            <a:r>
              <a:rPr lang="en-US" dirty="0"/>
              <a:t>informed of the situation.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1698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First Aid </a:t>
            </a:r>
            <a:r>
              <a:rPr lang="tr-TR" dirty="0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n Laboratories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Inhalation of gases and vapors </a:t>
            </a:r>
          </a:p>
          <a:p>
            <a:r>
              <a:rPr lang="en-US" dirty="0"/>
              <a:t> Skin and eye exposure to chemicals </a:t>
            </a:r>
          </a:p>
          <a:p>
            <a:r>
              <a:rPr lang="en-US" dirty="0"/>
              <a:t> Burns </a:t>
            </a:r>
          </a:p>
          <a:p>
            <a:r>
              <a:rPr lang="en-US" dirty="0"/>
              <a:t> Electric shock </a:t>
            </a:r>
          </a:p>
          <a:p>
            <a:r>
              <a:rPr lang="en-US" dirty="0"/>
              <a:t> Exposure to extreme cold</a:t>
            </a:r>
          </a:p>
          <a:p>
            <a:r>
              <a:rPr lang="en-US" dirty="0"/>
              <a:t> Cuts or open wounds </a:t>
            </a:r>
          </a:p>
          <a:p>
            <a:r>
              <a:rPr lang="en-US" dirty="0"/>
              <a:t> Traumatic injuries, such a bruises and broken bones</a:t>
            </a:r>
          </a:p>
          <a:p>
            <a:r>
              <a:rPr lang="en-US" dirty="0"/>
              <a:t> Exposure to biological agents </a:t>
            </a:r>
          </a:p>
          <a:p>
            <a:r>
              <a:rPr lang="en-US" dirty="0"/>
              <a:t> Radiation exposure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217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54800" y="713593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First Aid </a:t>
            </a:r>
            <a:r>
              <a:rPr lang="tr-TR" dirty="0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n Laboratories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03986" y="1820763"/>
            <a:ext cx="8915400" cy="5891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«</a:t>
            </a:r>
            <a:r>
              <a:rPr lang="en-US" dirty="0"/>
              <a:t>A half doctor near is better than a whole one far away</a:t>
            </a:r>
            <a:r>
              <a:rPr lang="tr-TR" dirty="0"/>
              <a:t>» (A </a:t>
            </a:r>
            <a:r>
              <a:rPr lang="tr-TR" dirty="0" err="1"/>
              <a:t>German</a:t>
            </a:r>
            <a:r>
              <a:rPr lang="tr-TR" dirty="0"/>
              <a:t> </a:t>
            </a:r>
            <a:r>
              <a:rPr lang="tr-TR" dirty="0" err="1"/>
              <a:t>Proverb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“</a:t>
            </a:r>
            <a:r>
              <a:rPr lang="tr-TR" i="1" dirty="0"/>
              <a:t>do </a:t>
            </a:r>
            <a:r>
              <a:rPr lang="tr-TR" i="1" dirty="0" err="1"/>
              <a:t>no</a:t>
            </a:r>
            <a:r>
              <a:rPr lang="tr-TR" i="1" dirty="0"/>
              <a:t> </a:t>
            </a:r>
            <a:r>
              <a:rPr lang="tr-TR" i="1" dirty="0" err="1"/>
              <a:t>harm</a:t>
            </a:r>
            <a:r>
              <a:rPr lang="tr-TR" dirty="0"/>
              <a:t>”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 smtClean="0"/>
              <a:t>Types</a:t>
            </a:r>
            <a:r>
              <a:rPr lang="tr-TR" b="1" dirty="0" smtClean="0"/>
              <a:t> of </a:t>
            </a:r>
            <a:r>
              <a:rPr lang="tr-TR" b="1" dirty="0" err="1" smtClean="0"/>
              <a:t>Lab-Related</a:t>
            </a:r>
            <a:r>
              <a:rPr lang="tr-TR" b="1" dirty="0" smtClean="0"/>
              <a:t> </a:t>
            </a:r>
            <a:r>
              <a:rPr lang="tr-TR" b="1" dirty="0" err="1" smtClean="0"/>
              <a:t>Medical</a:t>
            </a:r>
            <a:r>
              <a:rPr lang="tr-TR" b="1" dirty="0" smtClean="0"/>
              <a:t> </a:t>
            </a:r>
            <a:r>
              <a:rPr lang="tr-TR" b="1" dirty="0" err="1" smtClean="0"/>
              <a:t>Problems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Many kinds of medical emergencies can occur. We will focus on lab-related emergencies and avoid the discussion of situations (such as a diabetic emergency) that require medical response but are likely unrelated to the circumstances of working in a chemistry lab.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791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3993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First Aid </a:t>
            </a:r>
            <a:r>
              <a:rPr lang="tr-TR" dirty="0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n Laboratories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03986" y="744438"/>
            <a:ext cx="8915400" cy="5891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Lab-related</a:t>
            </a:r>
            <a:r>
              <a:rPr lang="tr-TR" dirty="0" smtClean="0"/>
              <a:t> </a:t>
            </a:r>
            <a:r>
              <a:rPr lang="tr-TR" dirty="0" err="1" smtClean="0"/>
              <a:t>emergencies</a:t>
            </a:r>
            <a:r>
              <a:rPr lang="tr-TR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/>
              <a:t>Inhalation of gases and vapors </a:t>
            </a:r>
            <a:endParaRPr lang="tr-TR" dirty="0"/>
          </a:p>
          <a:p>
            <a:r>
              <a:rPr lang="en-US" dirty="0"/>
              <a:t> Skin and eye exposure to chemicals 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Burns</a:t>
            </a:r>
            <a:r>
              <a:rPr lang="tr-TR" dirty="0"/>
              <a:t> </a:t>
            </a:r>
          </a:p>
          <a:p>
            <a:r>
              <a:rPr lang="tr-TR" dirty="0"/>
              <a:t> </a:t>
            </a:r>
            <a:r>
              <a:rPr lang="tr-TR" dirty="0" err="1"/>
              <a:t>Electric</a:t>
            </a:r>
            <a:r>
              <a:rPr lang="tr-TR" dirty="0"/>
              <a:t> </a:t>
            </a:r>
            <a:r>
              <a:rPr lang="tr-TR" dirty="0" err="1"/>
              <a:t>shock</a:t>
            </a:r>
            <a:r>
              <a:rPr lang="tr-TR" dirty="0"/>
              <a:t> </a:t>
            </a:r>
          </a:p>
          <a:p>
            <a:r>
              <a:rPr lang="en-US" dirty="0"/>
              <a:t> Exposure to extreme cold</a:t>
            </a:r>
            <a:endParaRPr lang="tr-TR" dirty="0"/>
          </a:p>
          <a:p>
            <a:r>
              <a:rPr lang="en-US" dirty="0"/>
              <a:t> Cuts or open wounds </a:t>
            </a:r>
            <a:endParaRPr lang="tr-TR" dirty="0"/>
          </a:p>
          <a:p>
            <a:r>
              <a:rPr lang="en-US" dirty="0"/>
              <a:t> Traumatic injuries, such a bruises and broken bones</a:t>
            </a:r>
            <a:endParaRPr lang="tr-TR" dirty="0"/>
          </a:p>
          <a:p>
            <a:r>
              <a:rPr lang="tr-TR" dirty="0"/>
              <a:t> </a:t>
            </a:r>
            <a:r>
              <a:rPr lang="en-US" dirty="0"/>
              <a:t>Exposure to biological agents </a:t>
            </a:r>
            <a:endParaRPr lang="tr-TR" dirty="0"/>
          </a:p>
          <a:p>
            <a:r>
              <a:rPr lang="fr-FR" dirty="0"/>
              <a:t> Radiation </a:t>
            </a:r>
            <a:r>
              <a:rPr lang="fr-FR" dirty="0" err="1"/>
              <a:t>exposure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If any of these incidents cause serious injuries or loss of consciousness, you should call for help and</a:t>
            </a:r>
            <a:r>
              <a:rPr lang="tr-TR" dirty="0"/>
              <a:t> </a:t>
            </a:r>
            <a:r>
              <a:rPr lang="en-US" dirty="0"/>
              <a:t>ask that </a:t>
            </a:r>
            <a:r>
              <a:rPr lang="tr-TR" dirty="0"/>
              <a:t>112 </a:t>
            </a:r>
            <a:r>
              <a:rPr lang="en-US" dirty="0"/>
              <a:t>be called. It is always better to err in calling</a:t>
            </a:r>
            <a:r>
              <a:rPr lang="tr-TR" dirty="0"/>
              <a:t> </a:t>
            </a:r>
            <a:r>
              <a:rPr lang="en-US" dirty="0"/>
              <a:t>for emergency response personnel rather than waiting when minutes might make a difference in the</a:t>
            </a:r>
            <a:r>
              <a:rPr lang="tr-TR" dirty="0"/>
              <a:t> </a:t>
            </a:r>
            <a:r>
              <a:rPr lang="en-US" dirty="0"/>
              <a:t>outcome.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76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92257" y="389743"/>
            <a:ext cx="8911687" cy="1280890"/>
          </a:xfrm>
        </p:spPr>
        <p:txBody>
          <a:bodyPr/>
          <a:lstStyle/>
          <a:p>
            <a:r>
              <a:rPr lang="en-US" dirty="0"/>
              <a:t>Inhalation of Gases and Vapors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2257" y="1384883"/>
            <a:ext cx="8915400" cy="5097490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Inhaled</a:t>
            </a:r>
            <a:r>
              <a:rPr lang="tr-TR" dirty="0"/>
              <a:t> </a:t>
            </a:r>
            <a:r>
              <a:rPr lang="tr-TR" dirty="0" err="1"/>
              <a:t>gases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vapors</a:t>
            </a:r>
            <a:r>
              <a:rPr lang="tr-TR" dirty="0"/>
              <a:t> </a:t>
            </a:r>
            <a:r>
              <a:rPr lang="en-US" dirty="0"/>
              <a:t>can cause asphyxiation (due to lack of oxygen) and/or react with the lungs</a:t>
            </a:r>
            <a:r>
              <a:rPr lang="tr-TR" dirty="0"/>
              <a:t> </a:t>
            </a:r>
            <a:r>
              <a:rPr lang="en-US" dirty="0"/>
              <a:t>to cause other breathing difficulties.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In either case, it is necessary to remove the patient to prevent</a:t>
            </a:r>
            <a:r>
              <a:rPr lang="tr-TR" dirty="0"/>
              <a:t> </a:t>
            </a:r>
            <a:r>
              <a:rPr lang="en-US" dirty="0"/>
              <a:t>further inhalation of damaging substances and to get the person to an area of fresh air.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This action</a:t>
            </a:r>
            <a:r>
              <a:rPr lang="tr-TR" dirty="0"/>
              <a:t> </a:t>
            </a:r>
            <a:r>
              <a:rPr lang="en-US" dirty="0"/>
              <a:t>must be taken judiciously, however, so that you, as a rescuer, do not become the next victim. Before</a:t>
            </a:r>
            <a:r>
              <a:rPr lang="tr-TR" dirty="0"/>
              <a:t> </a:t>
            </a:r>
            <a:r>
              <a:rPr lang="en-US" dirty="0"/>
              <a:t>you attempt rescue, you must </a:t>
            </a:r>
            <a:r>
              <a:rPr lang="en-US" b="1" dirty="0"/>
              <a:t>assess the safety of the atmosphere in the area of the patient</a:t>
            </a:r>
            <a:r>
              <a:rPr lang="en-US" dirty="0"/>
              <a:t>. Before</a:t>
            </a:r>
            <a:r>
              <a:rPr lang="tr-TR" dirty="0"/>
              <a:t> </a:t>
            </a:r>
            <a:r>
              <a:rPr lang="en-US" dirty="0"/>
              <a:t>attempting any rescue, </a:t>
            </a:r>
            <a:r>
              <a:rPr lang="en-US" b="1" dirty="0"/>
              <a:t>call for additional help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For a nonbreathing patient, administer </a:t>
            </a:r>
            <a:r>
              <a:rPr lang="en-US" dirty="0" smtClean="0"/>
              <a:t>CPR</a:t>
            </a:r>
            <a:r>
              <a:rPr lang="tr-TR" dirty="0" smtClean="0"/>
              <a:t> (</a:t>
            </a:r>
            <a:r>
              <a:rPr lang="tr-TR" dirty="0" err="1" smtClean="0"/>
              <a:t>cardiopulmonary</a:t>
            </a:r>
            <a:r>
              <a:rPr lang="tr-TR" dirty="0" smtClean="0"/>
              <a:t> </a:t>
            </a:r>
            <a:r>
              <a:rPr lang="tr-TR" dirty="0" err="1" smtClean="0"/>
              <a:t>resuscitation</a:t>
            </a:r>
            <a:r>
              <a:rPr lang="tr-TR" dirty="0" smtClean="0"/>
              <a:t>) </a:t>
            </a:r>
            <a:r>
              <a:rPr lang="en-US" dirty="0" smtClean="0"/>
              <a:t>(</a:t>
            </a:r>
            <a:r>
              <a:rPr lang="en-US" dirty="0"/>
              <a:t>but be sure</a:t>
            </a:r>
            <a:r>
              <a:rPr lang="tr-TR" dirty="0"/>
              <a:t> </a:t>
            </a:r>
            <a:r>
              <a:rPr lang="en-US" dirty="0"/>
              <a:t>to avoid inhaling the exhalation of the patient).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In some circumstances high-flow oxygen may need to</a:t>
            </a:r>
            <a:r>
              <a:rPr lang="tr-TR" dirty="0"/>
              <a:t> </a:t>
            </a:r>
            <a:r>
              <a:rPr lang="en-US" dirty="0"/>
              <a:t>be delivered, which requires an ambulance crew.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51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90785"/>
            <a:ext cx="8911687" cy="802018"/>
          </a:xfrm>
        </p:spPr>
        <p:txBody>
          <a:bodyPr/>
          <a:lstStyle/>
          <a:p>
            <a:r>
              <a:rPr lang="en-US" dirty="0"/>
              <a:t>Skin and Eye Exposure to Chemicals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almost all cases, rinsing the skin and eyes with copious amounts of water for at least 15 minutes is</a:t>
            </a:r>
            <a:r>
              <a:rPr lang="tr-TR" dirty="0"/>
              <a:t> </a:t>
            </a:r>
            <a:r>
              <a:rPr lang="en-US" dirty="0"/>
              <a:t>advised.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The only exceptions to this are skin exposure to chemicals that react with water, which are</a:t>
            </a:r>
            <a:r>
              <a:rPr lang="tr-TR" dirty="0"/>
              <a:t> </a:t>
            </a:r>
            <a:r>
              <a:rPr lang="en-US" dirty="0"/>
              <a:t>usually </a:t>
            </a:r>
            <a:r>
              <a:rPr lang="en-US" dirty="0" smtClean="0"/>
              <a:t>solids </a:t>
            </a:r>
            <a:r>
              <a:rPr lang="en-US" dirty="0"/>
              <a:t>(A common example of this is lime, </a:t>
            </a:r>
            <a:r>
              <a:rPr lang="en-US" dirty="0" err="1"/>
              <a:t>CaO</a:t>
            </a:r>
            <a:r>
              <a:rPr lang="en-US" dirty="0"/>
              <a:t>.) In these cases, using a credit card or similar</a:t>
            </a:r>
            <a:r>
              <a:rPr lang="tr-TR" dirty="0"/>
              <a:t> </a:t>
            </a:r>
            <a:r>
              <a:rPr lang="en-US" dirty="0"/>
              <a:t>tool to first scrape most of the chemical off the skin is required.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For eye exposures and significant skin</a:t>
            </a:r>
            <a:r>
              <a:rPr lang="tr-TR" dirty="0"/>
              <a:t> </a:t>
            </a:r>
            <a:r>
              <a:rPr lang="en-US" dirty="0"/>
              <a:t>exposure, immediate transport to an emergency room or a physician is advised.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9942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360032"/>
            <a:ext cx="8911687" cy="1280890"/>
          </a:xfrm>
        </p:spPr>
        <p:txBody>
          <a:bodyPr/>
          <a:lstStyle/>
          <a:p>
            <a:r>
              <a:rPr lang="tr-TR" dirty="0" err="1"/>
              <a:t>Burns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9821" y="1514827"/>
            <a:ext cx="8915400" cy="4594150"/>
          </a:xfrm>
        </p:spPr>
        <p:txBody>
          <a:bodyPr>
            <a:normAutofit/>
          </a:bodyPr>
          <a:lstStyle/>
          <a:p>
            <a:r>
              <a:rPr lang="tr-TR" dirty="0" err="1"/>
              <a:t>Chemical</a:t>
            </a:r>
            <a:r>
              <a:rPr lang="tr-TR" dirty="0"/>
              <a:t> </a:t>
            </a:r>
            <a:r>
              <a:rPr lang="tr-TR" dirty="0" err="1"/>
              <a:t>burns</a:t>
            </a:r>
            <a:r>
              <a:rPr lang="tr-TR" dirty="0"/>
              <a:t>, </a:t>
            </a:r>
            <a:r>
              <a:rPr lang="en-US" dirty="0"/>
              <a:t>radiation burns, electrical burns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b="1" dirty="0" err="1"/>
              <a:t>thermal</a:t>
            </a:r>
            <a:r>
              <a:rPr lang="tr-TR" b="1" dirty="0"/>
              <a:t> </a:t>
            </a:r>
            <a:r>
              <a:rPr lang="tr-TR" b="1" dirty="0" err="1"/>
              <a:t>burns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All but the most modest first degree burns must be treated with care, and quickly. First, of course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source of heat must be removed. Second, remove clothing and </a:t>
            </a:r>
            <a:r>
              <a:rPr lang="tr-TR" dirty="0"/>
              <a:t> </a:t>
            </a:r>
            <a:r>
              <a:rPr lang="en-US" dirty="0"/>
              <a:t>jewelry in the affected area if it easy</a:t>
            </a:r>
            <a:r>
              <a:rPr lang="tr-TR" dirty="0"/>
              <a:t> </a:t>
            </a:r>
            <a:r>
              <a:rPr lang="en-US" dirty="0"/>
              <a:t>to do so. If clothes are burned or melted against skin, do not pull if attached to skin. For burns with no</a:t>
            </a:r>
            <a:r>
              <a:rPr lang="tr-TR" dirty="0"/>
              <a:t> </a:t>
            </a:r>
            <a:r>
              <a:rPr lang="en-US" dirty="0"/>
              <a:t>blisters or closed blisters, tap water can be used to continue to cool the </a:t>
            </a:r>
            <a:r>
              <a:rPr lang="tr-TR" dirty="0"/>
              <a:t> a</a:t>
            </a:r>
            <a:r>
              <a:rPr lang="en-US" dirty="0" err="1"/>
              <a:t>ffected</a:t>
            </a:r>
            <a:r>
              <a:rPr lang="en-US" dirty="0"/>
              <a:t> area briefly—do not</a:t>
            </a:r>
            <a:r>
              <a:rPr lang="tr-TR" dirty="0"/>
              <a:t> </a:t>
            </a:r>
            <a:r>
              <a:rPr lang="en-US" dirty="0"/>
              <a:t>cool torso or head for an extended period as this could cause hypothermia. Do not use nonsterile water</a:t>
            </a:r>
            <a:r>
              <a:rPr lang="tr-TR" dirty="0"/>
              <a:t> </a:t>
            </a:r>
            <a:r>
              <a:rPr lang="en-US" dirty="0"/>
              <a:t>on open blisters since this can cause infections. </a:t>
            </a:r>
            <a:r>
              <a:rPr lang="en-US" b="1" dirty="0"/>
              <a:t>Never apply any ointment, cream, or salve to a burn.</a:t>
            </a:r>
            <a:r>
              <a:rPr lang="tr-TR" b="1" dirty="0"/>
              <a:t> </a:t>
            </a:r>
            <a:r>
              <a:rPr lang="en-US" b="1" dirty="0"/>
              <a:t>Never apply ice to a burn.</a:t>
            </a:r>
            <a:r>
              <a:rPr lang="tr-TR" b="1" dirty="0"/>
              <a:t> </a:t>
            </a:r>
            <a:r>
              <a:rPr lang="en-US" dirty="0"/>
              <a:t>Many burn patients should be transported to an emergency room or burn </a:t>
            </a:r>
            <a:r>
              <a:rPr lang="en-US" dirty="0" smtClean="0"/>
              <a:t>center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264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73875" y="340982"/>
            <a:ext cx="8911687" cy="1280890"/>
          </a:xfrm>
        </p:spPr>
        <p:txBody>
          <a:bodyPr/>
          <a:lstStyle/>
          <a:p>
            <a:r>
              <a:rPr lang="tr-TR" dirty="0" err="1"/>
              <a:t>Burns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9821" y="1724377"/>
            <a:ext cx="8915400" cy="4594150"/>
          </a:xfrm>
        </p:spPr>
        <p:txBody>
          <a:bodyPr>
            <a:normAutofit/>
          </a:bodyPr>
          <a:lstStyle/>
          <a:p>
            <a:r>
              <a:rPr lang="tr-TR" b="1" dirty="0" err="1"/>
              <a:t>Burn</a:t>
            </a:r>
            <a:r>
              <a:rPr lang="tr-TR" b="1" dirty="0"/>
              <a:t> </a:t>
            </a:r>
            <a:r>
              <a:rPr lang="tr-TR" b="1" dirty="0" err="1"/>
              <a:t>Severity</a:t>
            </a:r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360" y="2386705"/>
            <a:ext cx="9194251" cy="27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5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60099" y="833147"/>
            <a:ext cx="8911687" cy="659406"/>
          </a:xfrm>
        </p:spPr>
        <p:txBody>
          <a:bodyPr/>
          <a:lstStyle/>
          <a:p>
            <a:r>
              <a:rPr lang="tr-TR" dirty="0" err="1"/>
              <a:t>Electric</a:t>
            </a:r>
            <a:r>
              <a:rPr lang="tr-TR" dirty="0"/>
              <a:t> </a:t>
            </a:r>
            <a:r>
              <a:rPr lang="tr-TR" dirty="0" err="1"/>
              <a:t>Shock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6386" y="2489155"/>
            <a:ext cx="8915400" cy="17253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First, make absolutely sure that the source of the electricity is off or that there is </a:t>
            </a:r>
            <a:r>
              <a:rPr lang="en-US" i="1" dirty="0"/>
              <a:t>no chance </a:t>
            </a:r>
            <a:r>
              <a:rPr lang="en-US" dirty="0"/>
              <a:t>that the</a:t>
            </a:r>
            <a:r>
              <a:rPr lang="tr-TR" dirty="0"/>
              <a:t> </a:t>
            </a:r>
            <a:r>
              <a:rPr lang="en-US" dirty="0"/>
              <a:t>patient is still in contact with energized electricity. </a:t>
            </a:r>
            <a:r>
              <a:rPr lang="en-US" b="1" dirty="0"/>
              <a:t>Touching a patient still in contact with the electricity</a:t>
            </a:r>
            <a:r>
              <a:rPr lang="tr-TR" b="1" dirty="0"/>
              <a:t> </a:t>
            </a:r>
            <a:r>
              <a:rPr lang="en-US" b="1" dirty="0"/>
              <a:t>will make you the next victim.</a:t>
            </a:r>
            <a:r>
              <a:rPr lang="tr-TR" b="1" dirty="0"/>
              <a:t> </a:t>
            </a:r>
            <a:r>
              <a:rPr lang="en-US" dirty="0"/>
              <a:t>Assess the patient for breathing and heartbeat. Administer CPR if necessary, after calling for</a:t>
            </a:r>
            <a:r>
              <a:rPr lang="tr-TR" dirty="0"/>
              <a:t> </a:t>
            </a:r>
            <a:r>
              <a:rPr lang="en-US" dirty="0"/>
              <a:t>additional help and having someone call </a:t>
            </a:r>
            <a:r>
              <a:rPr lang="tr-TR" dirty="0"/>
              <a:t>112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2456386" y="4358080"/>
            <a:ext cx="8915400" cy="172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1958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2456386" y="2334876"/>
            <a:ext cx="8911687" cy="6594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2456386" y="4358080"/>
            <a:ext cx="8915400" cy="172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2132012" y="2066925"/>
            <a:ext cx="8915400" cy="3777622"/>
          </a:xfrm>
        </p:spPr>
        <p:txBody>
          <a:bodyPr/>
          <a:lstStyle/>
          <a:p>
            <a:r>
              <a:rPr lang="en-US" dirty="0"/>
              <a:t>The use of liquid nitrogen and dry ice in labs can lead to “burns” from exposure to the very cold agents.</a:t>
            </a:r>
            <a:r>
              <a:rPr lang="tr-TR" dirty="0"/>
              <a:t> </a:t>
            </a:r>
            <a:r>
              <a:rPr lang="en-US" dirty="0"/>
              <a:t>Most likely, the exposure time will have been relatively brief and not have caused severe damage.</a:t>
            </a:r>
            <a:r>
              <a:rPr lang="tr-TR" dirty="0"/>
              <a:t> </a:t>
            </a:r>
            <a:r>
              <a:rPr lang="en-US" dirty="0"/>
              <a:t>Removing the cooling agent and warming the affected area with warm (not hot) water (assuming no</a:t>
            </a:r>
            <a:r>
              <a:rPr lang="tr-TR" dirty="0"/>
              <a:t> </a:t>
            </a:r>
            <a:r>
              <a:rPr lang="en-US" dirty="0"/>
              <a:t>open wound) or even just warming a cold hand inside one’s armpit will be an effective treatment. For</a:t>
            </a:r>
            <a:r>
              <a:rPr lang="tr-TR" dirty="0"/>
              <a:t> </a:t>
            </a:r>
            <a:r>
              <a:rPr lang="en-US" dirty="0"/>
              <a:t>more serious cases of frostbite where the skin is white and hard (but perhaps not frozen solid), transport</a:t>
            </a:r>
            <a:r>
              <a:rPr lang="tr-TR" dirty="0"/>
              <a:t> </a:t>
            </a:r>
            <a:r>
              <a:rPr lang="en-US" dirty="0"/>
              <a:t>to an emergency room is advised. </a:t>
            </a:r>
            <a:r>
              <a:rPr lang="en-US" i="1" dirty="0"/>
              <a:t>Do not rub </a:t>
            </a:r>
            <a:r>
              <a:rPr lang="en-US" dirty="0"/>
              <a:t>affected areas as a means to warm the area.</a:t>
            </a:r>
            <a:endParaRPr lang="tr-TR" dirty="0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2545300" y="833660"/>
            <a:ext cx="8911687" cy="1280890"/>
          </a:xfrm>
        </p:spPr>
        <p:txBody>
          <a:bodyPr/>
          <a:lstStyle/>
          <a:p>
            <a:r>
              <a:rPr lang="tr-TR" dirty="0" err="1"/>
              <a:t>Exposure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Extreme </a:t>
            </a:r>
            <a:r>
              <a:rPr lang="tr-TR" dirty="0" err="1"/>
              <a:t>Cold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49140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</TotalTime>
  <Words>1611</Words>
  <Application>Microsoft Office PowerPoint</Application>
  <PresentationFormat>Geniş ekran</PresentationFormat>
  <Paragraphs>65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Duman</vt:lpstr>
      <vt:lpstr>First Aid in Laboratories</vt:lpstr>
      <vt:lpstr>First Aid in Laboratories</vt:lpstr>
      <vt:lpstr>First Aid in Laboratories</vt:lpstr>
      <vt:lpstr>Inhalation of Gases and Vapors</vt:lpstr>
      <vt:lpstr>Skin and Eye Exposure to Chemicals</vt:lpstr>
      <vt:lpstr>Burns</vt:lpstr>
      <vt:lpstr>Burns</vt:lpstr>
      <vt:lpstr>Electric Shock</vt:lpstr>
      <vt:lpstr>Exposure to Extreme Cold </vt:lpstr>
      <vt:lpstr>Cuts or Open Wounds</vt:lpstr>
      <vt:lpstr>Traumatic Injuries</vt:lpstr>
      <vt:lpstr>Exposure to Biological Agents</vt:lpstr>
      <vt:lpstr>Radiation Exposure</vt:lpstr>
      <vt:lpstr>Other General Issues Regarding Emergency Response</vt:lpstr>
      <vt:lpstr>Other General Issues Regarding Emergency Response</vt:lpstr>
      <vt:lpstr>First Aid in Laboratories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Aid in Laboratories</dc:title>
  <dc:creator>Mehmet Gokhan Caglayan</dc:creator>
  <cp:lastModifiedBy>Burçin</cp:lastModifiedBy>
  <cp:revision>23</cp:revision>
  <dcterms:created xsi:type="dcterms:W3CDTF">2016-11-06T07:09:48Z</dcterms:created>
  <dcterms:modified xsi:type="dcterms:W3CDTF">2018-04-05T18:33:36Z</dcterms:modified>
</cp:coreProperties>
</file>