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9" r:id="rId4"/>
    <p:sldId id="265" r:id="rId5"/>
    <p:sldId id="270" r:id="rId6"/>
    <p:sldId id="267" r:id="rId7"/>
    <p:sldId id="262" r:id="rId8"/>
    <p:sldId id="271"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14.9.2018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14.9.2018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6. konu</a:t>
            </a:r>
          </a:p>
        </p:txBody>
      </p:sp>
      <p:sp>
        <p:nvSpPr>
          <p:cNvPr id="3" name="2 Alt Başlık"/>
          <p:cNvSpPr>
            <a:spLocks noGrp="1"/>
          </p:cNvSpPr>
          <p:nvPr>
            <p:ph type="subTitle" idx="1"/>
          </p:nvPr>
        </p:nvSpPr>
        <p:spPr/>
        <p:txBody>
          <a:bodyPr>
            <a:normAutofit fontScale="70000" lnSpcReduction="20000"/>
          </a:bodyPr>
          <a:lstStyle/>
          <a:p>
            <a:r>
              <a:rPr lang="tr-TR" sz="4400" dirty="0">
                <a:latin typeface="Bell MT" pitchFamily="18" charset="0"/>
                <a:cs typeface="Andalus" pitchFamily="18" charset="-78"/>
              </a:rPr>
              <a:t>Analitik Notlar (</a:t>
            </a:r>
            <a:r>
              <a:rPr lang="tr-TR" sz="4400" dirty="0" err="1">
                <a:latin typeface="Bell MT" pitchFamily="18" charset="0"/>
                <a:cs typeface="Andalus" pitchFamily="18" charset="-78"/>
              </a:rPr>
              <a:t>Analytical</a:t>
            </a:r>
            <a:r>
              <a:rPr lang="tr-TR" sz="4400" dirty="0">
                <a:latin typeface="Bell MT" pitchFamily="18" charset="0"/>
                <a:cs typeface="Andalus" pitchFamily="18" charset="-78"/>
              </a:rPr>
              <a:t> </a:t>
            </a:r>
            <a:r>
              <a:rPr lang="tr-TR" sz="4400" dirty="0" err="1">
                <a:latin typeface="Bell MT" pitchFamily="18" charset="0"/>
                <a:cs typeface="Andalus" pitchFamily="18" charset="-78"/>
              </a:rPr>
              <a:t>Notes</a:t>
            </a:r>
            <a:r>
              <a:rPr lang="tr-TR" sz="4400" dirty="0">
                <a:latin typeface="Bell MT" pitchFamily="18" charset="0"/>
                <a:cs typeface="Andalus" pitchFamily="18" charset="-78"/>
              </a:rPr>
              <a:t>)-Canlı-Dolaysız Gözlem ve Yapılandırılmamış Mülakat: Ankara’da Gündelik Hayat ve Yemek</a:t>
            </a:r>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 hafta</a:t>
            </a:r>
          </a:p>
        </p:txBody>
      </p:sp>
      <p:sp>
        <p:nvSpPr>
          <p:cNvPr id="3" name="2 İçerik Yer Tutucusu"/>
          <p:cNvSpPr>
            <a:spLocks noGrp="1"/>
          </p:cNvSpPr>
          <p:nvPr>
            <p:ph idx="1"/>
          </p:nvPr>
        </p:nvSpPr>
        <p:spPr/>
        <p:txBody>
          <a:bodyPr>
            <a:normAutofit/>
          </a:bodyPr>
          <a:lstStyle/>
          <a:p>
            <a:r>
              <a:rPr lang="tr-TR" sz="2400" dirty="0">
                <a:latin typeface="Bell MT" panose="02020503060305020303" pitchFamily="18" charset="0"/>
              </a:rPr>
              <a:t>Bu hafta dersin başında bir önceki haftanın sınıf-dışı alıştırmalarının üzerinde duracağız ve meta-araştırma sorusunun araştırma için değerini tartışacağız.</a:t>
            </a:r>
          </a:p>
          <a:p>
            <a:r>
              <a:rPr lang="tr-TR" sz="2400" dirty="0">
                <a:latin typeface="Bell MT" panose="02020503060305020303" pitchFamily="18" charset="0"/>
              </a:rPr>
              <a:t>Bu doğrultuda bir önceki haftanın Alıştırma 13 ve Alıştırma 15’ini temel alacağız.</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874940-50F1-4057-8D1E-F6C003B9F6DA}"/>
              </a:ext>
            </a:extLst>
          </p:cNvPr>
          <p:cNvSpPr>
            <a:spLocks noGrp="1"/>
          </p:cNvSpPr>
          <p:nvPr>
            <p:ph type="title"/>
          </p:nvPr>
        </p:nvSpPr>
        <p:spPr/>
        <p:txBody>
          <a:bodyPr/>
          <a:lstStyle/>
          <a:p>
            <a:r>
              <a:rPr lang="tr-TR" dirty="0">
                <a:latin typeface="Andalus" pitchFamily="18" charset="-78"/>
                <a:cs typeface="Andalus" pitchFamily="18" charset="-78"/>
              </a:rPr>
              <a:t>6. hafta</a:t>
            </a:r>
            <a:endParaRPr lang="tr-TR" dirty="0"/>
          </a:p>
        </p:txBody>
      </p:sp>
      <p:sp>
        <p:nvSpPr>
          <p:cNvPr id="3" name="Content Placeholder 2">
            <a:extLst>
              <a:ext uri="{FF2B5EF4-FFF2-40B4-BE49-F238E27FC236}">
                <a16:creationId xmlns:a16="http://schemas.microsoft.com/office/drawing/2014/main" xmlns="" id="{C989C00B-6970-4EE1-9A04-D57851096A35}"/>
              </a:ext>
            </a:extLst>
          </p:cNvPr>
          <p:cNvSpPr>
            <a:spLocks noGrp="1"/>
          </p:cNvSpPr>
          <p:nvPr>
            <p:ph idx="1"/>
          </p:nvPr>
        </p:nvSpPr>
        <p:spPr/>
        <p:txBody>
          <a:bodyPr>
            <a:normAutofit fontScale="92500"/>
          </a:bodyPr>
          <a:lstStyle/>
          <a:p>
            <a:r>
              <a:rPr lang="tr-TR" sz="2400" dirty="0">
                <a:latin typeface="Bell MT" panose="02020503060305020303" pitchFamily="18" charset="0"/>
              </a:rPr>
              <a:t>Bu hafta analitik not tartışmasında öne çıkan kavramlar:</a:t>
            </a:r>
          </a:p>
          <a:p>
            <a:r>
              <a:rPr lang="tr-TR" sz="2400" dirty="0">
                <a:latin typeface="Bell MT" panose="02020503060305020303" pitchFamily="18" charset="0"/>
              </a:rPr>
              <a:t>Araştırma sorusunun araştırılabilir oluşu (barındırdığı kavramların somutluk ve soyutluk düzeyleri, araştırmanın maddi sınırlılıkları)</a:t>
            </a:r>
          </a:p>
          <a:p>
            <a:r>
              <a:rPr lang="tr-TR" sz="2400" dirty="0">
                <a:latin typeface="Bell MT" panose="02020503060305020303" pitchFamily="18" charset="0"/>
              </a:rPr>
              <a:t>Araştırma sorusunun neden seçildiğine dair üçlü sorgulama</a:t>
            </a:r>
          </a:p>
          <a:p>
            <a:pPr lvl="1"/>
            <a:r>
              <a:rPr lang="tr-TR" sz="2000" dirty="0">
                <a:latin typeface="Bell MT" panose="02020503060305020303" pitchFamily="18" charset="0"/>
              </a:rPr>
              <a:t>Araştırma sorusu kişisel olarak neden ilginizi çekiyor? Kendinizi bu araştırmanın merak eden öznesi olarak görüyor musunuz? Bu seçimin barındırdığı tutku tatmin edici mi?</a:t>
            </a:r>
          </a:p>
          <a:p>
            <a:pPr lvl="1"/>
            <a:r>
              <a:rPr lang="tr-TR" sz="2000" dirty="0">
                <a:latin typeface="Bell MT" panose="02020503060305020303" pitchFamily="18" charset="0"/>
              </a:rPr>
              <a:t>Araştırma sorusu özelde sosyal antropoloji genelde sosyal bilimler literatürü için değerli mi? Nereye oturtulabilir? Ne gibi bir katkı sunabilir?</a:t>
            </a:r>
          </a:p>
          <a:p>
            <a:pPr lvl="1"/>
            <a:r>
              <a:rPr lang="tr-TR" sz="2000" dirty="0">
                <a:latin typeface="Bell MT" panose="02020503060305020303" pitchFamily="18" charset="0"/>
              </a:rPr>
              <a:t>Araştırma sorunuz insanların gözlemine ve söylediklerine dayanan emik bir doğrultuda şu ana kadarki araştırmanızdan temellenen yani yerinde ortaya çıkmış bir sorunsala mı dayanıyor?</a:t>
            </a:r>
          </a:p>
        </p:txBody>
      </p:sp>
    </p:spTree>
    <p:extLst>
      <p:ext uri="{BB962C8B-B14F-4D97-AF65-F5344CB8AC3E}">
        <p14:creationId xmlns:p14="http://schemas.microsoft.com/office/powerpoint/2010/main" xmlns="" val="3929276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 hafta</a:t>
            </a:r>
          </a:p>
        </p:txBody>
      </p:sp>
      <p:sp>
        <p:nvSpPr>
          <p:cNvPr id="3" name="2 İçerik Yer Tutucusu"/>
          <p:cNvSpPr>
            <a:spLocks noGrp="1"/>
          </p:cNvSpPr>
          <p:nvPr>
            <p:ph idx="1"/>
          </p:nvPr>
        </p:nvSpPr>
        <p:spPr/>
        <p:txBody>
          <a:bodyPr>
            <a:normAutofit/>
          </a:bodyPr>
          <a:lstStyle/>
          <a:p>
            <a:r>
              <a:rPr lang="tr-TR" sz="2400" dirty="0">
                <a:latin typeface="Bell MT" panose="02020503060305020303" pitchFamily="18" charset="0"/>
              </a:rPr>
              <a:t>Ankara’da gündelik hayat ve yemek </a:t>
            </a:r>
            <a:r>
              <a:rPr lang="tr-TR" sz="2400" dirty="0" err="1">
                <a:latin typeface="Bell MT" panose="02020503060305020303" pitchFamily="18" charset="0"/>
              </a:rPr>
              <a:t>yemek</a:t>
            </a:r>
            <a:r>
              <a:rPr lang="tr-TR" sz="2400" dirty="0">
                <a:latin typeface="Bell MT" panose="02020503060305020303" pitchFamily="18" charset="0"/>
              </a:rPr>
              <a:t> teması etrafındaki alıştırmalarımızda meta-araştırma sorusuna sahip olmanın değerini tartışmaya geçiyoruz.</a:t>
            </a:r>
          </a:p>
          <a:p>
            <a:r>
              <a:rPr lang="tr-TR" sz="2400" dirty="0" err="1">
                <a:latin typeface="Bell MT" panose="02020503060305020303" pitchFamily="18" charset="0"/>
              </a:rPr>
              <a:t>Farkedileceği</a:t>
            </a:r>
            <a:r>
              <a:rPr lang="tr-TR" sz="2400" dirty="0">
                <a:latin typeface="Bell MT" panose="02020503060305020303" pitchFamily="18" charset="0"/>
              </a:rPr>
              <a:t> üzere alışıldık araştırma pratiğinden farklı olarak deneme araştırmamıza önden bir sorun-sorunsal belirleyerek çıkmadık. Bunun yerine insanların kendi meselelerini ortaya koyabilmelerini sağlayan alan katılımları ve yapılandırılmamış görüşmeler sonrası bir mevzunun </a:t>
            </a:r>
            <a:r>
              <a:rPr lang="tr-TR" sz="2400" dirty="0" err="1">
                <a:latin typeface="Bell MT" panose="02020503060305020303" pitchFamily="18" charset="0"/>
              </a:rPr>
              <a:t>problematize</a:t>
            </a:r>
            <a:r>
              <a:rPr lang="tr-TR" sz="2400" dirty="0">
                <a:latin typeface="Bell MT" panose="02020503060305020303" pitchFamily="18" charset="0"/>
              </a:rPr>
              <a:t> edilebilir olduğuna ikna olduk. </a:t>
            </a:r>
            <a:r>
              <a:rPr lang="tr-TR" sz="2400" dirty="0" err="1">
                <a:latin typeface="Bell MT" panose="02020503060305020303" pitchFamily="18" charset="0"/>
              </a:rPr>
              <a:t>Etnografik</a:t>
            </a:r>
            <a:r>
              <a:rPr lang="tr-TR" sz="2400" dirty="0">
                <a:latin typeface="Bell MT" panose="02020503060305020303" pitchFamily="18" charset="0"/>
              </a:rPr>
              <a:t> çalışmanın en kritik farklılıklarından birisi de bu araştırmanın her aşamasında insanların kontrolde olduğu idealine sadakat.</a:t>
            </a:r>
          </a:p>
        </p:txBody>
      </p:sp>
    </p:spTree>
    <p:extLst>
      <p:ext uri="{BB962C8B-B14F-4D97-AF65-F5344CB8AC3E}">
        <p14:creationId xmlns:p14="http://schemas.microsoft.com/office/powerpoint/2010/main" xmlns="" val="524502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E45879E-553F-4371-B229-094F27AAB9AF}"/>
              </a:ext>
            </a:extLst>
          </p:cNvPr>
          <p:cNvSpPr>
            <a:spLocks noGrp="1"/>
          </p:cNvSpPr>
          <p:nvPr>
            <p:ph type="title"/>
          </p:nvPr>
        </p:nvSpPr>
        <p:spPr/>
        <p:txBody>
          <a:bodyPr/>
          <a:lstStyle/>
          <a:p>
            <a:r>
              <a:rPr lang="tr-TR" dirty="0">
                <a:latin typeface="Andalus" pitchFamily="18" charset="-78"/>
                <a:cs typeface="Andalus" pitchFamily="18" charset="-78"/>
              </a:rPr>
              <a:t>6. hafta</a:t>
            </a:r>
            <a:endParaRPr lang="tr-TR" dirty="0"/>
          </a:p>
        </p:txBody>
      </p:sp>
      <p:sp>
        <p:nvSpPr>
          <p:cNvPr id="3" name="Content Placeholder 2">
            <a:extLst>
              <a:ext uri="{FF2B5EF4-FFF2-40B4-BE49-F238E27FC236}">
                <a16:creationId xmlns:a16="http://schemas.microsoft.com/office/drawing/2014/main" xmlns="" id="{B406F6AB-22D9-4F3E-B27A-1DA3ACA6AE88}"/>
              </a:ext>
            </a:extLst>
          </p:cNvPr>
          <p:cNvSpPr>
            <a:spLocks noGrp="1"/>
          </p:cNvSpPr>
          <p:nvPr>
            <p:ph idx="1"/>
          </p:nvPr>
        </p:nvSpPr>
        <p:spPr/>
        <p:txBody>
          <a:bodyPr>
            <a:normAutofit/>
          </a:bodyPr>
          <a:lstStyle/>
          <a:p>
            <a:r>
              <a:rPr lang="tr-TR" sz="2800" dirty="0">
                <a:latin typeface="Bell MT" panose="02020503060305020303" pitchFamily="18" charset="0"/>
              </a:rPr>
              <a:t>Bir diğer farklılık da bu araştırma sorusunun her an değiştirilebilir olması. Burada altını çizdiğim araştırma sorusu kavramı bir bakıma, başından sonuna uyulması gereken bir çerçeve ve göze çarpan farklılıkların görmezden gelindiği bir sınır değil araştırmanın gelişim veçhelerinin gözlemlenebildiği değişebilen bir araştırma alanı çiziyor.</a:t>
            </a:r>
          </a:p>
          <a:p>
            <a:r>
              <a:rPr lang="tr-TR" sz="2800" dirty="0">
                <a:latin typeface="Bell MT" panose="02020503060305020303" pitchFamily="18" charset="0"/>
              </a:rPr>
              <a:t>Araştırma sorusu bu değiştirilebilir haliyle her analitik notun ilk sayfasıdır. Araştırmanın kuramsal yörüngesi analitik notla izlenebilir.  </a:t>
            </a:r>
          </a:p>
        </p:txBody>
      </p:sp>
    </p:spTree>
    <p:extLst>
      <p:ext uri="{BB962C8B-B14F-4D97-AF65-F5344CB8AC3E}">
        <p14:creationId xmlns:p14="http://schemas.microsoft.com/office/powerpoint/2010/main" xmlns="" val="3040122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 hafta</a:t>
            </a:r>
          </a:p>
        </p:txBody>
      </p:sp>
      <p:sp>
        <p:nvSpPr>
          <p:cNvPr id="3" name="2 İçerik Yer Tutucusu"/>
          <p:cNvSpPr>
            <a:spLocks noGrp="1"/>
          </p:cNvSpPr>
          <p:nvPr>
            <p:ph idx="1"/>
          </p:nvPr>
        </p:nvSpPr>
        <p:spPr/>
        <p:txBody>
          <a:bodyPr>
            <a:normAutofit/>
          </a:bodyPr>
          <a:lstStyle/>
          <a:p>
            <a:r>
              <a:rPr lang="tr-TR" sz="2400" dirty="0">
                <a:latin typeface="Bell MT" panose="02020503060305020303" pitchFamily="18" charset="0"/>
              </a:rPr>
              <a:t>Ankara’da yemek yeme araştırmamızın alıştırmalarını yaparken aklımızda şu sorular olacak:</a:t>
            </a:r>
          </a:p>
          <a:p>
            <a:pPr marL="0" indent="0">
              <a:buNone/>
            </a:pPr>
            <a:r>
              <a:rPr lang="tr-TR" sz="2400" dirty="0">
                <a:latin typeface="Bell MT" panose="02020503060305020303" pitchFamily="18" charset="0"/>
              </a:rPr>
              <a:t>	</a:t>
            </a:r>
            <a:r>
              <a:rPr lang="en-GB" sz="2400" dirty="0" err="1">
                <a:latin typeface="Bell MT" panose="02020503060305020303" pitchFamily="18" charset="0"/>
              </a:rPr>
              <a:t>Yemek</a:t>
            </a:r>
            <a:r>
              <a:rPr lang="en-GB" sz="2400" dirty="0">
                <a:latin typeface="Bell MT" panose="02020503060305020303" pitchFamily="18" charset="0"/>
              </a:rPr>
              <a:t> </a:t>
            </a:r>
            <a:r>
              <a:rPr lang="en-GB" sz="2400" dirty="0" err="1">
                <a:latin typeface="Bell MT" panose="02020503060305020303" pitchFamily="18" charset="0"/>
              </a:rPr>
              <a:t>yeme</a:t>
            </a:r>
            <a:r>
              <a:rPr lang="en-GB" sz="2400" dirty="0">
                <a:latin typeface="Bell MT" panose="02020503060305020303" pitchFamily="18" charset="0"/>
              </a:rPr>
              <a:t> </a:t>
            </a:r>
            <a:r>
              <a:rPr lang="en-GB" sz="2400" dirty="0" err="1">
                <a:latin typeface="Bell MT" panose="02020503060305020303" pitchFamily="18" charset="0"/>
              </a:rPr>
              <a:t>davranışında</a:t>
            </a:r>
            <a:r>
              <a:rPr lang="en-GB" sz="2400" dirty="0">
                <a:latin typeface="Bell MT" panose="02020503060305020303" pitchFamily="18" charset="0"/>
              </a:rPr>
              <a:t> </a:t>
            </a:r>
            <a:r>
              <a:rPr lang="en-GB" sz="2400" dirty="0" err="1">
                <a:latin typeface="Bell MT" panose="02020503060305020303" pitchFamily="18" charset="0"/>
              </a:rPr>
              <a:t>benzer</a:t>
            </a:r>
            <a:r>
              <a:rPr lang="en-GB" sz="2400" dirty="0">
                <a:latin typeface="Bell MT" panose="02020503060305020303" pitchFamily="18" charset="0"/>
              </a:rPr>
              <a:t> </a:t>
            </a:r>
            <a:r>
              <a:rPr lang="en-GB" sz="2400" dirty="0" err="1">
                <a:latin typeface="Bell MT" panose="02020503060305020303" pitchFamily="18" charset="0"/>
              </a:rPr>
              <a:t>örüntüler</a:t>
            </a:r>
            <a:r>
              <a:rPr lang="en-GB" sz="2400" dirty="0">
                <a:latin typeface="Bell MT" panose="02020503060305020303" pitchFamily="18" charset="0"/>
              </a:rPr>
              <a:t> var </a:t>
            </a:r>
            <a:r>
              <a:rPr lang="en-GB" sz="2400" dirty="0" err="1">
                <a:latin typeface="Bell MT" panose="02020503060305020303" pitchFamily="18" charset="0"/>
              </a:rPr>
              <a:t>mı</a:t>
            </a:r>
            <a:r>
              <a:rPr lang="en-GB" sz="2400" dirty="0">
                <a:latin typeface="Bell MT" panose="02020503060305020303" pitchFamily="18" charset="0"/>
              </a:rPr>
              <a:t>?</a:t>
            </a:r>
            <a:endParaRPr lang="tr-TR" sz="2400" dirty="0">
              <a:latin typeface="Bell MT" panose="02020503060305020303" pitchFamily="18" charset="0"/>
            </a:endParaRPr>
          </a:p>
          <a:p>
            <a:pPr marL="0" indent="0">
              <a:buNone/>
            </a:pPr>
            <a:r>
              <a:rPr lang="tr-TR" sz="2400" dirty="0">
                <a:latin typeface="Bell MT" panose="02020503060305020303" pitchFamily="18" charset="0"/>
              </a:rPr>
              <a:t>	</a:t>
            </a:r>
            <a:r>
              <a:rPr lang="en-GB" sz="2400" dirty="0" err="1">
                <a:latin typeface="Bell MT" panose="02020503060305020303" pitchFamily="18" charset="0"/>
              </a:rPr>
              <a:t>Günümüz</a:t>
            </a:r>
            <a:r>
              <a:rPr lang="en-GB" sz="2400" dirty="0">
                <a:latin typeface="Bell MT" panose="02020503060305020303" pitchFamily="18" charset="0"/>
              </a:rPr>
              <a:t> </a:t>
            </a:r>
            <a:r>
              <a:rPr lang="en-GB" sz="2400" dirty="0" err="1">
                <a:latin typeface="Bell MT" panose="02020503060305020303" pitchFamily="18" charset="0"/>
              </a:rPr>
              <a:t>Ankara`sında</a:t>
            </a:r>
            <a:r>
              <a:rPr lang="en-GB" sz="2400" dirty="0">
                <a:latin typeface="Bell MT" panose="02020503060305020303" pitchFamily="18" charset="0"/>
              </a:rPr>
              <a:t> </a:t>
            </a:r>
            <a:r>
              <a:rPr lang="en-GB" sz="2400" dirty="0" err="1">
                <a:latin typeface="Bell MT" panose="02020503060305020303" pitchFamily="18" charset="0"/>
              </a:rPr>
              <a:t>dışarıda</a:t>
            </a:r>
            <a:r>
              <a:rPr lang="en-GB" sz="2400" dirty="0">
                <a:latin typeface="Bell MT" panose="02020503060305020303" pitchFamily="18" charset="0"/>
              </a:rPr>
              <a:t> </a:t>
            </a:r>
            <a:r>
              <a:rPr lang="en-GB" sz="2400" dirty="0" err="1">
                <a:latin typeface="Bell MT" panose="02020503060305020303" pitchFamily="18" charset="0"/>
              </a:rPr>
              <a:t>yemek</a:t>
            </a:r>
            <a:r>
              <a:rPr lang="en-GB" sz="2400" dirty="0">
                <a:latin typeface="Bell MT" panose="02020503060305020303" pitchFamily="18" charset="0"/>
              </a:rPr>
              <a:t> </a:t>
            </a:r>
            <a:r>
              <a:rPr lang="en-GB" sz="2400" dirty="0" err="1">
                <a:latin typeface="Bell MT" panose="02020503060305020303" pitchFamily="18" charset="0"/>
              </a:rPr>
              <a:t>yemenin</a:t>
            </a:r>
            <a:r>
              <a:rPr lang="en-GB" sz="2400" dirty="0">
                <a:latin typeface="Bell MT" panose="02020503060305020303" pitchFamily="18" charset="0"/>
              </a:rPr>
              <a:t> </a:t>
            </a:r>
            <a:r>
              <a:rPr lang="en-GB" sz="2400" dirty="0" err="1">
                <a:latin typeface="Bell MT" panose="02020503060305020303" pitchFamily="18" charset="0"/>
              </a:rPr>
              <a:t>sosyal</a:t>
            </a:r>
            <a:r>
              <a:rPr lang="en-GB" sz="2400" dirty="0">
                <a:latin typeface="Bell MT" panose="02020503060305020303" pitchFamily="18" charset="0"/>
              </a:rPr>
              <a:t> </a:t>
            </a:r>
            <a:r>
              <a:rPr lang="tr-TR" sz="2400" dirty="0">
                <a:latin typeface="Bell MT" panose="02020503060305020303" pitchFamily="18" charset="0"/>
              </a:rPr>
              <a:t>	</a:t>
            </a:r>
            <a:r>
              <a:rPr lang="en-GB" sz="2400" dirty="0" err="1">
                <a:latin typeface="Bell MT" panose="02020503060305020303" pitchFamily="18" charset="0"/>
              </a:rPr>
              <a:t>özellikleri</a:t>
            </a:r>
            <a:r>
              <a:rPr lang="en-GB" sz="2400" dirty="0">
                <a:latin typeface="Bell MT" panose="02020503060305020303" pitchFamily="18" charset="0"/>
              </a:rPr>
              <a:t> </a:t>
            </a:r>
            <a:r>
              <a:rPr lang="en-GB" sz="2400" dirty="0" err="1">
                <a:latin typeface="Bell MT" panose="02020503060305020303" pitchFamily="18" charset="0"/>
              </a:rPr>
              <a:t>nelerdir</a:t>
            </a:r>
            <a:r>
              <a:rPr lang="en-GB" sz="2400" dirty="0">
                <a:latin typeface="Bell MT" panose="02020503060305020303" pitchFamily="18" charset="0"/>
              </a:rPr>
              <a:t>?</a:t>
            </a:r>
            <a:endParaRPr lang="tr-TR" sz="2400" dirty="0">
              <a:latin typeface="Bell MT" panose="02020503060305020303" pitchFamily="18" charset="0"/>
            </a:endParaRPr>
          </a:p>
          <a:p>
            <a:pPr marL="0" indent="0">
              <a:buNone/>
            </a:pPr>
            <a:r>
              <a:rPr lang="tr-TR" sz="2400" dirty="0">
                <a:latin typeface="Bell MT" panose="02020503060305020303" pitchFamily="18" charset="0"/>
              </a:rPr>
              <a:t>	</a:t>
            </a:r>
            <a:r>
              <a:rPr lang="en-GB" sz="2400" dirty="0" err="1">
                <a:latin typeface="Bell MT" panose="02020503060305020303" pitchFamily="18" charset="0"/>
              </a:rPr>
              <a:t>Günümüz</a:t>
            </a:r>
            <a:r>
              <a:rPr lang="en-GB" sz="2400" dirty="0">
                <a:latin typeface="Bell MT" panose="02020503060305020303" pitchFamily="18" charset="0"/>
              </a:rPr>
              <a:t> </a:t>
            </a:r>
            <a:r>
              <a:rPr lang="en-GB" sz="2400" dirty="0" err="1">
                <a:latin typeface="Bell MT" panose="02020503060305020303" pitchFamily="18" charset="0"/>
              </a:rPr>
              <a:t>Ankara`sında</a:t>
            </a:r>
            <a:r>
              <a:rPr lang="en-GB" sz="2400" dirty="0">
                <a:latin typeface="Bell MT" panose="02020503060305020303" pitchFamily="18" charset="0"/>
              </a:rPr>
              <a:t> </a:t>
            </a:r>
            <a:r>
              <a:rPr lang="en-GB" sz="2400" dirty="0" err="1">
                <a:latin typeface="Bell MT" panose="02020503060305020303" pitchFamily="18" charset="0"/>
              </a:rPr>
              <a:t>dışarıda</a:t>
            </a:r>
            <a:r>
              <a:rPr lang="en-GB" sz="2400" dirty="0">
                <a:latin typeface="Bell MT" panose="02020503060305020303" pitchFamily="18" charset="0"/>
              </a:rPr>
              <a:t> </a:t>
            </a:r>
            <a:r>
              <a:rPr lang="en-GB" sz="2400" dirty="0" err="1">
                <a:latin typeface="Bell MT" panose="02020503060305020303" pitchFamily="18" charset="0"/>
              </a:rPr>
              <a:t>yemek</a:t>
            </a:r>
            <a:r>
              <a:rPr lang="en-GB" sz="2400" dirty="0">
                <a:latin typeface="Bell MT" panose="02020503060305020303" pitchFamily="18" charset="0"/>
              </a:rPr>
              <a:t> </a:t>
            </a:r>
            <a:r>
              <a:rPr lang="en-GB" sz="2400" dirty="0" err="1">
                <a:latin typeface="Bell MT" panose="02020503060305020303" pitchFamily="18" charset="0"/>
              </a:rPr>
              <a:t>yemek</a:t>
            </a:r>
            <a:r>
              <a:rPr lang="en-GB" sz="2400" dirty="0">
                <a:latin typeface="Bell MT" panose="02020503060305020303" pitchFamily="18" charset="0"/>
              </a:rPr>
              <a:t> </a:t>
            </a:r>
            <a:r>
              <a:rPr lang="en-GB" sz="2400" dirty="0" err="1">
                <a:latin typeface="Bell MT" panose="02020503060305020303" pitchFamily="18" charset="0"/>
              </a:rPr>
              <a:t>farklı</a:t>
            </a:r>
            <a:r>
              <a:rPr lang="en-GB" sz="2400" dirty="0">
                <a:latin typeface="Bell MT" panose="02020503060305020303" pitchFamily="18" charset="0"/>
              </a:rPr>
              <a:t> </a:t>
            </a:r>
            <a:r>
              <a:rPr lang="tr-TR" sz="2400" dirty="0">
                <a:latin typeface="Bell MT" panose="02020503060305020303" pitchFamily="18" charset="0"/>
              </a:rPr>
              <a:t>	</a:t>
            </a:r>
            <a:r>
              <a:rPr lang="en-GB" sz="2400" dirty="0" err="1">
                <a:latin typeface="Bell MT" panose="02020503060305020303" pitchFamily="18" charset="0"/>
              </a:rPr>
              <a:t>cins</a:t>
            </a:r>
            <a:r>
              <a:rPr lang="en-GB" sz="2400" dirty="0">
                <a:latin typeface="Bell MT" panose="02020503060305020303" pitchFamily="18" charset="0"/>
              </a:rPr>
              <a:t>, </a:t>
            </a:r>
            <a:r>
              <a:rPr lang="en-GB" sz="2400" dirty="0" err="1">
                <a:latin typeface="Bell MT" panose="02020503060305020303" pitchFamily="18" charset="0"/>
              </a:rPr>
              <a:t>yaş</a:t>
            </a:r>
            <a:r>
              <a:rPr lang="en-GB" sz="2400" dirty="0">
                <a:latin typeface="Bell MT" panose="02020503060305020303" pitchFamily="18" charset="0"/>
              </a:rPr>
              <a:t>, </a:t>
            </a:r>
            <a:r>
              <a:rPr lang="en-GB" sz="2400" dirty="0" err="1">
                <a:latin typeface="Bell MT" panose="02020503060305020303" pitchFamily="18" charset="0"/>
              </a:rPr>
              <a:t>sınıf</a:t>
            </a:r>
            <a:r>
              <a:rPr lang="en-GB" sz="2400" dirty="0">
                <a:latin typeface="Bell MT" panose="02020503060305020303" pitchFamily="18" charset="0"/>
              </a:rPr>
              <a:t>, vs. </a:t>
            </a:r>
            <a:r>
              <a:rPr lang="en-GB" sz="2400" dirty="0" err="1">
                <a:latin typeface="Bell MT" panose="02020503060305020303" pitchFamily="18" charset="0"/>
              </a:rPr>
              <a:t>grupları</a:t>
            </a:r>
            <a:r>
              <a:rPr lang="en-GB" sz="2400" dirty="0">
                <a:latin typeface="Bell MT" panose="02020503060305020303" pitchFamily="18" charset="0"/>
              </a:rPr>
              <a:t> </a:t>
            </a:r>
            <a:r>
              <a:rPr lang="en-GB" sz="2400" dirty="0" err="1">
                <a:latin typeface="Bell MT" panose="02020503060305020303" pitchFamily="18" charset="0"/>
              </a:rPr>
              <a:t>için</a:t>
            </a:r>
            <a:r>
              <a:rPr lang="en-GB" sz="2400" dirty="0">
                <a:latin typeface="Bell MT" panose="02020503060305020303" pitchFamily="18" charset="0"/>
              </a:rPr>
              <a:t> ne </a:t>
            </a:r>
            <a:r>
              <a:rPr lang="en-GB" sz="2400" dirty="0" err="1">
                <a:latin typeface="Bell MT" panose="02020503060305020303" pitchFamily="18" charset="0"/>
              </a:rPr>
              <a:t>anlam</a:t>
            </a:r>
            <a:r>
              <a:rPr lang="en-GB" sz="2400" dirty="0">
                <a:latin typeface="Bell MT" panose="02020503060305020303" pitchFamily="18" charset="0"/>
              </a:rPr>
              <a:t> </a:t>
            </a:r>
            <a:r>
              <a:rPr lang="en-GB" sz="2400" dirty="0" err="1">
                <a:latin typeface="Bell MT" panose="02020503060305020303" pitchFamily="18" charset="0"/>
              </a:rPr>
              <a:t>ifade</a:t>
            </a:r>
            <a:r>
              <a:rPr lang="en-GB" sz="2400" dirty="0">
                <a:latin typeface="Bell MT" panose="02020503060305020303" pitchFamily="18" charset="0"/>
              </a:rPr>
              <a:t> </a:t>
            </a:r>
            <a:r>
              <a:rPr lang="en-GB" sz="2400" dirty="0" err="1">
                <a:latin typeface="Bell MT" panose="02020503060305020303" pitchFamily="18" charset="0"/>
              </a:rPr>
              <a:t>eder</a:t>
            </a:r>
            <a:r>
              <a:rPr lang="en-GB" sz="2400" dirty="0">
                <a:latin typeface="Bell MT" panose="02020503060305020303" pitchFamily="18" charset="0"/>
              </a:rPr>
              <a:t>? </a:t>
            </a:r>
            <a:endParaRPr lang="tr-TR" sz="2400" dirty="0">
              <a:latin typeface="Bell MT" panose="02020503060305020303" pitchFamily="18" charset="0"/>
            </a:endParaRPr>
          </a:p>
        </p:txBody>
      </p:sp>
    </p:spTree>
    <p:extLst>
      <p:ext uri="{BB962C8B-B14F-4D97-AF65-F5344CB8AC3E}">
        <p14:creationId xmlns:p14="http://schemas.microsoft.com/office/powerpoint/2010/main" xmlns="" val="3821281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CBEDD2-169B-4FA2-8290-0AB655937F85}"/>
              </a:ext>
            </a:extLst>
          </p:cNvPr>
          <p:cNvSpPr>
            <a:spLocks noGrp="1"/>
          </p:cNvSpPr>
          <p:nvPr>
            <p:ph type="title"/>
          </p:nvPr>
        </p:nvSpPr>
        <p:spPr/>
        <p:txBody>
          <a:bodyPr/>
          <a:lstStyle/>
          <a:p>
            <a:r>
              <a:rPr lang="tr-TR" dirty="0">
                <a:latin typeface="Andalus" pitchFamily="18" charset="-78"/>
                <a:cs typeface="Andalus" pitchFamily="18" charset="-78"/>
              </a:rPr>
              <a:t>6. hafta</a:t>
            </a:r>
            <a:endParaRPr lang="tr-TR" dirty="0"/>
          </a:p>
        </p:txBody>
      </p:sp>
      <p:sp>
        <p:nvSpPr>
          <p:cNvPr id="3" name="Content Placeholder 2">
            <a:extLst>
              <a:ext uri="{FF2B5EF4-FFF2-40B4-BE49-F238E27FC236}">
                <a16:creationId xmlns:a16="http://schemas.microsoft.com/office/drawing/2014/main" xmlns="" id="{547E0BBE-6C00-4121-B838-D339D51F746C}"/>
              </a:ext>
            </a:extLst>
          </p:cNvPr>
          <p:cNvSpPr>
            <a:spLocks noGrp="1"/>
          </p:cNvSpPr>
          <p:nvPr>
            <p:ph idx="1"/>
          </p:nvPr>
        </p:nvSpPr>
        <p:spPr/>
        <p:txBody>
          <a:bodyPr>
            <a:normAutofit/>
          </a:bodyPr>
          <a:lstStyle/>
          <a:p>
            <a:r>
              <a:rPr lang="tr-TR" sz="2400" dirty="0">
                <a:latin typeface="Bell MT" panose="02020503060305020303" pitchFamily="18" charset="0"/>
              </a:rPr>
              <a:t>Derse bir hafta ara vereceğiz. Bu arada çalışma kitaplarınızı bana teslim edecek ve iki haftaki dersten önce geri alacaksınız.</a:t>
            </a:r>
          </a:p>
          <a:p>
            <a:endParaRPr lang="tr-TR" sz="2400" dirty="0">
              <a:latin typeface="Bell MT" panose="02020503060305020303" pitchFamily="18" charset="0"/>
            </a:endParaRPr>
          </a:p>
          <a:p>
            <a:endParaRPr lang="tr-TR" sz="2400" dirty="0">
              <a:latin typeface="Bell MT" panose="02020503060305020303" pitchFamily="18" charset="0"/>
            </a:endParaRPr>
          </a:p>
        </p:txBody>
      </p:sp>
    </p:spTree>
    <p:extLst>
      <p:ext uri="{BB962C8B-B14F-4D97-AF65-F5344CB8AC3E}">
        <p14:creationId xmlns:p14="http://schemas.microsoft.com/office/powerpoint/2010/main" xmlns="" val="3831198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6. hafta</a:t>
            </a:r>
            <a:endParaRPr lang="tr-TR" dirty="0"/>
          </a:p>
        </p:txBody>
      </p:sp>
      <p:sp>
        <p:nvSpPr>
          <p:cNvPr id="3" name="2 İçerik Yer Tutucusu"/>
          <p:cNvSpPr>
            <a:spLocks noGrp="1"/>
          </p:cNvSpPr>
          <p:nvPr>
            <p:ph idx="1"/>
          </p:nvPr>
        </p:nvSpPr>
        <p:spPr/>
        <p:txBody>
          <a:bodyPr/>
          <a:lstStyle/>
          <a:p>
            <a:r>
              <a:rPr lang="tr-TR" sz="2400" dirty="0" smtClean="0">
                <a:latin typeface="Bell MT" panose="02020503060305020303" pitchFamily="18" charset="0"/>
              </a:rPr>
              <a:t>Aranın ardından süratle yarı-yapılandırılmış mülakatlara geçeceğimiz için 8. haftaya elinizde hazır olmak üzere </a:t>
            </a:r>
            <a:r>
              <a:rPr lang="tr-TR" sz="2400" smtClean="0">
                <a:latin typeface="Bell MT" panose="02020503060305020303" pitchFamily="18" charset="0"/>
              </a:rPr>
              <a:t>yapmanız gereken ders </a:t>
            </a:r>
            <a:r>
              <a:rPr lang="tr-TR" sz="2400" dirty="0" smtClean="0">
                <a:latin typeface="Bell MT" panose="02020503060305020303" pitchFamily="18" charset="0"/>
              </a:rPr>
              <a:t>dışı alıştırma:</a:t>
            </a:r>
          </a:p>
          <a:p>
            <a:endParaRPr lang="tr-TR" dirty="0"/>
          </a:p>
        </p:txBody>
      </p:sp>
      <p:graphicFrame>
        <p:nvGraphicFramePr>
          <p:cNvPr id="4" name="3 Tablo"/>
          <p:cNvGraphicFramePr>
            <a:graphicFrameLocks noGrp="1"/>
          </p:cNvGraphicFramePr>
          <p:nvPr/>
        </p:nvGraphicFramePr>
        <p:xfrm>
          <a:off x="1187624" y="3068960"/>
          <a:ext cx="6096000" cy="1737360"/>
        </p:xfrm>
        <a:graphic>
          <a:graphicData uri="http://schemas.openxmlformats.org/drawingml/2006/table">
            <a:tbl>
              <a:tblPr firstRow="1" bandRow="1">
                <a:tableStyleId>{5C22544A-7EE6-4342-B048-85BDC9FD1C3A}</a:tableStyleId>
              </a:tblPr>
              <a:tblGrid>
                <a:gridCol w="6096000"/>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i="1" kern="1200" dirty="0" err="1" smtClean="0">
                          <a:solidFill>
                            <a:schemeClr val="lt1"/>
                          </a:solidFill>
                          <a:latin typeface="+mn-lt"/>
                          <a:ea typeface="+mn-ea"/>
                          <a:cs typeface="+mn-cs"/>
                        </a:rPr>
                        <a:t>Egzersiz</a:t>
                      </a:r>
                      <a:r>
                        <a:rPr lang="en-GB" sz="1800" b="1" i="1" kern="1200" dirty="0" smtClean="0">
                          <a:solidFill>
                            <a:schemeClr val="lt1"/>
                          </a:solidFill>
                          <a:latin typeface="+mn-lt"/>
                          <a:ea typeface="+mn-ea"/>
                          <a:cs typeface="+mn-cs"/>
                        </a:rPr>
                        <a:t> 1</a:t>
                      </a:r>
                      <a:r>
                        <a:rPr lang="tr-TR" sz="1800" b="1" i="1" kern="1200" dirty="0" smtClean="0">
                          <a:solidFill>
                            <a:schemeClr val="lt1"/>
                          </a:solidFill>
                          <a:latin typeface="+mn-lt"/>
                          <a:ea typeface="+mn-ea"/>
                          <a:cs typeface="+mn-cs"/>
                        </a:rPr>
                        <a:t>7</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Önceki</a:t>
                      </a:r>
                      <a:r>
                        <a:rPr lang="en-GB" sz="1800" b="1" kern="1200" dirty="0" smtClean="0">
                          <a:solidFill>
                            <a:schemeClr val="lt1"/>
                          </a:solidFill>
                          <a:latin typeface="+mn-lt"/>
                          <a:ea typeface="+mn-ea"/>
                          <a:cs typeface="+mn-cs"/>
                        </a:rPr>
                        <a:t> 2 </a:t>
                      </a:r>
                      <a:r>
                        <a:rPr lang="en-GB" sz="1800" b="1" kern="1200" dirty="0" err="1" smtClean="0">
                          <a:solidFill>
                            <a:schemeClr val="lt1"/>
                          </a:solidFill>
                          <a:latin typeface="+mn-lt"/>
                          <a:ea typeface="+mn-ea"/>
                          <a:cs typeface="+mn-cs"/>
                        </a:rPr>
                        <a:t>haftanın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gözlemlerine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dayanarak</a:t>
                      </a:r>
                      <a:r>
                        <a:rPr lang="en-GB" sz="1800" b="1" kern="1200" dirty="0" smtClean="0">
                          <a:solidFill>
                            <a:schemeClr val="lt1"/>
                          </a:solidFill>
                          <a:latin typeface="+mn-lt"/>
                          <a:ea typeface="+mn-ea"/>
                          <a:cs typeface="+mn-cs"/>
                        </a:rPr>
                        <a:t> </a:t>
                      </a:r>
                      <a:r>
                        <a:rPr lang="tr-TR" sz="1800" b="1" kern="1200" dirty="0" smtClean="0">
                          <a:solidFill>
                            <a:schemeClr val="lt1"/>
                          </a:solidFill>
                          <a:latin typeface="+mn-lt"/>
                          <a:ea typeface="+mn-ea"/>
                          <a:cs typeface="+mn-cs"/>
                        </a:rPr>
                        <a:t>4-10 adet mülakat sorusunu</a:t>
                      </a:r>
                      <a:r>
                        <a:rPr lang="tr-TR" sz="1800" b="1" kern="1200" baseline="0" dirty="0" smtClean="0">
                          <a:solidFill>
                            <a:schemeClr val="lt1"/>
                          </a:solidFill>
                          <a:latin typeface="+mn-lt"/>
                          <a:ea typeface="+mn-ea"/>
                          <a:cs typeface="+mn-cs"/>
                        </a:rPr>
                        <a:t> içerisinde barındıran </a:t>
                      </a:r>
                      <a:r>
                        <a:rPr lang="en-GB" sz="1800" b="1" kern="1200" dirty="0" err="1" smtClean="0">
                          <a:solidFill>
                            <a:schemeClr val="lt1"/>
                          </a:solidFill>
                          <a:latin typeface="+mn-lt"/>
                          <a:ea typeface="+mn-ea"/>
                          <a:cs typeface="+mn-cs"/>
                        </a:rPr>
                        <a:t>yarı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yapılandırılmış</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bir</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soru</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kağıdı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yaratın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Hangi</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soruların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informantlara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sorulması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gözleminizi</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derinleştirip</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Ankara’da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gündelik</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hayatın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önemli</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bir</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setini</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oluşturan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yemek</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yemeye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ilişkin</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daha</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sağlam</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bilgiye</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ulaşmanızı</a:t>
                      </a:r>
                      <a:r>
                        <a:rPr lang="en-GB" sz="1800" b="1" kern="1200" dirty="0" smtClean="0">
                          <a:solidFill>
                            <a:schemeClr val="lt1"/>
                          </a:solidFill>
                          <a:latin typeface="+mn-lt"/>
                          <a:ea typeface="+mn-ea"/>
                          <a:cs typeface="+mn-cs"/>
                        </a:rPr>
                        <a:t> </a:t>
                      </a:r>
                      <a:r>
                        <a:rPr lang="en-GB" sz="1800" b="1" kern="1200" dirty="0" err="1" smtClean="0">
                          <a:solidFill>
                            <a:schemeClr val="lt1"/>
                          </a:solidFill>
                          <a:latin typeface="+mn-lt"/>
                          <a:ea typeface="+mn-ea"/>
                          <a:cs typeface="+mn-cs"/>
                        </a:rPr>
                        <a:t>sağlardı</a:t>
                      </a:r>
                      <a:r>
                        <a:rPr lang="en-GB" sz="1800" b="1" kern="1200" dirty="0" smtClean="0">
                          <a:solidFill>
                            <a:schemeClr val="lt1"/>
                          </a:solidFill>
                          <a:latin typeface="+mn-lt"/>
                          <a:ea typeface="+mn-ea"/>
                          <a:cs typeface="+mn-cs"/>
                        </a:rPr>
                        <a:t>. </a:t>
                      </a:r>
                      <a:endParaRPr lang="tr-TR" sz="1800" b="1" kern="1200" dirty="0" smtClean="0">
                        <a:solidFill>
                          <a:schemeClr val="lt1"/>
                        </a:solidFill>
                        <a:latin typeface="+mn-lt"/>
                        <a:ea typeface="+mn-ea"/>
                        <a:cs typeface="+mn-cs"/>
                      </a:endParaRPr>
                    </a:p>
                  </a:txBody>
                  <a:tcPr/>
                </a:tc>
              </a:tr>
            </a:tbl>
          </a:graphicData>
        </a:graphic>
      </p:graphicFrame>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TotalTime>
  <Words>409</Words>
  <Application>Microsoft Office PowerPoint</Application>
  <PresentationFormat>Ekran Gösterisi (4:3)</PresentationFormat>
  <Paragraphs>29</Paragraphs>
  <Slides>8</Slides>
  <Notes>1</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6. konu</vt:lpstr>
      <vt:lpstr>6. hafta</vt:lpstr>
      <vt:lpstr>6. hafta</vt:lpstr>
      <vt:lpstr>6. hafta</vt:lpstr>
      <vt:lpstr>6. hafta</vt:lpstr>
      <vt:lpstr>6. hafta</vt:lpstr>
      <vt:lpstr>6. hafta</vt:lpstr>
      <vt:lpstr>6.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38</cp:revision>
  <dcterms:created xsi:type="dcterms:W3CDTF">2018-05-08T13:48:36Z</dcterms:created>
  <dcterms:modified xsi:type="dcterms:W3CDTF">2018-09-14T09:58:13Z</dcterms:modified>
</cp:coreProperties>
</file>