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75B5B4-60FF-40A5-BAA1-993685867D9B}" type="datetimeFigureOut">
              <a:rPr lang="en-US" smtClean="0"/>
              <a:t>2/20/2018</a:t>
            </a:fld>
            <a:endParaRPr lang="en-US"/>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F22AD9-DCF2-4870-B6DD-4C6B81DF52BB}" type="slidenum">
              <a:rPr lang="en-US" smtClean="0"/>
              <a:t>‹#›</a:t>
            </a:fld>
            <a:endParaRPr lang="en-US"/>
          </a:p>
        </p:txBody>
      </p:sp>
    </p:spTree>
    <p:extLst>
      <p:ext uri="{BB962C8B-B14F-4D97-AF65-F5344CB8AC3E}">
        <p14:creationId xmlns:p14="http://schemas.microsoft.com/office/powerpoint/2010/main" val="200633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4D3DF991-DC70-467E-8285-3601C291889B}" type="slidenum">
              <a:rPr lang="tr-TR" smtClean="0"/>
              <a:t>2</a:t>
            </a:fld>
            <a:endParaRPr lang="tr-TR"/>
          </a:p>
        </p:txBody>
      </p:sp>
    </p:spTree>
    <p:extLst>
      <p:ext uri="{BB962C8B-B14F-4D97-AF65-F5344CB8AC3E}">
        <p14:creationId xmlns:p14="http://schemas.microsoft.com/office/powerpoint/2010/main" val="4160307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4D3DF991-DC70-467E-8285-3601C291889B}" type="slidenum">
              <a:rPr lang="tr-TR" smtClean="0"/>
              <a:t>4</a:t>
            </a:fld>
            <a:endParaRPr lang="tr-TR"/>
          </a:p>
        </p:txBody>
      </p:sp>
    </p:spTree>
    <p:extLst>
      <p:ext uri="{BB962C8B-B14F-4D97-AF65-F5344CB8AC3E}">
        <p14:creationId xmlns:p14="http://schemas.microsoft.com/office/powerpoint/2010/main" val="1901453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F8BCE4D8-BFCB-400D-80BC-C01BB3F7DCB5}"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6127194F-7506-45FA-A372-37D24985D755}" type="slidenum">
              <a:rPr lang="en-US" smtClean="0"/>
              <a:t>‹#›</a:t>
            </a:fld>
            <a:endParaRPr lang="en-US"/>
          </a:p>
        </p:txBody>
      </p:sp>
    </p:spTree>
    <p:extLst>
      <p:ext uri="{BB962C8B-B14F-4D97-AF65-F5344CB8AC3E}">
        <p14:creationId xmlns:p14="http://schemas.microsoft.com/office/powerpoint/2010/main" val="1200377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F8BCE4D8-BFCB-400D-80BC-C01BB3F7DCB5}"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6127194F-7506-45FA-A372-37D24985D755}" type="slidenum">
              <a:rPr lang="en-US" smtClean="0"/>
              <a:t>‹#›</a:t>
            </a:fld>
            <a:endParaRPr lang="en-US"/>
          </a:p>
        </p:txBody>
      </p:sp>
    </p:spTree>
    <p:extLst>
      <p:ext uri="{BB962C8B-B14F-4D97-AF65-F5344CB8AC3E}">
        <p14:creationId xmlns:p14="http://schemas.microsoft.com/office/powerpoint/2010/main" val="4292912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F8BCE4D8-BFCB-400D-80BC-C01BB3F7DCB5}"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6127194F-7506-45FA-A372-37D24985D755}" type="slidenum">
              <a:rPr lang="en-US" smtClean="0"/>
              <a:t>‹#›</a:t>
            </a:fld>
            <a:endParaRPr lang="en-US"/>
          </a:p>
        </p:txBody>
      </p:sp>
    </p:spTree>
    <p:extLst>
      <p:ext uri="{BB962C8B-B14F-4D97-AF65-F5344CB8AC3E}">
        <p14:creationId xmlns:p14="http://schemas.microsoft.com/office/powerpoint/2010/main" val="3569338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F8BCE4D8-BFCB-400D-80BC-C01BB3F7DCB5}"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6127194F-7506-45FA-A372-37D24985D755}" type="slidenum">
              <a:rPr lang="en-US" smtClean="0"/>
              <a:t>‹#›</a:t>
            </a:fld>
            <a:endParaRPr lang="en-US"/>
          </a:p>
        </p:txBody>
      </p:sp>
    </p:spTree>
    <p:extLst>
      <p:ext uri="{BB962C8B-B14F-4D97-AF65-F5344CB8AC3E}">
        <p14:creationId xmlns:p14="http://schemas.microsoft.com/office/powerpoint/2010/main" val="1318539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8BCE4D8-BFCB-400D-80BC-C01BB3F7DCB5}"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6127194F-7506-45FA-A372-37D24985D755}" type="slidenum">
              <a:rPr lang="en-US" smtClean="0"/>
              <a:t>‹#›</a:t>
            </a:fld>
            <a:endParaRPr lang="en-US"/>
          </a:p>
        </p:txBody>
      </p:sp>
    </p:spTree>
    <p:extLst>
      <p:ext uri="{BB962C8B-B14F-4D97-AF65-F5344CB8AC3E}">
        <p14:creationId xmlns:p14="http://schemas.microsoft.com/office/powerpoint/2010/main" val="2388590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F8BCE4D8-BFCB-400D-80BC-C01BB3F7DCB5}"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6127194F-7506-45FA-A372-37D24985D755}" type="slidenum">
              <a:rPr lang="en-US" smtClean="0"/>
              <a:t>‹#›</a:t>
            </a:fld>
            <a:endParaRPr lang="en-US"/>
          </a:p>
        </p:txBody>
      </p:sp>
    </p:spTree>
    <p:extLst>
      <p:ext uri="{BB962C8B-B14F-4D97-AF65-F5344CB8AC3E}">
        <p14:creationId xmlns:p14="http://schemas.microsoft.com/office/powerpoint/2010/main" val="2221273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F8BCE4D8-BFCB-400D-80BC-C01BB3F7DCB5}" type="datetimeFigureOut">
              <a:rPr lang="en-US" smtClean="0"/>
              <a:t>2/20/2018</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6127194F-7506-45FA-A372-37D24985D755}" type="slidenum">
              <a:rPr lang="en-US" smtClean="0"/>
              <a:t>‹#›</a:t>
            </a:fld>
            <a:endParaRPr lang="en-US"/>
          </a:p>
        </p:txBody>
      </p:sp>
    </p:spTree>
    <p:extLst>
      <p:ext uri="{BB962C8B-B14F-4D97-AF65-F5344CB8AC3E}">
        <p14:creationId xmlns:p14="http://schemas.microsoft.com/office/powerpoint/2010/main" val="3899555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F8BCE4D8-BFCB-400D-80BC-C01BB3F7DCB5}" type="datetimeFigureOut">
              <a:rPr lang="en-US" smtClean="0"/>
              <a:t>2/20/2018</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6127194F-7506-45FA-A372-37D24985D755}" type="slidenum">
              <a:rPr lang="en-US" smtClean="0"/>
              <a:t>‹#›</a:t>
            </a:fld>
            <a:endParaRPr lang="en-US"/>
          </a:p>
        </p:txBody>
      </p:sp>
    </p:spTree>
    <p:extLst>
      <p:ext uri="{BB962C8B-B14F-4D97-AF65-F5344CB8AC3E}">
        <p14:creationId xmlns:p14="http://schemas.microsoft.com/office/powerpoint/2010/main" val="3716608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8BCE4D8-BFCB-400D-80BC-C01BB3F7DCB5}" type="datetimeFigureOut">
              <a:rPr lang="en-US" smtClean="0"/>
              <a:t>2/20/2018</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6127194F-7506-45FA-A372-37D24985D755}" type="slidenum">
              <a:rPr lang="en-US" smtClean="0"/>
              <a:t>‹#›</a:t>
            </a:fld>
            <a:endParaRPr lang="en-US"/>
          </a:p>
        </p:txBody>
      </p:sp>
    </p:spTree>
    <p:extLst>
      <p:ext uri="{BB962C8B-B14F-4D97-AF65-F5344CB8AC3E}">
        <p14:creationId xmlns:p14="http://schemas.microsoft.com/office/powerpoint/2010/main" val="929596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8BCE4D8-BFCB-400D-80BC-C01BB3F7DCB5}"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6127194F-7506-45FA-A372-37D24985D755}" type="slidenum">
              <a:rPr lang="en-US" smtClean="0"/>
              <a:t>‹#›</a:t>
            </a:fld>
            <a:endParaRPr lang="en-US"/>
          </a:p>
        </p:txBody>
      </p:sp>
    </p:spTree>
    <p:extLst>
      <p:ext uri="{BB962C8B-B14F-4D97-AF65-F5344CB8AC3E}">
        <p14:creationId xmlns:p14="http://schemas.microsoft.com/office/powerpoint/2010/main" val="1420797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8BCE4D8-BFCB-400D-80BC-C01BB3F7DCB5}"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6127194F-7506-45FA-A372-37D24985D755}" type="slidenum">
              <a:rPr lang="en-US" smtClean="0"/>
              <a:t>‹#›</a:t>
            </a:fld>
            <a:endParaRPr lang="en-US"/>
          </a:p>
        </p:txBody>
      </p:sp>
    </p:spTree>
    <p:extLst>
      <p:ext uri="{BB962C8B-B14F-4D97-AF65-F5344CB8AC3E}">
        <p14:creationId xmlns:p14="http://schemas.microsoft.com/office/powerpoint/2010/main" val="277992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BCE4D8-BFCB-400D-80BC-C01BB3F7DCB5}" type="datetimeFigureOut">
              <a:rPr lang="en-US" smtClean="0"/>
              <a:t>2/20/2018</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27194F-7506-45FA-A372-37D24985D755}" type="slidenum">
              <a:rPr lang="en-US" smtClean="0"/>
              <a:t>‹#›</a:t>
            </a:fld>
            <a:endParaRPr lang="en-US"/>
          </a:p>
        </p:txBody>
      </p:sp>
    </p:spTree>
    <p:extLst>
      <p:ext uri="{BB962C8B-B14F-4D97-AF65-F5344CB8AC3E}">
        <p14:creationId xmlns:p14="http://schemas.microsoft.com/office/powerpoint/2010/main" val="29245822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268187" y="783771"/>
            <a:ext cx="6875813" cy="1231106"/>
          </a:xfrm>
          <a:prstGeom prst="rect">
            <a:avLst/>
          </a:prstGeom>
        </p:spPr>
        <p:txBody>
          <a:bodyPr wrap="square">
            <a:spAutoFit/>
          </a:bodyPr>
          <a:lstStyle/>
          <a:p>
            <a:r>
              <a:rPr lang="tr-TR" sz="2800" dirty="0" err="1" smtClean="0">
                <a:solidFill>
                  <a:srgbClr val="FF0000"/>
                </a:solidFill>
              </a:rPr>
              <a:t>What</a:t>
            </a:r>
            <a:r>
              <a:rPr lang="tr-TR" sz="2800" dirty="0" smtClean="0">
                <a:solidFill>
                  <a:srgbClr val="FF0000"/>
                </a:solidFill>
              </a:rPr>
              <a:t> is </a:t>
            </a:r>
            <a:r>
              <a:rPr lang="tr-TR" sz="2800" dirty="0" err="1" smtClean="0">
                <a:solidFill>
                  <a:srgbClr val="FF0000"/>
                </a:solidFill>
              </a:rPr>
              <a:t>the</a:t>
            </a:r>
            <a:r>
              <a:rPr lang="tr-TR" sz="2800" dirty="0" smtClean="0">
                <a:solidFill>
                  <a:srgbClr val="FF0000"/>
                </a:solidFill>
              </a:rPr>
              <a:t> </a:t>
            </a:r>
            <a:r>
              <a:rPr lang="tr-TR" sz="2800" dirty="0" err="1" smtClean="0">
                <a:solidFill>
                  <a:srgbClr val="FF0000"/>
                </a:solidFill>
              </a:rPr>
              <a:t>history</a:t>
            </a:r>
            <a:r>
              <a:rPr lang="tr-TR" sz="2800" dirty="0" smtClean="0">
                <a:solidFill>
                  <a:srgbClr val="FF0000"/>
                </a:solidFill>
              </a:rPr>
              <a:t> </a:t>
            </a:r>
            <a:r>
              <a:rPr lang="tr-TR" sz="2800" dirty="0" err="1" smtClean="0">
                <a:solidFill>
                  <a:srgbClr val="FF0000"/>
                </a:solidFill>
              </a:rPr>
              <a:t>and</a:t>
            </a:r>
            <a:r>
              <a:rPr lang="tr-TR" sz="2800" dirty="0" smtClean="0">
                <a:solidFill>
                  <a:srgbClr val="FF0000"/>
                </a:solidFill>
              </a:rPr>
              <a:t> </a:t>
            </a:r>
            <a:r>
              <a:rPr lang="tr-TR" sz="2800" dirty="0" err="1" smtClean="0">
                <a:solidFill>
                  <a:srgbClr val="FF0000"/>
                </a:solidFill>
              </a:rPr>
              <a:t>religion</a:t>
            </a:r>
            <a:r>
              <a:rPr lang="tr-TR" sz="2800" dirty="0" smtClean="0">
                <a:solidFill>
                  <a:srgbClr val="FF0000"/>
                </a:solidFill>
              </a:rPr>
              <a:t>?</a:t>
            </a:r>
            <a:br>
              <a:rPr lang="tr-TR" sz="2800" dirty="0" smtClean="0">
                <a:solidFill>
                  <a:srgbClr val="FF0000"/>
                </a:solidFill>
              </a:rPr>
            </a:br>
            <a:r>
              <a:rPr lang="tr-TR" sz="2800" dirty="0" smtClean="0">
                <a:solidFill>
                  <a:srgbClr val="FF0000"/>
                </a:solidFill>
              </a:rPr>
              <a:t>«</a:t>
            </a:r>
            <a:r>
              <a:rPr lang="tr-TR" sz="2800" dirty="0" err="1" smtClean="0">
                <a:solidFill>
                  <a:srgbClr val="FF0000"/>
                </a:solidFill>
              </a:rPr>
              <a:t>deen</a:t>
            </a:r>
            <a:r>
              <a:rPr lang="tr-TR" sz="2800" dirty="0" smtClean="0">
                <a:solidFill>
                  <a:srgbClr val="FF0000"/>
                </a:solidFill>
              </a:rPr>
              <a:t>, </a:t>
            </a:r>
            <a:r>
              <a:rPr lang="tr-TR" sz="2800" dirty="0" err="1" smtClean="0">
                <a:solidFill>
                  <a:srgbClr val="FF0000"/>
                </a:solidFill>
              </a:rPr>
              <a:t>dharma</a:t>
            </a:r>
            <a:r>
              <a:rPr lang="tr-TR" sz="2800" dirty="0" smtClean="0">
                <a:solidFill>
                  <a:srgbClr val="FF0000"/>
                </a:solidFill>
              </a:rPr>
              <a:t>, </a:t>
            </a:r>
            <a:r>
              <a:rPr lang="tr-TR" sz="2800" dirty="0" err="1" smtClean="0">
                <a:solidFill>
                  <a:srgbClr val="FF0000"/>
                </a:solidFill>
              </a:rPr>
              <a:t>tao</a:t>
            </a:r>
            <a:r>
              <a:rPr lang="tr-TR" sz="2800" dirty="0" smtClean="0">
                <a:solidFill>
                  <a:srgbClr val="FF0000"/>
                </a:solidFill>
              </a:rPr>
              <a:t>, </a:t>
            </a:r>
            <a:r>
              <a:rPr lang="tr-TR" sz="2800" dirty="0" err="1" smtClean="0">
                <a:solidFill>
                  <a:srgbClr val="FF0000"/>
                </a:solidFill>
              </a:rPr>
              <a:t>religion</a:t>
            </a:r>
            <a:r>
              <a:rPr lang="tr-TR" sz="2800" dirty="0" smtClean="0">
                <a:solidFill>
                  <a:srgbClr val="FF0000"/>
                </a:solidFill>
              </a:rPr>
              <a:t>»</a:t>
            </a:r>
            <a:r>
              <a:rPr lang="tr-TR" dirty="0" smtClean="0"/>
              <a:t/>
            </a:r>
            <a:br>
              <a:rPr lang="tr-TR" dirty="0" smtClean="0"/>
            </a:br>
            <a:endParaRPr lang="tr-TR" dirty="0"/>
          </a:p>
        </p:txBody>
      </p:sp>
    </p:spTree>
    <p:extLst>
      <p:ext uri="{BB962C8B-B14F-4D97-AF65-F5344CB8AC3E}">
        <p14:creationId xmlns:p14="http://schemas.microsoft.com/office/powerpoint/2010/main" val="38507008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86756" y="365126"/>
            <a:ext cx="8667044" cy="583142"/>
          </a:xfrm>
        </p:spPr>
        <p:txBody>
          <a:bodyPr>
            <a:normAutofit fontScale="90000"/>
          </a:bodyPr>
          <a:lstStyle/>
          <a:p>
            <a:endParaRPr lang="tr-TR" dirty="0"/>
          </a:p>
        </p:txBody>
      </p:sp>
      <p:pic>
        <p:nvPicPr>
          <p:cNvPr id="1026" name="Picture 2" descr="worlds religions ile ilgili görsel sonucu"/>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964232" y="470762"/>
            <a:ext cx="11227768" cy="54093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59132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solidFill>
                  <a:srgbClr val="FF0000"/>
                </a:solidFill>
              </a:rPr>
              <a:t>In</a:t>
            </a:r>
            <a:r>
              <a:rPr lang="tr-TR" dirty="0" smtClean="0">
                <a:solidFill>
                  <a:srgbClr val="FF0000"/>
                </a:solidFill>
              </a:rPr>
              <a:t> </a:t>
            </a:r>
            <a:r>
              <a:rPr lang="tr-TR" dirty="0" err="1" smtClean="0">
                <a:solidFill>
                  <a:srgbClr val="FF0000"/>
                </a:solidFill>
              </a:rPr>
              <a:t>brief</a:t>
            </a:r>
            <a:r>
              <a:rPr lang="tr-TR" dirty="0" smtClean="0">
                <a:solidFill>
                  <a:srgbClr val="FF0000"/>
                </a:solidFill>
              </a:rPr>
              <a:t>,</a:t>
            </a:r>
            <a:endParaRPr lang="tr-TR" dirty="0">
              <a:solidFill>
                <a:srgbClr val="FF0000"/>
              </a:solidFill>
            </a:endParaRPr>
          </a:p>
        </p:txBody>
      </p:sp>
      <p:sp>
        <p:nvSpPr>
          <p:cNvPr id="3" name="İçerik Yer Tutucusu 2"/>
          <p:cNvSpPr>
            <a:spLocks noGrp="1"/>
          </p:cNvSpPr>
          <p:nvPr>
            <p:ph idx="1"/>
          </p:nvPr>
        </p:nvSpPr>
        <p:spPr/>
        <p:txBody>
          <a:bodyPr/>
          <a:lstStyle/>
          <a:p>
            <a:r>
              <a:rPr lang="en-US" dirty="0" smtClean="0"/>
              <a:t>A chronological record of events, as of the life or development of a people or institution, often including an explanation of or commentary on those events</a:t>
            </a:r>
            <a:endParaRPr lang="tr-TR" dirty="0" smtClean="0"/>
          </a:p>
          <a:p>
            <a:r>
              <a:rPr lang="en-US" dirty="0" smtClean="0"/>
              <a:t>The branch of knowledge that records and analyzes past events</a:t>
            </a:r>
            <a:endParaRPr lang="tr-TR" dirty="0" smtClean="0"/>
          </a:p>
          <a:p>
            <a:r>
              <a:rPr lang="en-US" dirty="0" smtClean="0"/>
              <a:t>The past events relating to a particular thing</a:t>
            </a:r>
            <a:endParaRPr lang="tr-TR" dirty="0" smtClean="0"/>
          </a:p>
          <a:p>
            <a:r>
              <a:rPr lang="en-US" dirty="0" smtClean="0"/>
              <a:t>a continuous, systematic narrative of past events as relating to a particular people, country, period, person, etc., written as a chronological account</a:t>
            </a:r>
            <a:endParaRPr lang="tr-TR" dirty="0"/>
          </a:p>
        </p:txBody>
      </p:sp>
    </p:spTree>
    <p:extLst>
      <p:ext uri="{BB962C8B-B14F-4D97-AF65-F5344CB8AC3E}">
        <p14:creationId xmlns:p14="http://schemas.microsoft.com/office/powerpoint/2010/main" val="20261102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18161" y="688769"/>
            <a:ext cx="10034649" cy="5362075"/>
          </a:xfrm>
        </p:spPr>
        <p:txBody>
          <a:bodyPr>
            <a:noAutofit/>
          </a:bodyPr>
          <a:lstStyle/>
          <a:p>
            <a:r>
              <a:rPr lang="tr-TR" sz="2800" dirty="0" smtClean="0">
                <a:effectLst/>
              </a:rPr>
              <a:t/>
            </a:r>
            <a:br>
              <a:rPr lang="tr-TR" sz="2800" dirty="0" smtClean="0">
                <a:effectLst/>
              </a:rPr>
            </a:br>
            <a:r>
              <a:rPr lang="tr-TR" sz="2800" dirty="0"/>
              <a:t/>
            </a:r>
            <a:br>
              <a:rPr lang="tr-TR" sz="2800" dirty="0"/>
            </a:br>
            <a:r>
              <a:rPr lang="tr-TR" sz="2800" dirty="0" smtClean="0"/>
              <a:t/>
            </a:r>
            <a:br>
              <a:rPr lang="tr-TR" sz="2800" dirty="0" smtClean="0"/>
            </a:br>
            <a:r>
              <a:rPr lang="tr-TR" sz="2800" dirty="0"/>
              <a:t/>
            </a:r>
            <a:br>
              <a:rPr lang="tr-TR" sz="2800" dirty="0"/>
            </a:br>
            <a:r>
              <a:rPr lang="tr-TR" sz="2800" dirty="0" smtClean="0"/>
              <a:t/>
            </a:r>
            <a:br>
              <a:rPr lang="tr-TR" sz="2800" dirty="0" smtClean="0"/>
            </a:br>
            <a:r>
              <a:rPr lang="en-US" sz="2000" b="1" dirty="0" smtClean="0">
                <a:solidFill>
                  <a:srgbClr val="FF0000"/>
                </a:solidFill>
              </a:rPr>
              <a:t>Definition of the Word </a:t>
            </a:r>
            <a:r>
              <a:rPr lang="en-US" sz="2000" b="1" i="1" dirty="0" err="1" smtClean="0">
                <a:solidFill>
                  <a:srgbClr val="FF0000"/>
                </a:solidFill>
              </a:rPr>
              <a:t>Deen</a:t>
            </a:r>
            <a:r>
              <a:rPr lang="tr-TR" sz="2000" b="1" i="1" dirty="0" smtClean="0">
                <a:solidFill>
                  <a:srgbClr val="FF0000"/>
                </a:solidFill>
              </a:rPr>
              <a:t/>
            </a:r>
            <a:br>
              <a:rPr lang="tr-TR" sz="2000" b="1" i="1" dirty="0" smtClean="0">
                <a:solidFill>
                  <a:srgbClr val="FF0000"/>
                </a:solidFill>
              </a:rPr>
            </a:br>
            <a:r>
              <a:rPr lang="tr-TR" sz="2000" dirty="0" smtClean="0"/>
              <a:t> </a:t>
            </a:r>
            <a:r>
              <a:rPr lang="tr-TR" sz="2000" dirty="0"/>
              <a:t/>
            </a:r>
            <a:br>
              <a:rPr lang="tr-TR" sz="2000" dirty="0"/>
            </a:br>
            <a:r>
              <a:rPr lang="tr-TR" sz="2000" dirty="0" err="1" smtClean="0"/>
              <a:t>Deen</a:t>
            </a:r>
            <a:r>
              <a:rPr lang="tr-TR" sz="2000" dirty="0" smtClean="0"/>
              <a:t> </a:t>
            </a:r>
            <a:r>
              <a:rPr lang="en-US" sz="2000" dirty="0" smtClean="0">
                <a:effectLst/>
              </a:rPr>
              <a:t>is a word in Arabic roughly meaning "creed" or "religion" that features heavily in Islam. The term is loosely associated with religion, but in the Qur'an, it means the way of life in which righteous Muslims must adopt to comply with divine law (Quran and </a:t>
            </a:r>
            <a:r>
              <a:rPr lang="en-US" sz="2000" dirty="0" err="1" smtClean="0">
                <a:effectLst/>
              </a:rPr>
              <a:t>sunnah</a:t>
            </a:r>
            <a:r>
              <a:rPr lang="en-US" sz="2000" dirty="0" smtClean="0">
                <a:effectLst/>
              </a:rPr>
              <a:t>), or </a:t>
            </a:r>
            <a:r>
              <a:rPr lang="en-US" sz="2000" dirty="0" err="1" smtClean="0">
                <a:effectLst/>
              </a:rPr>
              <a:t>Shari'a</a:t>
            </a:r>
            <a:r>
              <a:rPr lang="en-US" sz="2000" dirty="0" smtClean="0">
                <a:effectLst/>
              </a:rPr>
              <a:t>, and to the divine judgment</a:t>
            </a:r>
            <a:r>
              <a:rPr lang="tr-TR" sz="2000" dirty="0" smtClean="0">
                <a:effectLst/>
              </a:rPr>
              <a:t>t.</a:t>
            </a:r>
            <a:br>
              <a:rPr lang="tr-TR" sz="2000" dirty="0" smtClean="0">
                <a:effectLst/>
              </a:rPr>
            </a:br>
            <a:r>
              <a:rPr lang="tr-TR" sz="2000" dirty="0"/>
              <a:t/>
            </a:r>
            <a:br>
              <a:rPr lang="tr-TR" sz="2000" dirty="0"/>
            </a:br>
            <a:r>
              <a:rPr lang="tr-TR" sz="2000" dirty="0" err="1" smtClean="0">
                <a:effectLst/>
              </a:rPr>
              <a:t>The</a:t>
            </a:r>
            <a:r>
              <a:rPr lang="tr-TR" sz="2000" dirty="0" smtClean="0">
                <a:effectLst/>
              </a:rPr>
              <a:t> </a:t>
            </a:r>
            <a:r>
              <a:rPr lang="tr-TR" sz="2000" dirty="0" err="1" smtClean="0">
                <a:effectLst/>
              </a:rPr>
              <a:t>Hebrew</a:t>
            </a:r>
            <a:r>
              <a:rPr lang="tr-TR" sz="2000" dirty="0" smtClean="0">
                <a:effectLst/>
              </a:rPr>
              <a:t> </a:t>
            </a:r>
            <a:r>
              <a:rPr lang="tr-TR" sz="2000" dirty="0" err="1" smtClean="0">
                <a:effectLst/>
              </a:rPr>
              <a:t>term</a:t>
            </a:r>
            <a:r>
              <a:rPr lang="tr-TR" sz="2000" dirty="0" smtClean="0">
                <a:effectLst/>
              </a:rPr>
              <a:t> </a:t>
            </a:r>
            <a:r>
              <a:rPr lang="tr-TR" sz="2000" dirty="0" err="1" smtClean="0">
                <a:effectLst/>
              </a:rPr>
              <a:t>t</a:t>
            </a:r>
            <a:r>
              <a:rPr lang="tr-TR" sz="2000" dirty="0" err="1" smtClean="0"/>
              <a:t>ra</a:t>
            </a:r>
            <a:r>
              <a:rPr lang="tr-TR" sz="2000" dirty="0" err="1" smtClean="0">
                <a:effectLst/>
              </a:rPr>
              <a:t>nsliterated</a:t>
            </a:r>
            <a:r>
              <a:rPr lang="tr-TR" sz="2000" dirty="0" smtClean="0">
                <a:effectLst/>
              </a:rPr>
              <a:t> as "</a:t>
            </a:r>
            <a:r>
              <a:rPr lang="tr-TR" sz="2000" dirty="0" err="1" smtClean="0">
                <a:effectLst/>
              </a:rPr>
              <a:t>dīn</a:t>
            </a:r>
            <a:r>
              <a:rPr lang="tr-TR" sz="2000" dirty="0" smtClean="0">
                <a:effectLst/>
              </a:rPr>
              <a:t>", </a:t>
            </a:r>
            <a:r>
              <a:rPr lang="tr-TR" sz="2000" dirty="0" err="1" smtClean="0">
                <a:effectLst/>
              </a:rPr>
              <a:t>means</a:t>
            </a:r>
            <a:r>
              <a:rPr lang="tr-TR" sz="2000" dirty="0" smtClean="0">
                <a:effectLst/>
              </a:rPr>
              <a:t> </a:t>
            </a:r>
            <a:r>
              <a:rPr lang="tr-TR" sz="2000" dirty="0" err="1" smtClean="0">
                <a:effectLst/>
              </a:rPr>
              <a:t>either</a:t>
            </a:r>
            <a:r>
              <a:rPr lang="tr-TR" sz="2000" dirty="0" smtClean="0">
                <a:effectLst/>
              </a:rPr>
              <a:t> "</a:t>
            </a:r>
            <a:r>
              <a:rPr lang="tr-TR" sz="2000" dirty="0" err="1" smtClean="0">
                <a:effectLst/>
              </a:rPr>
              <a:t>law</a:t>
            </a:r>
            <a:r>
              <a:rPr lang="tr-TR" sz="2000" dirty="0" smtClean="0">
                <a:effectLst/>
              </a:rPr>
              <a:t>" </a:t>
            </a:r>
            <a:r>
              <a:rPr lang="tr-TR" sz="2000" dirty="0" err="1" smtClean="0">
                <a:effectLst/>
              </a:rPr>
              <a:t>or</a:t>
            </a:r>
            <a:r>
              <a:rPr lang="tr-TR" sz="2000" dirty="0" smtClean="0">
                <a:effectLst/>
              </a:rPr>
              <a:t> "</a:t>
            </a:r>
            <a:r>
              <a:rPr lang="tr-TR" sz="2000" dirty="0" err="1" smtClean="0">
                <a:effectLst/>
              </a:rPr>
              <a:t>judgement</a:t>
            </a:r>
            <a:r>
              <a:rPr lang="tr-TR" sz="2000" dirty="0" smtClean="0">
                <a:effectLst/>
              </a:rPr>
              <a:t>.</a:t>
            </a:r>
            <a:br>
              <a:rPr lang="tr-TR" sz="2000" dirty="0" smtClean="0">
                <a:effectLst/>
              </a:rPr>
            </a:br>
            <a:r>
              <a:rPr lang="tr-TR" sz="2000" dirty="0" err="1" smtClean="0">
                <a:effectLst/>
              </a:rPr>
              <a:t>In</a:t>
            </a:r>
            <a:r>
              <a:rPr lang="tr-TR" sz="2000" dirty="0" smtClean="0">
                <a:effectLst/>
              </a:rPr>
              <a:t> </a:t>
            </a:r>
            <a:r>
              <a:rPr lang="tr-TR" sz="2000" dirty="0" err="1" smtClean="0">
                <a:effectLst/>
              </a:rPr>
              <a:t>Judaism</a:t>
            </a:r>
            <a:r>
              <a:rPr lang="tr-TR" sz="2000" dirty="0" smtClean="0">
                <a:effectLst/>
              </a:rPr>
              <a:t>, </a:t>
            </a:r>
            <a:r>
              <a:rPr lang="tr-TR" sz="2000" dirty="0" err="1" smtClean="0">
                <a:effectLst/>
              </a:rPr>
              <a:t>the</a:t>
            </a:r>
            <a:r>
              <a:rPr lang="tr-TR" sz="2000" dirty="0" smtClean="0">
                <a:effectLst/>
              </a:rPr>
              <a:t> </a:t>
            </a:r>
            <a:r>
              <a:rPr lang="tr-TR" sz="2000" dirty="0" err="1" smtClean="0">
                <a:effectLst/>
              </a:rPr>
              <a:t>word</a:t>
            </a:r>
            <a:r>
              <a:rPr lang="tr-TR" sz="2000" dirty="0" smtClean="0">
                <a:effectLst/>
              </a:rPr>
              <a:t> </a:t>
            </a:r>
            <a:r>
              <a:rPr lang="tr-TR" sz="2000" i="1" dirty="0" err="1" smtClean="0">
                <a:effectLst/>
              </a:rPr>
              <a:t>Dīn</a:t>
            </a:r>
            <a:r>
              <a:rPr lang="tr-TR" sz="2000" dirty="0" smtClean="0"/>
              <a:t> </a:t>
            </a:r>
            <a:r>
              <a:rPr lang="tr-TR" sz="2000" dirty="0" err="1" smtClean="0"/>
              <a:t>appears</a:t>
            </a:r>
            <a:r>
              <a:rPr lang="tr-TR" sz="2000" dirty="0" smtClean="0"/>
              <a:t>  </a:t>
            </a:r>
            <a:r>
              <a:rPr lang="tr-TR" sz="2000" dirty="0" err="1" smtClean="0"/>
              <a:t>in</a:t>
            </a:r>
            <a:r>
              <a:rPr lang="tr-TR" sz="2000" dirty="0" err="1" smtClean="0">
                <a:effectLst/>
              </a:rPr>
              <a:t>the</a:t>
            </a:r>
            <a:r>
              <a:rPr lang="tr-TR" sz="2000" dirty="0" smtClean="0">
                <a:effectLst/>
              </a:rPr>
              <a:t> </a:t>
            </a:r>
            <a:r>
              <a:rPr lang="tr-TR" sz="2000" dirty="0" err="1" smtClean="0">
                <a:effectLst/>
              </a:rPr>
              <a:t>Tanakh</a:t>
            </a:r>
            <a:r>
              <a:rPr lang="tr-TR" sz="2000" dirty="0" smtClean="0">
                <a:effectLst/>
              </a:rPr>
              <a:t> (</a:t>
            </a:r>
            <a:r>
              <a:rPr lang="tr-TR" sz="2000" dirty="0" err="1" smtClean="0">
                <a:effectLst/>
              </a:rPr>
              <a:t>the</a:t>
            </a:r>
            <a:r>
              <a:rPr lang="tr-TR" sz="2000" dirty="0" smtClean="0">
                <a:effectLst/>
              </a:rPr>
              <a:t> </a:t>
            </a:r>
            <a:r>
              <a:rPr lang="tr-TR" sz="2000" dirty="0" err="1" smtClean="0">
                <a:effectLst/>
              </a:rPr>
              <a:t>Hebrew</a:t>
            </a:r>
            <a:r>
              <a:rPr lang="tr-TR" sz="2000" dirty="0" smtClean="0">
                <a:effectLst/>
              </a:rPr>
              <a:t> </a:t>
            </a:r>
            <a:r>
              <a:rPr lang="tr-TR" sz="2000" dirty="0" err="1" smtClean="0">
                <a:effectLst/>
              </a:rPr>
              <a:t>Bible</a:t>
            </a:r>
            <a:r>
              <a:rPr lang="tr-TR" sz="2000" dirty="0" smtClean="0">
                <a:effectLst/>
              </a:rPr>
              <a:t>) </a:t>
            </a:r>
            <a:r>
              <a:rPr lang="tr-TR" sz="2000" dirty="0" err="1" smtClean="0">
                <a:effectLst/>
              </a:rPr>
              <a:t>which</a:t>
            </a:r>
            <a:r>
              <a:rPr lang="tr-TR" sz="2000" dirty="0" smtClean="0">
                <a:effectLst/>
              </a:rPr>
              <a:t> </a:t>
            </a:r>
            <a:r>
              <a:rPr lang="tr-TR" sz="2000" dirty="0" err="1" smtClean="0">
                <a:effectLst/>
              </a:rPr>
              <a:t>occurs</a:t>
            </a:r>
            <a:r>
              <a:rPr lang="tr-TR" sz="2000" dirty="0" smtClean="0">
                <a:effectLst/>
              </a:rPr>
              <a:t> 24 </a:t>
            </a:r>
            <a:r>
              <a:rPr lang="tr-TR" sz="2000" dirty="0" err="1" smtClean="0">
                <a:effectLst/>
              </a:rPr>
              <a:t>times</a:t>
            </a:r>
            <a:r>
              <a:rPr lang="tr-TR" sz="2000" dirty="0" smtClean="0">
                <a:effectLst/>
              </a:rPr>
              <a:t>. </a:t>
            </a:r>
            <a:r>
              <a:rPr lang="tr-TR" sz="2000" dirty="0" err="1" smtClean="0">
                <a:effectLst/>
              </a:rPr>
              <a:t>It</a:t>
            </a:r>
            <a:r>
              <a:rPr lang="tr-TR" sz="2000" dirty="0" smtClean="0">
                <a:effectLst/>
              </a:rPr>
              <a:t> </a:t>
            </a:r>
            <a:r>
              <a:rPr lang="tr-TR" sz="2000" dirty="0" err="1" smtClean="0">
                <a:effectLst/>
              </a:rPr>
              <a:t>often</a:t>
            </a:r>
            <a:r>
              <a:rPr lang="tr-TR" sz="2000" dirty="0" smtClean="0">
                <a:effectLst/>
              </a:rPr>
              <a:t> </a:t>
            </a:r>
            <a:r>
              <a:rPr lang="tr-TR" sz="2000" dirty="0" err="1" smtClean="0">
                <a:effectLst/>
              </a:rPr>
              <a:t>means</a:t>
            </a:r>
            <a:r>
              <a:rPr lang="tr-TR" sz="2000" dirty="0" smtClean="0">
                <a:effectLst/>
              </a:rPr>
              <a:t> "</a:t>
            </a:r>
            <a:r>
              <a:rPr lang="tr-TR" sz="2000" dirty="0" err="1" smtClean="0">
                <a:effectLst/>
              </a:rPr>
              <a:t>to</a:t>
            </a:r>
            <a:r>
              <a:rPr lang="tr-TR" sz="2000" dirty="0" smtClean="0">
                <a:effectLst/>
              </a:rPr>
              <a:t> </a:t>
            </a:r>
            <a:r>
              <a:rPr lang="tr-TR" sz="2000" dirty="0" err="1" smtClean="0">
                <a:effectLst/>
              </a:rPr>
              <a:t>judge</a:t>
            </a:r>
            <a:r>
              <a:rPr lang="tr-TR" sz="2000" dirty="0" smtClean="0">
                <a:effectLst/>
              </a:rPr>
              <a:t>", "</a:t>
            </a:r>
            <a:r>
              <a:rPr lang="tr-TR" sz="2000" dirty="0" err="1" smtClean="0">
                <a:effectLst/>
              </a:rPr>
              <a:t>judgment</a:t>
            </a:r>
            <a:r>
              <a:rPr lang="tr-TR" sz="2000" dirty="0" smtClean="0">
                <a:effectLst/>
              </a:rPr>
              <a:t>" </a:t>
            </a:r>
            <a:r>
              <a:rPr lang="tr-TR" sz="2000" dirty="0" err="1" smtClean="0">
                <a:effectLst/>
              </a:rPr>
              <a:t>and</a:t>
            </a:r>
            <a:r>
              <a:rPr lang="tr-TR" sz="2000" dirty="0" smtClean="0">
                <a:effectLst/>
              </a:rPr>
              <a:t> "</a:t>
            </a:r>
            <a:r>
              <a:rPr lang="tr-TR" sz="2000" dirty="0" err="1" smtClean="0">
                <a:effectLst/>
              </a:rPr>
              <a:t>to</a:t>
            </a:r>
            <a:r>
              <a:rPr lang="tr-TR" sz="2000" dirty="0" smtClean="0">
                <a:effectLst/>
              </a:rPr>
              <a:t> </a:t>
            </a:r>
            <a:r>
              <a:rPr lang="tr-TR" sz="2000" dirty="0" err="1" smtClean="0">
                <a:effectLst/>
              </a:rPr>
              <a:t>vindicate</a:t>
            </a:r>
            <a:r>
              <a:rPr lang="tr-TR" sz="2000" dirty="0" smtClean="0">
                <a:effectLst/>
              </a:rPr>
              <a:t>". </a:t>
            </a:r>
            <a:r>
              <a:rPr lang="tr-TR" sz="2000" dirty="0" err="1" smtClean="0">
                <a:effectLst/>
              </a:rPr>
              <a:t>The</a:t>
            </a:r>
            <a:r>
              <a:rPr lang="tr-TR" sz="2000" dirty="0" smtClean="0">
                <a:effectLst/>
              </a:rPr>
              <a:t> </a:t>
            </a:r>
            <a:r>
              <a:rPr lang="tr-TR" sz="2000" dirty="0" err="1" smtClean="0">
                <a:effectLst/>
              </a:rPr>
              <a:t>transitive</a:t>
            </a:r>
            <a:r>
              <a:rPr lang="tr-TR" sz="2000" dirty="0" smtClean="0">
                <a:effectLst/>
              </a:rPr>
              <a:t> </a:t>
            </a:r>
            <a:r>
              <a:rPr lang="tr-TR" sz="2000" dirty="0" err="1" smtClean="0">
                <a:effectLst/>
              </a:rPr>
              <a:t>verb</a:t>
            </a:r>
            <a:r>
              <a:rPr lang="tr-TR" sz="2000" dirty="0" smtClean="0">
                <a:effectLst/>
              </a:rPr>
              <a:t> </a:t>
            </a:r>
            <a:r>
              <a:rPr lang="tr-TR" sz="2000" dirty="0" err="1" smtClean="0">
                <a:effectLst/>
              </a:rPr>
              <a:t>usage</a:t>
            </a:r>
            <a:r>
              <a:rPr lang="tr-TR" sz="2000" dirty="0" smtClean="0">
                <a:effectLst/>
              </a:rPr>
              <a:t> </a:t>
            </a:r>
            <a:r>
              <a:rPr lang="tr-TR" sz="2000" dirty="0" err="1" smtClean="0">
                <a:effectLst/>
              </a:rPr>
              <a:t>denotes</a:t>
            </a:r>
            <a:r>
              <a:rPr lang="tr-TR" sz="2000" dirty="0" smtClean="0">
                <a:effectLst/>
              </a:rPr>
              <a:t> "</a:t>
            </a:r>
            <a:r>
              <a:rPr lang="tr-TR" sz="2000" dirty="0" err="1" smtClean="0">
                <a:effectLst/>
              </a:rPr>
              <a:t>requite</a:t>
            </a:r>
            <a:r>
              <a:rPr lang="tr-TR" sz="2000" dirty="0" smtClean="0">
                <a:effectLst/>
              </a:rPr>
              <a:t>, </a:t>
            </a:r>
            <a:r>
              <a:rPr lang="tr-TR" sz="2000" dirty="0" err="1" smtClean="0">
                <a:effectLst/>
              </a:rPr>
              <a:t>compensate</a:t>
            </a:r>
            <a:r>
              <a:rPr lang="tr-TR" sz="2000" dirty="0" smtClean="0">
                <a:effectLst/>
              </a:rPr>
              <a:t>, </a:t>
            </a:r>
            <a:r>
              <a:rPr lang="tr-TR" sz="2000" dirty="0" err="1" smtClean="0">
                <a:effectLst/>
              </a:rPr>
              <a:t>rule</a:t>
            </a:r>
            <a:r>
              <a:rPr lang="tr-TR" sz="2000" dirty="0" smtClean="0">
                <a:effectLst/>
              </a:rPr>
              <a:t>, </a:t>
            </a:r>
            <a:r>
              <a:rPr lang="tr-TR" sz="2000" dirty="0" err="1" smtClean="0">
                <a:effectLst/>
              </a:rPr>
              <a:t>govern</a:t>
            </a:r>
            <a:r>
              <a:rPr lang="tr-TR" sz="2000" dirty="0" smtClean="0">
                <a:effectLst/>
              </a:rPr>
              <a:t>, </a:t>
            </a:r>
            <a:r>
              <a:rPr lang="tr-TR" sz="2000" dirty="0" err="1" smtClean="0">
                <a:effectLst/>
              </a:rPr>
              <a:t>obedience</a:t>
            </a:r>
            <a:r>
              <a:rPr lang="tr-TR" sz="2000" dirty="0" smtClean="0">
                <a:effectLst/>
              </a:rPr>
              <a:t>, </a:t>
            </a:r>
            <a:r>
              <a:rPr lang="tr-TR" sz="2000" dirty="0" err="1" smtClean="0">
                <a:effectLst/>
              </a:rPr>
              <a:t>abasement</a:t>
            </a:r>
            <a:r>
              <a:rPr lang="tr-TR" sz="2000" dirty="0" smtClean="0">
                <a:effectLst/>
              </a:rPr>
              <a:t>, </a:t>
            </a:r>
            <a:r>
              <a:rPr lang="tr-TR" sz="2000" dirty="0" err="1" smtClean="0">
                <a:effectLst/>
              </a:rPr>
              <a:t>recompense</a:t>
            </a:r>
            <a:r>
              <a:rPr lang="tr-TR" sz="2000" dirty="0" smtClean="0">
                <a:effectLst/>
              </a:rPr>
              <a:t>, </a:t>
            </a:r>
            <a:r>
              <a:rPr lang="tr-TR" sz="2000" dirty="0" err="1" smtClean="0">
                <a:effectLst/>
              </a:rPr>
              <a:t>requiter</a:t>
            </a:r>
            <a:r>
              <a:rPr lang="tr-TR" sz="2000" dirty="0" smtClean="0">
                <a:effectLst/>
              </a:rPr>
              <a:t>, </a:t>
            </a:r>
            <a:r>
              <a:rPr lang="tr-TR" sz="2000" dirty="0" err="1" smtClean="0">
                <a:effectLst/>
              </a:rPr>
              <a:t>governor</a:t>
            </a:r>
            <a:r>
              <a:rPr lang="tr-TR" sz="2000" dirty="0" smtClean="0">
                <a:effectLst/>
              </a:rPr>
              <a:t>.</a:t>
            </a:r>
            <a:br>
              <a:rPr lang="tr-TR" sz="2000" dirty="0" smtClean="0">
                <a:effectLst/>
              </a:rPr>
            </a:br>
            <a:r>
              <a:rPr lang="tr-TR" sz="2000" dirty="0" smtClean="0">
                <a:effectLst/>
              </a:rPr>
              <a:t/>
            </a:r>
            <a:br>
              <a:rPr lang="tr-TR" sz="2000" dirty="0" smtClean="0">
                <a:effectLst/>
              </a:rPr>
            </a:br>
            <a:endParaRPr lang="tr-TR" sz="2000" dirty="0"/>
          </a:p>
        </p:txBody>
      </p:sp>
    </p:spTree>
    <p:extLst>
      <p:ext uri="{BB962C8B-B14F-4D97-AF65-F5344CB8AC3E}">
        <p14:creationId xmlns:p14="http://schemas.microsoft.com/office/powerpoint/2010/main" val="33276952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953770996"/>
              </p:ext>
            </p:extLst>
          </p:nvPr>
        </p:nvGraphicFramePr>
        <p:xfrm>
          <a:off x="286441" y="3853940"/>
          <a:ext cx="11622793" cy="1907881"/>
        </p:xfrm>
        <a:graphic>
          <a:graphicData uri="http://schemas.openxmlformats.org/drawingml/2006/table">
            <a:tbl>
              <a:tblPr/>
              <a:tblGrid>
                <a:gridCol w="3860446">
                  <a:extLst>
                    <a:ext uri="{9D8B030D-6E8A-4147-A177-3AD203B41FA5}">
                      <a16:colId xmlns:a16="http://schemas.microsoft.com/office/drawing/2014/main" xmlns="" val="144778615"/>
                    </a:ext>
                  </a:extLst>
                </a:gridCol>
                <a:gridCol w="3860446">
                  <a:extLst>
                    <a:ext uri="{9D8B030D-6E8A-4147-A177-3AD203B41FA5}">
                      <a16:colId xmlns:a16="http://schemas.microsoft.com/office/drawing/2014/main" xmlns="" val="2590327951"/>
                    </a:ext>
                  </a:extLst>
                </a:gridCol>
                <a:gridCol w="3901901">
                  <a:extLst>
                    <a:ext uri="{9D8B030D-6E8A-4147-A177-3AD203B41FA5}">
                      <a16:colId xmlns:a16="http://schemas.microsoft.com/office/drawing/2014/main" xmlns="" val="1578182202"/>
                    </a:ext>
                  </a:extLst>
                </a:gridCol>
              </a:tblGrid>
              <a:tr h="1907881">
                <a:tc>
                  <a:txBody>
                    <a:bodyPr/>
                    <a:lstStyle/>
                    <a:p>
                      <a:pPr algn="l" fontAlgn="t"/>
                      <a:r>
                        <a:rPr lang="tr-TR" b="1" dirty="0">
                          <a:solidFill>
                            <a:srgbClr val="B2B7F2"/>
                          </a:solidFill>
                          <a:effectLst/>
                          <a:latin typeface="Times New Roman" panose="02020603050405020304" pitchFamily="18" charset="0"/>
                        </a:rPr>
                        <a:t>“</a:t>
                      </a:r>
                    </a:p>
                  </a:txBody>
                  <a:tcPr marL="95250" marR="95250" marT="95250" marB="95250">
                    <a:lnL>
                      <a:noFill/>
                    </a:lnL>
                    <a:lnR>
                      <a:noFill/>
                    </a:lnR>
                    <a:lnT>
                      <a:noFill/>
                    </a:lnT>
                    <a:lnB>
                      <a:noFill/>
                    </a:lnB>
                  </a:tcPr>
                </a:tc>
                <a:tc>
                  <a:txBody>
                    <a:bodyPr/>
                    <a:lstStyle/>
                    <a:p>
                      <a:pPr fontAlgn="t"/>
                      <a:r>
                        <a:rPr lang="ar-AE" dirty="0">
                          <a:effectLst/>
                        </a:rPr>
                        <a:t>1:4 مَٰلِكِ يَوْمِ </a:t>
                      </a:r>
                      <a:r>
                        <a:rPr lang="ar-AE" b="1" dirty="0">
                          <a:effectLst/>
                        </a:rPr>
                        <a:t>ٱلدِّينِ</a:t>
                      </a:r>
                      <a:r>
                        <a:rPr lang="ar-AE" dirty="0">
                          <a:effectLst/>
                        </a:rPr>
                        <a:t> </a:t>
                      </a:r>
                      <a:r>
                        <a:rPr lang="tr-TR" dirty="0" err="1">
                          <a:effectLst/>
                        </a:rPr>
                        <a:t>transliterated</a:t>
                      </a:r>
                      <a:r>
                        <a:rPr lang="tr-TR" dirty="0">
                          <a:effectLst/>
                        </a:rPr>
                        <a:t> </a:t>
                      </a:r>
                      <a:r>
                        <a:rPr lang="tr-TR" dirty="0" smtClean="0">
                          <a:effectLst/>
                        </a:rPr>
                        <a:t>as</a:t>
                      </a:r>
                      <a:r>
                        <a:rPr lang="tr-TR" baseline="0" dirty="0" smtClean="0">
                          <a:effectLst/>
                        </a:rPr>
                        <a:t> </a:t>
                      </a:r>
                      <a:r>
                        <a:rPr lang="tr-TR" dirty="0" smtClean="0">
                          <a:effectLst/>
                        </a:rPr>
                        <a:t>"Maliki </a:t>
                      </a:r>
                      <a:r>
                        <a:rPr lang="tr-TR" dirty="0" err="1">
                          <a:effectLst/>
                        </a:rPr>
                        <a:t>yawmi</a:t>
                      </a:r>
                      <a:r>
                        <a:rPr lang="tr-TR" dirty="0">
                          <a:effectLst/>
                        </a:rPr>
                        <a:t> </a:t>
                      </a:r>
                      <a:r>
                        <a:rPr lang="tr-TR" b="1" dirty="0">
                          <a:effectLst/>
                        </a:rPr>
                        <a:t>ad-</a:t>
                      </a:r>
                      <a:r>
                        <a:rPr lang="tr-TR" b="1" dirty="0" err="1">
                          <a:effectLst/>
                        </a:rPr>
                        <a:t>Dīn</a:t>
                      </a:r>
                      <a:r>
                        <a:rPr lang="tr-TR" dirty="0" err="1">
                          <a:effectLst/>
                        </a:rPr>
                        <a:t>i</a:t>
                      </a:r>
                      <a:r>
                        <a:rPr lang="tr-TR" dirty="0">
                          <a:effectLst/>
                        </a:rPr>
                        <a:t>," </a:t>
                      </a:r>
                      <a:r>
                        <a:rPr lang="tr-TR" dirty="0" err="1" smtClean="0">
                          <a:effectLst/>
                        </a:rPr>
                        <a:t>and</a:t>
                      </a:r>
                      <a:r>
                        <a:rPr lang="tr-TR" baseline="0" dirty="0">
                          <a:effectLst/>
                        </a:rPr>
                        <a:t> </a:t>
                      </a:r>
                      <a:r>
                        <a:rPr lang="tr-TR" dirty="0" smtClean="0">
                          <a:effectLst/>
                        </a:rPr>
                        <a:t>(</a:t>
                      </a:r>
                      <a:r>
                        <a:rPr lang="tr-TR" dirty="0" err="1" smtClean="0">
                          <a:effectLst/>
                        </a:rPr>
                        <a:t>usually</a:t>
                      </a:r>
                      <a:r>
                        <a:rPr lang="tr-TR" dirty="0">
                          <a:effectLst/>
                        </a:rPr>
                        <a:t>) </a:t>
                      </a:r>
                      <a:r>
                        <a:rPr lang="tr-TR" dirty="0" err="1">
                          <a:effectLst/>
                        </a:rPr>
                        <a:t>translated</a:t>
                      </a:r>
                      <a:r>
                        <a:rPr lang="tr-TR" dirty="0">
                          <a:effectLst/>
                        </a:rPr>
                        <a:t> as "Master of </a:t>
                      </a:r>
                      <a:r>
                        <a:rPr lang="tr-TR" dirty="0" err="1">
                          <a:effectLst/>
                        </a:rPr>
                        <a:t>the</a:t>
                      </a:r>
                      <a:r>
                        <a:rPr lang="tr-TR" dirty="0">
                          <a:effectLst/>
                        </a:rPr>
                        <a:t> </a:t>
                      </a:r>
                      <a:r>
                        <a:rPr lang="tr-TR" dirty="0" err="1">
                          <a:effectLst/>
                        </a:rPr>
                        <a:t>Day</a:t>
                      </a:r>
                      <a:r>
                        <a:rPr lang="tr-TR" dirty="0">
                          <a:effectLst/>
                        </a:rPr>
                        <a:t> of </a:t>
                      </a:r>
                      <a:r>
                        <a:rPr lang="tr-TR" dirty="0" err="1">
                          <a:effectLst/>
                        </a:rPr>
                        <a:t>Judgment</a:t>
                      </a:r>
                      <a:r>
                        <a:rPr lang="tr-TR" dirty="0">
                          <a:effectLst/>
                        </a:rPr>
                        <a:t>".</a:t>
                      </a:r>
                    </a:p>
                  </a:txBody>
                  <a:tcPr marL="95250" marR="95250" marT="38100" marB="38100">
                    <a:lnL>
                      <a:noFill/>
                    </a:lnL>
                    <a:lnR>
                      <a:noFill/>
                    </a:lnR>
                    <a:lnT>
                      <a:noFill/>
                    </a:lnT>
                    <a:lnB>
                      <a:noFill/>
                    </a:lnB>
                  </a:tcPr>
                </a:tc>
                <a:tc>
                  <a:txBody>
                    <a:bodyPr/>
                    <a:lstStyle/>
                    <a:p>
                      <a:pPr algn="r" fontAlgn="b"/>
                      <a:r>
                        <a:rPr lang="tr-TR" b="1" dirty="0">
                          <a:solidFill>
                            <a:srgbClr val="B2B7F2"/>
                          </a:solidFill>
                          <a:effectLst/>
                          <a:latin typeface="Times New Roman" panose="02020603050405020304" pitchFamily="18" charset="0"/>
                        </a:rPr>
                        <a:t>”</a:t>
                      </a:r>
                    </a:p>
                  </a:txBody>
                  <a:tcPr marL="95250" marR="95250" marT="95250" marB="95250" anchor="b">
                    <a:lnL>
                      <a:noFill/>
                    </a:lnL>
                    <a:lnR>
                      <a:noFill/>
                    </a:lnR>
                    <a:lnT>
                      <a:noFill/>
                    </a:lnT>
                    <a:lnB>
                      <a:noFill/>
                    </a:lnB>
                  </a:tcPr>
                </a:tc>
                <a:extLst>
                  <a:ext uri="{0D108BD9-81ED-4DB2-BD59-A6C34878D82A}">
                    <a16:rowId xmlns:a16="http://schemas.microsoft.com/office/drawing/2014/main" xmlns="" val="2044750260"/>
                  </a:ext>
                </a:extLst>
              </a:tr>
            </a:tbl>
          </a:graphicData>
        </a:graphic>
      </p:graphicFrame>
      <p:sp>
        <p:nvSpPr>
          <p:cNvPr id="5" name="Rectangle 1"/>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
        <p:nvSpPr>
          <p:cNvPr id="7" name="Rectangle 2"/>
          <p:cNvSpPr>
            <a:spLocks noGrp="1" noChangeArrowheads="1"/>
          </p:cNvSpPr>
          <p:nvPr>
            <p:ph type="title"/>
          </p:nvPr>
        </p:nvSpPr>
        <p:spPr bwMode="auto">
          <a:xfrm>
            <a:off x="564444" y="228600"/>
            <a:ext cx="10789356" cy="3200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lnSpc>
                <a:spcPct val="100000"/>
              </a:lnSpc>
              <a:spcAft>
                <a:spcPct val="0"/>
              </a:spcAft>
            </a:pPr>
            <a:r>
              <a:rPr lang="tr-TR" sz="2800" b="1" dirty="0" err="1" smtClean="0">
                <a:solidFill>
                  <a:srgbClr val="FF0000"/>
                </a:solidFill>
              </a:rPr>
              <a:t>What</a:t>
            </a:r>
            <a:r>
              <a:rPr lang="tr-TR" sz="2800" b="1" dirty="0" smtClean="0">
                <a:solidFill>
                  <a:srgbClr val="FF0000"/>
                </a:solidFill>
              </a:rPr>
              <a:t> is </a:t>
            </a:r>
            <a:r>
              <a:rPr lang="tr-TR" sz="2800" b="1" dirty="0" err="1" smtClean="0">
                <a:solidFill>
                  <a:srgbClr val="FF0000"/>
                </a:solidFill>
              </a:rPr>
              <a:t>the</a:t>
            </a:r>
            <a:r>
              <a:rPr lang="tr-TR" sz="2800" b="1" dirty="0" smtClean="0">
                <a:solidFill>
                  <a:srgbClr val="FF0000"/>
                </a:solidFill>
              </a:rPr>
              <a:t> </a:t>
            </a:r>
            <a:r>
              <a:rPr lang="tr-TR" sz="2800" b="1" dirty="0" err="1" smtClean="0">
                <a:solidFill>
                  <a:srgbClr val="FF0000"/>
                </a:solidFill>
              </a:rPr>
              <a:t>meaning</a:t>
            </a:r>
            <a:r>
              <a:rPr lang="tr-TR" sz="2800" b="1" dirty="0" smtClean="0">
                <a:solidFill>
                  <a:srgbClr val="FF0000"/>
                </a:solidFill>
              </a:rPr>
              <a:t> of “</a:t>
            </a:r>
            <a:r>
              <a:rPr lang="tr-TR" sz="2800" b="1" dirty="0" err="1" smtClean="0">
                <a:solidFill>
                  <a:srgbClr val="FF0000"/>
                </a:solidFill>
              </a:rPr>
              <a:t>deen</a:t>
            </a:r>
            <a:r>
              <a:rPr lang="tr-TR" sz="2800" b="1" dirty="0" smtClean="0">
                <a:solidFill>
                  <a:srgbClr val="FF0000"/>
                </a:solidFill>
              </a:rPr>
              <a:t>” in </a:t>
            </a:r>
            <a:r>
              <a:rPr lang="tr-TR" sz="2800" b="1" dirty="0" err="1" smtClean="0">
                <a:solidFill>
                  <a:srgbClr val="FF0000"/>
                </a:solidFill>
              </a:rPr>
              <a:t>Quran</a:t>
            </a:r>
            <a:r>
              <a:rPr lang="tr-TR" sz="2800" b="1" dirty="0" smtClean="0">
                <a:solidFill>
                  <a:srgbClr val="FF0000"/>
                </a:solidFill>
              </a:rPr>
              <a:t> ?</a:t>
            </a:r>
            <a:r>
              <a:rPr kumimoji="0" lang="tr-TR" altLang="tr-TR" sz="1200" b="0" i="0" u="none" strike="noStrike" cap="none" normalizeH="0" baseline="0" dirty="0" smtClean="0">
                <a:ln>
                  <a:noFill/>
                </a:ln>
                <a:solidFill>
                  <a:schemeClr val="tx1"/>
                </a:solidFill>
                <a:effectLst/>
                <a:latin typeface="Arial" panose="020B0604020202020204" pitchFamily="34" charset="0"/>
              </a:rPr>
              <a:t/>
            </a:r>
            <a:br>
              <a:rPr kumimoji="0" lang="tr-TR" altLang="tr-TR" sz="1200" b="0" i="0" u="none" strike="noStrike" cap="none" normalizeH="0" baseline="0" dirty="0" smtClean="0">
                <a:ln>
                  <a:noFill/>
                </a:ln>
                <a:solidFill>
                  <a:schemeClr val="tx1"/>
                </a:solidFill>
                <a:effectLst/>
                <a:latin typeface="Arial" panose="020B0604020202020204" pitchFamily="34" charset="0"/>
              </a:rPr>
            </a:br>
            <a:r>
              <a:rPr kumimoji="0" lang="tr-TR" altLang="tr-TR" sz="1200" b="0" i="0" u="none" strike="noStrike" cap="none" normalizeH="0" baseline="0" dirty="0" smtClean="0">
                <a:ln>
                  <a:noFill/>
                </a:ln>
                <a:solidFill>
                  <a:schemeClr val="tx1"/>
                </a:solidFill>
                <a:effectLst/>
                <a:latin typeface="Arial" panose="020B0604020202020204" pitchFamily="34" charset="0"/>
              </a:rPr>
              <a:t/>
            </a:r>
            <a:br>
              <a:rPr kumimoji="0" lang="tr-TR" altLang="tr-TR" sz="1200" b="0" i="0" u="none" strike="noStrike" cap="none" normalizeH="0" baseline="0" dirty="0" smtClean="0">
                <a:ln>
                  <a:noFill/>
                </a:ln>
                <a:solidFill>
                  <a:schemeClr val="tx1"/>
                </a:solidFill>
                <a:effectLst/>
                <a:latin typeface="Arial" panose="020B0604020202020204" pitchFamily="34" charset="0"/>
              </a:rPr>
            </a:br>
            <a:r>
              <a:rPr kumimoji="0" lang="tr-TR" altLang="tr-TR" sz="1800" b="0" i="0" u="none" strike="noStrike" cap="none" normalizeH="0" baseline="0" dirty="0" err="1" smtClean="0">
                <a:ln>
                  <a:noFill/>
                </a:ln>
                <a:solidFill>
                  <a:schemeClr val="tx1"/>
                </a:solidFill>
                <a:effectLst/>
                <a:latin typeface="Arial" panose="020B0604020202020204" pitchFamily="34" charset="0"/>
              </a:rPr>
              <a:t>Some</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Qur'anic</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scholars</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have</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translated</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1" u="none" strike="noStrike" cap="none" normalizeH="0" baseline="0" dirty="0" err="1" smtClean="0">
                <a:ln>
                  <a:noFill/>
                </a:ln>
                <a:solidFill>
                  <a:schemeClr val="tx1"/>
                </a:solidFill>
                <a:effectLst/>
                <a:latin typeface="Arial" panose="020B0604020202020204" pitchFamily="34" charset="0"/>
              </a:rPr>
              <a:t>Dīn</a:t>
            </a:r>
            <a:r>
              <a:rPr kumimoji="0" lang="tr-TR" altLang="tr-TR" sz="1800" b="0" i="0" u="none" strike="noStrike" cap="none" normalizeH="0" baseline="0" dirty="0" smtClean="0">
                <a:ln>
                  <a:noFill/>
                </a:ln>
                <a:solidFill>
                  <a:schemeClr val="tx1"/>
                </a:solidFill>
                <a:effectLst/>
                <a:latin typeface="Arial" panose="020B0604020202020204" pitchFamily="34" charset="0"/>
              </a:rPr>
              <a:t> in </a:t>
            </a:r>
            <a:r>
              <a:rPr kumimoji="0" lang="tr-TR" altLang="tr-TR" sz="1800" b="0" i="0" u="none" strike="noStrike" cap="none" normalizeH="0" baseline="0" dirty="0" err="1" smtClean="0">
                <a:ln>
                  <a:noFill/>
                </a:ln>
                <a:solidFill>
                  <a:schemeClr val="tx1"/>
                </a:solidFill>
                <a:effectLst/>
                <a:latin typeface="Arial" panose="020B0604020202020204" pitchFamily="34" charset="0"/>
              </a:rPr>
              <a:t>places</a:t>
            </a:r>
            <a:r>
              <a:rPr kumimoji="0" lang="tr-TR" altLang="tr-TR" sz="1800" b="0" i="0" u="none" strike="noStrike" cap="none" normalizeH="0" baseline="0" dirty="0" smtClean="0">
                <a:ln>
                  <a:noFill/>
                </a:ln>
                <a:solidFill>
                  <a:schemeClr val="tx1"/>
                </a:solidFill>
                <a:effectLst/>
                <a:latin typeface="Arial" panose="020B0604020202020204" pitchFamily="34" charset="0"/>
              </a:rPr>
              <a:t> as "</a:t>
            </a:r>
            <a:r>
              <a:rPr kumimoji="0" lang="tr-TR" altLang="tr-TR" sz="1800" b="0" i="0" u="none" strike="noStrike" cap="none" normalizeH="0" baseline="0" dirty="0" err="1" smtClean="0">
                <a:ln>
                  <a:noFill/>
                </a:ln>
                <a:solidFill>
                  <a:schemeClr val="tx1"/>
                </a:solidFill>
                <a:effectLst/>
                <a:latin typeface="Arial" panose="020B0604020202020204" pitchFamily="34" charset="0"/>
              </a:rPr>
              <a:t>faith</a:t>
            </a:r>
            <a:r>
              <a:rPr kumimoji="0" lang="tr-TR" altLang="tr-TR" sz="1800" b="0" i="0" u="none" strike="noStrike" cap="none" normalizeH="0" baseline="0" dirty="0" smtClean="0">
                <a:ln>
                  <a:noFill/>
                </a:ln>
                <a:solidFill>
                  <a:schemeClr val="tx1"/>
                </a:solidFill>
                <a:effectLst/>
                <a:latin typeface="Arial" panose="020B0604020202020204" pitchFamily="34" charset="0"/>
              </a:rPr>
              <a:t>"</a:t>
            </a:r>
            <a:r>
              <a:rPr kumimoji="0" lang="tr-TR" altLang="tr-TR" sz="900" b="0" i="0" u="none" strike="noStrike" cap="none" normalizeH="0" baseline="30000" dirty="0" smtClean="0">
                <a:ln>
                  <a:noFill/>
                </a:ln>
                <a:solidFill>
                  <a:schemeClr val="tx1"/>
                </a:solidFill>
                <a:effectLst/>
                <a:latin typeface="Arial" panose="020B0604020202020204" pitchFamily="34" charset="0"/>
              </a:rPr>
              <a:t>[</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Others</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suggest</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that</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the</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term</a:t>
            </a:r>
            <a:r>
              <a:rPr kumimoji="0" lang="tr-TR" altLang="tr-TR" sz="1800" b="0" i="0" u="none" strike="noStrike" cap="none" normalizeH="0" baseline="0" dirty="0" smtClean="0">
                <a:ln>
                  <a:noFill/>
                </a:ln>
                <a:solidFill>
                  <a:schemeClr val="tx1"/>
                </a:solidFill>
                <a:effectLst/>
                <a:latin typeface="Arial" panose="020B0604020202020204" pitchFamily="34" charset="0"/>
              </a:rPr>
              <a:t> "has </a:t>
            </a:r>
            <a:r>
              <a:rPr kumimoji="0" lang="tr-TR" altLang="tr-TR" sz="1800" b="0" i="0" u="none" strike="noStrike" cap="none" normalizeH="0" baseline="0" dirty="0" err="1" smtClean="0">
                <a:ln>
                  <a:noFill/>
                </a:ln>
                <a:solidFill>
                  <a:schemeClr val="tx1"/>
                </a:solidFill>
                <a:effectLst/>
                <a:latin typeface="Arial" panose="020B0604020202020204" pitchFamily="34" charset="0"/>
              </a:rPr>
              <a:t>been</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used</a:t>
            </a:r>
            <a:r>
              <a:rPr kumimoji="0" lang="tr-TR" altLang="tr-TR" sz="1800" b="0" i="0" u="none" strike="noStrike" cap="none" normalizeH="0" baseline="0" dirty="0" smtClean="0">
                <a:ln>
                  <a:noFill/>
                </a:ln>
                <a:solidFill>
                  <a:schemeClr val="tx1"/>
                </a:solidFill>
                <a:effectLst/>
                <a:latin typeface="Arial" panose="020B0604020202020204" pitchFamily="34" charset="0"/>
              </a:rPr>
              <a:t> in </a:t>
            </a:r>
            <a:r>
              <a:rPr kumimoji="0" lang="tr-TR" altLang="tr-TR" sz="1800" b="0" i="0" u="none" strike="noStrike" cap="none" normalizeH="0" baseline="0" dirty="0" err="1" smtClean="0">
                <a:ln>
                  <a:noFill/>
                </a:ln>
                <a:solidFill>
                  <a:schemeClr val="tx1"/>
                </a:solidFill>
                <a:effectLst/>
                <a:latin typeface="Arial" panose="020B0604020202020204" pitchFamily="34" charset="0"/>
              </a:rPr>
              <a:t>various</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forms</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and</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meanings</a:t>
            </a:r>
            <a:r>
              <a:rPr kumimoji="0" lang="tr-TR" altLang="tr-TR" sz="1800" b="0" i="0" u="none" strike="noStrike" cap="none" normalizeH="0" baseline="0" dirty="0" smtClean="0">
                <a:ln>
                  <a:noFill/>
                </a:ln>
                <a:solidFill>
                  <a:schemeClr val="tx1"/>
                </a:solidFill>
                <a:effectLst/>
                <a:latin typeface="Arial" panose="020B0604020202020204" pitchFamily="34" charset="0"/>
              </a:rPr>
              <a:t>, e.g., </a:t>
            </a:r>
            <a:r>
              <a:rPr kumimoji="0" lang="tr-TR" altLang="tr-TR" sz="1800" b="0" i="0" u="none" strike="noStrike" cap="none" normalizeH="0" baseline="0" dirty="0" err="1" smtClean="0">
                <a:ln>
                  <a:noFill/>
                </a:ln>
                <a:solidFill>
                  <a:schemeClr val="tx1"/>
                </a:solidFill>
                <a:effectLst/>
                <a:latin typeface="Arial" panose="020B0604020202020204" pitchFamily="34" charset="0"/>
              </a:rPr>
              <a:t>system</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power</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supremacy</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ascendancy</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sovereignty</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or</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lordship</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dominion</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law</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constitution</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government</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realm</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decision</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definite</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outcome</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reward</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and</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punishment</a:t>
            </a:r>
            <a:r>
              <a:rPr kumimoji="0" lang="tr-TR" altLang="tr-TR" sz="1800" b="0" i="0" u="none" strike="noStrike" cap="none" normalizeH="0" baseline="0" dirty="0" smtClean="0">
                <a:ln>
                  <a:noFill/>
                </a:ln>
                <a:solidFill>
                  <a:schemeClr val="tx1"/>
                </a:solidFill>
                <a:effectLst/>
                <a:latin typeface="Arial" panose="020B0604020202020204" pitchFamily="34" charset="0"/>
              </a:rPr>
              <a:t>. On </a:t>
            </a:r>
            <a:r>
              <a:rPr kumimoji="0" lang="tr-TR" altLang="tr-TR" sz="1800" b="0" i="0" u="none" strike="noStrike" cap="none" normalizeH="0" baseline="0" dirty="0" err="1" smtClean="0">
                <a:ln>
                  <a:noFill/>
                </a:ln>
                <a:solidFill>
                  <a:schemeClr val="tx1"/>
                </a:solidFill>
                <a:effectLst/>
                <a:latin typeface="Arial" panose="020B0604020202020204" pitchFamily="34" charset="0"/>
              </a:rPr>
              <a:t>the</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other</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hand</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this</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word</a:t>
            </a:r>
            <a:r>
              <a:rPr kumimoji="0" lang="tr-TR" altLang="tr-TR" sz="1800" b="0" i="0" u="none" strike="noStrike" cap="none" normalizeH="0" baseline="0" dirty="0" smtClean="0">
                <a:ln>
                  <a:noFill/>
                </a:ln>
                <a:solidFill>
                  <a:schemeClr val="tx1"/>
                </a:solidFill>
                <a:effectLst/>
                <a:latin typeface="Arial" panose="020B0604020202020204" pitchFamily="34" charset="0"/>
              </a:rPr>
              <a:t> is </a:t>
            </a:r>
            <a:r>
              <a:rPr kumimoji="0" lang="tr-TR" altLang="tr-TR" sz="1800" b="0" i="0" u="none" strike="noStrike" cap="none" normalizeH="0" baseline="0" dirty="0" err="1" smtClean="0">
                <a:ln>
                  <a:noFill/>
                </a:ln>
                <a:solidFill>
                  <a:schemeClr val="tx1"/>
                </a:solidFill>
                <a:effectLst/>
                <a:latin typeface="Arial" panose="020B0604020202020204" pitchFamily="34" charset="0"/>
              </a:rPr>
              <a:t>also</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used</a:t>
            </a:r>
            <a:r>
              <a:rPr kumimoji="0" lang="tr-TR" altLang="tr-TR" sz="1800" b="0" i="0" u="none" strike="noStrike" cap="none" normalizeH="0" baseline="0" dirty="0" smtClean="0">
                <a:ln>
                  <a:noFill/>
                </a:ln>
                <a:solidFill>
                  <a:schemeClr val="tx1"/>
                </a:solidFill>
                <a:effectLst/>
                <a:latin typeface="Arial" panose="020B0604020202020204" pitchFamily="34" charset="0"/>
              </a:rPr>
              <a:t> in </a:t>
            </a:r>
            <a:r>
              <a:rPr kumimoji="0" lang="tr-TR" altLang="tr-TR" sz="1800" b="0" i="0" u="none" strike="noStrike" cap="none" normalizeH="0" baseline="0" dirty="0" err="1" smtClean="0">
                <a:ln>
                  <a:noFill/>
                </a:ln>
                <a:solidFill>
                  <a:schemeClr val="tx1"/>
                </a:solidFill>
                <a:effectLst/>
                <a:latin typeface="Arial" panose="020B0604020202020204" pitchFamily="34" charset="0"/>
              </a:rPr>
              <a:t>the</a:t>
            </a:r>
            <a:r>
              <a:rPr kumimoji="0" lang="tr-TR" altLang="tr-TR" sz="1800" b="0" i="0" u="none" strike="noStrike" cap="none" normalizeH="0" baseline="0" dirty="0" smtClean="0">
                <a:ln>
                  <a:noFill/>
                </a:ln>
                <a:solidFill>
                  <a:schemeClr val="tx1"/>
                </a:solidFill>
                <a:effectLst/>
                <a:latin typeface="Arial" panose="020B0604020202020204" pitchFamily="34" charset="0"/>
              </a:rPr>
              <a:t> sense of “</a:t>
            </a:r>
            <a:r>
              <a:rPr kumimoji="0" lang="tr-TR" altLang="tr-TR" sz="1800" b="0" i="0" u="none" strike="noStrike" cap="none" normalizeH="0" baseline="0" dirty="0" err="1" smtClean="0">
                <a:ln>
                  <a:noFill/>
                </a:ln>
                <a:solidFill>
                  <a:schemeClr val="tx1"/>
                </a:solidFill>
                <a:effectLst/>
                <a:latin typeface="Arial" panose="020B0604020202020204" pitchFamily="34" charset="0"/>
              </a:rPr>
              <a:t>obedience</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submission</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and</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allegiance</a:t>
            </a:r>
            <a:r>
              <a:rPr kumimoji="0" lang="tr-TR" altLang="tr-TR" sz="1800" b="0" i="0" u="none" strike="noStrike" cap="none" normalizeH="0" baseline="0" dirty="0" smtClean="0">
                <a:ln>
                  <a:noFill/>
                </a:ln>
                <a:solidFill>
                  <a:schemeClr val="tx1"/>
                </a:solidFill>
                <a:effectLst/>
                <a:latin typeface="Arial" panose="020B0604020202020204" pitchFamily="34" charset="0"/>
              </a:rPr>
              <a:t>".</a:t>
            </a:r>
            <a:r>
              <a:rPr kumimoji="0" lang="tr-TR" altLang="tr-TR" sz="900" b="0" i="0" u="none" strike="noStrike" cap="none" normalizeH="0" baseline="30000" dirty="0" smtClean="0">
                <a:ln>
                  <a:noFill/>
                </a:ln>
                <a:solidFill>
                  <a:schemeClr val="tx1"/>
                </a:solidFill>
                <a:effectLst/>
                <a:latin typeface="Arial" panose="020B0604020202020204" pitchFamily="34" charset="0"/>
              </a:rPr>
              <a:t>[9</a:t>
            </a:r>
            <a:endParaRPr kumimoji="0" lang="tr-TR" altLang="tr-TR" sz="1800" b="0" i="0" u="none" strike="noStrike" cap="none" normalizeH="0" baseline="0" dirty="0" smtClean="0">
              <a:ln>
                <a:noFill/>
              </a:ln>
              <a:solidFill>
                <a:schemeClr val="tx1"/>
              </a:solidFill>
              <a:effectLst/>
              <a:latin typeface="Arial" panose="020B0604020202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err="1" smtClean="0">
                <a:ln>
                  <a:noFill/>
                </a:ln>
                <a:solidFill>
                  <a:schemeClr val="tx1"/>
                </a:solidFill>
                <a:effectLst/>
                <a:latin typeface="Arial" panose="020B0604020202020204" pitchFamily="34" charset="0"/>
              </a:rPr>
              <a:t>that</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the</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term</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1" u="none" strike="noStrike" cap="none" normalizeH="0" baseline="0" dirty="0" err="1" smtClean="0">
                <a:ln>
                  <a:noFill/>
                </a:ln>
                <a:solidFill>
                  <a:schemeClr val="tx1"/>
                </a:solidFill>
                <a:effectLst/>
                <a:latin typeface="Arial" panose="020B0604020202020204" pitchFamily="34" charset="0"/>
              </a:rPr>
              <a:t>Dīn</a:t>
            </a:r>
            <a:r>
              <a:rPr kumimoji="0" lang="tr-TR" altLang="tr-TR" sz="1800" b="0" i="0" u="none" strike="noStrike" cap="none" normalizeH="0" baseline="0" dirty="0" smtClean="0">
                <a:ln>
                  <a:noFill/>
                </a:ln>
                <a:solidFill>
                  <a:schemeClr val="tx1"/>
                </a:solidFill>
                <a:effectLst/>
                <a:latin typeface="Arial" panose="020B0604020202020204" pitchFamily="34" charset="0"/>
              </a:rPr>
              <a:t> is </a:t>
            </a:r>
            <a:r>
              <a:rPr kumimoji="0" lang="tr-TR" altLang="tr-TR" sz="1800" b="0" i="0" u="none" strike="noStrike" cap="none" normalizeH="0" baseline="0" dirty="0" err="1" smtClean="0">
                <a:ln>
                  <a:noFill/>
                </a:ln>
                <a:solidFill>
                  <a:schemeClr val="tx1"/>
                </a:solidFill>
                <a:effectLst/>
                <a:latin typeface="Arial" panose="020B0604020202020204" pitchFamily="34" charset="0"/>
              </a:rPr>
              <a:t>also</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widely</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used</a:t>
            </a:r>
            <a:r>
              <a:rPr kumimoji="0" lang="tr-TR" altLang="tr-TR" sz="1800" b="0" i="0" u="none" strike="noStrike" cap="none" normalizeH="0" baseline="0" dirty="0" smtClean="0">
                <a:ln>
                  <a:noFill/>
                </a:ln>
                <a:solidFill>
                  <a:schemeClr val="tx1"/>
                </a:solidFill>
                <a:effectLst/>
                <a:latin typeface="Arial" panose="020B0604020202020204" pitchFamily="34" charset="0"/>
              </a:rPr>
              <a:t> in </a:t>
            </a:r>
            <a:r>
              <a:rPr kumimoji="0" lang="tr-TR" altLang="tr-TR" sz="1800" b="0" i="0" u="none" strike="noStrike" cap="none" normalizeH="0" baseline="0" dirty="0" err="1" smtClean="0">
                <a:ln>
                  <a:noFill/>
                </a:ln>
                <a:solidFill>
                  <a:schemeClr val="tx1"/>
                </a:solidFill>
                <a:effectLst/>
                <a:latin typeface="Arial" panose="020B0604020202020204" pitchFamily="34" charset="0"/>
              </a:rPr>
              <a:t>translations</a:t>
            </a:r>
            <a:r>
              <a:rPr kumimoji="0" lang="tr-TR" altLang="tr-TR" sz="1800" b="0" i="0" u="none" strike="noStrike" cap="none" normalizeH="0" baseline="0" dirty="0" smtClean="0">
                <a:ln>
                  <a:noFill/>
                </a:ln>
                <a:solidFill>
                  <a:schemeClr val="tx1"/>
                </a:solidFill>
                <a:effectLst/>
                <a:latin typeface="Arial" panose="020B0604020202020204" pitchFamily="34" charset="0"/>
              </a:rPr>
              <a:t> of </a:t>
            </a:r>
            <a:r>
              <a:rPr kumimoji="0" lang="tr-TR" altLang="tr-TR" sz="1800" b="0" i="0" u="none" strike="noStrike" cap="none" normalizeH="0" baseline="0" dirty="0" err="1" smtClean="0">
                <a:ln>
                  <a:noFill/>
                </a:ln>
                <a:solidFill>
                  <a:schemeClr val="tx1"/>
                </a:solidFill>
                <a:effectLst/>
                <a:latin typeface="Arial" panose="020B0604020202020204" pitchFamily="34" charset="0"/>
              </a:rPr>
              <a:t>the</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Qur'an</a:t>
            </a:r>
            <a:r>
              <a:rPr kumimoji="0" lang="tr-TR" altLang="tr-TR" sz="1800" b="0" i="0" u="none" strike="noStrike" cap="none" normalizeH="0" baseline="0" dirty="0" smtClean="0">
                <a:ln>
                  <a:noFill/>
                </a:ln>
                <a:solidFill>
                  <a:schemeClr val="tx1"/>
                </a:solidFill>
                <a:effectLst/>
                <a:latin typeface="Arial" panose="020B0604020202020204" pitchFamily="34" charset="0"/>
              </a:rPr>
              <a:t> in a </a:t>
            </a:r>
            <a:r>
              <a:rPr kumimoji="0" lang="tr-TR" altLang="tr-TR" sz="1800" b="0" i="0" u="none" strike="noStrike" cap="none" normalizeH="0" baseline="0" dirty="0" err="1" smtClean="0">
                <a:ln>
                  <a:noFill/>
                </a:ln>
                <a:solidFill>
                  <a:schemeClr val="tx1"/>
                </a:solidFill>
                <a:effectLst/>
                <a:latin typeface="Arial" panose="020B0604020202020204" pitchFamily="34" charset="0"/>
              </a:rPr>
              <a:t>third</a:t>
            </a:r>
            <a:r>
              <a:rPr kumimoji="0" lang="tr-TR" altLang="tr-TR" sz="1800" b="0" i="0" u="none" strike="noStrike" cap="none" normalizeH="0" baseline="0" dirty="0" smtClean="0">
                <a:ln>
                  <a:noFill/>
                </a:ln>
                <a:solidFill>
                  <a:schemeClr val="tx1"/>
                </a:solidFill>
                <a:effectLst/>
                <a:latin typeface="Arial" panose="020B0604020202020204" pitchFamily="34" charset="0"/>
              </a:rPr>
              <a:t> sense. </a:t>
            </a:r>
            <a:r>
              <a:rPr kumimoji="0" lang="tr-TR" altLang="tr-TR" sz="1800" b="0" i="0" u="none" strike="noStrike" cap="none" normalizeH="0" baseline="0" dirty="0" err="1" smtClean="0">
                <a:ln>
                  <a:noFill/>
                </a:ln>
                <a:solidFill>
                  <a:schemeClr val="tx1"/>
                </a:solidFill>
                <a:effectLst/>
                <a:latin typeface="Arial" panose="020B0604020202020204" pitchFamily="34" charset="0"/>
              </a:rPr>
              <a:t>Most</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famously</a:t>
            </a:r>
            <a:r>
              <a:rPr kumimoji="0" lang="tr-TR" altLang="tr-TR" sz="1800" b="0" i="0" u="none" strike="noStrike" cap="none" normalizeH="0" baseline="0" dirty="0" smtClean="0">
                <a:ln>
                  <a:noFill/>
                </a:ln>
                <a:solidFill>
                  <a:schemeClr val="tx1"/>
                </a:solidFill>
                <a:effectLst/>
                <a:latin typeface="Arial" panose="020B0604020202020204" pitchFamily="34" charset="0"/>
              </a:rPr>
              <a:t> in </a:t>
            </a:r>
            <a:r>
              <a:rPr kumimoji="0" lang="tr-TR" altLang="tr-TR" sz="1800" b="0" i="0" u="none" strike="noStrike" cap="none" normalizeH="0" baseline="0" dirty="0" err="1" smtClean="0">
                <a:ln>
                  <a:noFill/>
                </a:ln>
                <a:solidFill>
                  <a:schemeClr val="tx1"/>
                </a:solidFill>
                <a:effectLst/>
                <a:latin typeface="Arial" panose="020B0604020202020204" pitchFamily="34" charset="0"/>
              </a:rPr>
              <a:t>its</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opening</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chapter</a:t>
            </a:r>
            <a:r>
              <a:rPr kumimoji="0" lang="tr-TR" altLang="tr-TR" sz="1800" b="0" i="0" u="none" strike="noStrike" cap="none" normalizeH="0" baseline="0" dirty="0" smtClean="0">
                <a:ln>
                  <a:noFill/>
                </a:ln>
                <a:solidFill>
                  <a:schemeClr val="tx1"/>
                </a:solidFill>
                <a:effectLst/>
                <a:latin typeface="Arial" panose="020B0604020202020204" pitchFamily="34" charset="0"/>
              </a:rPr>
              <a:t>, al-</a:t>
            </a:r>
            <a:r>
              <a:rPr kumimoji="0" lang="tr-TR" altLang="tr-TR" sz="1800" b="0" i="0" u="none" strike="noStrike" cap="none" normalizeH="0" baseline="0" dirty="0" err="1" smtClean="0">
                <a:ln>
                  <a:noFill/>
                </a:ln>
                <a:solidFill>
                  <a:schemeClr val="tx1"/>
                </a:solidFill>
                <a:effectLst/>
                <a:latin typeface="Arial" panose="020B0604020202020204" pitchFamily="34" charset="0"/>
              </a:rPr>
              <a:t>Fātiḥah</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the</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term</a:t>
            </a:r>
            <a:r>
              <a:rPr kumimoji="0" lang="tr-TR" altLang="tr-TR" sz="1800" b="0" i="0" u="none" strike="noStrike" cap="none" normalizeH="0" baseline="0" dirty="0" smtClean="0">
                <a:ln>
                  <a:noFill/>
                </a:ln>
                <a:solidFill>
                  <a:schemeClr val="tx1"/>
                </a:solidFill>
                <a:effectLst/>
                <a:latin typeface="Arial" panose="020B0604020202020204" pitchFamily="34" charset="0"/>
              </a:rPr>
              <a:t> is </a:t>
            </a:r>
            <a:r>
              <a:rPr kumimoji="0" lang="tr-TR" altLang="tr-TR" sz="1800" b="0" i="0" u="none" strike="noStrike" cap="none" normalizeH="0" baseline="0" dirty="0" err="1" smtClean="0">
                <a:ln>
                  <a:noFill/>
                </a:ln>
                <a:solidFill>
                  <a:schemeClr val="tx1"/>
                </a:solidFill>
                <a:effectLst/>
                <a:latin typeface="Arial" panose="020B0604020202020204" pitchFamily="34" charset="0"/>
              </a:rPr>
              <a:t>translated</a:t>
            </a:r>
            <a:r>
              <a:rPr kumimoji="0" lang="tr-TR" altLang="tr-TR" sz="1800" b="0" i="0" u="none" strike="noStrike" cap="none" normalizeH="0" baseline="0" dirty="0" smtClean="0">
                <a:ln>
                  <a:noFill/>
                </a:ln>
                <a:solidFill>
                  <a:schemeClr val="tx1"/>
                </a:solidFill>
                <a:effectLst/>
                <a:latin typeface="Arial" panose="020B0604020202020204" pitchFamily="34" charset="0"/>
              </a:rPr>
              <a:t> in </a:t>
            </a:r>
            <a:r>
              <a:rPr kumimoji="0" lang="tr-TR" altLang="tr-TR" sz="1800" b="0" i="0" u="none" strike="noStrike" cap="none" normalizeH="0" baseline="0" dirty="0" err="1" smtClean="0">
                <a:ln>
                  <a:noFill/>
                </a:ln>
                <a:solidFill>
                  <a:schemeClr val="tx1"/>
                </a:solidFill>
                <a:effectLst/>
                <a:latin typeface="Arial" panose="020B0604020202020204" pitchFamily="34" charset="0"/>
              </a:rPr>
              <a:t>almost</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all</a:t>
            </a:r>
            <a:r>
              <a:rPr kumimoji="0" lang="tr-TR" altLang="tr-TR" sz="1800" b="0" i="0" u="none" strike="noStrike" cap="none" normalizeH="0" baseline="0" dirty="0" smtClean="0">
                <a:ln>
                  <a:noFill/>
                </a:ln>
                <a:solidFill>
                  <a:schemeClr val="tx1"/>
                </a:solidFill>
                <a:effectLst/>
                <a:latin typeface="Arial" panose="020B0604020202020204" pitchFamily="34" charset="0"/>
              </a:rPr>
              <a:t> English </a:t>
            </a:r>
            <a:r>
              <a:rPr kumimoji="0" lang="tr-TR" altLang="tr-TR" sz="1800" b="0" i="0" u="none" strike="noStrike" cap="none" normalizeH="0" baseline="0" dirty="0" err="1" smtClean="0">
                <a:ln>
                  <a:noFill/>
                </a:ln>
                <a:solidFill>
                  <a:schemeClr val="tx1"/>
                </a:solidFill>
                <a:effectLst/>
                <a:latin typeface="Arial" panose="020B0604020202020204" pitchFamily="34" charset="0"/>
              </a:rPr>
              <a:t>translations</a:t>
            </a:r>
            <a:r>
              <a:rPr kumimoji="0" lang="tr-TR" altLang="tr-TR" sz="1800" b="0" i="0" u="none" strike="noStrike" cap="none" normalizeH="0" baseline="0" dirty="0" smtClean="0">
                <a:ln>
                  <a:noFill/>
                </a:ln>
                <a:solidFill>
                  <a:schemeClr val="tx1"/>
                </a:solidFill>
                <a:effectLst/>
                <a:latin typeface="Arial" panose="020B0604020202020204" pitchFamily="34" charset="0"/>
              </a:rPr>
              <a:t> as "</a:t>
            </a:r>
            <a:r>
              <a:rPr kumimoji="0" lang="tr-TR" altLang="tr-TR" sz="1800" b="0" i="0" u="none" strike="noStrike" cap="none" normalizeH="0" baseline="0" dirty="0" err="1" smtClean="0">
                <a:ln>
                  <a:noFill/>
                </a:ln>
                <a:solidFill>
                  <a:schemeClr val="tx1"/>
                </a:solidFill>
                <a:effectLst/>
                <a:latin typeface="Arial" panose="020B0604020202020204" pitchFamily="34" charset="0"/>
              </a:rPr>
              <a:t>judgment</a:t>
            </a:r>
            <a:r>
              <a:rPr kumimoji="0" lang="tr-TR" altLang="tr-TR" sz="1800" b="0" i="0" u="none" strike="noStrike" cap="none" normalizeH="0" baseline="0" dirty="0" smtClean="0">
                <a:ln>
                  <a:noFill/>
                </a:ln>
                <a:solidFill>
                  <a:schemeClr val="tx1"/>
                </a:solidFill>
                <a:effectLst/>
                <a:latin typeface="Arial" panose="020B0604020202020204" pitchFamily="34" charset="0"/>
              </a:rPr>
              <a:t>":</a:t>
            </a:r>
          </a:p>
          <a:p>
            <a:pPr marL="0" marR="0" lvl="0" indent="0"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err="1" smtClean="0">
                <a:ln>
                  <a:noFill/>
                </a:ln>
                <a:solidFill>
                  <a:schemeClr val="tx1"/>
                </a:solidFill>
                <a:effectLst/>
                <a:latin typeface="Arial" panose="020B0604020202020204" pitchFamily="34" charset="0"/>
              </a:rPr>
              <a:t>The</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well-known</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Islamic</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scholar</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Fazlur</a:t>
            </a:r>
            <a:r>
              <a:rPr kumimoji="0" lang="tr-TR" altLang="tr-TR" sz="1800" b="0" i="0" u="none" strike="noStrike" cap="none" normalizeH="0" baseline="0" dirty="0" smtClean="0">
                <a:ln>
                  <a:noFill/>
                </a:ln>
                <a:solidFill>
                  <a:schemeClr val="tx1"/>
                </a:solidFill>
                <a:effectLst/>
                <a:latin typeface="Arial" panose="020B0604020202020204" pitchFamily="34" charset="0"/>
              </a:rPr>
              <a:t> Rahman Malik, </a:t>
            </a:r>
            <a:r>
              <a:rPr kumimoji="0" lang="tr-TR" altLang="tr-TR" sz="1800" b="0" i="0" u="none" strike="noStrike" cap="none" normalizeH="0" baseline="0" dirty="0" err="1" smtClean="0">
                <a:ln>
                  <a:noFill/>
                </a:ln>
                <a:solidFill>
                  <a:schemeClr val="tx1"/>
                </a:solidFill>
                <a:effectLst/>
                <a:latin typeface="Arial" panose="020B0604020202020204" pitchFamily="34" charset="0"/>
              </a:rPr>
              <a:t>suggested</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that</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Dīn</a:t>
            </a:r>
            <a:r>
              <a:rPr kumimoji="0" lang="tr-TR" altLang="tr-TR" sz="1800" b="0" i="0" u="none" strike="noStrike" cap="none" normalizeH="0" baseline="0" dirty="0" smtClean="0">
                <a:ln>
                  <a:noFill/>
                </a:ln>
                <a:solidFill>
                  <a:schemeClr val="tx1"/>
                </a:solidFill>
                <a:effectLst/>
                <a:latin typeface="Arial" panose="020B0604020202020204" pitchFamily="34" charset="0"/>
              </a:rPr>
              <a:t> is </a:t>
            </a:r>
            <a:r>
              <a:rPr kumimoji="0" lang="tr-TR" altLang="tr-TR" sz="1800" b="0" i="0" u="none" strike="noStrike" cap="none" normalizeH="0" baseline="0" dirty="0" err="1" smtClean="0">
                <a:ln>
                  <a:noFill/>
                </a:ln>
                <a:solidFill>
                  <a:schemeClr val="tx1"/>
                </a:solidFill>
                <a:effectLst/>
                <a:latin typeface="Arial" panose="020B0604020202020204" pitchFamily="34" charset="0"/>
              </a:rPr>
              <a:t>best</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considered</a:t>
            </a:r>
            <a:r>
              <a:rPr kumimoji="0" lang="tr-TR" altLang="tr-TR" sz="1800" b="0" i="0" u="none" strike="noStrike" cap="none" normalizeH="0" baseline="0" dirty="0" smtClean="0">
                <a:ln>
                  <a:noFill/>
                </a:ln>
                <a:solidFill>
                  <a:schemeClr val="tx1"/>
                </a:solidFill>
                <a:effectLst/>
                <a:latin typeface="Arial" panose="020B0604020202020204" pitchFamily="34" charset="0"/>
              </a:rPr>
              <a:t> as "</a:t>
            </a:r>
            <a:r>
              <a:rPr kumimoji="0" lang="tr-TR" altLang="tr-TR" sz="1800" b="0" i="0" u="none" strike="noStrike" cap="none" normalizeH="0" baseline="0" dirty="0" err="1" smtClean="0">
                <a:ln>
                  <a:noFill/>
                </a:ln>
                <a:solidFill>
                  <a:schemeClr val="tx1"/>
                </a:solidFill>
                <a:effectLst/>
                <a:latin typeface="Arial" panose="020B0604020202020204" pitchFamily="34" charset="0"/>
              </a:rPr>
              <a:t>the</a:t>
            </a:r>
            <a:r>
              <a:rPr kumimoji="0" lang="tr-TR" altLang="tr-TR" sz="1800" b="0"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err="1" smtClean="0">
                <a:ln>
                  <a:noFill/>
                </a:ln>
                <a:solidFill>
                  <a:schemeClr val="tx1"/>
                </a:solidFill>
                <a:effectLst/>
                <a:latin typeface="Arial" panose="020B0604020202020204" pitchFamily="34" charset="0"/>
              </a:rPr>
              <a:t>way</a:t>
            </a:r>
            <a:r>
              <a:rPr kumimoji="0" lang="tr-TR" altLang="tr-TR" sz="1800" b="0" i="0" u="none" strike="noStrike" cap="none" normalizeH="0" baseline="0" dirty="0" smtClean="0">
                <a:ln>
                  <a:noFill/>
                </a:ln>
                <a:solidFill>
                  <a:schemeClr val="tx1"/>
                </a:solidFill>
                <a:effectLst/>
                <a:latin typeface="Arial" panose="020B0604020202020204" pitchFamily="34" charset="0"/>
              </a:rPr>
              <a:t>-</a:t>
            </a:r>
            <a:r>
              <a:rPr kumimoji="0" lang="tr-TR" altLang="tr-TR" sz="1800" b="0" i="0" u="none" strike="noStrike" cap="none" normalizeH="0" baseline="0" dirty="0" err="1" smtClean="0">
                <a:ln>
                  <a:noFill/>
                </a:ln>
                <a:solidFill>
                  <a:schemeClr val="tx1"/>
                </a:solidFill>
                <a:effectLst/>
                <a:latin typeface="Arial" panose="020B0604020202020204" pitchFamily="34" charset="0"/>
              </a:rPr>
              <a:t>to</a:t>
            </a:r>
            <a:r>
              <a:rPr kumimoji="0" lang="tr-TR" altLang="tr-TR" sz="1800" b="0" i="0" u="none" strike="noStrike" cap="none" normalizeH="0" baseline="0" dirty="0" smtClean="0">
                <a:ln>
                  <a:noFill/>
                </a:ln>
                <a:solidFill>
                  <a:schemeClr val="tx1"/>
                </a:solidFill>
                <a:effectLst/>
                <a:latin typeface="Arial" panose="020B0604020202020204" pitchFamily="34" charset="0"/>
              </a:rPr>
              <a:t>-be-</a:t>
            </a:r>
            <a:r>
              <a:rPr kumimoji="0" lang="tr-TR" altLang="tr-TR" sz="1800" b="0" i="0" u="none" strike="noStrike" cap="none" normalizeH="0" baseline="0" dirty="0" err="1" smtClean="0">
                <a:ln>
                  <a:noFill/>
                </a:ln>
                <a:solidFill>
                  <a:schemeClr val="tx1"/>
                </a:solidFill>
                <a:effectLst/>
                <a:latin typeface="Arial" panose="020B0604020202020204" pitchFamily="34" charset="0"/>
              </a:rPr>
              <a:t>followed</a:t>
            </a:r>
            <a:r>
              <a:rPr kumimoji="0" lang="tr-TR" altLang="tr-TR" sz="1800" b="0" i="0" u="none" strike="noStrike" cap="none" normalizeH="0" baseline="0" dirty="0" smtClean="0">
                <a:ln>
                  <a:noFill/>
                </a:ln>
                <a:solidFill>
                  <a:schemeClr val="tx1"/>
                </a:solidFill>
                <a:effectLst/>
                <a:latin typeface="Arial" panose="020B0604020202020204" pitchFamily="34" charset="0"/>
              </a:rPr>
              <a:t>". </a:t>
            </a:r>
            <a:endParaRPr kumimoji="0" lang="tr-TR" altLang="tr-TR" sz="2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598811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en-US" sz="4800" dirty="0" smtClean="0">
                <a:solidFill>
                  <a:srgbClr val="FF0000"/>
                </a:solidFill>
              </a:rPr>
              <a:t>What is the meaning of '</a:t>
            </a:r>
            <a:r>
              <a:rPr lang="en-US" sz="4800" dirty="0" err="1" smtClean="0">
                <a:solidFill>
                  <a:srgbClr val="FF0000"/>
                </a:solidFill>
              </a:rPr>
              <a:t>millah</a:t>
            </a:r>
            <a:r>
              <a:rPr lang="en-US" sz="4800" dirty="0" smtClean="0">
                <a:solidFill>
                  <a:srgbClr val="FF0000"/>
                </a:solidFill>
              </a:rPr>
              <a:t>‘</a:t>
            </a:r>
            <a:r>
              <a:rPr lang="tr-TR" sz="4800" dirty="0" smtClean="0">
                <a:solidFill>
                  <a:srgbClr val="FF0000"/>
                </a:solidFill>
              </a:rPr>
              <a:t>?</a:t>
            </a:r>
            <a:endParaRPr lang="tr-TR" sz="4800" dirty="0">
              <a:solidFill>
                <a:srgbClr val="FF0000"/>
              </a:solidFill>
            </a:endParaRPr>
          </a:p>
        </p:txBody>
      </p:sp>
      <p:sp>
        <p:nvSpPr>
          <p:cNvPr id="3" name="2 İçerik Yer Tutucusu"/>
          <p:cNvSpPr>
            <a:spLocks noGrp="1"/>
          </p:cNvSpPr>
          <p:nvPr>
            <p:ph idx="1"/>
          </p:nvPr>
        </p:nvSpPr>
        <p:spPr/>
        <p:txBody>
          <a:bodyPr/>
          <a:lstStyle/>
          <a:p>
            <a:r>
              <a:rPr lang="tr-TR" b="1" dirty="0"/>
              <a:t>Milel </a:t>
            </a:r>
            <a:r>
              <a:rPr lang="tr-TR" b="1" dirty="0" err="1"/>
              <a:t>and</a:t>
            </a:r>
            <a:r>
              <a:rPr lang="tr-TR" b="1" dirty="0"/>
              <a:t> Nihal”</a:t>
            </a:r>
            <a:endParaRPr lang="tr-TR" dirty="0"/>
          </a:p>
        </p:txBody>
      </p:sp>
    </p:spTree>
    <p:extLst>
      <p:ext uri="{BB962C8B-B14F-4D97-AF65-F5344CB8AC3E}">
        <p14:creationId xmlns:p14="http://schemas.microsoft.com/office/powerpoint/2010/main" val="35541691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93421" y="564444"/>
            <a:ext cx="9674579" cy="5249334"/>
          </a:xfrm>
        </p:spPr>
        <p:txBody>
          <a:bodyPr>
            <a:noAutofit/>
          </a:bodyPr>
          <a:lstStyle/>
          <a:p>
            <a:pPr algn="l"/>
            <a:r>
              <a:rPr lang="en-US" sz="1600" b="1" dirty="0" smtClean="0"/>
              <a:t>What is the meaning of the work '</a:t>
            </a:r>
            <a:r>
              <a:rPr lang="en-US" sz="1600" b="1" dirty="0" err="1" smtClean="0"/>
              <a:t>millah</a:t>
            </a:r>
            <a:r>
              <a:rPr lang="en-US" sz="1600" b="1" dirty="0" smtClean="0"/>
              <a:t>', and how does its meaning differ to that of '</a:t>
            </a:r>
            <a:r>
              <a:rPr lang="en-US" sz="1600" b="1" dirty="0" err="1" smtClean="0"/>
              <a:t>deen</a:t>
            </a:r>
            <a:r>
              <a:rPr lang="en-US" sz="1600" b="1" dirty="0" smtClean="0"/>
              <a:t>'?</a:t>
            </a:r>
            <a:r>
              <a:rPr lang="tr-TR" sz="1600" b="1" dirty="0" smtClean="0"/>
              <a:t/>
            </a:r>
            <a:br>
              <a:rPr lang="tr-TR" sz="1600" b="1" dirty="0" smtClean="0"/>
            </a:br>
            <a:r>
              <a:rPr lang="en-US" sz="1600" b="1" i="1" dirty="0" err="1" smtClean="0"/>
              <a:t>Millah</a:t>
            </a:r>
            <a:r>
              <a:rPr lang="en-US" sz="1600" b="1" dirty="0" smtClean="0"/>
              <a:t> and </a:t>
            </a:r>
            <a:r>
              <a:rPr lang="en-US" sz="1600" b="1" i="1" dirty="0" err="1" smtClean="0"/>
              <a:t>dîn</a:t>
            </a:r>
            <a:r>
              <a:rPr lang="en-US" sz="1600" b="1" dirty="0" smtClean="0"/>
              <a:t> are two words that are quite close in their meaning. We can refer to the </a:t>
            </a:r>
            <a:r>
              <a:rPr lang="en-US" sz="1600" b="1" i="1" dirty="0" err="1" smtClean="0"/>
              <a:t>millah</a:t>
            </a:r>
            <a:r>
              <a:rPr lang="en-US" sz="1600" b="1" i="1" dirty="0" smtClean="0"/>
              <a:t> </a:t>
            </a:r>
            <a:r>
              <a:rPr lang="en-US" sz="1600" b="1" dirty="0" smtClean="0"/>
              <a:t>of Islam or to the </a:t>
            </a:r>
            <a:r>
              <a:rPr lang="en-US" sz="1600" b="1" i="1" dirty="0" err="1" smtClean="0"/>
              <a:t>dîn</a:t>
            </a:r>
            <a:r>
              <a:rPr lang="en-US" sz="1600" b="1" dirty="0" smtClean="0"/>
              <a:t> of Islam. </a:t>
            </a:r>
            <a:br>
              <a:rPr lang="en-US" sz="1600" b="1" dirty="0" smtClean="0"/>
            </a:br>
            <a:r>
              <a:rPr lang="en-US" sz="1600" b="1" dirty="0" smtClean="0"/>
              <a:t/>
            </a:r>
            <a:br>
              <a:rPr lang="en-US" sz="1600" b="1" dirty="0" smtClean="0"/>
            </a:br>
            <a:r>
              <a:rPr lang="en-US" sz="1600" b="1" dirty="0" smtClean="0"/>
              <a:t>Both words are mentioned in </a:t>
            </a:r>
            <a:r>
              <a:rPr lang="en-US" sz="1600" b="1" dirty="0" err="1" smtClean="0"/>
              <a:t>Qur’ân</a:t>
            </a:r>
            <a:r>
              <a:rPr lang="en-US" sz="1600" b="1" dirty="0" smtClean="0"/>
              <a:t> in this context. </a:t>
            </a:r>
            <a:br>
              <a:rPr lang="en-US" sz="1600" b="1" dirty="0" smtClean="0"/>
            </a:br>
            <a:r>
              <a:rPr lang="en-US" sz="1600" b="1" dirty="0" smtClean="0"/>
              <a:t/>
            </a:r>
            <a:br>
              <a:rPr lang="en-US" sz="1600" b="1" dirty="0" smtClean="0"/>
            </a:br>
            <a:r>
              <a:rPr lang="en-US" sz="1600" b="1" dirty="0" smtClean="0"/>
              <a:t>Allah say: “And the Jews will not be pleased with you, nor the Christians, until you follow their religion (</a:t>
            </a:r>
            <a:r>
              <a:rPr lang="en-US" sz="1600" b="1" i="1" dirty="0" err="1" smtClean="0"/>
              <a:t>millah</a:t>
            </a:r>
            <a:r>
              <a:rPr lang="en-US" sz="1600" b="1" dirty="0" smtClean="0"/>
              <a:t>).” [</a:t>
            </a:r>
            <a:r>
              <a:rPr lang="en-US" sz="1600" b="1" i="1" dirty="0" err="1" smtClean="0"/>
              <a:t>Sûrah</a:t>
            </a:r>
            <a:r>
              <a:rPr lang="en-US" sz="1600" b="1" i="1" dirty="0" smtClean="0"/>
              <a:t> al-</a:t>
            </a:r>
            <a:r>
              <a:rPr lang="en-US" sz="1600" b="1" i="1" dirty="0" err="1" smtClean="0"/>
              <a:t>Baqarah</a:t>
            </a:r>
            <a:r>
              <a:rPr lang="en-US" sz="1600" b="1" dirty="0" smtClean="0"/>
              <a:t>: 120] </a:t>
            </a:r>
            <a:br>
              <a:rPr lang="en-US" sz="1600" b="1" dirty="0" smtClean="0"/>
            </a:br>
            <a:r>
              <a:rPr lang="en-US" sz="1600" b="1" dirty="0" smtClean="0"/>
              <a:t/>
            </a:r>
            <a:br>
              <a:rPr lang="en-US" sz="1600" b="1" dirty="0" smtClean="0"/>
            </a:br>
            <a:r>
              <a:rPr lang="en-US" sz="1600" b="1" dirty="0" smtClean="0"/>
              <a:t>He says </a:t>
            </a:r>
            <a:r>
              <a:rPr lang="en-US" sz="1600" b="1" dirty="0" err="1" smtClean="0"/>
              <a:t>says</a:t>
            </a:r>
            <a:r>
              <a:rPr lang="en-US" sz="1600" b="1" dirty="0" smtClean="0"/>
              <a:t>: “And that is the religion (</a:t>
            </a:r>
            <a:r>
              <a:rPr lang="en-US" sz="1600" b="1" i="1" dirty="0" err="1" smtClean="0"/>
              <a:t>dîn</a:t>
            </a:r>
            <a:r>
              <a:rPr lang="en-US" sz="1600" b="1" dirty="0" smtClean="0"/>
              <a:t>) right and straight” [</a:t>
            </a:r>
            <a:r>
              <a:rPr lang="en-US" sz="1600" b="1" i="1" dirty="0" err="1" smtClean="0"/>
              <a:t>Sûrah</a:t>
            </a:r>
            <a:r>
              <a:rPr lang="en-US" sz="1600" b="1" i="1" dirty="0" smtClean="0"/>
              <a:t> al-</a:t>
            </a:r>
            <a:r>
              <a:rPr lang="en-US" sz="1600" b="1" i="1" dirty="0" err="1" smtClean="0"/>
              <a:t>Bayyinah</a:t>
            </a:r>
            <a:r>
              <a:rPr lang="en-US" sz="1600" b="1" dirty="0" smtClean="0"/>
              <a:t>: 5] </a:t>
            </a:r>
            <a:br>
              <a:rPr lang="en-US" sz="1600" b="1" dirty="0" smtClean="0"/>
            </a:br>
            <a:r>
              <a:rPr lang="en-US" sz="1600" b="1" dirty="0" smtClean="0"/>
              <a:t/>
            </a:r>
            <a:br>
              <a:rPr lang="en-US" sz="1600" b="1" dirty="0" smtClean="0"/>
            </a:br>
            <a:r>
              <a:rPr lang="en-US" sz="1600" b="1" dirty="0" smtClean="0"/>
              <a:t>This does not mean that these two words are identical in meaning. Each has its separate meaning but they also converge in a shared general meaning. If one of these words is mentioned on its own, it will indicate the other. </a:t>
            </a:r>
            <a:br>
              <a:rPr lang="en-US" sz="1600" b="1" dirty="0" smtClean="0"/>
            </a:br>
            <a:r>
              <a:rPr lang="en-US" sz="1600" b="1" dirty="0" smtClean="0"/>
              <a:t/>
            </a:r>
            <a:br>
              <a:rPr lang="en-US" sz="1600" b="1" dirty="0" smtClean="0"/>
            </a:br>
            <a:r>
              <a:rPr lang="en-US" sz="1600" b="1" dirty="0" smtClean="0"/>
              <a:t>If they are mentioned together in one context, the word </a:t>
            </a:r>
            <a:r>
              <a:rPr lang="en-US" sz="1600" b="1" i="1" dirty="0" err="1" smtClean="0"/>
              <a:t>millah</a:t>
            </a:r>
            <a:r>
              <a:rPr lang="en-US" sz="1600" b="1" dirty="0" smtClean="0"/>
              <a:t> will mean the community of people following the religion and the whole of the message brought by the Messengers, while the word </a:t>
            </a:r>
            <a:r>
              <a:rPr lang="en-US" sz="1600" b="1" i="1" dirty="0" err="1" smtClean="0"/>
              <a:t>dîn</a:t>
            </a:r>
            <a:r>
              <a:rPr lang="en-US" sz="1600" b="1" dirty="0" smtClean="0"/>
              <a:t> will mean the religious devotion and conviction of the people. </a:t>
            </a:r>
            <a:r>
              <a:rPr lang="en-US" sz="1600" dirty="0" smtClean="0"/>
              <a:t/>
            </a:r>
            <a:br>
              <a:rPr lang="en-US" sz="1600" dirty="0" smtClean="0"/>
            </a:br>
            <a:endParaRPr lang="tr-TR" sz="1600" dirty="0"/>
          </a:p>
        </p:txBody>
      </p:sp>
    </p:spTree>
    <p:extLst>
      <p:ext uri="{BB962C8B-B14F-4D97-AF65-F5344CB8AC3E}">
        <p14:creationId xmlns:p14="http://schemas.microsoft.com/office/powerpoint/2010/main" val="19834954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err="1" smtClean="0"/>
              <a:t>History</a:t>
            </a:r>
            <a:r>
              <a:rPr lang="tr-TR" dirty="0" smtClean="0"/>
              <a:t> of </a:t>
            </a:r>
            <a:r>
              <a:rPr lang="tr-TR" dirty="0" err="1" smtClean="0"/>
              <a:t>history</a:t>
            </a:r>
            <a:r>
              <a:rPr lang="tr-TR" dirty="0" smtClean="0"/>
              <a:t> of </a:t>
            </a:r>
            <a:r>
              <a:rPr lang="tr-TR" dirty="0" err="1" smtClean="0"/>
              <a:t>religions</a:t>
            </a:r>
            <a:r>
              <a:rPr lang="tr-TR" dirty="0" smtClean="0"/>
              <a:t> in </a:t>
            </a:r>
            <a:r>
              <a:rPr lang="tr-TR" dirty="0" err="1" smtClean="0"/>
              <a:t>islamic</a:t>
            </a:r>
            <a:r>
              <a:rPr lang="tr-TR" dirty="0" smtClean="0"/>
              <a:t> World</a:t>
            </a:r>
          </a:p>
          <a:p>
            <a:r>
              <a:rPr lang="tr-TR" dirty="0" err="1" smtClean="0"/>
              <a:t>Three</a:t>
            </a:r>
            <a:r>
              <a:rPr lang="tr-TR" dirty="0" smtClean="0"/>
              <a:t> </a:t>
            </a:r>
            <a:r>
              <a:rPr lang="tr-TR" dirty="0" err="1" smtClean="0"/>
              <a:t>types</a:t>
            </a:r>
            <a:endParaRPr lang="tr-TR" dirty="0" smtClean="0"/>
          </a:p>
          <a:p>
            <a:r>
              <a:rPr lang="tr-TR" dirty="0" smtClean="0"/>
              <a:t>1. </a:t>
            </a:r>
            <a:r>
              <a:rPr lang="tr-TR" dirty="0" err="1" smtClean="0"/>
              <a:t>the</a:t>
            </a:r>
            <a:r>
              <a:rPr lang="tr-TR" dirty="0" smtClean="0"/>
              <a:t> </a:t>
            </a:r>
            <a:r>
              <a:rPr lang="tr-TR" dirty="0" err="1" smtClean="0"/>
              <a:t>books</a:t>
            </a:r>
            <a:r>
              <a:rPr lang="tr-TR" dirty="0" smtClean="0"/>
              <a:t> </a:t>
            </a:r>
            <a:r>
              <a:rPr lang="tr-TR" dirty="0" err="1" smtClean="0"/>
              <a:t>related</a:t>
            </a:r>
            <a:r>
              <a:rPr lang="tr-TR" dirty="0" smtClean="0"/>
              <a:t> </a:t>
            </a:r>
            <a:r>
              <a:rPr lang="tr-TR" dirty="0" err="1" smtClean="0"/>
              <a:t>with</a:t>
            </a:r>
            <a:r>
              <a:rPr lang="tr-TR" dirty="0" smtClean="0"/>
              <a:t> </a:t>
            </a:r>
            <a:r>
              <a:rPr lang="tr-TR" dirty="0" err="1"/>
              <a:t>o</a:t>
            </a:r>
            <a:r>
              <a:rPr lang="tr-TR" dirty="0" err="1" smtClean="0"/>
              <a:t>ther</a:t>
            </a:r>
            <a:r>
              <a:rPr lang="tr-TR" dirty="0" smtClean="0"/>
              <a:t> </a:t>
            </a:r>
            <a:r>
              <a:rPr lang="tr-TR" dirty="0" err="1" smtClean="0"/>
              <a:t>religions</a:t>
            </a:r>
            <a:r>
              <a:rPr lang="tr-TR" dirty="0" smtClean="0"/>
              <a:t> </a:t>
            </a:r>
            <a:r>
              <a:rPr lang="tr-TR" dirty="0" err="1" smtClean="0"/>
              <a:t>and</a:t>
            </a:r>
            <a:r>
              <a:rPr lang="tr-TR" dirty="0" smtClean="0"/>
              <a:t> </a:t>
            </a:r>
            <a:r>
              <a:rPr lang="tr-TR" dirty="0" err="1" smtClean="0"/>
              <a:t>sects</a:t>
            </a:r>
            <a:endParaRPr lang="tr-TR" dirty="0" smtClean="0"/>
          </a:p>
          <a:p>
            <a:r>
              <a:rPr lang="tr-TR" dirty="0" smtClean="0">
                <a:effectLst/>
              </a:rPr>
              <a:t>Abdülkerim </a:t>
            </a:r>
            <a:r>
              <a:rPr lang="tr-TR" dirty="0" err="1" smtClean="0">
                <a:effectLst/>
              </a:rPr>
              <a:t>Şehristanî</a:t>
            </a:r>
            <a:r>
              <a:rPr lang="tr-TR" dirty="0" smtClean="0">
                <a:effectLst/>
              </a:rPr>
              <a:t> (ö. 479 </a:t>
            </a:r>
            <a:r>
              <a:rPr lang="tr-TR" dirty="0" err="1" smtClean="0">
                <a:effectLst/>
              </a:rPr>
              <a:t>h.k</a:t>
            </a:r>
            <a:r>
              <a:rPr lang="tr-TR" dirty="0" smtClean="0">
                <a:effectLst/>
              </a:rPr>
              <a:t>.) "Milel ve Nihal«,</a:t>
            </a:r>
          </a:p>
          <a:p>
            <a:r>
              <a:rPr lang="tr-TR" dirty="0" err="1" smtClean="0">
                <a:effectLst/>
              </a:rPr>
              <a:t>İbn</a:t>
            </a:r>
            <a:r>
              <a:rPr lang="tr-TR" dirty="0" smtClean="0">
                <a:effectLst/>
              </a:rPr>
              <a:t> </a:t>
            </a:r>
            <a:r>
              <a:rPr lang="tr-TR" dirty="0" err="1" smtClean="0">
                <a:effectLst/>
              </a:rPr>
              <a:t>Hazm</a:t>
            </a:r>
            <a:r>
              <a:rPr lang="tr-TR" dirty="0" smtClean="0">
                <a:effectLst/>
              </a:rPr>
              <a:t> (ö. 456 </a:t>
            </a:r>
            <a:r>
              <a:rPr lang="tr-TR" dirty="0" err="1" smtClean="0">
                <a:effectLst/>
              </a:rPr>
              <a:t>h.k</a:t>
            </a:r>
            <a:r>
              <a:rPr lang="tr-TR" dirty="0" smtClean="0">
                <a:effectLst/>
              </a:rPr>
              <a:t>.) "el-</a:t>
            </a:r>
            <a:r>
              <a:rPr lang="tr-TR" dirty="0" err="1" smtClean="0">
                <a:effectLst/>
              </a:rPr>
              <a:t>Faslu</a:t>
            </a:r>
            <a:r>
              <a:rPr lang="tr-TR" dirty="0" smtClean="0">
                <a:effectLst/>
              </a:rPr>
              <a:t> </a:t>
            </a:r>
            <a:r>
              <a:rPr lang="tr-TR" dirty="0" err="1" smtClean="0">
                <a:effectLst/>
              </a:rPr>
              <a:t>fi’l</a:t>
            </a:r>
            <a:r>
              <a:rPr lang="tr-TR" dirty="0" smtClean="0">
                <a:effectLst/>
              </a:rPr>
              <a:t>-Milel </a:t>
            </a:r>
            <a:r>
              <a:rPr lang="tr-TR" dirty="0" err="1" smtClean="0">
                <a:effectLst/>
              </a:rPr>
              <a:t>ve’l-Ehva</a:t>
            </a:r>
            <a:r>
              <a:rPr lang="tr-TR" dirty="0" smtClean="0">
                <a:effectLst/>
              </a:rPr>
              <a:t> ve’n-Nihal«</a:t>
            </a:r>
          </a:p>
          <a:p>
            <a:r>
              <a:rPr lang="tr-TR" dirty="0" smtClean="0"/>
              <a:t>2. </a:t>
            </a:r>
            <a:r>
              <a:rPr lang="tr-TR" dirty="0" err="1" smtClean="0"/>
              <a:t>the</a:t>
            </a:r>
            <a:r>
              <a:rPr lang="tr-TR" dirty="0" smtClean="0"/>
              <a:t> </a:t>
            </a:r>
            <a:r>
              <a:rPr lang="tr-TR" dirty="0" err="1" smtClean="0"/>
              <a:t>books</a:t>
            </a:r>
            <a:r>
              <a:rPr lang="tr-TR" dirty="0" smtClean="0"/>
              <a:t> </a:t>
            </a:r>
            <a:r>
              <a:rPr lang="tr-TR" dirty="0" err="1" smtClean="0"/>
              <a:t>related</a:t>
            </a:r>
            <a:r>
              <a:rPr lang="tr-TR" dirty="0" smtClean="0"/>
              <a:t> </a:t>
            </a:r>
            <a:r>
              <a:rPr lang="tr-TR" dirty="0" err="1" smtClean="0"/>
              <a:t>with</a:t>
            </a:r>
            <a:r>
              <a:rPr lang="tr-TR" dirty="0" smtClean="0"/>
              <a:t> </a:t>
            </a:r>
            <a:r>
              <a:rPr lang="tr-TR" dirty="0" err="1" smtClean="0"/>
              <a:t>religions</a:t>
            </a:r>
            <a:r>
              <a:rPr lang="tr-TR" dirty="0" smtClean="0"/>
              <a:t> / </a:t>
            </a:r>
            <a:r>
              <a:rPr lang="tr-TR" dirty="0" err="1" smtClean="0"/>
              <a:t>sects</a:t>
            </a:r>
            <a:r>
              <a:rPr lang="tr-TR" dirty="0" smtClean="0"/>
              <a:t> </a:t>
            </a:r>
            <a:r>
              <a:rPr lang="tr-TR" dirty="0" err="1" smtClean="0"/>
              <a:t>which</a:t>
            </a:r>
            <a:r>
              <a:rPr lang="tr-TR" dirty="0" smtClean="0"/>
              <a:t> </a:t>
            </a:r>
            <a:r>
              <a:rPr lang="tr-TR" dirty="0" err="1" smtClean="0"/>
              <a:t>were</a:t>
            </a:r>
            <a:r>
              <a:rPr lang="tr-TR" dirty="0" smtClean="0"/>
              <a:t> </a:t>
            </a:r>
            <a:r>
              <a:rPr lang="tr-TR" dirty="0" err="1" smtClean="0"/>
              <a:t>occured</a:t>
            </a:r>
            <a:r>
              <a:rPr lang="tr-TR" dirty="0" smtClean="0"/>
              <a:t> </a:t>
            </a:r>
            <a:r>
              <a:rPr lang="tr-TR" dirty="0" err="1" smtClean="0"/>
              <a:t>only</a:t>
            </a:r>
            <a:r>
              <a:rPr lang="tr-TR" dirty="0" smtClean="0"/>
              <a:t> in </a:t>
            </a:r>
            <a:r>
              <a:rPr lang="tr-TR" dirty="0" err="1" smtClean="0"/>
              <a:t>Islamic</a:t>
            </a:r>
            <a:r>
              <a:rPr lang="tr-TR" dirty="0" smtClean="0"/>
              <a:t> </a:t>
            </a:r>
            <a:r>
              <a:rPr lang="tr-TR" dirty="0" err="1" smtClean="0"/>
              <a:t>landscape</a:t>
            </a:r>
            <a:r>
              <a:rPr lang="tr-TR" dirty="0" smtClean="0"/>
              <a:t>.</a:t>
            </a:r>
          </a:p>
          <a:p>
            <a:endParaRPr lang="tr-TR" dirty="0" smtClean="0"/>
          </a:p>
          <a:p>
            <a:r>
              <a:rPr lang="tr-TR" dirty="0" smtClean="0">
                <a:effectLst/>
              </a:rPr>
              <a:t> </a:t>
            </a:r>
            <a:r>
              <a:rPr lang="tr-TR" dirty="0" err="1" smtClean="0">
                <a:effectLst/>
              </a:rPr>
              <a:t>Ebu’l</a:t>
            </a:r>
            <a:r>
              <a:rPr lang="tr-TR" dirty="0" smtClean="0">
                <a:effectLst/>
              </a:rPr>
              <a:t>-Hasan </a:t>
            </a:r>
            <a:r>
              <a:rPr lang="tr-TR" dirty="0" err="1" smtClean="0">
                <a:effectLst/>
              </a:rPr>
              <a:t>Eş’arî</a:t>
            </a:r>
            <a:r>
              <a:rPr lang="tr-TR" dirty="0" smtClean="0">
                <a:effectLst/>
              </a:rPr>
              <a:t>, «</a:t>
            </a:r>
            <a:r>
              <a:rPr lang="tr-TR" dirty="0" err="1" smtClean="0">
                <a:effectLst/>
              </a:rPr>
              <a:t>Makalâtu’l-İslâmîyyin</a:t>
            </a:r>
            <a:r>
              <a:rPr lang="tr-TR" dirty="0" smtClean="0">
                <a:effectLst/>
              </a:rPr>
              <a:t> ve </a:t>
            </a:r>
            <a:r>
              <a:rPr lang="tr-TR" dirty="0" err="1" smtClean="0">
                <a:effectLst/>
              </a:rPr>
              <a:t>İhtilâfu’l-Musallîn</a:t>
            </a:r>
            <a:r>
              <a:rPr lang="tr-TR" dirty="0" smtClean="0">
                <a:effectLst/>
              </a:rPr>
              <a:t>»</a:t>
            </a:r>
            <a:endParaRPr lang="tr-TR" dirty="0"/>
          </a:p>
          <a:p>
            <a:r>
              <a:rPr lang="tr-TR" dirty="0" err="1" smtClean="0">
                <a:effectLst/>
              </a:rPr>
              <a:t>Abdulkahir</a:t>
            </a:r>
            <a:r>
              <a:rPr lang="tr-TR" dirty="0" smtClean="0">
                <a:effectLst/>
              </a:rPr>
              <a:t> Bağdadî (ö. 429 </a:t>
            </a:r>
            <a:r>
              <a:rPr lang="tr-TR" dirty="0" err="1" smtClean="0">
                <a:effectLst/>
              </a:rPr>
              <a:t>h.k</a:t>
            </a:r>
            <a:r>
              <a:rPr lang="tr-TR" dirty="0" smtClean="0">
                <a:effectLst/>
              </a:rPr>
              <a:t>.), «el-</a:t>
            </a:r>
            <a:r>
              <a:rPr lang="tr-TR" dirty="0" err="1" smtClean="0">
                <a:effectLst/>
              </a:rPr>
              <a:t>Farku</a:t>
            </a:r>
            <a:r>
              <a:rPr lang="tr-TR" dirty="0" smtClean="0">
                <a:effectLst/>
              </a:rPr>
              <a:t> </a:t>
            </a:r>
            <a:r>
              <a:rPr lang="tr-TR" dirty="0" err="1" smtClean="0">
                <a:effectLst/>
              </a:rPr>
              <a:t>Beyne’l-Fırak</a:t>
            </a:r>
            <a:r>
              <a:rPr lang="tr-TR" dirty="0" smtClean="0">
                <a:effectLst/>
              </a:rPr>
              <a:t>»</a:t>
            </a:r>
          </a:p>
          <a:p>
            <a:r>
              <a:rPr lang="tr-TR" dirty="0" smtClean="0"/>
              <a:t>3. </a:t>
            </a:r>
            <a:r>
              <a:rPr lang="tr-TR" dirty="0" err="1" smtClean="0"/>
              <a:t>focused</a:t>
            </a:r>
            <a:r>
              <a:rPr lang="tr-TR" dirty="0" smtClean="0"/>
              <a:t> on </a:t>
            </a:r>
            <a:r>
              <a:rPr lang="tr-TR" dirty="0" err="1" smtClean="0"/>
              <a:t>only</a:t>
            </a:r>
            <a:r>
              <a:rPr lang="tr-TR" dirty="0" smtClean="0"/>
              <a:t> a </a:t>
            </a:r>
            <a:r>
              <a:rPr lang="tr-TR" dirty="0" err="1" smtClean="0"/>
              <a:t>specific</a:t>
            </a:r>
            <a:r>
              <a:rPr lang="tr-TR" dirty="0" smtClean="0"/>
              <a:t> </a:t>
            </a:r>
            <a:r>
              <a:rPr lang="tr-TR" dirty="0" err="1" smtClean="0"/>
              <a:t>islamic</a:t>
            </a:r>
            <a:r>
              <a:rPr lang="tr-TR" dirty="0" smtClean="0"/>
              <a:t> </a:t>
            </a:r>
            <a:r>
              <a:rPr lang="tr-TR" dirty="0" err="1" smtClean="0"/>
              <a:t>sect</a:t>
            </a:r>
            <a:endParaRPr lang="tr-TR" dirty="0" smtClean="0"/>
          </a:p>
          <a:p>
            <a:r>
              <a:rPr lang="tr-TR" dirty="0" err="1" smtClean="0">
                <a:effectLst/>
              </a:rPr>
              <a:t>Nevbahtî</a:t>
            </a:r>
            <a:r>
              <a:rPr lang="tr-TR" dirty="0"/>
              <a:t>,</a:t>
            </a:r>
            <a:r>
              <a:rPr lang="tr-TR" dirty="0" smtClean="0">
                <a:effectLst/>
              </a:rPr>
              <a:t> "</a:t>
            </a:r>
            <a:r>
              <a:rPr lang="tr-TR" dirty="0" err="1" smtClean="0">
                <a:effectLst/>
              </a:rPr>
              <a:t>Fıraku’s</a:t>
            </a:r>
            <a:r>
              <a:rPr lang="tr-TR" dirty="0" smtClean="0">
                <a:effectLst/>
              </a:rPr>
              <a:t>-Şia”</a:t>
            </a:r>
          </a:p>
          <a:p>
            <a:r>
              <a:rPr lang="tr-TR" dirty="0" smtClean="0">
                <a:effectLst/>
              </a:rPr>
              <a:t> </a:t>
            </a:r>
            <a:r>
              <a:rPr lang="tr-TR" dirty="0" err="1" smtClean="0">
                <a:effectLst/>
              </a:rPr>
              <a:t>Saad</a:t>
            </a:r>
            <a:r>
              <a:rPr lang="tr-TR" dirty="0" smtClean="0">
                <a:effectLst/>
              </a:rPr>
              <a:t> b. Abdullah </a:t>
            </a:r>
            <a:r>
              <a:rPr lang="tr-TR" dirty="0" err="1" smtClean="0">
                <a:effectLst/>
              </a:rPr>
              <a:t>Eş’arî</a:t>
            </a:r>
            <a:r>
              <a:rPr lang="tr-TR" dirty="0" smtClean="0">
                <a:effectLst/>
              </a:rPr>
              <a:t> , “el-</a:t>
            </a:r>
            <a:r>
              <a:rPr lang="tr-TR" dirty="0" err="1" smtClean="0">
                <a:effectLst/>
              </a:rPr>
              <a:t>Makalât</a:t>
            </a:r>
            <a:r>
              <a:rPr lang="tr-TR" dirty="0" smtClean="0">
                <a:effectLst/>
              </a:rPr>
              <a:t> </a:t>
            </a:r>
            <a:r>
              <a:rPr lang="tr-TR" dirty="0" err="1" smtClean="0">
                <a:effectLst/>
              </a:rPr>
              <a:t>ve’l</a:t>
            </a:r>
            <a:r>
              <a:rPr lang="tr-TR" dirty="0" smtClean="0">
                <a:effectLst/>
              </a:rPr>
              <a:t>-</a:t>
            </a:r>
            <a:r>
              <a:rPr lang="tr-TR" dirty="0" err="1" smtClean="0">
                <a:effectLst/>
              </a:rPr>
              <a:t>Fırak</a:t>
            </a:r>
            <a:r>
              <a:rPr lang="tr-TR" dirty="0" smtClean="0">
                <a:effectLst/>
              </a:rPr>
              <a:t>«</a:t>
            </a:r>
          </a:p>
          <a:p>
            <a:endParaRPr lang="tr-TR" dirty="0"/>
          </a:p>
        </p:txBody>
      </p:sp>
    </p:spTree>
    <p:extLst>
      <p:ext uri="{BB962C8B-B14F-4D97-AF65-F5344CB8AC3E}">
        <p14:creationId xmlns:p14="http://schemas.microsoft.com/office/powerpoint/2010/main" val="18873415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Development f H. Of R. in </a:t>
            </a:r>
            <a:r>
              <a:rPr lang="tr-TR" smtClean="0">
                <a:solidFill>
                  <a:srgbClr val="FF0000"/>
                </a:solidFill>
              </a:rPr>
              <a:t>Turkey</a:t>
            </a:r>
            <a:endParaRPr lang="en-US" dirty="0">
              <a:solidFill>
                <a:srgbClr val="FF0000"/>
              </a:solidFill>
            </a:endParaRPr>
          </a:p>
        </p:txBody>
      </p:sp>
      <p:sp>
        <p:nvSpPr>
          <p:cNvPr id="3" name="İçerik Yer Tutucusu 2"/>
          <p:cNvSpPr>
            <a:spLocks noGrp="1"/>
          </p:cNvSpPr>
          <p:nvPr>
            <p:ph idx="1"/>
          </p:nvPr>
        </p:nvSpPr>
        <p:spPr/>
        <p:txBody>
          <a:bodyPr>
            <a:normAutofit fontScale="85000" lnSpcReduction="20000"/>
          </a:bodyPr>
          <a:lstStyle/>
          <a:p>
            <a:r>
              <a:rPr lang="en-US" dirty="0" err="1" smtClean="0"/>
              <a:t>Hilmi</a:t>
            </a:r>
            <a:r>
              <a:rPr lang="en-US" dirty="0" smtClean="0"/>
              <a:t> Omar </a:t>
            </a:r>
            <a:r>
              <a:rPr lang="en-US" dirty="0" err="1" smtClean="0"/>
              <a:t>Budda</a:t>
            </a:r>
            <a:r>
              <a:rPr lang="en-US" dirty="0" smtClean="0"/>
              <a:t> (1894-1952) has played a significant role in the process of institutionalization of History of Religions in Turkey. He, who was the first academician in the field of History of Religions in Turkey, lectured for many years in </a:t>
            </a:r>
            <a:r>
              <a:rPr lang="en-US" dirty="0" err="1" smtClean="0"/>
              <a:t>Dâru’l-Funûn</a:t>
            </a:r>
            <a:r>
              <a:rPr lang="en-US" dirty="0" smtClean="0"/>
              <a:t> (Ottoman University) Faculty of Divinity, which was found in 1924. Then he worked in department of Institute of Islamic Sciences, which was a branch of Istanbul University Faculty of Arts, by pursuing his same position and career. After that, </a:t>
            </a:r>
            <a:r>
              <a:rPr lang="en-US" dirty="0" err="1" smtClean="0"/>
              <a:t>Budda</a:t>
            </a:r>
            <a:r>
              <a:rPr lang="en-US" dirty="0" smtClean="0"/>
              <a:t> lectured in Ankara University Faculty of Divinity, which was found in 1949, as the first academic person of the department of History of Religions. </a:t>
            </a:r>
            <a:r>
              <a:rPr lang="en-US" dirty="0" err="1" smtClean="0"/>
              <a:t>Budda</a:t>
            </a:r>
            <a:r>
              <a:rPr lang="en-US" dirty="0" smtClean="0"/>
              <a:t>, who wrote many scientific studies and trained a large number of students during his academic life roughly thirty years, filled a gap in the field of History of Religions in the early years of republic period. Even though there are some scientific problems in his writings and views on issues, this article deals with </a:t>
            </a:r>
            <a:r>
              <a:rPr lang="en-US" dirty="0" err="1" smtClean="0"/>
              <a:t>Budda’s</a:t>
            </a:r>
            <a:r>
              <a:rPr lang="en-US" dirty="0" smtClean="0"/>
              <a:t> contributions to the History of Religions and his role in the formation of such a discipline in Turkey. This study, besides, mentions about </a:t>
            </a:r>
            <a:r>
              <a:rPr lang="en-US" dirty="0" err="1" smtClean="0"/>
              <a:t>Budda’s</a:t>
            </a:r>
            <a:r>
              <a:rPr lang="en-US" dirty="0" smtClean="0"/>
              <a:t> academic sides by analyzing his scientific writings composed of books, articles and columns</a:t>
            </a:r>
            <a:endParaRPr lang="en-US" dirty="0"/>
          </a:p>
        </p:txBody>
      </p:sp>
    </p:spTree>
    <p:extLst>
      <p:ext uri="{BB962C8B-B14F-4D97-AF65-F5344CB8AC3E}">
        <p14:creationId xmlns:p14="http://schemas.microsoft.com/office/powerpoint/2010/main" val="147748917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497</Words>
  <Application>Microsoft Office PowerPoint</Application>
  <PresentationFormat>Geniş ekran</PresentationFormat>
  <Paragraphs>32</Paragraphs>
  <Slides>9</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Office Teması</vt:lpstr>
      <vt:lpstr>PowerPoint Sunusu</vt:lpstr>
      <vt:lpstr>PowerPoint Sunusu</vt:lpstr>
      <vt:lpstr>In brief,</vt:lpstr>
      <vt:lpstr>     Definition of the Word Deen   Deen is a word in Arabic roughly meaning "creed" or "religion" that features heavily in Islam. The term is loosely associated with religion, but in the Qur'an, it means the way of life in which righteous Muslims must adopt to comply with divine law (Quran and sunnah), or Shari'a, and to the divine judgmentt.  The Hebrew term transliterated as "dīn", means either "law" or "judgement. In Judaism, the word Dīn appears  inthe Tanakh (the Hebrew Bible) which occurs 24 times. It often means "to judge", "judgment" and "to vindicate". The transitive verb usage denotes "requite, compensate, rule, govern, obedience, abasement, recompense, requiter, governor.  </vt:lpstr>
      <vt:lpstr>What is the meaning of “deen” in Quran ?  Some Qur'anic scholars have translated Dīn in places as "faith"[ Others suggest that the term "has been used in various forms and meanings, e.g., system, power, supremacy, ascendancy, sovereignty or lordship, dominion, law, constitution, government, realm, decision, definite outcome, reward and punishment. On the other hand, this word is also used in the sense of “obedience, submission and allegiance".[9 that the term Dīn is also widely used in translations of the Qur'an in a third sense. Most famously in its opening chapter, al-Fātiḥah, the term is translated in almost all English translations as "judgment": The well-known Islamic scholar, Fazlur Rahman Malik, suggested that Dīn is best considered as "the way-to-be-followed". </vt:lpstr>
      <vt:lpstr>What is the meaning of 'millah‘?</vt:lpstr>
      <vt:lpstr>What is the meaning of the work 'millah', and how does its meaning differ to that of 'deen'? Millah and dîn are two words that are quite close in their meaning. We can refer to the millah of Islam or to the dîn of Islam.   Both words are mentioned in Qur’ân in this context.   Allah say: “And the Jews will not be pleased with you, nor the Christians, until you follow their religion (millah).” [Sûrah al-Baqarah: 120]   He says says: “And that is the religion (dîn) right and straight” [Sûrah al-Bayyinah: 5]   This does not mean that these two words are identical in meaning. Each has its separate meaning but they also converge in a shared general meaning. If one of these words is mentioned on its own, it will indicate the other.   If they are mentioned together in one context, the word millah will mean the community of people following the religion and the whole of the message brought by the Messengers, while the word dîn will mean the religious devotion and conviction of the people.  </vt:lpstr>
      <vt:lpstr>PowerPoint Sunusu</vt:lpstr>
      <vt:lpstr>Development f H. Of R. in Turkey</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account</dc:creator>
  <cp:lastModifiedBy>Microsoft account</cp:lastModifiedBy>
  <cp:revision>2</cp:revision>
  <dcterms:created xsi:type="dcterms:W3CDTF">2018-02-20T13:12:16Z</dcterms:created>
  <dcterms:modified xsi:type="dcterms:W3CDTF">2018-02-20T13:21:05Z</dcterms:modified>
</cp:coreProperties>
</file>