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63" r:id="rId5"/>
    <p:sldId id="258" r:id="rId6"/>
    <p:sldId id="259" r:id="rId7"/>
    <p:sldId id="260" r:id="rId8"/>
    <p:sldId id="261"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2000">
              <a:srgbClr val="5E9EFF"/>
            </a:gs>
            <a:gs pos="39999">
              <a:srgbClr val="85C2FF"/>
            </a:gs>
            <a:gs pos="70000">
              <a:srgbClr val="C4D6EB"/>
            </a:gs>
            <a:gs pos="100000">
              <a:srgbClr val="FFEBFA"/>
            </a:gs>
          </a:gsLst>
          <a:lin ang="5400000" scaled="1"/>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313508" y="227648"/>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5" name="Unvan 1"/>
          <p:cNvSpPr txBox="1">
            <a:spLocks/>
          </p:cNvSpPr>
          <p:nvPr/>
        </p:nvSpPr>
        <p:spPr>
          <a:xfrm>
            <a:off x="313508" y="1036411"/>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6" name="Unvan 1"/>
          <p:cNvSpPr txBox="1">
            <a:spLocks/>
          </p:cNvSpPr>
          <p:nvPr/>
        </p:nvSpPr>
        <p:spPr>
          <a:xfrm>
            <a:off x="947057" y="1260657"/>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7" name="Unvan 1"/>
          <p:cNvSpPr txBox="1">
            <a:spLocks/>
          </p:cNvSpPr>
          <p:nvPr/>
        </p:nvSpPr>
        <p:spPr>
          <a:xfrm>
            <a:off x="117566" y="382225"/>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8" name="Alt Başlık 2"/>
          <p:cNvSpPr txBox="1">
            <a:spLocks/>
          </p:cNvSpPr>
          <p:nvPr/>
        </p:nvSpPr>
        <p:spPr>
          <a:xfrm>
            <a:off x="179512" y="260648"/>
            <a:ext cx="8784976" cy="302433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b="1" dirty="0" err="1" smtClean="0">
                <a:solidFill>
                  <a:srgbClr val="FF0000"/>
                </a:solidFill>
              </a:rPr>
              <a:t>The</a:t>
            </a:r>
            <a:r>
              <a:rPr lang="tr-TR" b="1" dirty="0" smtClean="0">
                <a:solidFill>
                  <a:srgbClr val="FF0000"/>
                </a:solidFill>
              </a:rPr>
              <a:t> </a:t>
            </a:r>
            <a:r>
              <a:rPr lang="tr-TR" b="1" dirty="0" err="1" smtClean="0">
                <a:solidFill>
                  <a:srgbClr val="FF0000"/>
                </a:solidFill>
              </a:rPr>
              <a:t>Types</a:t>
            </a:r>
            <a:r>
              <a:rPr lang="tr-TR" b="1" dirty="0" smtClean="0">
                <a:solidFill>
                  <a:srgbClr val="FF0000"/>
                </a:solidFill>
              </a:rPr>
              <a:t> of </a:t>
            </a:r>
            <a:r>
              <a:rPr lang="tr-TR" b="1" dirty="0" err="1" smtClean="0">
                <a:solidFill>
                  <a:srgbClr val="FF0000"/>
                </a:solidFill>
              </a:rPr>
              <a:t>Electrolyte</a:t>
            </a:r>
            <a:r>
              <a:rPr lang="tr-TR" b="1" dirty="0" smtClean="0">
                <a:solidFill>
                  <a:srgbClr val="FF0000"/>
                </a:solidFill>
              </a:rPr>
              <a:t> </a:t>
            </a:r>
            <a:endParaRPr lang="tr-TR" dirty="0" smtClean="0">
              <a:solidFill>
                <a:srgbClr val="FF0000"/>
              </a:solidFill>
            </a:endParaRPr>
          </a:p>
          <a:p>
            <a:pPr algn="just" fontAlgn="base"/>
            <a:r>
              <a:rPr lang="tr-TR" dirty="0" err="1" smtClean="0"/>
              <a:t>Firstly</a:t>
            </a:r>
            <a:r>
              <a:rPr lang="tr-TR" dirty="0" smtClean="0"/>
              <a:t>, </a:t>
            </a:r>
            <a:r>
              <a:rPr lang="tr-TR" dirty="0" err="1" smtClean="0"/>
              <a:t>the</a:t>
            </a:r>
            <a:r>
              <a:rPr lang="tr-TR" dirty="0" smtClean="0"/>
              <a:t> </a:t>
            </a:r>
            <a:r>
              <a:rPr lang="tr-TR" dirty="0" err="1" smtClean="0"/>
              <a:t>electrolytes</a:t>
            </a:r>
            <a:r>
              <a:rPr lang="tr-TR" dirty="0" smtClean="0"/>
              <a:t> </a:t>
            </a:r>
            <a:r>
              <a:rPr lang="tr-TR" dirty="0" err="1" smtClean="0"/>
              <a:t>were</a:t>
            </a:r>
            <a:r>
              <a:rPr lang="tr-TR" dirty="0" smtClean="0"/>
              <a:t> </a:t>
            </a:r>
            <a:r>
              <a:rPr lang="tr-TR" dirty="0" err="1" smtClean="0"/>
              <a:t>seperated</a:t>
            </a:r>
            <a:r>
              <a:rPr lang="tr-TR" dirty="0" smtClean="0"/>
              <a:t> </a:t>
            </a:r>
            <a:r>
              <a:rPr lang="tr-TR" dirty="0" smtClean="0"/>
              <a:t>as </a:t>
            </a:r>
            <a:r>
              <a:rPr lang="tr-TR" dirty="0" err="1" smtClean="0"/>
              <a:t>ionic</a:t>
            </a:r>
            <a:r>
              <a:rPr lang="tr-TR" dirty="0" smtClean="0"/>
              <a:t> </a:t>
            </a:r>
            <a:r>
              <a:rPr lang="tr-TR" dirty="0" err="1" smtClean="0"/>
              <a:t>and</a:t>
            </a:r>
            <a:r>
              <a:rPr lang="tr-TR" dirty="0" smtClean="0"/>
              <a:t> </a:t>
            </a:r>
            <a:r>
              <a:rPr lang="tr-TR" dirty="0" err="1" smtClean="0"/>
              <a:t>covalent</a:t>
            </a:r>
            <a:r>
              <a:rPr lang="tr-TR" dirty="0" smtClean="0"/>
              <a:t> </a:t>
            </a:r>
            <a:r>
              <a:rPr lang="tr-TR" dirty="0" err="1" smtClean="0"/>
              <a:t>electrolytes</a:t>
            </a:r>
            <a:r>
              <a:rPr lang="tr-TR" dirty="0" smtClean="0"/>
              <a:t> </a:t>
            </a:r>
            <a:r>
              <a:rPr lang="tr-TR" dirty="0" err="1" smtClean="0"/>
              <a:t>by</a:t>
            </a:r>
            <a:r>
              <a:rPr lang="tr-TR" dirty="0" smtClean="0"/>
              <a:t> </a:t>
            </a:r>
            <a:r>
              <a:rPr lang="tr-TR" dirty="0" err="1" smtClean="0"/>
              <a:t>measuring</a:t>
            </a:r>
            <a:r>
              <a:rPr lang="tr-TR" dirty="0" smtClean="0"/>
              <a:t> </a:t>
            </a:r>
            <a:r>
              <a:rPr lang="tr-TR" dirty="0" err="1" smtClean="0"/>
              <a:t>the</a:t>
            </a:r>
            <a:r>
              <a:rPr lang="tr-TR" dirty="0" smtClean="0"/>
              <a:t> </a:t>
            </a:r>
            <a:r>
              <a:rPr lang="tr-TR" dirty="0" err="1" smtClean="0"/>
              <a:t>electrical</a:t>
            </a:r>
            <a:r>
              <a:rPr lang="tr-TR" dirty="0" smtClean="0"/>
              <a:t> </a:t>
            </a:r>
            <a:r>
              <a:rPr lang="tr-TR" dirty="0" err="1" smtClean="0"/>
              <a:t>conductance</a:t>
            </a:r>
            <a:r>
              <a:rPr lang="tr-TR" dirty="0" smtClean="0"/>
              <a:t> of an </a:t>
            </a:r>
            <a:r>
              <a:rPr lang="tr-TR" dirty="0" err="1" smtClean="0"/>
              <a:t>aqueous</a:t>
            </a:r>
            <a:r>
              <a:rPr lang="tr-TR" dirty="0" smtClean="0"/>
              <a:t> </a:t>
            </a:r>
            <a:r>
              <a:rPr lang="tr-TR" dirty="0" err="1" smtClean="0"/>
              <a:t>solution</a:t>
            </a:r>
            <a:r>
              <a:rPr lang="tr-TR" dirty="0" smtClean="0"/>
              <a:t> </a:t>
            </a:r>
            <a:r>
              <a:rPr lang="tr-TR" dirty="0" err="1" smtClean="0"/>
              <a:t>containing</a:t>
            </a:r>
            <a:r>
              <a:rPr lang="tr-TR" dirty="0" smtClean="0"/>
              <a:t> </a:t>
            </a:r>
            <a:r>
              <a:rPr lang="tr-TR" dirty="0" err="1" smtClean="0"/>
              <a:t>the</a:t>
            </a:r>
            <a:r>
              <a:rPr lang="tr-TR" dirty="0" smtClean="0"/>
              <a:t> </a:t>
            </a:r>
            <a:r>
              <a:rPr lang="tr-TR" dirty="0" err="1" smtClean="0"/>
              <a:t>substance</a:t>
            </a:r>
            <a:r>
              <a:rPr lang="tr-TR" dirty="0" smtClean="0"/>
              <a:t>.</a:t>
            </a:r>
          </a:p>
          <a:p>
            <a:pPr algn="just"/>
            <a:r>
              <a:rPr lang="tr-TR" dirty="0" smtClean="0"/>
              <a:t> </a:t>
            </a:r>
            <a:r>
              <a:rPr lang="tr-TR" b="1" dirty="0" err="1" smtClean="0">
                <a:solidFill>
                  <a:srgbClr val="FF0000"/>
                </a:solidFill>
              </a:rPr>
              <a:t>Ionic</a:t>
            </a:r>
            <a:r>
              <a:rPr lang="tr-TR" b="1" dirty="0" smtClean="0">
                <a:solidFill>
                  <a:srgbClr val="FF0000"/>
                </a:solidFill>
              </a:rPr>
              <a:t> </a:t>
            </a:r>
            <a:r>
              <a:rPr lang="tr-TR" b="1" dirty="0" err="1" smtClean="0">
                <a:solidFill>
                  <a:srgbClr val="FF0000"/>
                </a:solidFill>
              </a:rPr>
              <a:t>Electrolytes</a:t>
            </a:r>
            <a:endParaRPr lang="tr-TR" b="1" dirty="0" smtClean="0">
              <a:solidFill>
                <a:srgbClr val="FF0000"/>
              </a:solidFill>
            </a:endParaRPr>
          </a:p>
          <a:p>
            <a:pPr algn="just" fontAlgn="base"/>
            <a:r>
              <a:rPr lang="tr-TR" dirty="0" err="1" smtClean="0"/>
              <a:t>To</a:t>
            </a:r>
            <a:r>
              <a:rPr lang="tr-TR" dirty="0" smtClean="0"/>
              <a:t> </a:t>
            </a:r>
            <a:r>
              <a:rPr lang="tr-TR" dirty="0" err="1" smtClean="0"/>
              <a:t>conduct</a:t>
            </a:r>
            <a:r>
              <a:rPr lang="tr-TR" dirty="0" smtClean="0"/>
              <a:t> </a:t>
            </a:r>
            <a:r>
              <a:rPr lang="tr-TR" dirty="0" err="1" smtClean="0"/>
              <a:t>electricity</a:t>
            </a:r>
            <a:r>
              <a:rPr lang="tr-TR" dirty="0" smtClean="0"/>
              <a:t>, a </a:t>
            </a:r>
            <a:r>
              <a:rPr lang="tr-TR" dirty="0" err="1" smtClean="0"/>
              <a:t>substance</a:t>
            </a:r>
            <a:r>
              <a:rPr lang="tr-TR" dirty="0" smtClean="0"/>
              <a:t> </a:t>
            </a:r>
            <a:r>
              <a:rPr lang="tr-TR" dirty="0" err="1" smtClean="0"/>
              <a:t>must</a:t>
            </a:r>
            <a:r>
              <a:rPr lang="tr-TR" dirty="0" smtClean="0"/>
              <a:t> </a:t>
            </a:r>
            <a:r>
              <a:rPr lang="tr-TR" dirty="0" err="1" smtClean="0"/>
              <a:t>contain</a:t>
            </a:r>
            <a:r>
              <a:rPr lang="tr-TR" dirty="0" smtClean="0"/>
              <a:t> mobile, </a:t>
            </a:r>
            <a:r>
              <a:rPr lang="tr-TR" dirty="0" err="1" smtClean="0"/>
              <a:t>charged</a:t>
            </a:r>
            <a:r>
              <a:rPr lang="tr-TR" dirty="0" smtClean="0"/>
              <a:t> </a:t>
            </a:r>
            <a:r>
              <a:rPr lang="tr-TR" dirty="0" err="1" smtClean="0"/>
              <a:t>species</a:t>
            </a:r>
            <a:r>
              <a:rPr lang="tr-TR" dirty="0" smtClean="0"/>
              <a:t>. </a:t>
            </a:r>
            <a:r>
              <a:rPr lang="tr-TR" dirty="0" err="1" smtClean="0"/>
              <a:t>Solutions</a:t>
            </a:r>
            <a:r>
              <a:rPr lang="tr-TR" dirty="0" smtClean="0"/>
              <a:t> </a:t>
            </a:r>
            <a:r>
              <a:rPr lang="tr-TR" dirty="0" err="1" smtClean="0"/>
              <a:t>may</a:t>
            </a:r>
            <a:r>
              <a:rPr lang="tr-TR" dirty="0" smtClean="0"/>
              <a:t> </a:t>
            </a:r>
            <a:r>
              <a:rPr lang="tr-TR" dirty="0" err="1" smtClean="0"/>
              <a:t>also</a:t>
            </a:r>
            <a:r>
              <a:rPr lang="tr-TR" dirty="0" smtClean="0"/>
              <a:t> </a:t>
            </a:r>
            <a:r>
              <a:rPr lang="tr-TR" dirty="0" err="1" smtClean="0"/>
              <a:t>conduct</a:t>
            </a:r>
            <a:r>
              <a:rPr lang="tr-TR" dirty="0" smtClean="0"/>
              <a:t> </a:t>
            </a:r>
            <a:r>
              <a:rPr lang="tr-TR" dirty="0" err="1" smtClean="0"/>
              <a:t>electricity</a:t>
            </a:r>
            <a:r>
              <a:rPr lang="tr-TR" dirty="0" smtClean="0"/>
              <a:t> </a:t>
            </a:r>
            <a:r>
              <a:rPr lang="tr-TR" dirty="0" err="1" smtClean="0"/>
              <a:t>if</a:t>
            </a:r>
            <a:r>
              <a:rPr lang="tr-TR" dirty="0" smtClean="0"/>
              <a:t> </a:t>
            </a:r>
            <a:r>
              <a:rPr lang="tr-TR" dirty="0" err="1" smtClean="0"/>
              <a:t>they</a:t>
            </a:r>
            <a:r>
              <a:rPr lang="tr-TR" dirty="0" smtClean="0"/>
              <a:t> </a:t>
            </a:r>
            <a:r>
              <a:rPr lang="tr-TR" dirty="0" err="1" smtClean="0"/>
              <a:t>contain</a:t>
            </a:r>
            <a:r>
              <a:rPr lang="tr-TR" dirty="0" smtClean="0"/>
              <a:t> </a:t>
            </a:r>
            <a:r>
              <a:rPr lang="tr-TR" dirty="0" err="1" smtClean="0"/>
              <a:t>dissolved</a:t>
            </a:r>
            <a:r>
              <a:rPr lang="tr-TR" dirty="0" smtClean="0"/>
              <a:t> </a:t>
            </a:r>
            <a:r>
              <a:rPr lang="tr-TR" dirty="0" err="1" smtClean="0"/>
              <a:t>ions</a:t>
            </a:r>
            <a:r>
              <a:rPr lang="tr-TR" dirty="0" smtClean="0"/>
              <a:t>, </a:t>
            </a:r>
            <a:r>
              <a:rPr lang="tr-TR" dirty="0" err="1" smtClean="0"/>
              <a:t>with</a:t>
            </a:r>
            <a:r>
              <a:rPr lang="tr-TR" dirty="0" smtClean="0"/>
              <a:t> </a:t>
            </a:r>
            <a:r>
              <a:rPr lang="tr-TR" dirty="0" err="1" smtClean="0"/>
              <a:t>conductivity</a:t>
            </a:r>
            <a:r>
              <a:rPr lang="tr-TR" dirty="0" smtClean="0"/>
              <a:t> </a:t>
            </a:r>
            <a:r>
              <a:rPr lang="tr-TR" dirty="0" err="1" smtClean="0"/>
              <a:t>increasing</a:t>
            </a:r>
            <a:r>
              <a:rPr lang="tr-TR" dirty="0" smtClean="0"/>
              <a:t> as </a:t>
            </a:r>
            <a:r>
              <a:rPr lang="tr-TR" dirty="0" err="1" smtClean="0"/>
              <a:t>ion</a:t>
            </a:r>
            <a:r>
              <a:rPr lang="tr-TR" dirty="0" smtClean="0"/>
              <a:t> </a:t>
            </a:r>
            <a:r>
              <a:rPr lang="tr-TR" dirty="0" err="1" smtClean="0"/>
              <a:t>concentration</a:t>
            </a:r>
            <a:r>
              <a:rPr lang="tr-TR" dirty="0" smtClean="0"/>
              <a:t> </a:t>
            </a:r>
            <a:r>
              <a:rPr lang="tr-TR" dirty="0" err="1" smtClean="0"/>
              <a:t>increases</a:t>
            </a:r>
            <a:r>
              <a:rPr lang="tr-TR" dirty="0" smtClean="0"/>
              <a:t>. </a:t>
            </a:r>
            <a:r>
              <a:rPr lang="tr-TR" dirty="0" err="1" smtClean="0"/>
              <a:t>ionic</a:t>
            </a:r>
            <a:r>
              <a:rPr lang="tr-TR" dirty="0" smtClean="0"/>
              <a:t> </a:t>
            </a:r>
            <a:r>
              <a:rPr lang="tr-TR" dirty="0" err="1" smtClean="0"/>
              <a:t>electrolytes</a:t>
            </a:r>
            <a:r>
              <a:rPr lang="tr-TR" dirty="0" smtClean="0"/>
              <a:t> </a:t>
            </a:r>
            <a:r>
              <a:rPr lang="tr-TR" dirty="0" err="1" smtClean="0"/>
              <a:t>are</a:t>
            </a:r>
            <a:r>
              <a:rPr lang="tr-TR" dirty="0" smtClean="0"/>
              <a:t> </a:t>
            </a:r>
            <a:r>
              <a:rPr lang="tr-TR" dirty="0" err="1" smtClean="0"/>
              <a:t>also</a:t>
            </a:r>
            <a:r>
              <a:rPr lang="tr-TR" dirty="0" smtClean="0"/>
              <a:t> </a:t>
            </a:r>
            <a:r>
              <a:rPr lang="tr-TR" dirty="0" err="1" smtClean="0"/>
              <a:t>divided</a:t>
            </a:r>
            <a:r>
              <a:rPr lang="tr-TR" dirty="0" smtClean="0"/>
              <a:t> </a:t>
            </a:r>
            <a:r>
              <a:rPr lang="tr-TR" dirty="0" err="1" smtClean="0"/>
              <a:t>between</a:t>
            </a:r>
            <a:r>
              <a:rPr lang="tr-TR" dirty="0" smtClean="0"/>
              <a:t> </a:t>
            </a:r>
            <a:r>
              <a:rPr lang="tr-TR" dirty="0" err="1" smtClean="0"/>
              <a:t>themselves</a:t>
            </a:r>
            <a:r>
              <a:rPr lang="tr-TR" dirty="0" smtClean="0"/>
              <a:t> as </a:t>
            </a:r>
            <a:r>
              <a:rPr lang="tr-TR" dirty="0" err="1" smtClean="0"/>
              <a:t>strong</a:t>
            </a:r>
            <a:r>
              <a:rPr lang="tr-TR" dirty="0" smtClean="0"/>
              <a:t> </a:t>
            </a:r>
            <a:r>
              <a:rPr lang="tr-TR" dirty="0" err="1" smtClean="0"/>
              <a:t>and</a:t>
            </a:r>
            <a:r>
              <a:rPr lang="tr-TR" dirty="0" smtClean="0"/>
              <a:t> </a:t>
            </a:r>
            <a:r>
              <a:rPr lang="tr-TR" dirty="0" err="1" smtClean="0"/>
              <a:t>weak</a:t>
            </a:r>
            <a:r>
              <a:rPr lang="tr-TR" dirty="0" smtClean="0"/>
              <a:t> </a:t>
            </a:r>
            <a:r>
              <a:rPr lang="tr-TR" dirty="0" err="1" smtClean="0"/>
              <a:t>or</a:t>
            </a:r>
            <a:r>
              <a:rPr lang="tr-TR" dirty="0" smtClean="0"/>
              <a:t> </a:t>
            </a:r>
            <a:r>
              <a:rPr lang="tr-TR" dirty="0" err="1" smtClean="0"/>
              <a:t>nonelectrolytes</a:t>
            </a:r>
            <a:endParaRPr lang="tr-TR" dirty="0"/>
          </a:p>
        </p:txBody>
      </p:sp>
      <p:sp>
        <p:nvSpPr>
          <p:cNvPr id="11" name="Slayt Numarası Yer Tutucusu 10"/>
          <p:cNvSpPr>
            <a:spLocks noGrp="1"/>
          </p:cNvSpPr>
          <p:nvPr>
            <p:ph type="sldNum" sz="quarter" idx="12"/>
          </p:nvPr>
        </p:nvSpPr>
        <p:spPr/>
        <p:txBody>
          <a:bodyPr/>
          <a:lstStyle/>
          <a:p>
            <a:fld id="{127391D9-CC10-4A4A-86E9-952A044A6E7F}" type="slidenum">
              <a:rPr lang="tr-TR" smtClean="0"/>
              <a:pPr/>
              <a:t>1</a:t>
            </a:fld>
            <a:endParaRPr lang="tr-TR"/>
          </a:p>
        </p:txBody>
      </p:sp>
      <p:sp>
        <p:nvSpPr>
          <p:cNvPr id="14" name="Alt Başlık 2"/>
          <p:cNvSpPr txBox="1">
            <a:spLocks/>
          </p:cNvSpPr>
          <p:nvPr/>
        </p:nvSpPr>
        <p:spPr>
          <a:xfrm>
            <a:off x="179512" y="4293096"/>
            <a:ext cx="8712968" cy="237626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r>
              <a:rPr lang="tr-TR" dirty="0" err="1" smtClean="0"/>
              <a:t>In</a:t>
            </a:r>
            <a:r>
              <a:rPr lang="tr-TR" dirty="0" smtClean="0"/>
              <a:t> </a:t>
            </a:r>
            <a:r>
              <a:rPr lang="tr-TR" dirty="0" err="1" smtClean="0"/>
              <a:t>some</a:t>
            </a:r>
            <a:r>
              <a:rPr lang="tr-TR" dirty="0" smtClean="0"/>
              <a:t> </a:t>
            </a:r>
            <a:r>
              <a:rPr lang="tr-TR" dirty="0" err="1" smtClean="0"/>
              <a:t>cases</a:t>
            </a:r>
            <a:r>
              <a:rPr lang="tr-TR" dirty="0" smtClean="0"/>
              <a:t>, </a:t>
            </a:r>
            <a:r>
              <a:rPr lang="tr-TR" dirty="0" err="1" smtClean="0"/>
              <a:t>the</a:t>
            </a:r>
            <a:r>
              <a:rPr lang="tr-TR" dirty="0" smtClean="0"/>
              <a:t> </a:t>
            </a:r>
            <a:r>
              <a:rPr lang="tr-TR" dirty="0" err="1" smtClean="0"/>
              <a:t>electrostatic</a:t>
            </a:r>
            <a:r>
              <a:rPr lang="tr-TR" dirty="0" smtClean="0"/>
              <a:t> </a:t>
            </a:r>
            <a:r>
              <a:rPr lang="tr-TR" dirty="0" err="1" smtClean="0"/>
              <a:t>attractions</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ions</a:t>
            </a:r>
            <a:r>
              <a:rPr lang="tr-TR" dirty="0" smtClean="0"/>
              <a:t> in a </a:t>
            </a:r>
            <a:r>
              <a:rPr lang="tr-TR" dirty="0" err="1" smtClean="0"/>
              <a:t>crystal</a:t>
            </a:r>
            <a:r>
              <a:rPr lang="tr-TR" dirty="0" smtClean="0"/>
              <a:t> </a:t>
            </a:r>
            <a:r>
              <a:rPr lang="tr-TR" dirty="0" err="1" smtClean="0"/>
              <a:t>are</a:t>
            </a:r>
            <a:r>
              <a:rPr lang="tr-TR" dirty="0" smtClean="0"/>
              <a:t> </a:t>
            </a:r>
            <a:r>
              <a:rPr lang="tr-TR" dirty="0" err="1" smtClean="0"/>
              <a:t>so</a:t>
            </a:r>
            <a:r>
              <a:rPr lang="tr-TR" dirty="0" smtClean="0"/>
              <a:t> </a:t>
            </a:r>
            <a:r>
              <a:rPr lang="tr-TR" dirty="0" err="1" smtClean="0"/>
              <a:t>large</a:t>
            </a:r>
            <a:r>
              <a:rPr lang="tr-TR" dirty="0" smtClean="0"/>
              <a:t>, </a:t>
            </a:r>
            <a:r>
              <a:rPr lang="tr-TR" dirty="0" err="1" smtClean="0"/>
              <a:t>or</a:t>
            </a:r>
            <a:r>
              <a:rPr lang="tr-TR" dirty="0" smtClean="0"/>
              <a:t> </a:t>
            </a:r>
            <a:r>
              <a:rPr lang="tr-TR" dirty="0" err="1" smtClean="0"/>
              <a:t>the</a:t>
            </a:r>
            <a:r>
              <a:rPr lang="tr-TR" dirty="0" smtClean="0"/>
              <a:t> </a:t>
            </a:r>
            <a:r>
              <a:rPr lang="tr-TR" dirty="0" err="1" smtClean="0"/>
              <a:t>ion</a:t>
            </a:r>
            <a:r>
              <a:rPr lang="tr-TR" dirty="0" smtClean="0"/>
              <a:t>-</a:t>
            </a:r>
            <a:r>
              <a:rPr lang="tr-TR" dirty="0" err="1" smtClean="0"/>
              <a:t>dipole</a:t>
            </a:r>
            <a:r>
              <a:rPr lang="tr-TR" dirty="0" smtClean="0"/>
              <a:t> </a:t>
            </a:r>
            <a:r>
              <a:rPr lang="tr-TR" dirty="0" err="1" smtClean="0"/>
              <a:t>attractive</a:t>
            </a:r>
            <a:r>
              <a:rPr lang="tr-TR" dirty="0" smtClean="0"/>
              <a:t> </a:t>
            </a:r>
            <a:r>
              <a:rPr lang="tr-TR" dirty="0" err="1" smtClean="0"/>
              <a:t>forces</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ions</a:t>
            </a:r>
            <a:r>
              <a:rPr lang="tr-TR" dirty="0" smtClean="0"/>
              <a:t> </a:t>
            </a:r>
            <a:r>
              <a:rPr lang="tr-TR" dirty="0" err="1" smtClean="0"/>
              <a:t>and</a:t>
            </a:r>
            <a:r>
              <a:rPr lang="tr-TR" dirty="0" smtClean="0"/>
              <a:t> </a:t>
            </a:r>
            <a:r>
              <a:rPr lang="tr-TR" dirty="0" err="1" smtClean="0"/>
              <a:t>water</a:t>
            </a:r>
            <a:r>
              <a:rPr lang="tr-TR" dirty="0" smtClean="0"/>
              <a:t> </a:t>
            </a:r>
            <a:r>
              <a:rPr lang="tr-TR" dirty="0" err="1" smtClean="0"/>
              <a:t>molecules</a:t>
            </a:r>
            <a:r>
              <a:rPr lang="tr-TR" dirty="0" smtClean="0"/>
              <a:t> </a:t>
            </a:r>
            <a:r>
              <a:rPr lang="tr-TR" dirty="0" err="1" smtClean="0"/>
              <a:t>are</a:t>
            </a:r>
            <a:r>
              <a:rPr lang="tr-TR" dirty="0" smtClean="0"/>
              <a:t> </a:t>
            </a:r>
            <a:r>
              <a:rPr lang="tr-TR" dirty="0" err="1" smtClean="0"/>
              <a:t>so</a:t>
            </a:r>
            <a:r>
              <a:rPr lang="tr-TR" dirty="0" smtClean="0"/>
              <a:t> </a:t>
            </a:r>
            <a:r>
              <a:rPr lang="tr-TR" dirty="0" err="1" smtClean="0"/>
              <a:t>weak</a:t>
            </a:r>
            <a:r>
              <a:rPr lang="tr-TR" dirty="0" smtClean="0"/>
              <a:t>, </a:t>
            </a:r>
            <a:r>
              <a:rPr lang="tr-TR" dirty="0" err="1" smtClean="0"/>
              <a:t>that</a:t>
            </a:r>
            <a:r>
              <a:rPr lang="tr-TR" dirty="0" smtClean="0"/>
              <a:t> </a:t>
            </a:r>
            <a:r>
              <a:rPr lang="tr-TR" dirty="0" err="1" smtClean="0"/>
              <a:t>the</a:t>
            </a:r>
            <a:r>
              <a:rPr lang="tr-TR" dirty="0" smtClean="0"/>
              <a:t> </a:t>
            </a:r>
            <a:r>
              <a:rPr lang="tr-TR" dirty="0" err="1" smtClean="0"/>
              <a:t>increase</a:t>
            </a:r>
            <a:r>
              <a:rPr lang="tr-TR" dirty="0" smtClean="0"/>
              <a:t> in </a:t>
            </a:r>
            <a:r>
              <a:rPr lang="tr-TR" dirty="0" err="1" smtClean="0"/>
              <a:t>diisorder</a:t>
            </a:r>
            <a:r>
              <a:rPr lang="tr-TR" dirty="0" smtClean="0"/>
              <a:t> </a:t>
            </a:r>
            <a:r>
              <a:rPr lang="tr-TR" dirty="0" err="1" smtClean="0"/>
              <a:t>cannot</a:t>
            </a:r>
            <a:r>
              <a:rPr lang="tr-TR" dirty="0" smtClean="0"/>
              <a:t> </a:t>
            </a:r>
            <a:r>
              <a:rPr lang="tr-TR" dirty="0" err="1" smtClean="0"/>
              <a:t>compensate</a:t>
            </a:r>
            <a:r>
              <a:rPr lang="tr-TR" dirty="0" smtClean="0"/>
              <a:t> </a:t>
            </a:r>
            <a:r>
              <a:rPr lang="tr-TR" dirty="0" err="1" smtClean="0"/>
              <a:t>for</a:t>
            </a:r>
            <a:r>
              <a:rPr lang="tr-TR" dirty="0" smtClean="0"/>
              <a:t> </a:t>
            </a:r>
            <a:r>
              <a:rPr lang="tr-TR" dirty="0" err="1" smtClean="0"/>
              <a:t>the</a:t>
            </a:r>
            <a:r>
              <a:rPr lang="tr-TR" dirty="0" smtClean="0"/>
              <a:t> </a:t>
            </a:r>
            <a:r>
              <a:rPr lang="tr-TR" dirty="0" err="1" smtClean="0"/>
              <a:t>energy</a:t>
            </a:r>
            <a:r>
              <a:rPr lang="tr-TR" dirty="0" smtClean="0"/>
              <a:t> </a:t>
            </a:r>
            <a:r>
              <a:rPr lang="tr-TR" dirty="0" err="1" smtClean="0"/>
              <a:t>required</a:t>
            </a:r>
            <a:r>
              <a:rPr lang="tr-TR" dirty="0" smtClean="0"/>
              <a:t> </a:t>
            </a:r>
            <a:r>
              <a:rPr lang="tr-TR" dirty="0" err="1" smtClean="0"/>
              <a:t>to</a:t>
            </a:r>
            <a:r>
              <a:rPr lang="tr-TR" dirty="0" smtClean="0"/>
              <a:t> </a:t>
            </a:r>
            <a:r>
              <a:rPr lang="tr-TR" dirty="0" err="1" smtClean="0"/>
              <a:t>separate</a:t>
            </a:r>
            <a:r>
              <a:rPr lang="tr-TR" dirty="0" smtClean="0"/>
              <a:t> </a:t>
            </a:r>
            <a:r>
              <a:rPr lang="tr-TR" dirty="0" err="1" smtClean="0"/>
              <a:t>the</a:t>
            </a:r>
            <a:r>
              <a:rPr lang="tr-TR" dirty="0" smtClean="0"/>
              <a:t> </a:t>
            </a:r>
            <a:r>
              <a:rPr lang="tr-TR" dirty="0" err="1" smtClean="0"/>
              <a:t>ions</a:t>
            </a:r>
            <a:r>
              <a:rPr lang="tr-TR" dirty="0" smtClean="0"/>
              <a:t>, </a:t>
            </a:r>
            <a:r>
              <a:rPr lang="tr-TR" dirty="0" err="1" smtClean="0"/>
              <a:t>and</a:t>
            </a:r>
            <a:r>
              <a:rPr lang="tr-TR" dirty="0" smtClean="0"/>
              <a:t> </a:t>
            </a:r>
            <a:r>
              <a:rPr lang="tr-TR" dirty="0" err="1" smtClean="0"/>
              <a:t>the</a:t>
            </a:r>
            <a:r>
              <a:rPr lang="tr-TR" dirty="0" smtClean="0"/>
              <a:t> </a:t>
            </a:r>
            <a:r>
              <a:rPr lang="tr-TR" dirty="0" err="1" smtClean="0"/>
              <a:t>crystal</a:t>
            </a:r>
            <a:r>
              <a:rPr lang="tr-TR" dirty="0" smtClean="0"/>
              <a:t> is </a:t>
            </a:r>
            <a:r>
              <a:rPr lang="tr-TR" dirty="0" err="1" smtClean="0"/>
              <a:t>insoluble</a:t>
            </a:r>
            <a:r>
              <a:rPr lang="tr-TR" dirty="0" smtClean="0"/>
              <a:t>. </a:t>
            </a:r>
            <a:r>
              <a:rPr lang="tr-TR" dirty="0" err="1" smtClean="0"/>
              <a:t>Substances</a:t>
            </a:r>
            <a:r>
              <a:rPr lang="tr-TR" dirty="0" smtClean="0"/>
              <a:t> </a:t>
            </a:r>
            <a:r>
              <a:rPr lang="tr-TR" dirty="0" err="1" smtClean="0"/>
              <a:t>that</a:t>
            </a:r>
            <a:r>
              <a:rPr lang="tr-TR" dirty="0" smtClean="0"/>
              <a:t> do not </a:t>
            </a:r>
            <a:r>
              <a:rPr lang="tr-TR" dirty="0" err="1" smtClean="0"/>
              <a:t>yield</a:t>
            </a:r>
            <a:r>
              <a:rPr lang="tr-TR" dirty="0" smtClean="0"/>
              <a:t> </a:t>
            </a:r>
            <a:r>
              <a:rPr lang="tr-TR" dirty="0" err="1" smtClean="0"/>
              <a:t>ions</a:t>
            </a:r>
            <a:r>
              <a:rPr lang="tr-TR" dirty="0" smtClean="0"/>
              <a:t> </a:t>
            </a:r>
            <a:r>
              <a:rPr lang="tr-TR" dirty="0" err="1" smtClean="0"/>
              <a:t>when</a:t>
            </a:r>
            <a:r>
              <a:rPr lang="tr-TR" dirty="0" smtClean="0"/>
              <a:t> </a:t>
            </a:r>
            <a:r>
              <a:rPr lang="tr-TR" dirty="0" err="1" smtClean="0"/>
              <a:t>dissolved</a:t>
            </a:r>
            <a:r>
              <a:rPr lang="tr-TR" dirty="0" smtClean="0"/>
              <a:t> </a:t>
            </a:r>
            <a:r>
              <a:rPr lang="tr-TR" dirty="0" err="1" smtClean="0"/>
              <a:t>are</a:t>
            </a:r>
            <a:r>
              <a:rPr lang="tr-TR" dirty="0" smtClean="0"/>
              <a:t> </a:t>
            </a:r>
            <a:r>
              <a:rPr lang="tr-TR" dirty="0" err="1" smtClean="0"/>
              <a:t>called</a:t>
            </a:r>
            <a:r>
              <a:rPr lang="tr-TR" dirty="0" smtClean="0"/>
              <a:t> </a:t>
            </a:r>
            <a:r>
              <a:rPr lang="tr-TR" dirty="0" err="1" smtClean="0"/>
              <a:t>nonelectrolytes</a:t>
            </a:r>
            <a:r>
              <a:rPr lang="tr-TR" dirty="0" smtClean="0"/>
              <a:t>. </a:t>
            </a:r>
          </a:p>
        </p:txBody>
      </p:sp>
    </p:spTree>
    <p:extLst>
      <p:ext uri="{BB962C8B-B14F-4D97-AF65-F5344CB8AC3E}">
        <p14:creationId xmlns:p14="http://schemas.microsoft.com/office/powerpoint/2010/main" xmlns="" val="371284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2"/>
          <p:cNvSpPr txBox="1">
            <a:spLocks/>
          </p:cNvSpPr>
          <p:nvPr/>
        </p:nvSpPr>
        <p:spPr>
          <a:xfrm>
            <a:off x="179512" y="260648"/>
            <a:ext cx="8712968" cy="201622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lnSpc>
                <a:spcPct val="150000"/>
              </a:lnSpc>
            </a:pPr>
            <a:r>
              <a:rPr lang="tr-TR" dirty="0" err="1" smtClean="0"/>
              <a:t>Substance</a:t>
            </a:r>
            <a:r>
              <a:rPr lang="tr-TR" dirty="0" smtClean="0"/>
              <a:t> </a:t>
            </a:r>
            <a:r>
              <a:rPr lang="tr-TR" dirty="0" err="1" smtClean="0"/>
              <a:t>that</a:t>
            </a:r>
            <a:r>
              <a:rPr lang="tr-TR" dirty="0" smtClean="0"/>
              <a:t> </a:t>
            </a:r>
            <a:r>
              <a:rPr lang="tr-TR" dirty="0" err="1" smtClean="0"/>
              <a:t>generates</a:t>
            </a:r>
            <a:r>
              <a:rPr lang="tr-TR" dirty="0" smtClean="0"/>
              <a:t> </a:t>
            </a:r>
            <a:r>
              <a:rPr lang="tr-TR" dirty="0" err="1" smtClean="0"/>
              <a:t>the</a:t>
            </a:r>
            <a:r>
              <a:rPr lang="tr-TR" dirty="0" smtClean="0"/>
              <a:t> </a:t>
            </a:r>
            <a:r>
              <a:rPr lang="tr-TR" dirty="0" err="1" smtClean="0"/>
              <a:t>ions</a:t>
            </a:r>
            <a:r>
              <a:rPr lang="tr-TR" dirty="0" smtClean="0"/>
              <a:t> is </a:t>
            </a:r>
            <a:r>
              <a:rPr lang="tr-TR" dirty="0" err="1" smtClean="0"/>
              <a:t>by</a:t>
            </a:r>
            <a:r>
              <a:rPr lang="tr-TR" dirty="0" smtClean="0"/>
              <a:t> </a:t>
            </a:r>
            <a:r>
              <a:rPr lang="tr-TR" dirty="0" err="1" smtClean="0"/>
              <a:t>dissolving</a:t>
            </a:r>
            <a:r>
              <a:rPr lang="tr-TR" dirty="0" smtClean="0"/>
              <a:t> 100% </a:t>
            </a:r>
            <a:r>
              <a:rPr lang="tr-TR" dirty="0" err="1" smtClean="0"/>
              <a:t>efficient</a:t>
            </a:r>
            <a:r>
              <a:rPr lang="tr-TR" dirty="0" smtClean="0"/>
              <a:t> (</a:t>
            </a:r>
            <a:r>
              <a:rPr lang="tr-TR" dirty="0" err="1" smtClean="0"/>
              <a:t>all</a:t>
            </a:r>
            <a:r>
              <a:rPr lang="tr-TR" dirty="0" smtClean="0"/>
              <a:t> of </a:t>
            </a:r>
            <a:r>
              <a:rPr lang="tr-TR" dirty="0" err="1" smtClean="0"/>
              <a:t>the</a:t>
            </a:r>
            <a:r>
              <a:rPr lang="tr-TR" dirty="0" smtClean="0"/>
              <a:t> </a:t>
            </a:r>
            <a:r>
              <a:rPr lang="tr-TR" dirty="0" err="1" smtClean="0"/>
              <a:t>dissolved</a:t>
            </a:r>
            <a:r>
              <a:rPr lang="tr-TR" dirty="0" smtClean="0"/>
              <a:t> </a:t>
            </a:r>
            <a:r>
              <a:rPr lang="tr-TR" dirty="0" err="1" smtClean="0"/>
              <a:t>compound</a:t>
            </a:r>
            <a:r>
              <a:rPr lang="tr-TR" dirty="0" smtClean="0"/>
              <a:t> </a:t>
            </a:r>
            <a:r>
              <a:rPr lang="tr-TR" dirty="0" err="1" smtClean="0"/>
              <a:t>yields</a:t>
            </a:r>
            <a:r>
              <a:rPr lang="tr-TR" dirty="0" smtClean="0"/>
              <a:t> </a:t>
            </a:r>
            <a:r>
              <a:rPr lang="tr-TR" dirty="0" err="1" smtClean="0"/>
              <a:t>ions</a:t>
            </a:r>
            <a:r>
              <a:rPr lang="tr-TR" dirty="0" smtClean="0"/>
              <a:t>), is </a:t>
            </a:r>
            <a:r>
              <a:rPr lang="tr-TR" dirty="0" err="1" smtClean="0"/>
              <a:t>known</a:t>
            </a:r>
            <a:r>
              <a:rPr lang="tr-TR" dirty="0" smtClean="0"/>
              <a:t> as a </a:t>
            </a:r>
            <a:r>
              <a:rPr lang="tr-TR" b="1" dirty="0" err="1" smtClean="0">
                <a:solidFill>
                  <a:srgbClr val="FF0000"/>
                </a:solidFill>
              </a:rPr>
              <a:t>strong</a:t>
            </a:r>
            <a:r>
              <a:rPr lang="tr-TR" b="1" dirty="0" smtClean="0">
                <a:solidFill>
                  <a:srgbClr val="FF0000"/>
                </a:solidFill>
              </a:rPr>
              <a:t> </a:t>
            </a:r>
            <a:r>
              <a:rPr lang="tr-TR" b="1" dirty="0" err="1" smtClean="0">
                <a:solidFill>
                  <a:srgbClr val="FF0000"/>
                </a:solidFill>
              </a:rPr>
              <a:t>electrolyte</a:t>
            </a:r>
            <a:r>
              <a:rPr lang="tr-TR" dirty="0" smtClean="0">
                <a:solidFill>
                  <a:srgbClr val="FF0000"/>
                </a:solidFill>
              </a:rPr>
              <a:t>. </a:t>
            </a:r>
          </a:p>
          <a:p>
            <a:pPr algn="just" fontAlgn="base">
              <a:lnSpc>
                <a:spcPct val="150000"/>
              </a:lnSpc>
            </a:pPr>
            <a:r>
              <a:rPr lang="tr-TR" dirty="0" smtClean="0"/>
              <a:t> </a:t>
            </a:r>
            <a:r>
              <a:rPr lang="tr-TR" dirty="0" err="1" smtClean="0"/>
              <a:t>If</a:t>
            </a:r>
            <a:r>
              <a:rPr lang="tr-TR" dirty="0" smtClean="0"/>
              <a:t> </a:t>
            </a:r>
            <a:r>
              <a:rPr lang="tr-TR" dirty="0" err="1" smtClean="0"/>
              <a:t>only</a:t>
            </a:r>
            <a:r>
              <a:rPr lang="tr-TR" dirty="0" smtClean="0"/>
              <a:t> a </a:t>
            </a:r>
            <a:r>
              <a:rPr lang="tr-TR" dirty="0" err="1" smtClean="0"/>
              <a:t>relatively</a:t>
            </a:r>
            <a:r>
              <a:rPr lang="tr-TR" dirty="0" smtClean="0"/>
              <a:t> </a:t>
            </a:r>
            <a:r>
              <a:rPr lang="tr-TR" dirty="0" err="1" smtClean="0"/>
              <a:t>small</a:t>
            </a:r>
            <a:r>
              <a:rPr lang="tr-TR" dirty="0" smtClean="0"/>
              <a:t> </a:t>
            </a:r>
            <a:r>
              <a:rPr lang="tr-TR" dirty="0" err="1" smtClean="0"/>
              <a:t>fraction</a:t>
            </a:r>
            <a:r>
              <a:rPr lang="tr-TR" dirty="0" smtClean="0"/>
              <a:t> of </a:t>
            </a:r>
            <a:r>
              <a:rPr lang="tr-TR" dirty="0" err="1" smtClean="0"/>
              <a:t>the</a:t>
            </a:r>
            <a:r>
              <a:rPr lang="tr-TR" dirty="0" smtClean="0"/>
              <a:t> </a:t>
            </a:r>
            <a:r>
              <a:rPr lang="tr-TR" dirty="0" err="1" smtClean="0"/>
              <a:t>dissolved</a:t>
            </a:r>
            <a:r>
              <a:rPr lang="tr-TR" dirty="0" smtClean="0"/>
              <a:t> </a:t>
            </a:r>
            <a:r>
              <a:rPr lang="tr-TR" dirty="0" err="1" smtClean="0"/>
              <a:t>substance</a:t>
            </a:r>
            <a:r>
              <a:rPr lang="tr-TR" dirty="0" smtClean="0"/>
              <a:t> </a:t>
            </a:r>
            <a:r>
              <a:rPr lang="tr-TR" dirty="0" err="1" smtClean="0"/>
              <a:t>undergoes</a:t>
            </a:r>
            <a:r>
              <a:rPr lang="tr-TR" dirty="0" smtClean="0"/>
              <a:t> </a:t>
            </a:r>
            <a:r>
              <a:rPr lang="tr-TR" dirty="0" err="1" smtClean="0"/>
              <a:t>the</a:t>
            </a:r>
            <a:r>
              <a:rPr lang="tr-TR" dirty="0" smtClean="0"/>
              <a:t> </a:t>
            </a:r>
            <a:r>
              <a:rPr lang="tr-TR" dirty="0" err="1" smtClean="0"/>
              <a:t>ion</a:t>
            </a:r>
            <a:r>
              <a:rPr lang="tr-TR" dirty="0" smtClean="0"/>
              <a:t>-</a:t>
            </a:r>
            <a:r>
              <a:rPr lang="tr-TR" dirty="0" err="1" smtClean="0"/>
              <a:t>producing</a:t>
            </a:r>
            <a:r>
              <a:rPr lang="tr-TR" dirty="0" smtClean="0"/>
              <a:t> </a:t>
            </a:r>
            <a:r>
              <a:rPr lang="tr-TR" dirty="0" err="1" smtClean="0"/>
              <a:t>process</a:t>
            </a:r>
            <a:r>
              <a:rPr lang="tr-TR" dirty="0" smtClean="0"/>
              <a:t>, it is </a:t>
            </a:r>
            <a:r>
              <a:rPr lang="tr-TR" dirty="0" err="1" smtClean="0"/>
              <a:t>called</a:t>
            </a:r>
            <a:r>
              <a:rPr lang="tr-TR" dirty="0" smtClean="0"/>
              <a:t> a </a:t>
            </a:r>
            <a:r>
              <a:rPr lang="tr-TR" b="1" dirty="0" err="1" smtClean="0">
                <a:solidFill>
                  <a:srgbClr val="FF0000"/>
                </a:solidFill>
              </a:rPr>
              <a:t>weak</a:t>
            </a:r>
            <a:r>
              <a:rPr lang="tr-TR" b="1" dirty="0" smtClean="0">
                <a:solidFill>
                  <a:srgbClr val="FF0000"/>
                </a:solidFill>
              </a:rPr>
              <a:t> </a:t>
            </a:r>
            <a:r>
              <a:rPr lang="tr-TR" b="1" dirty="0" err="1" smtClean="0">
                <a:solidFill>
                  <a:srgbClr val="FF0000"/>
                </a:solidFill>
              </a:rPr>
              <a:t>electrolyte</a:t>
            </a:r>
            <a:r>
              <a:rPr lang="tr-TR" dirty="0" smtClean="0"/>
              <a:t>.</a:t>
            </a:r>
            <a:endParaRPr lang="tr-TR" dirty="0"/>
          </a:p>
        </p:txBody>
      </p:sp>
      <p:sp>
        <p:nvSpPr>
          <p:cNvPr id="5" name="Alt Başlık 2"/>
          <p:cNvSpPr txBox="1">
            <a:spLocks/>
          </p:cNvSpPr>
          <p:nvPr/>
        </p:nvSpPr>
        <p:spPr>
          <a:xfrm>
            <a:off x="179512" y="3429000"/>
            <a:ext cx="8784976" cy="237626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lnSpc>
                <a:spcPct val="150000"/>
              </a:lnSpc>
            </a:pPr>
            <a:r>
              <a:rPr lang="tr-TR" dirty="0" err="1" smtClean="0"/>
              <a:t>Water</a:t>
            </a:r>
            <a:r>
              <a:rPr lang="tr-TR" dirty="0" smtClean="0"/>
              <a:t> </a:t>
            </a:r>
            <a:r>
              <a:rPr lang="tr-TR" dirty="0" err="1" smtClean="0"/>
              <a:t>and</a:t>
            </a:r>
            <a:r>
              <a:rPr lang="tr-TR" dirty="0" smtClean="0"/>
              <a:t> </a:t>
            </a:r>
            <a:r>
              <a:rPr lang="tr-TR" dirty="0" err="1" smtClean="0"/>
              <a:t>other</a:t>
            </a:r>
            <a:r>
              <a:rPr lang="tr-TR" dirty="0" smtClean="0"/>
              <a:t> polar </a:t>
            </a:r>
            <a:r>
              <a:rPr lang="tr-TR" dirty="0" err="1" smtClean="0"/>
              <a:t>molecules</a:t>
            </a:r>
            <a:r>
              <a:rPr lang="tr-TR" dirty="0" smtClean="0"/>
              <a:t> </a:t>
            </a:r>
            <a:r>
              <a:rPr lang="tr-TR" dirty="0" err="1" smtClean="0"/>
              <a:t>are</a:t>
            </a:r>
            <a:r>
              <a:rPr lang="tr-TR" dirty="0" smtClean="0"/>
              <a:t> </a:t>
            </a:r>
            <a:r>
              <a:rPr lang="tr-TR" dirty="0" err="1" smtClean="0"/>
              <a:t>attracted</a:t>
            </a:r>
            <a:r>
              <a:rPr lang="tr-TR" dirty="0" smtClean="0"/>
              <a:t> </a:t>
            </a:r>
            <a:r>
              <a:rPr lang="tr-TR" dirty="0" err="1" smtClean="0"/>
              <a:t>to</a:t>
            </a:r>
            <a:r>
              <a:rPr lang="tr-TR" dirty="0" smtClean="0"/>
              <a:t> </a:t>
            </a:r>
            <a:r>
              <a:rPr lang="tr-TR" dirty="0" err="1" smtClean="0"/>
              <a:t>ions</a:t>
            </a:r>
            <a:r>
              <a:rPr lang="tr-TR" dirty="0" smtClean="0"/>
              <a:t>. </a:t>
            </a:r>
            <a:r>
              <a:rPr lang="tr-TR" dirty="0" err="1" smtClean="0"/>
              <a:t>The</a:t>
            </a:r>
            <a:r>
              <a:rPr lang="tr-TR" dirty="0" smtClean="0"/>
              <a:t> </a:t>
            </a:r>
            <a:r>
              <a:rPr lang="tr-TR" dirty="0" err="1" smtClean="0"/>
              <a:t>electrostatic</a:t>
            </a:r>
            <a:r>
              <a:rPr lang="tr-TR" dirty="0" smtClean="0"/>
              <a:t> </a:t>
            </a:r>
            <a:r>
              <a:rPr lang="tr-TR" dirty="0" err="1" smtClean="0"/>
              <a:t>attraction</a:t>
            </a:r>
            <a:r>
              <a:rPr lang="tr-TR" dirty="0" smtClean="0"/>
              <a:t> </a:t>
            </a:r>
            <a:r>
              <a:rPr lang="tr-TR" dirty="0" err="1" smtClean="0"/>
              <a:t>between</a:t>
            </a:r>
            <a:r>
              <a:rPr lang="tr-TR" dirty="0" smtClean="0"/>
              <a:t> an </a:t>
            </a:r>
            <a:r>
              <a:rPr lang="tr-TR" dirty="0" err="1" smtClean="0"/>
              <a:t>ion</a:t>
            </a:r>
            <a:r>
              <a:rPr lang="tr-TR" dirty="0" smtClean="0"/>
              <a:t> </a:t>
            </a:r>
            <a:r>
              <a:rPr lang="tr-TR" dirty="0" err="1" smtClean="0"/>
              <a:t>and</a:t>
            </a:r>
            <a:r>
              <a:rPr lang="tr-TR" dirty="0" smtClean="0"/>
              <a:t> a </a:t>
            </a:r>
            <a:r>
              <a:rPr lang="tr-TR" dirty="0" err="1" smtClean="0"/>
              <a:t>molecule</a:t>
            </a:r>
            <a:r>
              <a:rPr lang="tr-TR" dirty="0" smtClean="0"/>
              <a:t> </a:t>
            </a:r>
            <a:r>
              <a:rPr lang="tr-TR" dirty="0" err="1" smtClean="0"/>
              <a:t>with</a:t>
            </a:r>
            <a:r>
              <a:rPr lang="tr-TR" dirty="0" smtClean="0"/>
              <a:t> a </a:t>
            </a:r>
            <a:r>
              <a:rPr lang="tr-TR" dirty="0" err="1" smtClean="0"/>
              <a:t>dipole</a:t>
            </a:r>
            <a:r>
              <a:rPr lang="tr-TR" dirty="0" smtClean="0"/>
              <a:t> is </a:t>
            </a:r>
            <a:r>
              <a:rPr lang="tr-TR" dirty="0" err="1" smtClean="0"/>
              <a:t>called</a:t>
            </a:r>
            <a:r>
              <a:rPr lang="tr-TR" dirty="0" smtClean="0"/>
              <a:t> an </a:t>
            </a:r>
            <a:r>
              <a:rPr lang="tr-TR" dirty="0" err="1" smtClean="0"/>
              <a:t>ion</a:t>
            </a:r>
            <a:r>
              <a:rPr lang="tr-TR" dirty="0" smtClean="0"/>
              <a:t>-</a:t>
            </a:r>
            <a:r>
              <a:rPr lang="tr-TR" dirty="0" err="1" smtClean="0"/>
              <a:t>dipole</a:t>
            </a:r>
            <a:r>
              <a:rPr lang="tr-TR" dirty="0" smtClean="0"/>
              <a:t> </a:t>
            </a:r>
            <a:r>
              <a:rPr lang="tr-TR" dirty="0" err="1" smtClean="0"/>
              <a:t>attraction</a:t>
            </a:r>
            <a:r>
              <a:rPr lang="tr-TR" dirty="0" smtClean="0"/>
              <a:t>. </a:t>
            </a:r>
            <a:r>
              <a:rPr lang="tr-TR" dirty="0" err="1" smtClean="0"/>
              <a:t>These</a:t>
            </a:r>
            <a:r>
              <a:rPr lang="tr-TR" dirty="0" smtClean="0"/>
              <a:t> </a:t>
            </a:r>
            <a:r>
              <a:rPr lang="tr-TR" dirty="0" err="1" smtClean="0"/>
              <a:t>attractions</a:t>
            </a:r>
            <a:r>
              <a:rPr lang="tr-TR" dirty="0" smtClean="0"/>
              <a:t> </a:t>
            </a:r>
            <a:r>
              <a:rPr lang="tr-TR" dirty="0" err="1" smtClean="0"/>
              <a:t>play</a:t>
            </a:r>
            <a:r>
              <a:rPr lang="tr-TR" dirty="0" smtClean="0"/>
              <a:t> an </a:t>
            </a:r>
            <a:r>
              <a:rPr lang="tr-TR" dirty="0" err="1" smtClean="0"/>
              <a:t>important</a:t>
            </a:r>
            <a:r>
              <a:rPr lang="tr-TR" dirty="0" smtClean="0"/>
              <a:t> role in </a:t>
            </a:r>
            <a:r>
              <a:rPr lang="tr-TR" dirty="0" err="1" smtClean="0"/>
              <a:t>the</a:t>
            </a:r>
            <a:r>
              <a:rPr lang="tr-TR" dirty="0" smtClean="0"/>
              <a:t> </a:t>
            </a:r>
            <a:r>
              <a:rPr lang="tr-TR" dirty="0" err="1" smtClean="0"/>
              <a:t>dissolution</a:t>
            </a:r>
            <a:r>
              <a:rPr lang="tr-TR" dirty="0" smtClean="0"/>
              <a:t> of </a:t>
            </a:r>
            <a:r>
              <a:rPr lang="tr-TR" dirty="0" err="1" smtClean="0"/>
              <a:t>ionic</a:t>
            </a:r>
            <a:r>
              <a:rPr lang="tr-TR" dirty="0" smtClean="0"/>
              <a:t> </a:t>
            </a:r>
            <a:r>
              <a:rPr lang="tr-TR" dirty="0" err="1" smtClean="0"/>
              <a:t>compounds</a:t>
            </a:r>
            <a:r>
              <a:rPr lang="tr-TR" dirty="0" smtClean="0"/>
              <a:t> in </a:t>
            </a:r>
            <a:r>
              <a:rPr lang="tr-TR" dirty="0" err="1" smtClean="0"/>
              <a:t>water</a:t>
            </a:r>
            <a:r>
              <a:rPr lang="tr-TR" dirty="0" smtClean="0"/>
              <a:t>.</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313508" y="227648"/>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5" name="Unvan 1"/>
          <p:cNvSpPr txBox="1">
            <a:spLocks/>
          </p:cNvSpPr>
          <p:nvPr/>
        </p:nvSpPr>
        <p:spPr>
          <a:xfrm>
            <a:off x="313508" y="1036411"/>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6" name="Unvan 1"/>
          <p:cNvSpPr txBox="1">
            <a:spLocks/>
          </p:cNvSpPr>
          <p:nvPr/>
        </p:nvSpPr>
        <p:spPr>
          <a:xfrm>
            <a:off x="947057" y="1260657"/>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7" name="Unvan 1"/>
          <p:cNvSpPr txBox="1">
            <a:spLocks/>
          </p:cNvSpPr>
          <p:nvPr/>
        </p:nvSpPr>
        <p:spPr>
          <a:xfrm>
            <a:off x="117566" y="382225"/>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11" name="Slayt Numarası Yer Tutucusu 10"/>
          <p:cNvSpPr>
            <a:spLocks noGrp="1"/>
          </p:cNvSpPr>
          <p:nvPr>
            <p:ph type="sldNum" sz="quarter" idx="12"/>
          </p:nvPr>
        </p:nvSpPr>
        <p:spPr/>
        <p:txBody>
          <a:bodyPr/>
          <a:lstStyle/>
          <a:p>
            <a:fld id="{127391D9-CC10-4A4A-86E9-952A044A6E7F}" type="slidenum">
              <a:rPr lang="tr-TR" smtClean="0"/>
              <a:pPr/>
              <a:t>3</a:t>
            </a:fld>
            <a:endParaRPr lang="tr-TR"/>
          </a:p>
        </p:txBody>
      </p:sp>
      <p:sp>
        <p:nvSpPr>
          <p:cNvPr id="14" name="Alt Başlık 2"/>
          <p:cNvSpPr txBox="1">
            <a:spLocks/>
          </p:cNvSpPr>
          <p:nvPr/>
        </p:nvSpPr>
        <p:spPr>
          <a:xfrm>
            <a:off x="179512" y="44624"/>
            <a:ext cx="8712968" cy="6264696"/>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lnSpc>
                <a:spcPct val="150000"/>
              </a:lnSpc>
            </a:pPr>
            <a:r>
              <a:rPr lang="tr-TR" dirty="0" err="1" smtClean="0"/>
              <a:t>When</a:t>
            </a:r>
            <a:r>
              <a:rPr lang="tr-TR" dirty="0" smtClean="0"/>
              <a:t> </a:t>
            </a:r>
            <a:r>
              <a:rPr lang="tr-TR" dirty="0" err="1" smtClean="0"/>
              <a:t>ionic</a:t>
            </a:r>
            <a:r>
              <a:rPr lang="tr-TR" dirty="0" smtClean="0"/>
              <a:t> </a:t>
            </a:r>
            <a:r>
              <a:rPr lang="tr-TR" dirty="0" err="1" smtClean="0"/>
              <a:t>compounds</a:t>
            </a:r>
            <a:r>
              <a:rPr lang="tr-TR" dirty="0" smtClean="0"/>
              <a:t> </a:t>
            </a:r>
            <a:r>
              <a:rPr lang="tr-TR" dirty="0" err="1" smtClean="0"/>
              <a:t>dissolve</a:t>
            </a:r>
            <a:r>
              <a:rPr lang="tr-TR" dirty="0" smtClean="0"/>
              <a:t> in </a:t>
            </a:r>
            <a:r>
              <a:rPr lang="tr-TR" dirty="0" err="1" smtClean="0"/>
              <a:t>water</a:t>
            </a:r>
            <a:r>
              <a:rPr lang="tr-TR" dirty="0" smtClean="0"/>
              <a:t>, </a:t>
            </a:r>
            <a:r>
              <a:rPr lang="tr-TR" dirty="0" err="1" smtClean="0"/>
              <a:t>the</a:t>
            </a:r>
            <a:r>
              <a:rPr lang="tr-TR" dirty="0" smtClean="0"/>
              <a:t> </a:t>
            </a:r>
            <a:r>
              <a:rPr lang="tr-TR" dirty="0" err="1" smtClean="0"/>
              <a:t>ions</a:t>
            </a:r>
            <a:r>
              <a:rPr lang="tr-TR" dirty="0" smtClean="0"/>
              <a:t> in </a:t>
            </a:r>
            <a:r>
              <a:rPr lang="tr-TR" dirty="0" err="1" smtClean="0"/>
              <a:t>the</a:t>
            </a:r>
            <a:r>
              <a:rPr lang="tr-TR" dirty="0" smtClean="0"/>
              <a:t> </a:t>
            </a:r>
            <a:r>
              <a:rPr lang="tr-TR" dirty="0" err="1" smtClean="0"/>
              <a:t>solid</a:t>
            </a:r>
            <a:r>
              <a:rPr lang="tr-TR" dirty="0" smtClean="0"/>
              <a:t> </a:t>
            </a:r>
            <a:r>
              <a:rPr lang="tr-TR" dirty="0" err="1" smtClean="0"/>
              <a:t>separate</a:t>
            </a:r>
            <a:r>
              <a:rPr lang="tr-TR" dirty="0" smtClean="0"/>
              <a:t> </a:t>
            </a:r>
            <a:r>
              <a:rPr lang="tr-TR" dirty="0" err="1" smtClean="0"/>
              <a:t>and</a:t>
            </a:r>
            <a:r>
              <a:rPr lang="tr-TR" dirty="0" smtClean="0"/>
              <a:t> </a:t>
            </a:r>
            <a:r>
              <a:rPr lang="tr-TR" dirty="0" err="1" smtClean="0"/>
              <a:t>disperse</a:t>
            </a:r>
            <a:r>
              <a:rPr lang="tr-TR" dirty="0" smtClean="0"/>
              <a:t> </a:t>
            </a:r>
            <a:r>
              <a:rPr lang="tr-TR" dirty="0" err="1" smtClean="0"/>
              <a:t>uniformly</a:t>
            </a:r>
            <a:r>
              <a:rPr lang="tr-TR" dirty="0" smtClean="0"/>
              <a:t> </a:t>
            </a:r>
            <a:r>
              <a:rPr lang="tr-TR" dirty="0" err="1" smtClean="0"/>
              <a:t>throughout</a:t>
            </a:r>
            <a:r>
              <a:rPr lang="tr-TR" dirty="0" smtClean="0"/>
              <a:t> </a:t>
            </a:r>
            <a:r>
              <a:rPr lang="tr-TR" dirty="0" err="1" smtClean="0"/>
              <a:t>the</a:t>
            </a:r>
            <a:r>
              <a:rPr lang="tr-TR" dirty="0" smtClean="0"/>
              <a:t> </a:t>
            </a:r>
            <a:r>
              <a:rPr lang="tr-TR" dirty="0" err="1" smtClean="0"/>
              <a:t>solution</a:t>
            </a:r>
            <a:r>
              <a:rPr lang="tr-TR" dirty="0" smtClean="0"/>
              <a:t> </a:t>
            </a:r>
            <a:r>
              <a:rPr lang="tr-TR" dirty="0" err="1" smtClean="0"/>
              <a:t>because</a:t>
            </a:r>
            <a:r>
              <a:rPr lang="tr-TR" dirty="0" smtClean="0"/>
              <a:t> </a:t>
            </a:r>
            <a:r>
              <a:rPr lang="tr-TR" dirty="0" err="1" smtClean="0"/>
              <a:t>water</a:t>
            </a:r>
            <a:r>
              <a:rPr lang="tr-TR" dirty="0" smtClean="0"/>
              <a:t> </a:t>
            </a:r>
            <a:r>
              <a:rPr lang="tr-TR" dirty="0" err="1" smtClean="0"/>
              <a:t>molecules</a:t>
            </a:r>
            <a:r>
              <a:rPr lang="tr-TR" dirty="0" smtClean="0"/>
              <a:t> </a:t>
            </a:r>
            <a:r>
              <a:rPr lang="tr-TR" dirty="0" err="1" smtClean="0"/>
              <a:t>surround</a:t>
            </a:r>
            <a:r>
              <a:rPr lang="tr-TR" dirty="0" smtClean="0"/>
              <a:t> </a:t>
            </a:r>
            <a:r>
              <a:rPr lang="tr-TR" dirty="0" err="1" smtClean="0"/>
              <a:t>and</a:t>
            </a:r>
            <a:r>
              <a:rPr lang="tr-TR" dirty="0" smtClean="0"/>
              <a:t> </a:t>
            </a:r>
            <a:r>
              <a:rPr lang="tr-TR" dirty="0" err="1" smtClean="0"/>
              <a:t>solvate</a:t>
            </a:r>
            <a:r>
              <a:rPr lang="tr-TR" dirty="0" smtClean="0"/>
              <a:t> </a:t>
            </a:r>
            <a:r>
              <a:rPr lang="tr-TR" dirty="0" err="1" smtClean="0"/>
              <a:t>the</a:t>
            </a:r>
            <a:r>
              <a:rPr lang="tr-TR" dirty="0" smtClean="0"/>
              <a:t> </a:t>
            </a:r>
            <a:r>
              <a:rPr lang="tr-TR" dirty="0" err="1" smtClean="0"/>
              <a:t>ions</a:t>
            </a:r>
            <a:r>
              <a:rPr lang="tr-TR" dirty="0" smtClean="0"/>
              <a:t>, </a:t>
            </a:r>
            <a:r>
              <a:rPr lang="tr-TR" dirty="0" err="1" smtClean="0"/>
              <a:t>reducing</a:t>
            </a:r>
            <a:r>
              <a:rPr lang="tr-TR" dirty="0" smtClean="0"/>
              <a:t> </a:t>
            </a:r>
            <a:r>
              <a:rPr lang="tr-TR" dirty="0" err="1" smtClean="0"/>
              <a:t>the</a:t>
            </a:r>
            <a:r>
              <a:rPr lang="tr-TR" dirty="0" smtClean="0"/>
              <a:t> </a:t>
            </a:r>
            <a:r>
              <a:rPr lang="tr-TR" dirty="0" err="1" smtClean="0"/>
              <a:t>strong</a:t>
            </a:r>
            <a:r>
              <a:rPr lang="tr-TR" dirty="0" smtClean="0"/>
              <a:t> </a:t>
            </a:r>
            <a:r>
              <a:rPr lang="tr-TR" dirty="0" err="1" smtClean="0"/>
              <a:t>electrostatic</a:t>
            </a:r>
            <a:r>
              <a:rPr lang="tr-TR" dirty="0" smtClean="0"/>
              <a:t> </a:t>
            </a:r>
            <a:r>
              <a:rPr lang="tr-TR" dirty="0" err="1" smtClean="0"/>
              <a:t>forces</a:t>
            </a:r>
            <a:r>
              <a:rPr lang="tr-TR" dirty="0" smtClean="0"/>
              <a:t> </a:t>
            </a:r>
            <a:r>
              <a:rPr lang="tr-TR" dirty="0" err="1" smtClean="0"/>
              <a:t>between</a:t>
            </a:r>
            <a:r>
              <a:rPr lang="tr-TR" dirty="0" smtClean="0"/>
              <a:t> </a:t>
            </a:r>
            <a:r>
              <a:rPr lang="tr-TR" dirty="0" err="1" smtClean="0"/>
              <a:t>them</a:t>
            </a:r>
            <a:r>
              <a:rPr lang="tr-TR" dirty="0" smtClean="0"/>
              <a:t>. </a:t>
            </a:r>
            <a:r>
              <a:rPr lang="tr-TR" dirty="0" err="1" smtClean="0"/>
              <a:t>This</a:t>
            </a:r>
            <a:r>
              <a:rPr lang="tr-TR" dirty="0" smtClean="0"/>
              <a:t> </a:t>
            </a:r>
            <a:r>
              <a:rPr lang="tr-TR" dirty="0" err="1" smtClean="0"/>
              <a:t>process</a:t>
            </a:r>
            <a:r>
              <a:rPr lang="tr-TR" dirty="0" smtClean="0"/>
              <a:t> </a:t>
            </a:r>
            <a:r>
              <a:rPr lang="tr-TR" dirty="0" err="1" smtClean="0"/>
              <a:t>represents</a:t>
            </a:r>
            <a:r>
              <a:rPr lang="tr-TR" dirty="0" smtClean="0"/>
              <a:t> a </a:t>
            </a:r>
            <a:r>
              <a:rPr lang="tr-TR" dirty="0" err="1" smtClean="0"/>
              <a:t>physical</a:t>
            </a:r>
            <a:r>
              <a:rPr lang="tr-TR" dirty="0" smtClean="0"/>
              <a:t> </a:t>
            </a:r>
            <a:r>
              <a:rPr lang="tr-TR" dirty="0" err="1" smtClean="0"/>
              <a:t>change</a:t>
            </a:r>
            <a:r>
              <a:rPr lang="tr-TR" dirty="0" smtClean="0"/>
              <a:t> </a:t>
            </a:r>
            <a:r>
              <a:rPr lang="tr-TR" dirty="0" err="1" smtClean="0"/>
              <a:t>known</a:t>
            </a:r>
            <a:r>
              <a:rPr lang="tr-TR" dirty="0" smtClean="0"/>
              <a:t> as </a:t>
            </a:r>
            <a:r>
              <a:rPr lang="tr-TR" dirty="0" err="1" smtClean="0"/>
              <a:t>dissociation</a:t>
            </a:r>
            <a:r>
              <a:rPr lang="tr-TR" dirty="0" smtClean="0"/>
              <a:t>. </a:t>
            </a:r>
            <a:r>
              <a:rPr lang="tr-TR" dirty="0" err="1" smtClean="0"/>
              <a:t>Again</a:t>
            </a:r>
            <a:r>
              <a:rPr lang="tr-TR" dirty="0" smtClean="0"/>
              <a:t>, </a:t>
            </a:r>
            <a:r>
              <a:rPr lang="tr-TR" dirty="0" err="1" smtClean="0"/>
              <a:t>we</a:t>
            </a:r>
            <a:r>
              <a:rPr lang="tr-TR" dirty="0" smtClean="0"/>
              <a:t> </a:t>
            </a:r>
            <a:r>
              <a:rPr lang="tr-TR" dirty="0" err="1" smtClean="0"/>
              <a:t>may</a:t>
            </a:r>
            <a:r>
              <a:rPr lang="tr-TR" dirty="0" smtClean="0"/>
              <a:t> say </a:t>
            </a:r>
            <a:r>
              <a:rPr lang="tr-TR" dirty="0" err="1" smtClean="0"/>
              <a:t>that</a:t>
            </a:r>
            <a:r>
              <a:rPr lang="tr-TR" dirty="0" smtClean="0"/>
              <a:t> </a:t>
            </a:r>
            <a:r>
              <a:rPr lang="tr-TR" dirty="0" err="1" smtClean="0"/>
              <a:t>under</a:t>
            </a:r>
            <a:r>
              <a:rPr lang="tr-TR" dirty="0" smtClean="0"/>
              <a:t> </a:t>
            </a:r>
            <a:r>
              <a:rPr lang="tr-TR" dirty="0" err="1" smtClean="0"/>
              <a:t>most</a:t>
            </a:r>
            <a:r>
              <a:rPr lang="tr-TR" dirty="0" smtClean="0"/>
              <a:t> </a:t>
            </a:r>
            <a:r>
              <a:rPr lang="tr-TR" dirty="0" err="1" smtClean="0"/>
              <a:t>conditions</a:t>
            </a:r>
            <a:r>
              <a:rPr lang="tr-TR" dirty="0" smtClean="0"/>
              <a:t>, </a:t>
            </a:r>
            <a:r>
              <a:rPr lang="tr-TR" dirty="0" err="1" smtClean="0"/>
              <a:t>ionic</a:t>
            </a:r>
            <a:r>
              <a:rPr lang="tr-TR" dirty="0" smtClean="0"/>
              <a:t> </a:t>
            </a:r>
            <a:r>
              <a:rPr lang="tr-TR" dirty="0" err="1" smtClean="0"/>
              <a:t>compounds</a:t>
            </a:r>
            <a:r>
              <a:rPr lang="tr-TR" dirty="0" smtClean="0"/>
              <a:t> </a:t>
            </a:r>
            <a:r>
              <a:rPr lang="tr-TR" dirty="0" err="1" smtClean="0"/>
              <a:t>will</a:t>
            </a:r>
            <a:r>
              <a:rPr lang="tr-TR" dirty="0" smtClean="0"/>
              <a:t> </a:t>
            </a:r>
            <a:r>
              <a:rPr lang="tr-TR" dirty="0" err="1" smtClean="0"/>
              <a:t>dissociate</a:t>
            </a:r>
            <a:r>
              <a:rPr lang="tr-TR" dirty="0" smtClean="0"/>
              <a:t> </a:t>
            </a:r>
            <a:r>
              <a:rPr lang="tr-TR" dirty="0" err="1" smtClean="0"/>
              <a:t>nearly</a:t>
            </a:r>
            <a:r>
              <a:rPr lang="tr-TR" dirty="0" smtClean="0"/>
              <a:t> </a:t>
            </a:r>
            <a:r>
              <a:rPr lang="tr-TR" dirty="0" err="1" smtClean="0"/>
              <a:t>completely</a:t>
            </a:r>
            <a:r>
              <a:rPr lang="tr-TR" dirty="0" smtClean="0"/>
              <a:t> </a:t>
            </a:r>
            <a:r>
              <a:rPr lang="tr-TR" dirty="0" err="1" smtClean="0"/>
              <a:t>when</a:t>
            </a:r>
            <a:r>
              <a:rPr lang="tr-TR" dirty="0" smtClean="0"/>
              <a:t> </a:t>
            </a:r>
            <a:r>
              <a:rPr lang="tr-TR" dirty="0" err="1" smtClean="0"/>
              <a:t>dissolved</a:t>
            </a:r>
            <a:r>
              <a:rPr lang="tr-TR" dirty="0" smtClean="0"/>
              <a:t>, </a:t>
            </a:r>
            <a:r>
              <a:rPr lang="tr-TR" dirty="0" err="1" smtClean="0"/>
              <a:t>and</a:t>
            </a:r>
            <a:r>
              <a:rPr lang="tr-TR" dirty="0" smtClean="0"/>
              <a:t> </a:t>
            </a:r>
            <a:r>
              <a:rPr lang="tr-TR" dirty="0" err="1" smtClean="0"/>
              <a:t>so</a:t>
            </a:r>
            <a:r>
              <a:rPr lang="tr-TR" dirty="0" smtClean="0"/>
              <a:t> </a:t>
            </a:r>
            <a:r>
              <a:rPr lang="tr-TR" dirty="0" err="1" smtClean="0"/>
              <a:t>they</a:t>
            </a:r>
            <a:r>
              <a:rPr lang="tr-TR" dirty="0" smtClean="0"/>
              <a:t> </a:t>
            </a:r>
            <a:r>
              <a:rPr lang="tr-TR" dirty="0" err="1" smtClean="0"/>
              <a:t>are</a:t>
            </a:r>
            <a:r>
              <a:rPr lang="tr-TR" dirty="0" smtClean="0"/>
              <a:t> </a:t>
            </a:r>
            <a:r>
              <a:rPr lang="tr-TR" dirty="0" err="1" smtClean="0"/>
              <a:t>classified</a:t>
            </a:r>
            <a:r>
              <a:rPr lang="tr-TR" dirty="0" smtClean="0"/>
              <a:t> as </a:t>
            </a:r>
            <a:r>
              <a:rPr lang="tr-TR" dirty="0" err="1" smtClean="0"/>
              <a:t>strong</a:t>
            </a:r>
            <a:r>
              <a:rPr lang="tr-TR" dirty="0" smtClean="0"/>
              <a:t> </a:t>
            </a:r>
            <a:r>
              <a:rPr lang="tr-TR" dirty="0" err="1" smtClean="0"/>
              <a:t>electrolytes</a:t>
            </a:r>
            <a:r>
              <a:rPr lang="tr-TR" dirty="0" smtClean="0"/>
              <a:t>.</a:t>
            </a:r>
          </a:p>
          <a:p>
            <a:pPr algn="just" fontAlgn="base">
              <a:lnSpc>
                <a:spcPct val="150000"/>
              </a:lnSpc>
            </a:pPr>
            <a:r>
              <a:rPr lang="tr-TR" dirty="0" err="1" smtClean="0"/>
              <a:t>Ion</a:t>
            </a:r>
            <a:r>
              <a:rPr lang="tr-TR" dirty="0" smtClean="0"/>
              <a:t>-</a:t>
            </a:r>
            <a:r>
              <a:rPr lang="tr-TR" dirty="0" err="1" smtClean="0"/>
              <a:t>dipole</a:t>
            </a:r>
            <a:r>
              <a:rPr lang="tr-TR" dirty="0" smtClean="0"/>
              <a:t> </a:t>
            </a:r>
            <a:r>
              <a:rPr lang="tr-TR" dirty="0" err="1" smtClean="0"/>
              <a:t>forces</a:t>
            </a:r>
            <a:r>
              <a:rPr lang="tr-TR" dirty="0" smtClean="0"/>
              <a:t> </a:t>
            </a:r>
            <a:r>
              <a:rPr lang="tr-TR" dirty="0" err="1" smtClean="0"/>
              <a:t>attract</a:t>
            </a:r>
            <a:r>
              <a:rPr lang="tr-TR" dirty="0" smtClean="0"/>
              <a:t> </a:t>
            </a:r>
            <a:r>
              <a:rPr lang="tr-TR" dirty="0" err="1" smtClean="0"/>
              <a:t>the</a:t>
            </a:r>
            <a:r>
              <a:rPr lang="tr-TR" dirty="0" smtClean="0"/>
              <a:t> </a:t>
            </a:r>
            <a:r>
              <a:rPr lang="tr-TR" dirty="0" err="1" smtClean="0"/>
              <a:t>positive</a:t>
            </a:r>
            <a:r>
              <a:rPr lang="tr-TR" dirty="0" smtClean="0"/>
              <a:t> (</a:t>
            </a:r>
            <a:r>
              <a:rPr lang="tr-TR" dirty="0" err="1" smtClean="0"/>
              <a:t>hydrogen</a:t>
            </a:r>
            <a:r>
              <a:rPr lang="tr-TR" dirty="0" smtClean="0"/>
              <a:t>) </a:t>
            </a:r>
            <a:r>
              <a:rPr lang="tr-TR" dirty="0" err="1" smtClean="0"/>
              <a:t>end</a:t>
            </a:r>
            <a:r>
              <a:rPr lang="tr-TR" dirty="0" smtClean="0"/>
              <a:t> of </a:t>
            </a:r>
            <a:r>
              <a:rPr lang="tr-TR" dirty="0" err="1" smtClean="0"/>
              <a:t>the</a:t>
            </a:r>
            <a:r>
              <a:rPr lang="tr-TR" dirty="0" smtClean="0"/>
              <a:t> polar </a:t>
            </a:r>
            <a:r>
              <a:rPr lang="tr-TR" dirty="0" err="1" smtClean="0"/>
              <a:t>water</a:t>
            </a:r>
            <a:r>
              <a:rPr lang="tr-TR" dirty="0" smtClean="0"/>
              <a:t> </a:t>
            </a:r>
            <a:r>
              <a:rPr lang="tr-TR" dirty="0" err="1" smtClean="0"/>
              <a:t>molecules</a:t>
            </a:r>
            <a:r>
              <a:rPr lang="tr-TR" dirty="0" smtClean="0"/>
              <a:t> </a:t>
            </a:r>
            <a:r>
              <a:rPr lang="tr-TR" dirty="0" err="1" smtClean="0"/>
              <a:t>to</a:t>
            </a:r>
            <a:r>
              <a:rPr lang="tr-TR" dirty="0" smtClean="0"/>
              <a:t> </a:t>
            </a:r>
            <a:r>
              <a:rPr lang="tr-TR" dirty="0" err="1" smtClean="0"/>
              <a:t>the</a:t>
            </a:r>
            <a:r>
              <a:rPr lang="tr-TR" dirty="0" smtClean="0"/>
              <a:t> </a:t>
            </a:r>
            <a:r>
              <a:rPr lang="tr-TR" dirty="0" err="1" smtClean="0"/>
              <a:t>negative</a:t>
            </a:r>
            <a:r>
              <a:rPr lang="tr-TR" dirty="0" smtClean="0"/>
              <a:t> </a:t>
            </a:r>
            <a:r>
              <a:rPr lang="tr-TR" dirty="0" err="1" smtClean="0"/>
              <a:t>chloride</a:t>
            </a:r>
            <a:r>
              <a:rPr lang="tr-TR" dirty="0" smtClean="0"/>
              <a:t> </a:t>
            </a:r>
            <a:r>
              <a:rPr lang="tr-TR" dirty="0" err="1" smtClean="0"/>
              <a:t>ions</a:t>
            </a:r>
            <a:r>
              <a:rPr lang="tr-TR" dirty="0" smtClean="0"/>
              <a:t> at </a:t>
            </a:r>
            <a:r>
              <a:rPr lang="tr-TR" dirty="0" err="1" smtClean="0"/>
              <a:t>the</a:t>
            </a:r>
            <a:r>
              <a:rPr lang="tr-TR" dirty="0" smtClean="0"/>
              <a:t> </a:t>
            </a:r>
            <a:r>
              <a:rPr lang="tr-TR" dirty="0" err="1" smtClean="0"/>
              <a:t>surface</a:t>
            </a:r>
            <a:r>
              <a:rPr lang="tr-TR" dirty="0" smtClean="0"/>
              <a:t> of </a:t>
            </a:r>
            <a:r>
              <a:rPr lang="tr-TR" dirty="0" err="1" smtClean="0"/>
              <a:t>the</a:t>
            </a:r>
            <a:r>
              <a:rPr lang="tr-TR" dirty="0" smtClean="0"/>
              <a:t> </a:t>
            </a:r>
            <a:r>
              <a:rPr lang="tr-TR" dirty="0" err="1" smtClean="0"/>
              <a:t>solid</a:t>
            </a:r>
            <a:r>
              <a:rPr lang="tr-TR" dirty="0" smtClean="0"/>
              <a:t>, </a:t>
            </a:r>
            <a:r>
              <a:rPr lang="tr-TR" dirty="0" err="1" smtClean="0"/>
              <a:t>and</a:t>
            </a:r>
            <a:r>
              <a:rPr lang="tr-TR" dirty="0" smtClean="0"/>
              <a:t> </a:t>
            </a:r>
            <a:r>
              <a:rPr lang="tr-TR" dirty="0" err="1" smtClean="0"/>
              <a:t>they</a:t>
            </a:r>
            <a:r>
              <a:rPr lang="tr-TR" dirty="0" smtClean="0"/>
              <a:t> </a:t>
            </a:r>
            <a:r>
              <a:rPr lang="tr-TR" dirty="0" err="1" smtClean="0"/>
              <a:t>attract</a:t>
            </a:r>
            <a:r>
              <a:rPr lang="tr-TR" dirty="0" smtClean="0"/>
              <a:t> </a:t>
            </a:r>
            <a:r>
              <a:rPr lang="tr-TR" dirty="0" err="1" smtClean="0"/>
              <a:t>the</a:t>
            </a:r>
            <a:r>
              <a:rPr lang="tr-TR" dirty="0" smtClean="0"/>
              <a:t> </a:t>
            </a:r>
            <a:r>
              <a:rPr lang="tr-TR" dirty="0" err="1" smtClean="0"/>
              <a:t>negative</a:t>
            </a:r>
            <a:r>
              <a:rPr lang="tr-TR" dirty="0" smtClean="0"/>
              <a:t> (</a:t>
            </a:r>
            <a:r>
              <a:rPr lang="tr-TR" dirty="0" err="1" smtClean="0"/>
              <a:t>oxygen</a:t>
            </a:r>
            <a:r>
              <a:rPr lang="tr-TR" dirty="0" smtClean="0"/>
              <a:t>) </a:t>
            </a:r>
            <a:r>
              <a:rPr lang="tr-TR" dirty="0" err="1" smtClean="0"/>
              <a:t>ends</a:t>
            </a:r>
            <a:r>
              <a:rPr lang="tr-TR" dirty="0" smtClean="0"/>
              <a:t> </a:t>
            </a:r>
            <a:r>
              <a:rPr lang="tr-TR" dirty="0" err="1" smtClean="0"/>
              <a:t>to</a:t>
            </a:r>
            <a:r>
              <a:rPr lang="tr-TR" dirty="0" smtClean="0"/>
              <a:t> </a:t>
            </a:r>
            <a:r>
              <a:rPr lang="tr-TR" dirty="0" err="1" smtClean="0"/>
              <a:t>the</a:t>
            </a:r>
            <a:r>
              <a:rPr lang="tr-TR" dirty="0" smtClean="0"/>
              <a:t> </a:t>
            </a:r>
            <a:r>
              <a:rPr lang="tr-TR" dirty="0" err="1" smtClean="0"/>
              <a:t>positive</a:t>
            </a:r>
            <a:r>
              <a:rPr lang="tr-TR" dirty="0" smtClean="0"/>
              <a:t> </a:t>
            </a:r>
            <a:r>
              <a:rPr lang="tr-TR" dirty="0" err="1" smtClean="0"/>
              <a:t>potassium</a:t>
            </a:r>
            <a:r>
              <a:rPr lang="tr-TR" dirty="0" smtClean="0"/>
              <a:t> </a:t>
            </a:r>
            <a:r>
              <a:rPr lang="tr-TR" dirty="0" err="1" smtClean="0"/>
              <a:t>ions</a:t>
            </a:r>
            <a:r>
              <a:rPr lang="tr-TR" dirty="0" smtClean="0"/>
              <a:t>. </a:t>
            </a:r>
            <a:endParaRPr lang="tr-TR" dirty="0"/>
          </a:p>
        </p:txBody>
      </p:sp>
    </p:spTree>
    <p:extLst>
      <p:ext uri="{BB962C8B-B14F-4D97-AF65-F5344CB8AC3E}">
        <p14:creationId xmlns:p14="http://schemas.microsoft.com/office/powerpoint/2010/main" xmlns="" val="371284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Dikdörtgen"/>
          <p:cNvSpPr/>
          <p:nvPr/>
        </p:nvSpPr>
        <p:spPr>
          <a:xfrm>
            <a:off x="179512" y="2420888"/>
            <a:ext cx="8712968" cy="3970318"/>
          </a:xfrm>
          <a:prstGeom prst="rect">
            <a:avLst/>
          </a:prstGeom>
        </p:spPr>
        <p:txBody>
          <a:bodyPr wrap="square">
            <a:spAutoFit/>
          </a:bodyPr>
          <a:lstStyle/>
          <a:p>
            <a:pPr algn="just" fontAlgn="base">
              <a:lnSpc>
                <a:spcPct val="150000"/>
              </a:lnSpc>
            </a:pPr>
            <a:r>
              <a:rPr lang="tr-TR" sz="2400" dirty="0" err="1" smtClean="0"/>
              <a:t>The</a:t>
            </a:r>
            <a:r>
              <a:rPr lang="tr-TR" sz="2400" dirty="0" smtClean="0"/>
              <a:t> </a:t>
            </a:r>
            <a:r>
              <a:rPr lang="tr-TR" sz="2400" dirty="0" err="1" smtClean="0"/>
              <a:t>reduction</a:t>
            </a:r>
            <a:r>
              <a:rPr lang="tr-TR" sz="2400" dirty="0" smtClean="0"/>
              <a:t> of </a:t>
            </a:r>
            <a:r>
              <a:rPr lang="tr-TR" sz="2400" dirty="0" err="1" smtClean="0"/>
              <a:t>the</a:t>
            </a:r>
            <a:r>
              <a:rPr lang="tr-TR" sz="2400" dirty="0" smtClean="0"/>
              <a:t> </a:t>
            </a:r>
            <a:r>
              <a:rPr lang="tr-TR" sz="2400" dirty="0" err="1" smtClean="0"/>
              <a:t>electrostatic</a:t>
            </a:r>
            <a:r>
              <a:rPr lang="tr-TR" sz="2400" dirty="0" smtClean="0"/>
              <a:t> </a:t>
            </a:r>
            <a:r>
              <a:rPr lang="tr-TR" sz="2400" dirty="0" err="1" smtClean="0"/>
              <a:t>attraction</a:t>
            </a:r>
            <a:r>
              <a:rPr lang="tr-TR" sz="2400" dirty="0" smtClean="0"/>
              <a:t> </a:t>
            </a:r>
            <a:r>
              <a:rPr lang="tr-TR" sz="2400" dirty="0" err="1" smtClean="0"/>
              <a:t>permits</a:t>
            </a:r>
            <a:r>
              <a:rPr lang="tr-TR" sz="2400" dirty="0" smtClean="0"/>
              <a:t> </a:t>
            </a:r>
            <a:r>
              <a:rPr lang="tr-TR" sz="2400" dirty="0" err="1" smtClean="0"/>
              <a:t>the</a:t>
            </a:r>
            <a:r>
              <a:rPr lang="tr-TR" sz="2400" dirty="0" smtClean="0"/>
              <a:t> </a:t>
            </a:r>
            <a:r>
              <a:rPr lang="tr-TR" sz="2400" dirty="0" err="1" smtClean="0"/>
              <a:t>independent</a:t>
            </a:r>
            <a:r>
              <a:rPr lang="tr-TR" sz="2400" dirty="0" smtClean="0"/>
              <a:t> </a:t>
            </a:r>
            <a:r>
              <a:rPr lang="tr-TR" sz="2400" dirty="0" err="1" smtClean="0"/>
              <a:t>motion</a:t>
            </a:r>
            <a:r>
              <a:rPr lang="tr-TR" sz="2400" dirty="0" smtClean="0"/>
              <a:t> of </a:t>
            </a:r>
            <a:r>
              <a:rPr lang="tr-TR" sz="2400" dirty="0" err="1" smtClean="0"/>
              <a:t>each</a:t>
            </a:r>
            <a:r>
              <a:rPr lang="tr-TR" sz="2400" dirty="0" smtClean="0"/>
              <a:t> </a:t>
            </a:r>
            <a:r>
              <a:rPr lang="tr-TR" sz="2400" dirty="0" err="1" smtClean="0"/>
              <a:t>hydrated</a:t>
            </a:r>
            <a:r>
              <a:rPr lang="tr-TR" sz="2400" dirty="0" smtClean="0"/>
              <a:t> </a:t>
            </a:r>
            <a:r>
              <a:rPr lang="tr-TR" sz="2400" dirty="0" err="1" smtClean="0"/>
              <a:t>ion</a:t>
            </a:r>
            <a:r>
              <a:rPr lang="tr-TR" sz="2400" dirty="0" smtClean="0"/>
              <a:t> in a </a:t>
            </a:r>
            <a:r>
              <a:rPr lang="tr-TR" sz="2400" dirty="0" err="1" smtClean="0"/>
              <a:t>dilute</a:t>
            </a:r>
            <a:r>
              <a:rPr lang="tr-TR" sz="2400" dirty="0" smtClean="0"/>
              <a:t> </a:t>
            </a:r>
            <a:r>
              <a:rPr lang="tr-TR" sz="2400" dirty="0" err="1" smtClean="0"/>
              <a:t>solution</a:t>
            </a:r>
            <a:r>
              <a:rPr lang="tr-TR" sz="2400" dirty="0" smtClean="0"/>
              <a:t>, </a:t>
            </a:r>
            <a:r>
              <a:rPr lang="tr-TR" sz="2400" dirty="0" err="1" smtClean="0"/>
              <a:t>resulting</a:t>
            </a:r>
            <a:r>
              <a:rPr lang="tr-TR" sz="2400" dirty="0" smtClean="0"/>
              <a:t> in an </a:t>
            </a:r>
            <a:r>
              <a:rPr lang="tr-TR" sz="2400" dirty="0" err="1" smtClean="0"/>
              <a:t>increase</a:t>
            </a:r>
            <a:r>
              <a:rPr lang="tr-TR" sz="2400" dirty="0" smtClean="0"/>
              <a:t> in </a:t>
            </a:r>
            <a:r>
              <a:rPr lang="tr-TR" sz="2400" dirty="0" err="1" smtClean="0"/>
              <a:t>the</a:t>
            </a:r>
            <a:r>
              <a:rPr lang="tr-TR" sz="2400" dirty="0" smtClean="0"/>
              <a:t> </a:t>
            </a:r>
            <a:r>
              <a:rPr lang="tr-TR" sz="2400" dirty="0" err="1" smtClean="0"/>
              <a:t>disorder</a:t>
            </a:r>
            <a:r>
              <a:rPr lang="tr-TR" sz="2400" dirty="0" smtClean="0"/>
              <a:t> of </a:t>
            </a:r>
            <a:r>
              <a:rPr lang="tr-TR" sz="2400" dirty="0" err="1" smtClean="0"/>
              <a:t>the</a:t>
            </a:r>
            <a:r>
              <a:rPr lang="tr-TR" sz="2400" dirty="0" smtClean="0"/>
              <a:t> </a:t>
            </a:r>
            <a:r>
              <a:rPr lang="tr-TR" sz="2400" dirty="0" err="1" smtClean="0"/>
              <a:t>system</a:t>
            </a:r>
            <a:r>
              <a:rPr lang="tr-TR" sz="2400" dirty="0" smtClean="0"/>
              <a:t> as </a:t>
            </a:r>
            <a:r>
              <a:rPr lang="tr-TR" sz="2400" dirty="0" err="1" smtClean="0"/>
              <a:t>the</a:t>
            </a:r>
            <a:r>
              <a:rPr lang="tr-TR" sz="2400" dirty="0" smtClean="0"/>
              <a:t> </a:t>
            </a:r>
            <a:r>
              <a:rPr lang="tr-TR" sz="2400" dirty="0" err="1" smtClean="0"/>
              <a:t>ions</a:t>
            </a:r>
            <a:r>
              <a:rPr lang="tr-TR" sz="2400" dirty="0" smtClean="0"/>
              <a:t> </a:t>
            </a:r>
            <a:r>
              <a:rPr lang="tr-TR" sz="2400" dirty="0" err="1" smtClean="0"/>
              <a:t>change</a:t>
            </a:r>
            <a:r>
              <a:rPr lang="tr-TR" sz="2400" dirty="0" smtClean="0"/>
              <a:t> </a:t>
            </a:r>
            <a:r>
              <a:rPr lang="tr-TR" sz="2400" dirty="0" err="1" smtClean="0"/>
              <a:t>from</a:t>
            </a:r>
            <a:r>
              <a:rPr lang="tr-TR" sz="2400" dirty="0" smtClean="0"/>
              <a:t> </a:t>
            </a:r>
            <a:r>
              <a:rPr lang="tr-TR" sz="2400" dirty="0" err="1" smtClean="0"/>
              <a:t>their</a:t>
            </a:r>
            <a:r>
              <a:rPr lang="tr-TR" sz="2400" dirty="0" smtClean="0"/>
              <a:t> </a:t>
            </a:r>
            <a:r>
              <a:rPr lang="tr-TR" sz="2400" dirty="0" err="1" smtClean="0"/>
              <a:t>fixed</a:t>
            </a:r>
            <a:r>
              <a:rPr lang="tr-TR" sz="2400" dirty="0" smtClean="0"/>
              <a:t> </a:t>
            </a:r>
            <a:r>
              <a:rPr lang="tr-TR" sz="2400" dirty="0" err="1" smtClean="0"/>
              <a:t>and</a:t>
            </a:r>
            <a:r>
              <a:rPr lang="tr-TR" sz="2400" dirty="0" smtClean="0"/>
              <a:t> </a:t>
            </a:r>
            <a:r>
              <a:rPr lang="tr-TR" sz="2400" dirty="0" err="1" smtClean="0"/>
              <a:t>ordered</a:t>
            </a:r>
            <a:r>
              <a:rPr lang="tr-TR" sz="2400" dirty="0" smtClean="0"/>
              <a:t> </a:t>
            </a:r>
            <a:r>
              <a:rPr lang="tr-TR" sz="2400" dirty="0" err="1" smtClean="0"/>
              <a:t>positions</a:t>
            </a:r>
            <a:r>
              <a:rPr lang="tr-TR" sz="2400" dirty="0" smtClean="0"/>
              <a:t> in </a:t>
            </a:r>
            <a:r>
              <a:rPr lang="tr-TR" sz="2400" dirty="0" err="1" smtClean="0"/>
              <a:t>the</a:t>
            </a:r>
            <a:r>
              <a:rPr lang="tr-TR" sz="2400" dirty="0" smtClean="0"/>
              <a:t> </a:t>
            </a:r>
            <a:r>
              <a:rPr lang="tr-TR" sz="2400" dirty="0" err="1" smtClean="0"/>
              <a:t>crystal</a:t>
            </a:r>
            <a:r>
              <a:rPr lang="tr-TR" sz="2400" dirty="0" smtClean="0"/>
              <a:t> </a:t>
            </a:r>
            <a:r>
              <a:rPr lang="tr-TR" sz="2400" dirty="0" err="1" smtClean="0"/>
              <a:t>to</a:t>
            </a:r>
            <a:r>
              <a:rPr lang="tr-TR" sz="2400" dirty="0" smtClean="0"/>
              <a:t> mobile </a:t>
            </a:r>
            <a:r>
              <a:rPr lang="tr-TR" sz="2400" dirty="0" err="1" smtClean="0"/>
              <a:t>and</a:t>
            </a:r>
            <a:r>
              <a:rPr lang="tr-TR" sz="2400" dirty="0" smtClean="0"/>
              <a:t> </a:t>
            </a:r>
            <a:r>
              <a:rPr lang="tr-TR" sz="2400" dirty="0" err="1" smtClean="0"/>
              <a:t>much</a:t>
            </a:r>
            <a:r>
              <a:rPr lang="tr-TR" sz="2400" dirty="0" smtClean="0"/>
              <a:t> </a:t>
            </a:r>
            <a:r>
              <a:rPr lang="tr-TR" sz="2400" dirty="0" err="1" smtClean="0"/>
              <a:t>more</a:t>
            </a:r>
            <a:r>
              <a:rPr lang="tr-TR" sz="2400" dirty="0" smtClean="0"/>
              <a:t> </a:t>
            </a:r>
            <a:r>
              <a:rPr lang="tr-TR" sz="2400" dirty="0" err="1" smtClean="0"/>
              <a:t>disordered</a:t>
            </a:r>
            <a:r>
              <a:rPr lang="tr-TR" sz="2400" dirty="0" smtClean="0"/>
              <a:t> </a:t>
            </a:r>
            <a:r>
              <a:rPr lang="tr-TR" sz="2400" dirty="0" err="1" smtClean="0"/>
              <a:t>states</a:t>
            </a:r>
            <a:r>
              <a:rPr lang="tr-TR" sz="2400" dirty="0" smtClean="0"/>
              <a:t> in </a:t>
            </a:r>
            <a:r>
              <a:rPr lang="tr-TR" sz="2400" dirty="0" err="1" smtClean="0"/>
              <a:t>solution</a:t>
            </a:r>
            <a:r>
              <a:rPr lang="tr-TR" sz="2400" dirty="0" smtClean="0"/>
              <a:t>. </a:t>
            </a:r>
            <a:r>
              <a:rPr lang="tr-TR" sz="2400" dirty="0" err="1" smtClean="0"/>
              <a:t>This</a:t>
            </a:r>
            <a:r>
              <a:rPr lang="tr-TR" sz="2400" dirty="0" smtClean="0"/>
              <a:t> </a:t>
            </a:r>
            <a:r>
              <a:rPr lang="tr-TR" sz="2400" dirty="0" err="1" smtClean="0"/>
              <a:t>increased</a:t>
            </a:r>
            <a:r>
              <a:rPr lang="tr-TR" sz="2400" dirty="0" smtClean="0"/>
              <a:t> </a:t>
            </a:r>
            <a:r>
              <a:rPr lang="tr-TR" sz="2400" dirty="0" err="1" smtClean="0"/>
              <a:t>disorder</a:t>
            </a:r>
            <a:r>
              <a:rPr lang="tr-TR" sz="2400" dirty="0" smtClean="0"/>
              <a:t> is </a:t>
            </a:r>
            <a:r>
              <a:rPr lang="tr-TR" sz="2400" dirty="0" err="1" smtClean="0"/>
              <a:t>responsible</a:t>
            </a:r>
            <a:r>
              <a:rPr lang="tr-TR" sz="2400" dirty="0" smtClean="0"/>
              <a:t> </a:t>
            </a:r>
            <a:r>
              <a:rPr lang="tr-TR" sz="2400" dirty="0" err="1" smtClean="0"/>
              <a:t>for</a:t>
            </a:r>
            <a:r>
              <a:rPr lang="tr-TR" sz="2400" dirty="0" smtClean="0"/>
              <a:t> </a:t>
            </a:r>
            <a:r>
              <a:rPr lang="tr-TR" sz="2400" dirty="0" err="1" smtClean="0"/>
              <a:t>the</a:t>
            </a:r>
            <a:r>
              <a:rPr lang="tr-TR" sz="2400" dirty="0" smtClean="0"/>
              <a:t> </a:t>
            </a:r>
            <a:r>
              <a:rPr lang="tr-TR" sz="2400" dirty="0" err="1" smtClean="0"/>
              <a:t>dissolution</a:t>
            </a:r>
            <a:r>
              <a:rPr lang="tr-TR" sz="2400" dirty="0" smtClean="0"/>
              <a:t> of </a:t>
            </a:r>
            <a:r>
              <a:rPr lang="tr-TR" sz="2400" dirty="0" err="1" smtClean="0"/>
              <a:t>many</a:t>
            </a:r>
            <a:r>
              <a:rPr lang="tr-TR" sz="2400" dirty="0" smtClean="0"/>
              <a:t> </a:t>
            </a:r>
            <a:r>
              <a:rPr lang="tr-TR" sz="2400" dirty="0" err="1" smtClean="0"/>
              <a:t>ionic</a:t>
            </a:r>
            <a:r>
              <a:rPr lang="tr-TR" sz="2400" dirty="0" smtClean="0"/>
              <a:t> </a:t>
            </a:r>
            <a:r>
              <a:rPr lang="tr-TR" sz="2400" dirty="0" err="1" smtClean="0"/>
              <a:t>compounds</a:t>
            </a:r>
            <a:r>
              <a:rPr lang="tr-TR" sz="2400" dirty="0" smtClean="0"/>
              <a:t>, </a:t>
            </a:r>
            <a:r>
              <a:rPr lang="tr-TR" sz="2400" dirty="0" err="1" smtClean="0"/>
              <a:t>including</a:t>
            </a:r>
            <a:r>
              <a:rPr lang="tr-TR" sz="2400" dirty="0" smtClean="0"/>
              <a:t> </a:t>
            </a:r>
            <a:r>
              <a:rPr lang="tr-TR" sz="2400" dirty="0" err="1" smtClean="0"/>
              <a:t>KCl</a:t>
            </a:r>
            <a:r>
              <a:rPr lang="tr-TR" sz="2400" dirty="0" smtClean="0"/>
              <a:t>, </a:t>
            </a:r>
            <a:r>
              <a:rPr lang="tr-TR" sz="2400" dirty="0" err="1" smtClean="0"/>
              <a:t>which</a:t>
            </a:r>
            <a:r>
              <a:rPr lang="tr-TR" sz="2400" dirty="0" smtClean="0"/>
              <a:t> </a:t>
            </a:r>
            <a:r>
              <a:rPr lang="tr-TR" sz="2400" dirty="0" err="1" smtClean="0"/>
              <a:t>dissolve</a:t>
            </a:r>
            <a:r>
              <a:rPr lang="tr-TR" sz="2400" dirty="0" smtClean="0"/>
              <a:t> </a:t>
            </a:r>
            <a:r>
              <a:rPr lang="tr-TR" sz="2400" dirty="0" err="1" smtClean="0"/>
              <a:t>with</a:t>
            </a:r>
            <a:r>
              <a:rPr lang="tr-TR" sz="2400" dirty="0" smtClean="0"/>
              <a:t> </a:t>
            </a:r>
            <a:r>
              <a:rPr lang="tr-TR" sz="2400" dirty="0" err="1" smtClean="0"/>
              <a:t>absorption</a:t>
            </a:r>
            <a:r>
              <a:rPr lang="tr-TR" sz="2400" dirty="0" smtClean="0"/>
              <a:t> of </a:t>
            </a:r>
            <a:r>
              <a:rPr lang="tr-TR" sz="2400" dirty="0" err="1" smtClean="0"/>
              <a:t>heat</a:t>
            </a:r>
            <a:r>
              <a:rPr lang="tr-TR" sz="2400" dirty="0" smtClean="0"/>
              <a:t>.</a:t>
            </a:r>
            <a:endParaRPr lang="tr-TR" sz="2400" dirty="0"/>
          </a:p>
        </p:txBody>
      </p:sp>
      <p:sp>
        <p:nvSpPr>
          <p:cNvPr id="5" name="Alt Başlık 2"/>
          <p:cNvSpPr txBox="1">
            <a:spLocks/>
          </p:cNvSpPr>
          <p:nvPr/>
        </p:nvSpPr>
        <p:spPr>
          <a:xfrm>
            <a:off x="179512" y="44624"/>
            <a:ext cx="8712968" cy="522920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lnSpc>
                <a:spcPct val="150000"/>
              </a:lnSpc>
            </a:pPr>
            <a:r>
              <a:rPr lang="tr-TR" dirty="0" err="1" smtClean="0"/>
              <a:t>The</a:t>
            </a:r>
            <a:r>
              <a:rPr lang="tr-TR" dirty="0" smtClean="0"/>
              <a:t> </a:t>
            </a:r>
            <a:r>
              <a:rPr lang="tr-TR" dirty="0" err="1" smtClean="0"/>
              <a:t>water</a:t>
            </a:r>
            <a:r>
              <a:rPr lang="tr-TR" dirty="0" smtClean="0"/>
              <a:t> </a:t>
            </a:r>
            <a:r>
              <a:rPr lang="tr-TR" dirty="0" err="1" smtClean="0"/>
              <a:t>molecules</a:t>
            </a:r>
            <a:r>
              <a:rPr lang="tr-TR" dirty="0" smtClean="0"/>
              <a:t> </a:t>
            </a:r>
            <a:r>
              <a:rPr lang="tr-TR" dirty="0" err="1" smtClean="0"/>
              <a:t>penetrate</a:t>
            </a:r>
            <a:r>
              <a:rPr lang="tr-TR" dirty="0" smtClean="0"/>
              <a:t> </a:t>
            </a:r>
            <a:r>
              <a:rPr lang="tr-TR" dirty="0" err="1" smtClean="0"/>
              <a:t>between</a:t>
            </a:r>
            <a:r>
              <a:rPr lang="tr-TR" dirty="0" smtClean="0"/>
              <a:t> </a:t>
            </a:r>
            <a:r>
              <a:rPr lang="tr-TR" dirty="0" err="1" smtClean="0"/>
              <a:t>individual</a:t>
            </a:r>
            <a:r>
              <a:rPr lang="tr-TR" dirty="0" smtClean="0"/>
              <a:t> K+ </a:t>
            </a:r>
            <a:r>
              <a:rPr lang="tr-TR" dirty="0" err="1" smtClean="0"/>
              <a:t>and</a:t>
            </a:r>
            <a:r>
              <a:rPr lang="tr-TR" dirty="0" smtClean="0"/>
              <a:t> </a:t>
            </a:r>
            <a:r>
              <a:rPr lang="tr-TR" dirty="0" err="1" smtClean="0"/>
              <a:t>Cl</a:t>
            </a:r>
            <a:r>
              <a:rPr lang="tr-TR" dirty="0" smtClean="0"/>
              <a:t>− </a:t>
            </a:r>
            <a:r>
              <a:rPr lang="tr-TR" dirty="0" err="1" smtClean="0"/>
              <a:t>ions</a:t>
            </a:r>
            <a:r>
              <a:rPr lang="tr-TR" dirty="0" smtClean="0"/>
              <a:t> </a:t>
            </a:r>
            <a:r>
              <a:rPr lang="tr-TR" dirty="0" err="1" smtClean="0"/>
              <a:t>and</a:t>
            </a:r>
            <a:r>
              <a:rPr lang="tr-TR" dirty="0" smtClean="0"/>
              <a:t> </a:t>
            </a:r>
            <a:r>
              <a:rPr lang="tr-TR" dirty="0" err="1" smtClean="0"/>
              <a:t>surround</a:t>
            </a:r>
            <a:r>
              <a:rPr lang="tr-TR" dirty="0" smtClean="0"/>
              <a:t> </a:t>
            </a:r>
            <a:r>
              <a:rPr lang="tr-TR" dirty="0" err="1" smtClean="0"/>
              <a:t>them</a:t>
            </a:r>
            <a:r>
              <a:rPr lang="tr-TR" dirty="0" smtClean="0"/>
              <a:t>, </a:t>
            </a:r>
            <a:r>
              <a:rPr lang="tr-TR" dirty="0" err="1" smtClean="0"/>
              <a:t>reducing</a:t>
            </a:r>
            <a:r>
              <a:rPr lang="tr-TR" dirty="0" smtClean="0"/>
              <a:t> </a:t>
            </a:r>
            <a:r>
              <a:rPr lang="tr-TR" dirty="0" err="1" smtClean="0"/>
              <a:t>the</a:t>
            </a:r>
            <a:r>
              <a:rPr lang="tr-TR" dirty="0" smtClean="0"/>
              <a:t> </a:t>
            </a:r>
            <a:r>
              <a:rPr lang="tr-TR" dirty="0" err="1" smtClean="0"/>
              <a:t>strong</a:t>
            </a:r>
            <a:r>
              <a:rPr lang="tr-TR" dirty="0" smtClean="0"/>
              <a:t> </a:t>
            </a:r>
            <a:r>
              <a:rPr lang="tr-TR" dirty="0" err="1" smtClean="0"/>
              <a:t>interionic</a:t>
            </a:r>
            <a:r>
              <a:rPr lang="tr-TR" dirty="0" smtClean="0"/>
              <a:t> </a:t>
            </a:r>
            <a:r>
              <a:rPr lang="tr-TR" dirty="0" err="1" smtClean="0"/>
              <a:t>forces</a:t>
            </a:r>
            <a:r>
              <a:rPr lang="tr-TR" dirty="0" smtClean="0"/>
              <a:t> </a:t>
            </a:r>
            <a:r>
              <a:rPr lang="tr-TR" dirty="0" err="1" smtClean="0"/>
              <a:t>that</a:t>
            </a:r>
            <a:r>
              <a:rPr lang="tr-TR" dirty="0" smtClean="0"/>
              <a:t> </a:t>
            </a:r>
            <a:r>
              <a:rPr lang="tr-TR" dirty="0" err="1" smtClean="0"/>
              <a:t>bind</a:t>
            </a:r>
            <a:r>
              <a:rPr lang="tr-TR" dirty="0" smtClean="0"/>
              <a:t> </a:t>
            </a:r>
            <a:r>
              <a:rPr lang="tr-TR" dirty="0" err="1" smtClean="0"/>
              <a:t>the</a:t>
            </a:r>
            <a:r>
              <a:rPr lang="tr-TR" dirty="0" smtClean="0"/>
              <a:t> </a:t>
            </a:r>
            <a:r>
              <a:rPr lang="tr-TR" dirty="0" err="1" smtClean="0"/>
              <a:t>ions</a:t>
            </a:r>
            <a:r>
              <a:rPr lang="tr-TR" dirty="0" smtClean="0"/>
              <a:t> </a:t>
            </a:r>
            <a:r>
              <a:rPr lang="tr-TR" dirty="0" err="1" smtClean="0"/>
              <a:t>together</a:t>
            </a:r>
            <a:r>
              <a:rPr lang="tr-TR" dirty="0" smtClean="0"/>
              <a:t> </a:t>
            </a:r>
            <a:r>
              <a:rPr lang="tr-TR" dirty="0" err="1" smtClean="0"/>
              <a:t>and</a:t>
            </a:r>
            <a:r>
              <a:rPr lang="tr-TR" dirty="0" smtClean="0"/>
              <a:t> </a:t>
            </a:r>
            <a:r>
              <a:rPr lang="tr-TR" dirty="0" err="1" smtClean="0"/>
              <a:t>letting</a:t>
            </a:r>
            <a:r>
              <a:rPr lang="tr-TR" dirty="0" smtClean="0"/>
              <a:t> </a:t>
            </a:r>
            <a:r>
              <a:rPr lang="tr-TR" dirty="0" err="1" smtClean="0"/>
              <a:t>them</a:t>
            </a:r>
            <a:r>
              <a:rPr lang="tr-TR" dirty="0" smtClean="0"/>
              <a:t> </a:t>
            </a:r>
            <a:r>
              <a:rPr lang="tr-TR" dirty="0" err="1" smtClean="0"/>
              <a:t>move</a:t>
            </a:r>
            <a:r>
              <a:rPr lang="tr-TR" dirty="0" smtClean="0"/>
              <a:t> </a:t>
            </a:r>
            <a:r>
              <a:rPr lang="tr-TR" dirty="0" err="1" smtClean="0"/>
              <a:t>off</a:t>
            </a:r>
            <a:r>
              <a:rPr lang="tr-TR" dirty="0" smtClean="0"/>
              <a:t> </a:t>
            </a:r>
            <a:r>
              <a:rPr lang="tr-TR" dirty="0" err="1" smtClean="0"/>
              <a:t>into</a:t>
            </a:r>
            <a:r>
              <a:rPr lang="tr-TR" dirty="0" smtClean="0"/>
              <a:t> </a:t>
            </a:r>
            <a:r>
              <a:rPr lang="tr-TR" dirty="0" err="1" smtClean="0"/>
              <a:t>solution</a:t>
            </a:r>
            <a:r>
              <a:rPr lang="tr-TR" dirty="0" smtClean="0"/>
              <a:t> as </a:t>
            </a:r>
            <a:r>
              <a:rPr lang="tr-TR" dirty="0" err="1" smtClean="0"/>
              <a:t>solvated</a:t>
            </a:r>
            <a:r>
              <a:rPr lang="tr-TR" dirty="0" smtClean="0"/>
              <a:t> </a:t>
            </a:r>
            <a:r>
              <a:rPr lang="tr-TR" dirty="0" err="1" smtClean="0"/>
              <a:t>ions</a:t>
            </a:r>
            <a:r>
              <a:rPr lang="tr-TR" dirty="0" smtClean="0"/>
              <a:t>. </a:t>
            </a:r>
            <a:endParaRPr lang="tr-TR" dirty="0" smtClean="0"/>
          </a:p>
          <a:p>
            <a:pPr algn="just" fontAlgn="base"/>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313508" y="227648"/>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5" name="Unvan 1"/>
          <p:cNvSpPr txBox="1">
            <a:spLocks/>
          </p:cNvSpPr>
          <p:nvPr/>
        </p:nvSpPr>
        <p:spPr>
          <a:xfrm>
            <a:off x="313508" y="1036411"/>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6" name="Unvan 1"/>
          <p:cNvSpPr txBox="1">
            <a:spLocks/>
          </p:cNvSpPr>
          <p:nvPr/>
        </p:nvSpPr>
        <p:spPr>
          <a:xfrm>
            <a:off x="947057" y="1260657"/>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7" name="Unvan 1"/>
          <p:cNvSpPr txBox="1">
            <a:spLocks/>
          </p:cNvSpPr>
          <p:nvPr/>
        </p:nvSpPr>
        <p:spPr>
          <a:xfrm>
            <a:off x="0" y="404664"/>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8" name="Alt Başlık 2"/>
          <p:cNvSpPr txBox="1">
            <a:spLocks/>
          </p:cNvSpPr>
          <p:nvPr/>
        </p:nvSpPr>
        <p:spPr>
          <a:xfrm>
            <a:off x="179512" y="260648"/>
            <a:ext cx="8784976" cy="309634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fontAlgn="base"/>
            <a:r>
              <a:rPr lang="tr-TR" b="1" dirty="0" err="1" smtClean="0">
                <a:solidFill>
                  <a:srgbClr val="FF0000"/>
                </a:solidFill>
              </a:rPr>
              <a:t>Covalent</a:t>
            </a:r>
            <a:r>
              <a:rPr lang="tr-TR" b="1" dirty="0" smtClean="0">
                <a:solidFill>
                  <a:srgbClr val="FF0000"/>
                </a:solidFill>
              </a:rPr>
              <a:t> </a:t>
            </a:r>
            <a:r>
              <a:rPr lang="tr-TR" b="1" dirty="0" err="1" smtClean="0">
                <a:solidFill>
                  <a:srgbClr val="FF0000"/>
                </a:solidFill>
              </a:rPr>
              <a:t>Electrolytes</a:t>
            </a:r>
            <a:endParaRPr lang="tr-TR" dirty="0" smtClean="0">
              <a:solidFill>
                <a:srgbClr val="FF0000"/>
              </a:solidFill>
            </a:endParaRPr>
          </a:p>
        </p:txBody>
      </p:sp>
      <p:sp>
        <p:nvSpPr>
          <p:cNvPr id="11" name="Slayt Numarası Yer Tutucusu 10"/>
          <p:cNvSpPr>
            <a:spLocks noGrp="1"/>
          </p:cNvSpPr>
          <p:nvPr>
            <p:ph type="sldNum" sz="quarter" idx="12"/>
          </p:nvPr>
        </p:nvSpPr>
        <p:spPr/>
        <p:txBody>
          <a:bodyPr/>
          <a:lstStyle/>
          <a:p>
            <a:fld id="{127391D9-CC10-4A4A-86E9-952A044A6E7F}" type="slidenum">
              <a:rPr lang="tr-TR" smtClean="0"/>
              <a:pPr/>
              <a:t>5</a:t>
            </a:fld>
            <a:endParaRPr lang="tr-TR"/>
          </a:p>
        </p:txBody>
      </p:sp>
      <p:sp>
        <p:nvSpPr>
          <p:cNvPr id="14" name="Alt Başlık 2"/>
          <p:cNvSpPr txBox="1">
            <a:spLocks/>
          </p:cNvSpPr>
          <p:nvPr/>
        </p:nvSpPr>
        <p:spPr>
          <a:xfrm>
            <a:off x="179512" y="908720"/>
            <a:ext cx="8784976" cy="511256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r>
              <a:rPr lang="tr-TR" dirty="0" err="1" smtClean="0"/>
              <a:t>In</a:t>
            </a:r>
            <a:r>
              <a:rPr lang="tr-TR" dirty="0" smtClean="0"/>
              <a:t> </a:t>
            </a:r>
            <a:r>
              <a:rPr lang="tr-TR" dirty="0" err="1" smtClean="0"/>
              <a:t>some</a:t>
            </a:r>
            <a:r>
              <a:rPr lang="tr-TR" dirty="0" smtClean="0"/>
              <a:t> </a:t>
            </a:r>
            <a:r>
              <a:rPr lang="tr-TR" dirty="0" err="1" smtClean="0"/>
              <a:t>cases</a:t>
            </a:r>
            <a:r>
              <a:rPr lang="tr-TR" dirty="0" smtClean="0"/>
              <a:t>, </a:t>
            </a:r>
            <a:r>
              <a:rPr lang="tr-TR" dirty="0" err="1" smtClean="0"/>
              <a:t>the</a:t>
            </a:r>
            <a:r>
              <a:rPr lang="tr-TR" dirty="0" smtClean="0"/>
              <a:t> </a:t>
            </a:r>
            <a:r>
              <a:rPr lang="tr-TR" dirty="0" err="1" smtClean="0"/>
              <a:t>electrostatic</a:t>
            </a:r>
            <a:r>
              <a:rPr lang="tr-TR" dirty="0" smtClean="0"/>
              <a:t> </a:t>
            </a:r>
            <a:r>
              <a:rPr lang="tr-TR" dirty="0" err="1" smtClean="0"/>
              <a:t>attractions</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ions</a:t>
            </a:r>
            <a:r>
              <a:rPr lang="tr-TR" dirty="0" smtClean="0"/>
              <a:t> in a </a:t>
            </a:r>
            <a:r>
              <a:rPr lang="tr-TR" dirty="0" err="1" smtClean="0"/>
              <a:t>crystal</a:t>
            </a:r>
            <a:r>
              <a:rPr lang="tr-TR" dirty="0" smtClean="0"/>
              <a:t> </a:t>
            </a:r>
            <a:r>
              <a:rPr lang="tr-TR" dirty="0" err="1" smtClean="0"/>
              <a:t>are</a:t>
            </a:r>
            <a:r>
              <a:rPr lang="tr-TR" dirty="0" smtClean="0"/>
              <a:t> </a:t>
            </a:r>
            <a:r>
              <a:rPr lang="tr-TR" dirty="0" err="1" smtClean="0"/>
              <a:t>so</a:t>
            </a:r>
            <a:r>
              <a:rPr lang="tr-TR" dirty="0" smtClean="0"/>
              <a:t> </a:t>
            </a:r>
            <a:r>
              <a:rPr lang="tr-TR" dirty="0" err="1" smtClean="0"/>
              <a:t>large</a:t>
            </a:r>
            <a:r>
              <a:rPr lang="tr-TR" dirty="0" smtClean="0"/>
              <a:t>, </a:t>
            </a:r>
            <a:r>
              <a:rPr lang="tr-TR" dirty="0" err="1" smtClean="0"/>
              <a:t>or</a:t>
            </a:r>
            <a:r>
              <a:rPr lang="tr-TR" dirty="0" smtClean="0"/>
              <a:t> </a:t>
            </a:r>
            <a:r>
              <a:rPr lang="tr-TR" dirty="0" err="1" smtClean="0"/>
              <a:t>the</a:t>
            </a:r>
            <a:r>
              <a:rPr lang="tr-TR" dirty="0" smtClean="0"/>
              <a:t> </a:t>
            </a:r>
            <a:r>
              <a:rPr lang="tr-TR" dirty="0" err="1" smtClean="0"/>
              <a:t>ion</a:t>
            </a:r>
            <a:r>
              <a:rPr lang="tr-TR" dirty="0" smtClean="0"/>
              <a:t>-</a:t>
            </a:r>
            <a:r>
              <a:rPr lang="tr-TR" dirty="0" err="1" smtClean="0"/>
              <a:t>dipole</a:t>
            </a:r>
            <a:r>
              <a:rPr lang="tr-TR" dirty="0" smtClean="0"/>
              <a:t> </a:t>
            </a:r>
            <a:r>
              <a:rPr lang="tr-TR" dirty="0" err="1" smtClean="0"/>
              <a:t>attractive</a:t>
            </a:r>
            <a:r>
              <a:rPr lang="tr-TR" dirty="0" smtClean="0"/>
              <a:t> </a:t>
            </a:r>
            <a:r>
              <a:rPr lang="tr-TR" dirty="0" err="1" smtClean="0"/>
              <a:t>foPure</a:t>
            </a:r>
            <a:r>
              <a:rPr lang="tr-TR" dirty="0" smtClean="0"/>
              <a:t> </a:t>
            </a:r>
            <a:r>
              <a:rPr lang="tr-TR" dirty="0" err="1" smtClean="0"/>
              <a:t>water</a:t>
            </a:r>
            <a:r>
              <a:rPr lang="tr-TR" dirty="0" smtClean="0"/>
              <a:t> is an </a:t>
            </a:r>
            <a:r>
              <a:rPr lang="tr-TR" dirty="0" err="1" smtClean="0"/>
              <a:t>extremely</a:t>
            </a:r>
            <a:r>
              <a:rPr lang="tr-TR" dirty="0" smtClean="0"/>
              <a:t> </a:t>
            </a:r>
            <a:r>
              <a:rPr lang="tr-TR" dirty="0" err="1" smtClean="0"/>
              <a:t>poor</a:t>
            </a:r>
            <a:r>
              <a:rPr lang="tr-TR" dirty="0" smtClean="0"/>
              <a:t> </a:t>
            </a:r>
            <a:r>
              <a:rPr lang="tr-TR" dirty="0" err="1" smtClean="0"/>
              <a:t>conductor</a:t>
            </a:r>
            <a:r>
              <a:rPr lang="tr-TR" dirty="0" smtClean="0"/>
              <a:t> of </a:t>
            </a:r>
            <a:r>
              <a:rPr lang="tr-TR" dirty="0" err="1" smtClean="0"/>
              <a:t>electricity</a:t>
            </a:r>
            <a:r>
              <a:rPr lang="tr-TR" dirty="0" smtClean="0"/>
              <a:t> </a:t>
            </a:r>
            <a:r>
              <a:rPr lang="tr-TR" dirty="0" err="1" smtClean="0"/>
              <a:t>because</a:t>
            </a:r>
            <a:r>
              <a:rPr lang="tr-TR" dirty="0" smtClean="0"/>
              <a:t> it is </a:t>
            </a:r>
            <a:r>
              <a:rPr lang="tr-TR" dirty="0" err="1" smtClean="0"/>
              <a:t>only</a:t>
            </a:r>
            <a:r>
              <a:rPr lang="tr-TR" dirty="0" smtClean="0"/>
              <a:t> </a:t>
            </a:r>
            <a:r>
              <a:rPr lang="tr-TR" dirty="0" err="1" smtClean="0"/>
              <a:t>very</a:t>
            </a:r>
            <a:r>
              <a:rPr lang="tr-TR" dirty="0" smtClean="0"/>
              <a:t> </a:t>
            </a:r>
            <a:r>
              <a:rPr lang="tr-TR" dirty="0" err="1" smtClean="0"/>
              <a:t>slightly</a:t>
            </a:r>
            <a:r>
              <a:rPr lang="tr-TR" dirty="0" smtClean="0"/>
              <a:t> </a:t>
            </a:r>
            <a:r>
              <a:rPr lang="tr-TR" dirty="0" err="1" smtClean="0"/>
              <a:t>ionized</a:t>
            </a:r>
            <a:r>
              <a:rPr lang="tr-TR" dirty="0" smtClean="0"/>
              <a:t>—</a:t>
            </a:r>
            <a:r>
              <a:rPr lang="tr-TR" dirty="0" err="1" smtClean="0"/>
              <a:t>only</a:t>
            </a:r>
            <a:r>
              <a:rPr lang="tr-TR" dirty="0" smtClean="0"/>
              <a:t> </a:t>
            </a:r>
            <a:r>
              <a:rPr lang="tr-TR" dirty="0" err="1" smtClean="0"/>
              <a:t>about</a:t>
            </a:r>
            <a:r>
              <a:rPr lang="tr-TR" dirty="0" smtClean="0"/>
              <a:t> </a:t>
            </a:r>
            <a:r>
              <a:rPr lang="tr-TR" dirty="0" err="1" smtClean="0"/>
              <a:t>two</a:t>
            </a:r>
            <a:r>
              <a:rPr lang="tr-TR" dirty="0" smtClean="0"/>
              <a:t> </a:t>
            </a:r>
            <a:r>
              <a:rPr lang="tr-TR" dirty="0" err="1" smtClean="0"/>
              <a:t>out</a:t>
            </a:r>
            <a:r>
              <a:rPr lang="tr-TR" dirty="0" smtClean="0"/>
              <a:t> of </a:t>
            </a:r>
            <a:r>
              <a:rPr lang="tr-TR" dirty="0" err="1" smtClean="0"/>
              <a:t>every</a:t>
            </a:r>
            <a:r>
              <a:rPr lang="tr-TR" dirty="0" smtClean="0"/>
              <a:t> 1 </a:t>
            </a:r>
            <a:r>
              <a:rPr lang="tr-TR" dirty="0" err="1" smtClean="0"/>
              <a:t>billion</a:t>
            </a:r>
            <a:r>
              <a:rPr lang="tr-TR" dirty="0" smtClean="0"/>
              <a:t> </a:t>
            </a:r>
            <a:r>
              <a:rPr lang="tr-TR" dirty="0" err="1" smtClean="0"/>
              <a:t>molecules</a:t>
            </a:r>
            <a:r>
              <a:rPr lang="tr-TR" dirty="0" smtClean="0"/>
              <a:t> </a:t>
            </a:r>
            <a:r>
              <a:rPr lang="tr-TR" dirty="0" err="1" smtClean="0"/>
              <a:t>ionize</a:t>
            </a:r>
            <a:r>
              <a:rPr lang="tr-TR" dirty="0" smtClean="0"/>
              <a:t> at 25 °C. </a:t>
            </a:r>
          </a:p>
          <a:p>
            <a:pPr algn="just" fontAlgn="base"/>
            <a:r>
              <a:rPr lang="tr-TR" dirty="0" smtClean="0"/>
              <a:t>(</a:t>
            </a:r>
            <a:r>
              <a:rPr lang="tr-TR" dirty="0" err="1" smtClean="0"/>
              <a:t>Water</a:t>
            </a:r>
            <a:r>
              <a:rPr lang="tr-TR" dirty="0" smtClean="0"/>
              <a:t> </a:t>
            </a:r>
            <a:r>
              <a:rPr lang="tr-TR" dirty="0" err="1" smtClean="0"/>
              <a:t>ionizes</a:t>
            </a:r>
            <a:r>
              <a:rPr lang="tr-TR" dirty="0" smtClean="0"/>
              <a:t> </a:t>
            </a:r>
            <a:r>
              <a:rPr lang="tr-TR" dirty="0" err="1" smtClean="0"/>
              <a:t>when</a:t>
            </a:r>
            <a:r>
              <a:rPr lang="tr-TR" dirty="0" smtClean="0"/>
              <a:t> </a:t>
            </a:r>
            <a:r>
              <a:rPr lang="tr-TR" dirty="0" err="1" smtClean="0"/>
              <a:t>one</a:t>
            </a:r>
            <a:r>
              <a:rPr lang="tr-TR" dirty="0" smtClean="0"/>
              <a:t> </a:t>
            </a:r>
            <a:r>
              <a:rPr lang="tr-TR" dirty="0" err="1" smtClean="0"/>
              <a:t>molecule</a:t>
            </a:r>
            <a:r>
              <a:rPr lang="tr-TR" dirty="0" smtClean="0"/>
              <a:t> of </a:t>
            </a:r>
            <a:r>
              <a:rPr lang="tr-TR" dirty="0" err="1" smtClean="0"/>
              <a:t>water</a:t>
            </a:r>
            <a:r>
              <a:rPr lang="tr-TR" dirty="0" smtClean="0"/>
              <a:t> </a:t>
            </a:r>
            <a:r>
              <a:rPr lang="tr-TR" dirty="0" err="1" smtClean="0"/>
              <a:t>gives</a:t>
            </a:r>
            <a:r>
              <a:rPr lang="tr-TR" dirty="0" smtClean="0"/>
              <a:t> </a:t>
            </a:r>
            <a:r>
              <a:rPr lang="tr-TR" dirty="0" err="1" smtClean="0"/>
              <a:t>up</a:t>
            </a:r>
            <a:r>
              <a:rPr lang="tr-TR" dirty="0" smtClean="0"/>
              <a:t> a proton </a:t>
            </a:r>
            <a:r>
              <a:rPr lang="tr-TR" dirty="0" err="1" smtClean="0"/>
              <a:t>to</a:t>
            </a:r>
            <a:r>
              <a:rPr lang="tr-TR" dirty="0" smtClean="0"/>
              <a:t> </a:t>
            </a:r>
            <a:r>
              <a:rPr lang="tr-TR" dirty="0" err="1" smtClean="0"/>
              <a:t>another</a:t>
            </a:r>
            <a:r>
              <a:rPr lang="tr-TR" dirty="0" smtClean="0"/>
              <a:t> </a:t>
            </a:r>
            <a:r>
              <a:rPr lang="tr-TR" dirty="0" err="1" smtClean="0"/>
              <a:t>molecule</a:t>
            </a:r>
            <a:r>
              <a:rPr lang="tr-TR" dirty="0" smtClean="0"/>
              <a:t> of </a:t>
            </a:r>
            <a:r>
              <a:rPr lang="tr-TR" dirty="0" err="1" smtClean="0"/>
              <a:t>water</a:t>
            </a:r>
            <a:r>
              <a:rPr lang="tr-TR" dirty="0" smtClean="0"/>
              <a:t>, </a:t>
            </a:r>
            <a:r>
              <a:rPr lang="tr-TR" dirty="0" err="1" smtClean="0"/>
              <a:t>yielding</a:t>
            </a:r>
            <a:r>
              <a:rPr lang="tr-TR" dirty="0" smtClean="0"/>
              <a:t> </a:t>
            </a:r>
            <a:r>
              <a:rPr lang="tr-TR" dirty="0" err="1" smtClean="0"/>
              <a:t>hydronium</a:t>
            </a:r>
            <a:r>
              <a:rPr lang="tr-TR" dirty="0" smtClean="0"/>
              <a:t> </a:t>
            </a:r>
            <a:r>
              <a:rPr lang="tr-TR" dirty="0" err="1" smtClean="0"/>
              <a:t>and</a:t>
            </a:r>
            <a:r>
              <a:rPr lang="tr-TR" dirty="0" smtClean="0"/>
              <a:t> </a:t>
            </a:r>
            <a:r>
              <a:rPr lang="tr-TR" dirty="0" err="1" smtClean="0"/>
              <a:t>hydroxide</a:t>
            </a:r>
            <a:r>
              <a:rPr lang="tr-TR" dirty="0" smtClean="0"/>
              <a:t> </a:t>
            </a:r>
            <a:r>
              <a:rPr lang="tr-TR" dirty="0" err="1" smtClean="0"/>
              <a:t>ions</a:t>
            </a:r>
            <a:r>
              <a:rPr lang="tr-TR" dirty="0" smtClean="0"/>
              <a:t>.)</a:t>
            </a:r>
          </a:p>
          <a:p>
            <a:pPr algn="just" fontAlgn="base"/>
            <a:r>
              <a:rPr lang="tr-TR" dirty="0" err="1" smtClean="0"/>
              <a:t>In</a:t>
            </a:r>
            <a:r>
              <a:rPr lang="tr-TR" dirty="0" smtClean="0"/>
              <a:t> </a:t>
            </a:r>
            <a:r>
              <a:rPr lang="tr-TR" dirty="0" err="1" smtClean="0"/>
              <a:t>some</a:t>
            </a:r>
            <a:r>
              <a:rPr lang="tr-TR" dirty="0" smtClean="0"/>
              <a:t> </a:t>
            </a:r>
            <a:r>
              <a:rPr lang="tr-TR" dirty="0" err="1" smtClean="0"/>
              <a:t>cases</a:t>
            </a:r>
            <a:r>
              <a:rPr lang="tr-TR" dirty="0" smtClean="0"/>
              <a:t>, </a:t>
            </a:r>
            <a:r>
              <a:rPr lang="tr-TR" dirty="0" err="1" smtClean="0"/>
              <a:t>we</a:t>
            </a:r>
            <a:r>
              <a:rPr lang="tr-TR" dirty="0" smtClean="0"/>
              <a:t> </a:t>
            </a:r>
            <a:r>
              <a:rPr lang="tr-TR" dirty="0" err="1" smtClean="0"/>
              <a:t>find</a:t>
            </a:r>
            <a:r>
              <a:rPr lang="tr-TR" dirty="0" smtClean="0"/>
              <a:t> </a:t>
            </a:r>
            <a:r>
              <a:rPr lang="tr-TR" dirty="0" err="1" smtClean="0"/>
              <a:t>that</a:t>
            </a:r>
            <a:r>
              <a:rPr lang="tr-TR" dirty="0" smtClean="0"/>
              <a:t> </a:t>
            </a:r>
            <a:r>
              <a:rPr lang="tr-TR" dirty="0" err="1" smtClean="0"/>
              <a:t>solutions</a:t>
            </a:r>
            <a:r>
              <a:rPr lang="tr-TR" dirty="0" smtClean="0"/>
              <a:t> </a:t>
            </a:r>
            <a:r>
              <a:rPr lang="tr-TR" dirty="0" err="1" smtClean="0"/>
              <a:t>prepared</a:t>
            </a:r>
            <a:r>
              <a:rPr lang="tr-TR" dirty="0" smtClean="0"/>
              <a:t> </a:t>
            </a:r>
            <a:r>
              <a:rPr lang="tr-TR" dirty="0" err="1" smtClean="0"/>
              <a:t>from</a:t>
            </a:r>
            <a:r>
              <a:rPr lang="tr-TR" dirty="0" smtClean="0"/>
              <a:t> </a:t>
            </a:r>
            <a:r>
              <a:rPr lang="tr-TR" dirty="0" err="1" smtClean="0"/>
              <a:t>covalent</a:t>
            </a:r>
            <a:r>
              <a:rPr lang="tr-TR" dirty="0" smtClean="0"/>
              <a:t> </a:t>
            </a:r>
            <a:r>
              <a:rPr lang="tr-TR" dirty="0" err="1" smtClean="0"/>
              <a:t>compounds</a:t>
            </a:r>
            <a:r>
              <a:rPr lang="tr-TR" dirty="0" smtClean="0"/>
              <a:t> </a:t>
            </a:r>
            <a:r>
              <a:rPr lang="tr-TR" dirty="0" err="1" smtClean="0"/>
              <a:t>conduct</a:t>
            </a:r>
            <a:r>
              <a:rPr lang="tr-TR" dirty="0" smtClean="0"/>
              <a:t> </a:t>
            </a:r>
            <a:r>
              <a:rPr lang="tr-TR" dirty="0" err="1" smtClean="0"/>
              <a:t>electricity</a:t>
            </a:r>
            <a:r>
              <a:rPr lang="tr-TR" dirty="0" smtClean="0"/>
              <a:t> </a:t>
            </a:r>
            <a:r>
              <a:rPr lang="tr-TR" dirty="0" err="1" smtClean="0"/>
              <a:t>because</a:t>
            </a:r>
            <a:r>
              <a:rPr lang="tr-TR" dirty="0" smtClean="0"/>
              <a:t> </a:t>
            </a:r>
            <a:r>
              <a:rPr lang="tr-TR" dirty="0" err="1" smtClean="0"/>
              <a:t>the</a:t>
            </a:r>
            <a:r>
              <a:rPr lang="tr-TR" dirty="0" smtClean="0"/>
              <a:t> </a:t>
            </a:r>
            <a:r>
              <a:rPr lang="tr-TR" dirty="0" err="1" smtClean="0"/>
              <a:t>solute</a:t>
            </a:r>
            <a:r>
              <a:rPr lang="tr-TR" dirty="0" smtClean="0"/>
              <a:t> </a:t>
            </a:r>
            <a:r>
              <a:rPr lang="tr-TR" dirty="0" err="1" smtClean="0"/>
              <a:t>molecules</a:t>
            </a:r>
            <a:r>
              <a:rPr lang="tr-TR" dirty="0" smtClean="0"/>
              <a:t> </a:t>
            </a:r>
            <a:r>
              <a:rPr lang="tr-TR" dirty="0" err="1" smtClean="0"/>
              <a:t>react</a:t>
            </a:r>
            <a:r>
              <a:rPr lang="tr-TR" dirty="0" smtClean="0"/>
              <a:t> </a:t>
            </a:r>
            <a:r>
              <a:rPr lang="tr-TR" dirty="0" err="1" smtClean="0"/>
              <a:t>chemically</a:t>
            </a:r>
            <a:r>
              <a:rPr lang="tr-TR" dirty="0" smtClean="0"/>
              <a:t> </a:t>
            </a:r>
            <a:r>
              <a:rPr lang="tr-TR" dirty="0" err="1" smtClean="0"/>
              <a:t>with</a:t>
            </a:r>
            <a:r>
              <a:rPr lang="tr-TR" dirty="0" smtClean="0"/>
              <a:t> </a:t>
            </a:r>
            <a:r>
              <a:rPr lang="tr-TR" dirty="0" err="1" smtClean="0"/>
              <a:t>the</a:t>
            </a:r>
            <a:r>
              <a:rPr lang="tr-TR" dirty="0" smtClean="0"/>
              <a:t> </a:t>
            </a:r>
            <a:r>
              <a:rPr lang="tr-TR" dirty="0" err="1" smtClean="0"/>
              <a:t>solvent</a:t>
            </a:r>
            <a:r>
              <a:rPr lang="tr-TR" dirty="0" smtClean="0"/>
              <a:t> </a:t>
            </a:r>
            <a:r>
              <a:rPr lang="tr-TR" dirty="0" err="1" smtClean="0"/>
              <a:t>to</a:t>
            </a:r>
            <a:r>
              <a:rPr lang="tr-TR" dirty="0" smtClean="0"/>
              <a:t> </a:t>
            </a:r>
            <a:r>
              <a:rPr lang="tr-TR" dirty="0" err="1" smtClean="0"/>
              <a:t>produce</a:t>
            </a:r>
            <a:r>
              <a:rPr lang="tr-TR" dirty="0" smtClean="0"/>
              <a:t> </a:t>
            </a:r>
            <a:r>
              <a:rPr lang="tr-TR" dirty="0" err="1" smtClean="0"/>
              <a:t>ions</a:t>
            </a:r>
            <a:r>
              <a:rPr lang="tr-TR" dirty="0" smtClean="0"/>
              <a:t>. </a:t>
            </a:r>
            <a:r>
              <a:rPr lang="tr-TR" dirty="0" err="1" smtClean="0"/>
              <a:t>For</a:t>
            </a:r>
            <a:r>
              <a:rPr lang="tr-TR" dirty="0" smtClean="0"/>
              <a:t> </a:t>
            </a:r>
            <a:r>
              <a:rPr lang="tr-TR" dirty="0" err="1" smtClean="0"/>
              <a:t>example</a:t>
            </a:r>
            <a:r>
              <a:rPr lang="tr-TR" dirty="0" smtClean="0"/>
              <a:t>, </a:t>
            </a:r>
            <a:r>
              <a:rPr lang="tr-TR" dirty="0" err="1" smtClean="0"/>
              <a:t>pure</a:t>
            </a:r>
            <a:r>
              <a:rPr lang="tr-TR" dirty="0" smtClean="0"/>
              <a:t> </a:t>
            </a:r>
            <a:r>
              <a:rPr lang="tr-TR" dirty="0" err="1" smtClean="0"/>
              <a:t>hydrogen</a:t>
            </a:r>
            <a:r>
              <a:rPr lang="tr-TR" dirty="0" smtClean="0"/>
              <a:t> </a:t>
            </a:r>
            <a:r>
              <a:rPr lang="tr-TR" dirty="0" err="1" smtClean="0"/>
              <a:t>chloride</a:t>
            </a:r>
            <a:r>
              <a:rPr lang="tr-TR" dirty="0" smtClean="0"/>
              <a:t> is a </a:t>
            </a:r>
            <a:r>
              <a:rPr lang="tr-TR" dirty="0" err="1" smtClean="0"/>
              <a:t>gas</a:t>
            </a:r>
            <a:r>
              <a:rPr lang="tr-TR" dirty="0" smtClean="0"/>
              <a:t> </a:t>
            </a:r>
            <a:r>
              <a:rPr lang="tr-TR" dirty="0" err="1" smtClean="0"/>
              <a:t>consisting</a:t>
            </a:r>
            <a:r>
              <a:rPr lang="tr-TR" dirty="0" smtClean="0"/>
              <a:t> of </a:t>
            </a:r>
            <a:r>
              <a:rPr lang="tr-TR" dirty="0" err="1" smtClean="0"/>
              <a:t>covalent</a:t>
            </a:r>
            <a:r>
              <a:rPr lang="tr-TR" dirty="0" smtClean="0"/>
              <a:t> </a:t>
            </a:r>
            <a:r>
              <a:rPr lang="tr-TR" dirty="0" err="1" smtClean="0"/>
              <a:t>HCl</a:t>
            </a:r>
            <a:r>
              <a:rPr lang="tr-TR" dirty="0" smtClean="0"/>
              <a:t> </a:t>
            </a:r>
            <a:r>
              <a:rPr lang="tr-TR" dirty="0" err="1" smtClean="0"/>
              <a:t>molecules</a:t>
            </a:r>
            <a:r>
              <a:rPr lang="tr-TR" dirty="0" smtClean="0"/>
              <a:t>. </a:t>
            </a:r>
            <a:r>
              <a:rPr lang="tr-TR" dirty="0" err="1" smtClean="0"/>
              <a:t>This</a:t>
            </a:r>
            <a:r>
              <a:rPr lang="tr-TR" dirty="0" smtClean="0"/>
              <a:t> </a:t>
            </a:r>
            <a:r>
              <a:rPr lang="tr-TR" dirty="0" err="1" smtClean="0"/>
              <a:t>gas</a:t>
            </a:r>
            <a:r>
              <a:rPr lang="tr-TR" dirty="0" smtClean="0"/>
              <a:t> </a:t>
            </a:r>
            <a:r>
              <a:rPr lang="tr-TR" dirty="0" err="1" smtClean="0"/>
              <a:t>contains</a:t>
            </a:r>
            <a:r>
              <a:rPr lang="tr-TR" dirty="0" smtClean="0"/>
              <a:t> no </a:t>
            </a:r>
            <a:r>
              <a:rPr lang="tr-TR" dirty="0" err="1" smtClean="0"/>
              <a:t>ions</a:t>
            </a:r>
            <a:r>
              <a:rPr lang="tr-TR" dirty="0" smtClean="0"/>
              <a:t>. </a:t>
            </a:r>
            <a:r>
              <a:rPr lang="tr-TR" dirty="0" err="1" smtClean="0"/>
              <a:t>However</a:t>
            </a:r>
            <a:r>
              <a:rPr lang="tr-TR" dirty="0" smtClean="0"/>
              <a:t>, </a:t>
            </a:r>
            <a:r>
              <a:rPr lang="tr-TR" dirty="0" err="1" smtClean="0"/>
              <a:t>when</a:t>
            </a:r>
            <a:r>
              <a:rPr lang="tr-TR" dirty="0" smtClean="0"/>
              <a:t> </a:t>
            </a:r>
            <a:r>
              <a:rPr lang="tr-TR" dirty="0" err="1" smtClean="0"/>
              <a:t>we</a:t>
            </a:r>
            <a:r>
              <a:rPr lang="tr-TR" dirty="0" smtClean="0"/>
              <a:t> </a:t>
            </a:r>
            <a:r>
              <a:rPr lang="tr-TR" dirty="0" err="1" smtClean="0"/>
              <a:t>dissolve</a:t>
            </a:r>
            <a:r>
              <a:rPr lang="tr-TR" dirty="0" smtClean="0"/>
              <a:t> </a:t>
            </a:r>
            <a:r>
              <a:rPr lang="tr-TR" dirty="0" err="1" smtClean="0"/>
              <a:t>hydrogen</a:t>
            </a:r>
            <a:r>
              <a:rPr lang="tr-TR" dirty="0" smtClean="0"/>
              <a:t> </a:t>
            </a:r>
            <a:r>
              <a:rPr lang="tr-TR" dirty="0" err="1" smtClean="0"/>
              <a:t>chloride</a:t>
            </a:r>
            <a:r>
              <a:rPr lang="tr-TR" dirty="0" smtClean="0"/>
              <a:t> in </a:t>
            </a:r>
            <a:r>
              <a:rPr lang="tr-TR" dirty="0" err="1" smtClean="0"/>
              <a:t>water</a:t>
            </a:r>
            <a:r>
              <a:rPr lang="tr-TR" dirty="0" smtClean="0"/>
              <a:t>, </a:t>
            </a:r>
            <a:r>
              <a:rPr lang="tr-TR" dirty="0" err="1" smtClean="0"/>
              <a:t>we</a:t>
            </a:r>
            <a:r>
              <a:rPr lang="tr-TR" dirty="0" smtClean="0"/>
              <a:t> </a:t>
            </a:r>
            <a:r>
              <a:rPr lang="tr-TR" dirty="0" err="1" smtClean="0"/>
              <a:t>find</a:t>
            </a:r>
            <a:r>
              <a:rPr lang="tr-TR" dirty="0" smtClean="0"/>
              <a:t> </a:t>
            </a:r>
            <a:r>
              <a:rPr lang="tr-TR" dirty="0" err="1" smtClean="0"/>
              <a:t>that</a:t>
            </a:r>
            <a:r>
              <a:rPr lang="tr-TR" dirty="0" smtClean="0"/>
              <a:t> </a:t>
            </a:r>
            <a:r>
              <a:rPr lang="tr-TR" dirty="0" err="1" smtClean="0"/>
              <a:t>the</a:t>
            </a:r>
            <a:r>
              <a:rPr lang="tr-TR" dirty="0" smtClean="0"/>
              <a:t> </a:t>
            </a:r>
            <a:r>
              <a:rPr lang="tr-TR" dirty="0" err="1" smtClean="0"/>
              <a:t>solution</a:t>
            </a:r>
            <a:r>
              <a:rPr lang="tr-TR" dirty="0" smtClean="0"/>
              <a:t> is a </a:t>
            </a:r>
            <a:r>
              <a:rPr lang="tr-TR" dirty="0" err="1" smtClean="0"/>
              <a:t>very</a:t>
            </a:r>
            <a:r>
              <a:rPr lang="tr-TR" dirty="0" smtClean="0"/>
              <a:t> </a:t>
            </a:r>
            <a:r>
              <a:rPr lang="tr-TR" dirty="0" err="1" smtClean="0"/>
              <a:t>good</a:t>
            </a:r>
            <a:r>
              <a:rPr lang="tr-TR" dirty="0" smtClean="0"/>
              <a:t> </a:t>
            </a:r>
            <a:r>
              <a:rPr lang="tr-TR" dirty="0" err="1" smtClean="0"/>
              <a:t>conductor</a:t>
            </a:r>
            <a:r>
              <a:rPr lang="tr-TR" dirty="0" smtClean="0"/>
              <a:t>. </a:t>
            </a:r>
            <a:r>
              <a:rPr lang="tr-TR" dirty="0" err="1" smtClean="0"/>
              <a:t>The</a:t>
            </a:r>
            <a:r>
              <a:rPr lang="tr-TR" dirty="0" smtClean="0"/>
              <a:t> </a:t>
            </a:r>
            <a:r>
              <a:rPr lang="tr-TR" dirty="0" err="1" smtClean="0"/>
              <a:t>water</a:t>
            </a:r>
            <a:r>
              <a:rPr lang="tr-TR" dirty="0" smtClean="0"/>
              <a:t> </a:t>
            </a:r>
            <a:r>
              <a:rPr lang="tr-TR" dirty="0" err="1" smtClean="0"/>
              <a:t>molecules</a:t>
            </a:r>
            <a:r>
              <a:rPr lang="tr-TR" dirty="0" smtClean="0"/>
              <a:t> </a:t>
            </a:r>
            <a:r>
              <a:rPr lang="tr-TR" dirty="0" err="1" smtClean="0"/>
              <a:t>play</a:t>
            </a:r>
            <a:r>
              <a:rPr lang="tr-TR" dirty="0" smtClean="0"/>
              <a:t> an </a:t>
            </a:r>
            <a:r>
              <a:rPr lang="tr-TR" dirty="0" err="1" smtClean="0"/>
              <a:t>essential</a:t>
            </a:r>
            <a:r>
              <a:rPr lang="tr-TR" dirty="0" smtClean="0"/>
              <a:t> </a:t>
            </a:r>
            <a:r>
              <a:rPr lang="tr-TR" dirty="0" err="1" smtClean="0"/>
              <a:t>part</a:t>
            </a:r>
            <a:r>
              <a:rPr lang="tr-TR" dirty="0" smtClean="0"/>
              <a:t> in </a:t>
            </a:r>
            <a:r>
              <a:rPr lang="tr-TR" dirty="0" err="1" smtClean="0"/>
              <a:t>forming</a:t>
            </a:r>
            <a:r>
              <a:rPr lang="tr-TR" dirty="0" smtClean="0"/>
              <a:t> </a:t>
            </a:r>
            <a:r>
              <a:rPr lang="tr-TR" dirty="0" err="1" smtClean="0"/>
              <a:t>ions</a:t>
            </a:r>
            <a:r>
              <a:rPr lang="tr-TR" dirty="0" smtClean="0"/>
              <a:t>: </a:t>
            </a:r>
            <a:r>
              <a:rPr lang="tr-TR" dirty="0" err="1" smtClean="0"/>
              <a:t>Solutions</a:t>
            </a:r>
            <a:r>
              <a:rPr lang="tr-TR" dirty="0" smtClean="0"/>
              <a:t> of </a:t>
            </a:r>
            <a:r>
              <a:rPr lang="tr-TR" dirty="0" err="1" smtClean="0"/>
              <a:t>hydrogen</a:t>
            </a:r>
            <a:r>
              <a:rPr lang="tr-TR" dirty="0" smtClean="0"/>
              <a:t> </a:t>
            </a:r>
            <a:r>
              <a:rPr lang="tr-TR" dirty="0" err="1" smtClean="0"/>
              <a:t>chloride</a:t>
            </a:r>
            <a:r>
              <a:rPr lang="tr-TR" dirty="0" smtClean="0"/>
              <a:t> in </a:t>
            </a:r>
            <a:r>
              <a:rPr lang="tr-TR" dirty="0" err="1" smtClean="0"/>
              <a:t>many</a:t>
            </a:r>
            <a:r>
              <a:rPr lang="tr-TR" dirty="0" smtClean="0"/>
              <a:t> </a:t>
            </a:r>
            <a:r>
              <a:rPr lang="tr-TR" dirty="0" err="1" smtClean="0"/>
              <a:t>other</a:t>
            </a:r>
            <a:r>
              <a:rPr lang="tr-TR" dirty="0" smtClean="0"/>
              <a:t> </a:t>
            </a:r>
            <a:r>
              <a:rPr lang="tr-TR" dirty="0" err="1" smtClean="0"/>
              <a:t>solvents</a:t>
            </a:r>
            <a:r>
              <a:rPr lang="tr-TR" dirty="0" smtClean="0"/>
              <a:t>, </a:t>
            </a:r>
            <a:r>
              <a:rPr lang="tr-TR" dirty="0" err="1" smtClean="0"/>
              <a:t>such</a:t>
            </a:r>
            <a:r>
              <a:rPr lang="tr-TR" dirty="0" smtClean="0"/>
              <a:t> as benzene, do not </a:t>
            </a:r>
            <a:r>
              <a:rPr lang="tr-TR" dirty="0" err="1" smtClean="0"/>
              <a:t>conduct</a:t>
            </a:r>
            <a:r>
              <a:rPr lang="tr-TR" dirty="0" smtClean="0"/>
              <a:t> </a:t>
            </a:r>
            <a:r>
              <a:rPr lang="tr-TR" dirty="0" err="1" smtClean="0"/>
              <a:t>electricity</a:t>
            </a:r>
            <a:r>
              <a:rPr lang="tr-TR" dirty="0" smtClean="0"/>
              <a:t> </a:t>
            </a:r>
            <a:r>
              <a:rPr lang="tr-TR" dirty="0" err="1" smtClean="0"/>
              <a:t>and</a:t>
            </a:r>
            <a:r>
              <a:rPr lang="tr-TR" dirty="0" smtClean="0"/>
              <a:t> do not </a:t>
            </a:r>
            <a:r>
              <a:rPr lang="tr-TR" dirty="0" err="1" smtClean="0"/>
              <a:t>contain</a:t>
            </a:r>
            <a:r>
              <a:rPr lang="tr-TR" dirty="0" smtClean="0"/>
              <a:t> </a:t>
            </a:r>
            <a:r>
              <a:rPr lang="tr-TR" dirty="0" err="1" smtClean="0"/>
              <a:t>ions</a:t>
            </a:r>
            <a:r>
              <a:rPr lang="tr-TR" dirty="0" smtClean="0"/>
              <a:t>.</a:t>
            </a:r>
          </a:p>
          <a:p>
            <a:pPr algn="just" fontAlgn="base"/>
            <a:r>
              <a:rPr lang="tr-TR" dirty="0" smtClean="0"/>
              <a:t> </a:t>
            </a:r>
          </a:p>
        </p:txBody>
      </p:sp>
    </p:spTree>
    <p:extLst>
      <p:ext uri="{BB962C8B-B14F-4D97-AF65-F5344CB8AC3E}">
        <p14:creationId xmlns:p14="http://schemas.microsoft.com/office/powerpoint/2010/main" xmlns="" val="371284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313508" y="227648"/>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5" name="Unvan 1"/>
          <p:cNvSpPr txBox="1">
            <a:spLocks/>
          </p:cNvSpPr>
          <p:nvPr/>
        </p:nvSpPr>
        <p:spPr>
          <a:xfrm>
            <a:off x="313508" y="1036411"/>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6" name="Unvan 1"/>
          <p:cNvSpPr txBox="1">
            <a:spLocks/>
          </p:cNvSpPr>
          <p:nvPr/>
        </p:nvSpPr>
        <p:spPr>
          <a:xfrm>
            <a:off x="947057" y="1260657"/>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7" name="Unvan 1"/>
          <p:cNvSpPr txBox="1">
            <a:spLocks/>
          </p:cNvSpPr>
          <p:nvPr/>
        </p:nvSpPr>
        <p:spPr>
          <a:xfrm>
            <a:off x="117566" y="382225"/>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8" name="Alt Başlık 2"/>
          <p:cNvSpPr txBox="1">
            <a:spLocks/>
          </p:cNvSpPr>
          <p:nvPr/>
        </p:nvSpPr>
        <p:spPr>
          <a:xfrm>
            <a:off x="179512" y="332656"/>
            <a:ext cx="8784976" cy="489654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r>
              <a:rPr lang="tr-TR" dirty="0" err="1" smtClean="0">
                <a:cs typeface="Times New Roman" pitchFamily="18" charset="0"/>
              </a:rPr>
              <a:t>Hydrogen</a:t>
            </a:r>
            <a:r>
              <a:rPr lang="tr-TR" dirty="0" smtClean="0">
                <a:cs typeface="Times New Roman" pitchFamily="18" charset="0"/>
              </a:rPr>
              <a:t> </a:t>
            </a:r>
            <a:r>
              <a:rPr lang="tr-TR" dirty="0" err="1" smtClean="0">
                <a:cs typeface="Times New Roman" pitchFamily="18" charset="0"/>
              </a:rPr>
              <a:t>chloride</a:t>
            </a:r>
            <a:r>
              <a:rPr lang="tr-TR" dirty="0" smtClean="0">
                <a:cs typeface="Times New Roman" pitchFamily="18" charset="0"/>
              </a:rPr>
              <a:t> is an </a:t>
            </a:r>
            <a:r>
              <a:rPr lang="tr-TR" dirty="0" err="1" smtClean="0">
                <a:cs typeface="Times New Roman" pitchFamily="18" charset="0"/>
              </a:rPr>
              <a:t>acid</a:t>
            </a:r>
            <a:r>
              <a:rPr lang="tr-TR" dirty="0" smtClean="0">
                <a:cs typeface="Times New Roman" pitchFamily="18" charset="0"/>
              </a:rPr>
              <a:t>, </a:t>
            </a:r>
            <a:r>
              <a:rPr lang="tr-TR" dirty="0" err="1" smtClean="0">
                <a:cs typeface="Times New Roman" pitchFamily="18" charset="0"/>
              </a:rPr>
              <a:t>and</a:t>
            </a:r>
            <a:r>
              <a:rPr lang="tr-TR" dirty="0" smtClean="0">
                <a:cs typeface="Times New Roman" pitchFamily="18" charset="0"/>
              </a:rPr>
              <a:t> </a:t>
            </a:r>
            <a:r>
              <a:rPr lang="tr-TR" dirty="0" err="1" smtClean="0">
                <a:cs typeface="Times New Roman" pitchFamily="18" charset="0"/>
              </a:rPr>
              <a:t>so</a:t>
            </a:r>
            <a:r>
              <a:rPr lang="tr-TR" dirty="0" smtClean="0">
                <a:cs typeface="Times New Roman" pitchFamily="18" charset="0"/>
              </a:rPr>
              <a:t> </a:t>
            </a:r>
            <a:r>
              <a:rPr lang="tr-TR" dirty="0" err="1" smtClean="0">
                <a:cs typeface="Times New Roman" pitchFamily="18" charset="0"/>
              </a:rPr>
              <a:t>its</a:t>
            </a:r>
            <a:r>
              <a:rPr lang="tr-TR" dirty="0" smtClean="0">
                <a:cs typeface="Times New Roman" pitchFamily="18" charset="0"/>
              </a:rPr>
              <a:t> </a:t>
            </a:r>
            <a:r>
              <a:rPr lang="tr-TR" dirty="0" err="1" smtClean="0">
                <a:cs typeface="Times New Roman" pitchFamily="18" charset="0"/>
              </a:rPr>
              <a:t>molecules</a:t>
            </a:r>
            <a:r>
              <a:rPr lang="tr-TR" dirty="0" smtClean="0">
                <a:cs typeface="Times New Roman" pitchFamily="18" charset="0"/>
              </a:rPr>
              <a:t> </a:t>
            </a:r>
            <a:r>
              <a:rPr lang="tr-TR" dirty="0" err="1" smtClean="0">
                <a:cs typeface="Times New Roman" pitchFamily="18" charset="0"/>
              </a:rPr>
              <a:t>react</a:t>
            </a:r>
            <a:r>
              <a:rPr lang="tr-TR" dirty="0" smtClean="0">
                <a:cs typeface="Times New Roman" pitchFamily="18" charset="0"/>
              </a:rPr>
              <a:t> </a:t>
            </a:r>
            <a:r>
              <a:rPr lang="tr-TR" dirty="0" err="1" smtClean="0">
                <a:cs typeface="Times New Roman" pitchFamily="18" charset="0"/>
              </a:rPr>
              <a:t>with</a:t>
            </a:r>
            <a:r>
              <a:rPr lang="tr-TR" dirty="0" smtClean="0">
                <a:cs typeface="Times New Roman" pitchFamily="18" charset="0"/>
              </a:rPr>
              <a:t> </a:t>
            </a:r>
            <a:r>
              <a:rPr lang="tr-TR" dirty="0" err="1" smtClean="0">
                <a:cs typeface="Times New Roman" pitchFamily="18" charset="0"/>
              </a:rPr>
              <a:t>water</a:t>
            </a:r>
            <a:r>
              <a:rPr lang="tr-TR" dirty="0" smtClean="0">
                <a:cs typeface="Times New Roman" pitchFamily="18" charset="0"/>
              </a:rPr>
              <a:t>, </a:t>
            </a:r>
            <a:r>
              <a:rPr lang="tr-TR" dirty="0" err="1" smtClean="0">
                <a:cs typeface="Times New Roman" pitchFamily="18" charset="0"/>
              </a:rPr>
              <a:t>transferring</a:t>
            </a:r>
            <a:r>
              <a:rPr lang="tr-TR" dirty="0" smtClean="0">
                <a:cs typeface="Times New Roman" pitchFamily="18" charset="0"/>
              </a:rPr>
              <a:t> H+ </a:t>
            </a:r>
            <a:r>
              <a:rPr lang="tr-TR" dirty="0" err="1" smtClean="0">
                <a:cs typeface="Times New Roman" pitchFamily="18" charset="0"/>
              </a:rPr>
              <a:t>ions</a:t>
            </a:r>
            <a:r>
              <a:rPr lang="tr-TR" dirty="0" smtClean="0">
                <a:cs typeface="Times New Roman" pitchFamily="18" charset="0"/>
              </a:rPr>
              <a:t> </a:t>
            </a:r>
            <a:r>
              <a:rPr lang="tr-TR" dirty="0" err="1" smtClean="0">
                <a:cs typeface="Times New Roman" pitchFamily="18" charset="0"/>
              </a:rPr>
              <a:t>to</a:t>
            </a:r>
            <a:r>
              <a:rPr lang="tr-TR" dirty="0" smtClean="0">
                <a:cs typeface="Times New Roman" pitchFamily="18" charset="0"/>
              </a:rPr>
              <a:t> form </a:t>
            </a:r>
            <a:r>
              <a:rPr lang="tr-TR" dirty="0" err="1" smtClean="0">
                <a:cs typeface="Times New Roman" pitchFamily="18" charset="0"/>
              </a:rPr>
              <a:t>hydronium</a:t>
            </a:r>
            <a:r>
              <a:rPr lang="tr-TR" dirty="0" smtClean="0">
                <a:cs typeface="Times New Roman" pitchFamily="18" charset="0"/>
              </a:rPr>
              <a:t> </a:t>
            </a:r>
            <a:r>
              <a:rPr lang="tr-TR" dirty="0" err="1" smtClean="0">
                <a:cs typeface="Times New Roman" pitchFamily="18" charset="0"/>
              </a:rPr>
              <a:t>ions</a:t>
            </a:r>
            <a:r>
              <a:rPr lang="tr-TR" dirty="0" smtClean="0">
                <a:cs typeface="Times New Roman" pitchFamily="18" charset="0"/>
              </a:rPr>
              <a:t> (H3O+) </a:t>
            </a:r>
            <a:r>
              <a:rPr lang="tr-TR" dirty="0" err="1" smtClean="0">
                <a:cs typeface="Times New Roman" pitchFamily="18" charset="0"/>
              </a:rPr>
              <a:t>and</a:t>
            </a:r>
            <a:r>
              <a:rPr lang="tr-TR" dirty="0" smtClean="0">
                <a:cs typeface="Times New Roman" pitchFamily="18" charset="0"/>
              </a:rPr>
              <a:t> </a:t>
            </a:r>
            <a:r>
              <a:rPr lang="tr-TR" dirty="0" err="1" smtClean="0">
                <a:cs typeface="Times New Roman" pitchFamily="18" charset="0"/>
              </a:rPr>
              <a:t>chloride</a:t>
            </a:r>
            <a:r>
              <a:rPr lang="tr-TR" dirty="0" smtClean="0">
                <a:cs typeface="Times New Roman" pitchFamily="18" charset="0"/>
              </a:rPr>
              <a:t> </a:t>
            </a:r>
            <a:r>
              <a:rPr lang="tr-TR" dirty="0" err="1" smtClean="0">
                <a:cs typeface="Times New Roman" pitchFamily="18" charset="0"/>
              </a:rPr>
              <a:t>ions</a:t>
            </a:r>
            <a:r>
              <a:rPr lang="tr-TR" dirty="0" smtClean="0">
                <a:cs typeface="Times New Roman" pitchFamily="18" charset="0"/>
              </a:rPr>
              <a:t> (</a:t>
            </a:r>
            <a:r>
              <a:rPr lang="tr-TR" dirty="0" err="1" smtClean="0">
                <a:cs typeface="Times New Roman" pitchFamily="18" charset="0"/>
              </a:rPr>
              <a:t>Cl</a:t>
            </a:r>
            <a:r>
              <a:rPr lang="tr-TR" dirty="0" smtClean="0">
                <a:cs typeface="Times New Roman" pitchFamily="18" charset="0"/>
              </a:rPr>
              <a:t>−):</a:t>
            </a:r>
          </a:p>
          <a:p>
            <a:pPr algn="just" fontAlgn="base"/>
            <a:endParaRPr lang="tr-TR" dirty="0" smtClean="0">
              <a:cs typeface="Times New Roman" pitchFamily="18" charset="0"/>
            </a:endParaRPr>
          </a:p>
          <a:p>
            <a:pPr algn="just" fontAlgn="base"/>
            <a:endParaRPr lang="tr-TR" dirty="0" smtClean="0">
              <a:cs typeface="Times New Roman" pitchFamily="18" charset="0"/>
            </a:endParaRPr>
          </a:p>
          <a:p>
            <a:pPr algn="just" fontAlgn="base"/>
            <a:endParaRPr lang="tr-TR" dirty="0" smtClean="0">
              <a:cs typeface="Times New Roman" pitchFamily="18" charset="0"/>
            </a:endParaRPr>
          </a:p>
          <a:p>
            <a:pPr algn="just" fontAlgn="base"/>
            <a:endParaRPr lang="tr-TR" dirty="0" smtClean="0">
              <a:cs typeface="Times New Roman" pitchFamily="18" charset="0"/>
            </a:endParaRPr>
          </a:p>
          <a:p>
            <a:pPr algn="just" fontAlgn="base"/>
            <a:r>
              <a:rPr lang="tr-TR" dirty="0" err="1" smtClean="0">
                <a:cs typeface="Times New Roman" pitchFamily="18" charset="0"/>
              </a:rPr>
              <a:t>This</a:t>
            </a:r>
            <a:r>
              <a:rPr lang="tr-TR" dirty="0" smtClean="0">
                <a:cs typeface="Times New Roman" pitchFamily="18" charset="0"/>
              </a:rPr>
              <a:t> </a:t>
            </a:r>
            <a:r>
              <a:rPr lang="tr-TR" dirty="0" err="1" smtClean="0">
                <a:cs typeface="Times New Roman" pitchFamily="18" charset="0"/>
              </a:rPr>
              <a:t>reaction</a:t>
            </a:r>
            <a:r>
              <a:rPr lang="tr-TR" dirty="0" smtClean="0">
                <a:cs typeface="Times New Roman" pitchFamily="18" charset="0"/>
              </a:rPr>
              <a:t> is </a:t>
            </a:r>
            <a:r>
              <a:rPr lang="tr-TR" dirty="0" err="1" smtClean="0">
                <a:cs typeface="Times New Roman" pitchFamily="18" charset="0"/>
              </a:rPr>
              <a:t>essentially</a:t>
            </a:r>
            <a:r>
              <a:rPr lang="tr-TR" dirty="0" smtClean="0">
                <a:cs typeface="Times New Roman" pitchFamily="18" charset="0"/>
              </a:rPr>
              <a:t> 100% </a:t>
            </a:r>
            <a:r>
              <a:rPr lang="tr-TR" dirty="0" err="1" smtClean="0">
                <a:cs typeface="Times New Roman" pitchFamily="18" charset="0"/>
              </a:rPr>
              <a:t>complete</a:t>
            </a:r>
            <a:r>
              <a:rPr lang="tr-TR" dirty="0" smtClean="0">
                <a:cs typeface="Times New Roman" pitchFamily="18" charset="0"/>
              </a:rPr>
              <a:t> </a:t>
            </a:r>
            <a:r>
              <a:rPr lang="tr-TR" dirty="0" err="1" smtClean="0">
                <a:cs typeface="Times New Roman" pitchFamily="18" charset="0"/>
              </a:rPr>
              <a:t>for</a:t>
            </a:r>
            <a:r>
              <a:rPr lang="tr-TR" dirty="0" smtClean="0">
                <a:cs typeface="Times New Roman" pitchFamily="18" charset="0"/>
              </a:rPr>
              <a:t> </a:t>
            </a:r>
            <a:r>
              <a:rPr lang="tr-TR" dirty="0" err="1" smtClean="0">
                <a:cs typeface="Times New Roman" pitchFamily="18" charset="0"/>
              </a:rPr>
              <a:t>HCl</a:t>
            </a:r>
            <a:r>
              <a:rPr lang="tr-TR" dirty="0" smtClean="0">
                <a:cs typeface="Times New Roman" pitchFamily="18" charset="0"/>
              </a:rPr>
              <a:t> (i.e., it is a </a:t>
            </a:r>
            <a:r>
              <a:rPr lang="tr-TR" dirty="0" err="1" smtClean="0">
                <a:cs typeface="Times New Roman" pitchFamily="18" charset="0"/>
              </a:rPr>
              <a:t>strong</a:t>
            </a:r>
            <a:r>
              <a:rPr lang="tr-TR" dirty="0" smtClean="0">
                <a:cs typeface="Times New Roman" pitchFamily="18" charset="0"/>
              </a:rPr>
              <a:t> </a:t>
            </a:r>
            <a:r>
              <a:rPr lang="tr-TR" dirty="0" err="1" smtClean="0">
                <a:cs typeface="Times New Roman" pitchFamily="18" charset="0"/>
              </a:rPr>
              <a:t>acid</a:t>
            </a:r>
            <a:r>
              <a:rPr lang="tr-TR" dirty="0" smtClean="0">
                <a:cs typeface="Times New Roman" pitchFamily="18" charset="0"/>
              </a:rPr>
              <a:t> </a:t>
            </a:r>
            <a:r>
              <a:rPr lang="tr-TR" dirty="0" err="1" smtClean="0">
                <a:cs typeface="Times New Roman" pitchFamily="18" charset="0"/>
              </a:rPr>
              <a:t>and</a:t>
            </a:r>
            <a:r>
              <a:rPr lang="tr-TR" dirty="0" smtClean="0">
                <a:cs typeface="Times New Roman" pitchFamily="18" charset="0"/>
              </a:rPr>
              <a:t>, </a:t>
            </a:r>
            <a:r>
              <a:rPr lang="tr-TR" dirty="0" err="1" smtClean="0">
                <a:cs typeface="Times New Roman" pitchFamily="18" charset="0"/>
              </a:rPr>
              <a:t>consequently</a:t>
            </a:r>
            <a:r>
              <a:rPr lang="tr-TR" dirty="0" smtClean="0">
                <a:cs typeface="Times New Roman" pitchFamily="18" charset="0"/>
              </a:rPr>
              <a:t>, a </a:t>
            </a:r>
            <a:r>
              <a:rPr lang="tr-TR" dirty="0" err="1" smtClean="0">
                <a:cs typeface="Times New Roman" pitchFamily="18" charset="0"/>
              </a:rPr>
              <a:t>strong</a:t>
            </a:r>
            <a:r>
              <a:rPr lang="tr-TR" dirty="0" smtClean="0">
                <a:cs typeface="Times New Roman" pitchFamily="18" charset="0"/>
              </a:rPr>
              <a:t> </a:t>
            </a:r>
            <a:r>
              <a:rPr lang="tr-TR" dirty="0" err="1" smtClean="0">
                <a:cs typeface="Times New Roman" pitchFamily="18" charset="0"/>
              </a:rPr>
              <a:t>electrolyte</a:t>
            </a:r>
            <a:r>
              <a:rPr lang="tr-TR" dirty="0" smtClean="0">
                <a:cs typeface="Times New Roman" pitchFamily="18" charset="0"/>
              </a:rPr>
              <a:t>). </a:t>
            </a:r>
            <a:r>
              <a:rPr lang="tr-TR" dirty="0" err="1" smtClean="0">
                <a:cs typeface="Times New Roman" pitchFamily="18" charset="0"/>
              </a:rPr>
              <a:t>Likewise</a:t>
            </a:r>
            <a:r>
              <a:rPr lang="tr-TR" dirty="0" smtClean="0">
                <a:cs typeface="Times New Roman" pitchFamily="18" charset="0"/>
              </a:rPr>
              <a:t> (ayni şekilde), </a:t>
            </a:r>
            <a:r>
              <a:rPr lang="tr-TR" dirty="0" err="1" smtClean="0">
                <a:cs typeface="Times New Roman" pitchFamily="18" charset="0"/>
              </a:rPr>
              <a:t>weak</a:t>
            </a:r>
            <a:r>
              <a:rPr lang="tr-TR" dirty="0" smtClean="0">
                <a:cs typeface="Times New Roman" pitchFamily="18" charset="0"/>
              </a:rPr>
              <a:t> </a:t>
            </a:r>
            <a:r>
              <a:rPr lang="tr-TR" dirty="0" err="1" smtClean="0">
                <a:cs typeface="Times New Roman" pitchFamily="18" charset="0"/>
              </a:rPr>
              <a:t>acids</a:t>
            </a:r>
            <a:r>
              <a:rPr lang="tr-TR" dirty="0" smtClean="0">
                <a:cs typeface="Times New Roman" pitchFamily="18" charset="0"/>
              </a:rPr>
              <a:t> </a:t>
            </a:r>
            <a:r>
              <a:rPr lang="tr-TR" dirty="0" err="1" smtClean="0">
                <a:cs typeface="Times New Roman" pitchFamily="18" charset="0"/>
              </a:rPr>
              <a:t>and</a:t>
            </a:r>
            <a:r>
              <a:rPr lang="tr-TR" dirty="0" smtClean="0">
                <a:cs typeface="Times New Roman" pitchFamily="18" charset="0"/>
              </a:rPr>
              <a:t> </a:t>
            </a:r>
            <a:r>
              <a:rPr lang="tr-TR" dirty="0" err="1" smtClean="0">
                <a:cs typeface="Times New Roman" pitchFamily="18" charset="0"/>
              </a:rPr>
              <a:t>bases</a:t>
            </a:r>
            <a:r>
              <a:rPr lang="tr-TR" dirty="0" smtClean="0">
                <a:cs typeface="Times New Roman" pitchFamily="18" charset="0"/>
              </a:rPr>
              <a:t> </a:t>
            </a:r>
            <a:r>
              <a:rPr lang="tr-TR" dirty="0" err="1" smtClean="0">
                <a:cs typeface="Times New Roman" pitchFamily="18" charset="0"/>
              </a:rPr>
              <a:t>that</a:t>
            </a:r>
            <a:r>
              <a:rPr lang="tr-TR" dirty="0" smtClean="0">
                <a:cs typeface="Times New Roman" pitchFamily="18" charset="0"/>
              </a:rPr>
              <a:t> </a:t>
            </a:r>
            <a:r>
              <a:rPr lang="tr-TR" dirty="0" err="1" smtClean="0">
                <a:cs typeface="Times New Roman" pitchFamily="18" charset="0"/>
              </a:rPr>
              <a:t>only</a:t>
            </a:r>
            <a:r>
              <a:rPr lang="tr-TR" dirty="0" smtClean="0">
                <a:cs typeface="Times New Roman" pitchFamily="18" charset="0"/>
              </a:rPr>
              <a:t> </a:t>
            </a:r>
            <a:r>
              <a:rPr lang="tr-TR" dirty="0" err="1" smtClean="0">
                <a:cs typeface="Times New Roman" pitchFamily="18" charset="0"/>
              </a:rPr>
              <a:t>react</a:t>
            </a:r>
            <a:r>
              <a:rPr lang="tr-TR" dirty="0" smtClean="0">
                <a:cs typeface="Times New Roman" pitchFamily="18" charset="0"/>
              </a:rPr>
              <a:t> </a:t>
            </a:r>
            <a:r>
              <a:rPr lang="tr-TR" dirty="0" err="1" smtClean="0">
                <a:cs typeface="Times New Roman" pitchFamily="18" charset="0"/>
              </a:rPr>
              <a:t>partially</a:t>
            </a:r>
            <a:r>
              <a:rPr lang="tr-TR" dirty="0" smtClean="0">
                <a:cs typeface="Times New Roman" pitchFamily="18" charset="0"/>
              </a:rPr>
              <a:t> </a:t>
            </a:r>
            <a:r>
              <a:rPr lang="tr-TR" dirty="0" err="1" smtClean="0">
                <a:cs typeface="Times New Roman" pitchFamily="18" charset="0"/>
              </a:rPr>
              <a:t>generate</a:t>
            </a:r>
            <a:r>
              <a:rPr lang="tr-TR" dirty="0" smtClean="0">
                <a:cs typeface="Times New Roman" pitchFamily="18" charset="0"/>
              </a:rPr>
              <a:t> </a:t>
            </a:r>
            <a:r>
              <a:rPr lang="tr-TR" dirty="0" err="1" smtClean="0">
                <a:cs typeface="Times New Roman" pitchFamily="18" charset="0"/>
              </a:rPr>
              <a:t>relatively</a:t>
            </a:r>
            <a:r>
              <a:rPr lang="tr-TR" dirty="0" smtClean="0">
                <a:cs typeface="Times New Roman" pitchFamily="18" charset="0"/>
              </a:rPr>
              <a:t> </a:t>
            </a:r>
            <a:r>
              <a:rPr lang="tr-TR" dirty="0" err="1" smtClean="0">
                <a:cs typeface="Times New Roman" pitchFamily="18" charset="0"/>
              </a:rPr>
              <a:t>low</a:t>
            </a:r>
            <a:r>
              <a:rPr lang="tr-TR" dirty="0" smtClean="0">
                <a:cs typeface="Times New Roman" pitchFamily="18" charset="0"/>
              </a:rPr>
              <a:t> </a:t>
            </a:r>
            <a:r>
              <a:rPr lang="tr-TR" dirty="0" err="1" smtClean="0">
                <a:cs typeface="Times New Roman" pitchFamily="18" charset="0"/>
              </a:rPr>
              <a:t>concentrations</a:t>
            </a:r>
            <a:r>
              <a:rPr lang="tr-TR" dirty="0" smtClean="0">
                <a:cs typeface="Times New Roman" pitchFamily="18" charset="0"/>
              </a:rPr>
              <a:t> of </a:t>
            </a:r>
            <a:r>
              <a:rPr lang="tr-TR" dirty="0" err="1" smtClean="0">
                <a:cs typeface="Times New Roman" pitchFamily="18" charset="0"/>
              </a:rPr>
              <a:t>ions</a:t>
            </a:r>
            <a:r>
              <a:rPr lang="tr-TR" dirty="0" smtClean="0">
                <a:cs typeface="Times New Roman" pitchFamily="18" charset="0"/>
              </a:rPr>
              <a:t> </a:t>
            </a:r>
            <a:r>
              <a:rPr lang="tr-TR" dirty="0" err="1" smtClean="0">
                <a:cs typeface="Times New Roman" pitchFamily="18" charset="0"/>
              </a:rPr>
              <a:t>when</a:t>
            </a:r>
            <a:r>
              <a:rPr lang="tr-TR" dirty="0" smtClean="0">
                <a:cs typeface="Times New Roman" pitchFamily="18" charset="0"/>
              </a:rPr>
              <a:t> </a:t>
            </a:r>
            <a:r>
              <a:rPr lang="tr-TR" dirty="0" err="1" smtClean="0">
                <a:cs typeface="Times New Roman" pitchFamily="18" charset="0"/>
              </a:rPr>
              <a:t>dissolved</a:t>
            </a:r>
            <a:r>
              <a:rPr lang="tr-TR" dirty="0" smtClean="0">
                <a:cs typeface="Times New Roman" pitchFamily="18" charset="0"/>
              </a:rPr>
              <a:t> in </a:t>
            </a:r>
            <a:r>
              <a:rPr lang="tr-TR" dirty="0" err="1" smtClean="0">
                <a:cs typeface="Times New Roman" pitchFamily="18" charset="0"/>
              </a:rPr>
              <a:t>water</a:t>
            </a:r>
            <a:r>
              <a:rPr lang="tr-TR" dirty="0" smtClean="0">
                <a:cs typeface="Times New Roman" pitchFamily="18" charset="0"/>
              </a:rPr>
              <a:t> </a:t>
            </a:r>
            <a:r>
              <a:rPr lang="tr-TR" dirty="0" err="1" smtClean="0">
                <a:cs typeface="Times New Roman" pitchFamily="18" charset="0"/>
              </a:rPr>
              <a:t>and</a:t>
            </a:r>
            <a:r>
              <a:rPr lang="tr-TR" dirty="0" smtClean="0">
                <a:cs typeface="Times New Roman" pitchFamily="18" charset="0"/>
              </a:rPr>
              <a:t> </a:t>
            </a:r>
            <a:r>
              <a:rPr lang="tr-TR" dirty="0" err="1" smtClean="0">
                <a:cs typeface="Times New Roman" pitchFamily="18" charset="0"/>
              </a:rPr>
              <a:t>are</a:t>
            </a:r>
            <a:r>
              <a:rPr lang="tr-TR" dirty="0" smtClean="0">
                <a:cs typeface="Times New Roman" pitchFamily="18" charset="0"/>
              </a:rPr>
              <a:t> </a:t>
            </a:r>
            <a:r>
              <a:rPr lang="tr-TR" dirty="0" err="1" smtClean="0">
                <a:cs typeface="Times New Roman" pitchFamily="18" charset="0"/>
              </a:rPr>
              <a:t>classified</a:t>
            </a:r>
            <a:r>
              <a:rPr lang="tr-TR" dirty="0" smtClean="0">
                <a:cs typeface="Times New Roman" pitchFamily="18" charset="0"/>
              </a:rPr>
              <a:t> as </a:t>
            </a:r>
            <a:r>
              <a:rPr lang="tr-TR" dirty="0" err="1" smtClean="0">
                <a:cs typeface="Times New Roman" pitchFamily="18" charset="0"/>
              </a:rPr>
              <a:t>weak</a:t>
            </a:r>
            <a:r>
              <a:rPr lang="tr-TR" dirty="0" smtClean="0">
                <a:cs typeface="Times New Roman" pitchFamily="18" charset="0"/>
              </a:rPr>
              <a:t> </a:t>
            </a:r>
            <a:r>
              <a:rPr lang="tr-TR" dirty="0" err="1" smtClean="0">
                <a:cs typeface="Times New Roman" pitchFamily="18" charset="0"/>
              </a:rPr>
              <a:t>electrolytes</a:t>
            </a:r>
            <a:r>
              <a:rPr lang="tr-TR" dirty="0" smtClean="0">
                <a:cs typeface="Times New Roman" pitchFamily="18" charset="0"/>
              </a:rPr>
              <a:t>. </a:t>
            </a:r>
          </a:p>
          <a:p>
            <a:r>
              <a:rPr lang="tr-TR" sz="2000" b="1" dirty="0" smtClean="0">
                <a:latin typeface="Times New Roman" pitchFamily="18" charset="0"/>
                <a:cs typeface="Times New Roman" pitchFamily="18" charset="0"/>
              </a:rPr>
              <a:t> </a:t>
            </a:r>
            <a:endParaRPr lang="tr-TR" sz="2000" dirty="0">
              <a:latin typeface="Times New Roman" pitchFamily="18" charset="0"/>
              <a:cs typeface="Times New Roman" pitchFamily="18" charset="0"/>
            </a:endParaRPr>
          </a:p>
        </p:txBody>
      </p:sp>
      <p:sp>
        <p:nvSpPr>
          <p:cNvPr id="11" name="Slayt Numarası Yer Tutucusu 10"/>
          <p:cNvSpPr>
            <a:spLocks noGrp="1"/>
          </p:cNvSpPr>
          <p:nvPr>
            <p:ph type="sldNum" sz="quarter" idx="12"/>
          </p:nvPr>
        </p:nvSpPr>
        <p:spPr/>
        <p:txBody>
          <a:bodyPr/>
          <a:lstStyle/>
          <a:p>
            <a:fld id="{127391D9-CC10-4A4A-86E9-952A044A6E7F}" type="slidenum">
              <a:rPr lang="tr-TR" smtClean="0"/>
              <a:pPr/>
              <a:t>6</a:t>
            </a:fld>
            <a:endParaRPr lang="tr-TR"/>
          </a:p>
        </p:txBody>
      </p:sp>
      <p:pic>
        <p:nvPicPr>
          <p:cNvPr id="9" name="8 Resim" descr="A chemical equation is shown. To the left, two hydrogen atoms are linked, each with a single dash to a central oxygen atom to the left and below the oxygen symbol, which has two pairs of dots, above and to the right of the atom. A plus sign is shown to the right, then a hydrogen atom linked to the left side of chlorine atom by a single dash with three pairs of dots, above, to the right, and below the element symbol. An arrow points to the products which are three hydrogen atoms linked by single dashes to a central oxygen atom shown in brackets with superscript plus. The oxygen atom has a single pair of dots above the element symbol. This is followed by a plus and C l superscript minus. This symbol is surrounded by four pairs of dots, above and below and to the left and right of the element symbol."/>
          <p:cNvPicPr/>
          <p:nvPr/>
        </p:nvPicPr>
        <p:blipFill>
          <a:blip r:embed="rId2" cstate="print">
            <a:duotone>
              <a:prstClr val="black"/>
              <a:srgbClr val="D9C3A5">
                <a:tint val="50000"/>
                <a:satMod val="180000"/>
              </a:srgbClr>
            </a:duotone>
          </a:blip>
          <a:srcRect/>
          <a:stretch>
            <a:fillRect/>
          </a:stretch>
        </p:blipFill>
        <p:spPr bwMode="auto">
          <a:xfrm>
            <a:off x="216024" y="1628800"/>
            <a:ext cx="5580112" cy="1152128"/>
          </a:xfrm>
          <a:prstGeom prst="rect">
            <a:avLst/>
          </a:prstGeom>
          <a:noFill/>
          <a:ln w="9525">
            <a:noFill/>
            <a:miter lim="800000"/>
            <a:headEnd/>
            <a:tailEnd/>
          </a:ln>
        </p:spPr>
      </p:pic>
    </p:spTree>
    <p:extLst>
      <p:ext uri="{BB962C8B-B14F-4D97-AF65-F5344CB8AC3E}">
        <p14:creationId xmlns:p14="http://schemas.microsoft.com/office/powerpoint/2010/main" xmlns="" val="3712843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313508" y="227648"/>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5" name="Unvan 1"/>
          <p:cNvSpPr txBox="1">
            <a:spLocks/>
          </p:cNvSpPr>
          <p:nvPr/>
        </p:nvSpPr>
        <p:spPr>
          <a:xfrm>
            <a:off x="313508" y="1036411"/>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6" name="Unvan 1"/>
          <p:cNvSpPr txBox="1">
            <a:spLocks/>
          </p:cNvSpPr>
          <p:nvPr/>
        </p:nvSpPr>
        <p:spPr>
          <a:xfrm>
            <a:off x="947057" y="1260657"/>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7" name="Unvan 1"/>
          <p:cNvSpPr txBox="1">
            <a:spLocks/>
          </p:cNvSpPr>
          <p:nvPr/>
        </p:nvSpPr>
        <p:spPr>
          <a:xfrm>
            <a:off x="117566" y="382225"/>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8" name="Alt Başlık 2"/>
          <p:cNvSpPr txBox="1">
            <a:spLocks/>
          </p:cNvSpPr>
          <p:nvPr/>
        </p:nvSpPr>
        <p:spPr>
          <a:xfrm>
            <a:off x="179512" y="260648"/>
            <a:ext cx="8784976" cy="345638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b="1" dirty="0" err="1" smtClean="0">
                <a:solidFill>
                  <a:srgbClr val="FF0000"/>
                </a:solidFill>
              </a:rPr>
              <a:t>Colligative</a:t>
            </a:r>
            <a:r>
              <a:rPr lang="tr-TR" b="1" dirty="0" smtClean="0">
                <a:solidFill>
                  <a:srgbClr val="FF0000"/>
                </a:solidFill>
              </a:rPr>
              <a:t> </a:t>
            </a:r>
            <a:r>
              <a:rPr lang="tr-TR" b="1" dirty="0" err="1" smtClean="0">
                <a:solidFill>
                  <a:srgbClr val="FF0000"/>
                </a:solidFill>
              </a:rPr>
              <a:t>Properties</a:t>
            </a:r>
            <a:r>
              <a:rPr lang="tr-TR" b="1" dirty="0" smtClean="0">
                <a:solidFill>
                  <a:srgbClr val="FF0000"/>
                </a:solidFill>
              </a:rPr>
              <a:t> of </a:t>
            </a:r>
            <a:r>
              <a:rPr lang="tr-TR" b="1" dirty="0" err="1" smtClean="0">
                <a:solidFill>
                  <a:srgbClr val="FF0000"/>
                </a:solidFill>
              </a:rPr>
              <a:t>Electrolytes</a:t>
            </a:r>
            <a:endParaRPr lang="tr-TR" dirty="0" smtClean="0">
              <a:solidFill>
                <a:srgbClr val="FF0000"/>
              </a:solidFill>
            </a:endParaRPr>
          </a:p>
        </p:txBody>
      </p:sp>
      <p:sp>
        <p:nvSpPr>
          <p:cNvPr id="11" name="Slayt Numarası Yer Tutucusu 10"/>
          <p:cNvSpPr>
            <a:spLocks noGrp="1"/>
          </p:cNvSpPr>
          <p:nvPr>
            <p:ph type="sldNum" sz="quarter" idx="12"/>
          </p:nvPr>
        </p:nvSpPr>
        <p:spPr/>
        <p:txBody>
          <a:bodyPr/>
          <a:lstStyle/>
          <a:p>
            <a:fld id="{127391D9-CC10-4A4A-86E9-952A044A6E7F}" type="slidenum">
              <a:rPr lang="tr-TR" smtClean="0"/>
              <a:pPr/>
              <a:t>7</a:t>
            </a:fld>
            <a:endParaRPr lang="tr-TR"/>
          </a:p>
        </p:txBody>
      </p:sp>
      <p:sp>
        <p:nvSpPr>
          <p:cNvPr id="14" name="Alt Başlık 2"/>
          <p:cNvSpPr txBox="1">
            <a:spLocks/>
          </p:cNvSpPr>
          <p:nvPr/>
        </p:nvSpPr>
        <p:spPr>
          <a:xfrm>
            <a:off x="179512" y="836712"/>
            <a:ext cx="8712968" cy="5688632"/>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fontAlgn="base"/>
            <a:r>
              <a:rPr lang="tr-TR" dirty="0" err="1" smtClean="0"/>
              <a:t>In</a:t>
            </a:r>
            <a:r>
              <a:rPr lang="tr-TR" dirty="0" smtClean="0"/>
              <a:t> </a:t>
            </a:r>
            <a:r>
              <a:rPr lang="tr-TR" dirty="0" err="1" smtClean="0"/>
              <a:t>some</a:t>
            </a:r>
            <a:r>
              <a:rPr lang="tr-TR" dirty="0" smtClean="0"/>
              <a:t> </a:t>
            </a:r>
            <a:r>
              <a:rPr lang="tr-TR" dirty="0" err="1" smtClean="0"/>
              <a:t>cases</a:t>
            </a:r>
            <a:r>
              <a:rPr lang="tr-TR" dirty="0" smtClean="0"/>
              <a:t>, </a:t>
            </a:r>
            <a:r>
              <a:rPr lang="tr-TR" dirty="0" err="1" smtClean="0"/>
              <a:t>the</a:t>
            </a:r>
            <a:r>
              <a:rPr lang="tr-TR" dirty="0" smtClean="0"/>
              <a:t> </a:t>
            </a:r>
            <a:r>
              <a:rPr lang="tr-TR" dirty="0" err="1" smtClean="0"/>
              <a:t>electrostatic</a:t>
            </a:r>
            <a:r>
              <a:rPr lang="tr-TR" dirty="0" smtClean="0"/>
              <a:t> </a:t>
            </a:r>
            <a:r>
              <a:rPr lang="tr-TR" dirty="0" err="1" smtClean="0"/>
              <a:t>attractions</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ions</a:t>
            </a:r>
            <a:r>
              <a:rPr lang="tr-TR" dirty="0" smtClean="0"/>
              <a:t> in a </a:t>
            </a:r>
            <a:r>
              <a:rPr lang="tr-TR" dirty="0" err="1" smtClean="0"/>
              <a:t>crystal</a:t>
            </a:r>
            <a:r>
              <a:rPr lang="tr-TR" dirty="0" smtClean="0"/>
              <a:t> </a:t>
            </a:r>
            <a:r>
              <a:rPr lang="tr-TR" dirty="0" err="1" smtClean="0"/>
              <a:t>are</a:t>
            </a:r>
            <a:r>
              <a:rPr lang="tr-TR" dirty="0" smtClean="0"/>
              <a:t> </a:t>
            </a:r>
            <a:r>
              <a:rPr lang="tr-TR" dirty="0" err="1" smtClean="0"/>
              <a:t>so</a:t>
            </a:r>
            <a:r>
              <a:rPr lang="tr-TR" dirty="0" smtClean="0"/>
              <a:t> </a:t>
            </a:r>
            <a:r>
              <a:rPr lang="tr-TR" dirty="0" err="1" smtClean="0"/>
              <a:t>large</a:t>
            </a:r>
            <a:r>
              <a:rPr lang="tr-TR" dirty="0" smtClean="0"/>
              <a:t>, </a:t>
            </a:r>
            <a:r>
              <a:rPr lang="tr-TR" dirty="0" err="1" smtClean="0"/>
              <a:t>or</a:t>
            </a:r>
            <a:r>
              <a:rPr lang="tr-TR" dirty="0" smtClean="0"/>
              <a:t> </a:t>
            </a:r>
            <a:r>
              <a:rPr lang="tr-TR" dirty="0" err="1" smtClean="0"/>
              <a:t>the</a:t>
            </a:r>
            <a:r>
              <a:rPr lang="tr-TR" dirty="0" smtClean="0"/>
              <a:t> </a:t>
            </a:r>
            <a:r>
              <a:rPr lang="tr-TR" dirty="0" err="1" smtClean="0"/>
              <a:t>ion</a:t>
            </a:r>
            <a:r>
              <a:rPr lang="tr-TR" dirty="0" smtClean="0"/>
              <a:t>-</a:t>
            </a:r>
            <a:r>
              <a:rPr lang="tr-TR" dirty="0" err="1" smtClean="0"/>
              <a:t>dipole</a:t>
            </a:r>
            <a:r>
              <a:rPr lang="tr-TR" dirty="0" smtClean="0"/>
              <a:t> </a:t>
            </a:r>
            <a:r>
              <a:rPr lang="tr-TR" dirty="0" err="1" smtClean="0"/>
              <a:t>attractive</a:t>
            </a:r>
            <a:r>
              <a:rPr lang="tr-TR" dirty="0" smtClean="0"/>
              <a:t> </a:t>
            </a:r>
            <a:r>
              <a:rPr lang="tr-TR" dirty="0" err="1" smtClean="0"/>
              <a:t>forces</a:t>
            </a:r>
            <a:r>
              <a:rPr lang="tr-TR" dirty="0" smtClean="0"/>
              <a:t> </a:t>
            </a:r>
            <a:r>
              <a:rPr lang="tr-TR" dirty="0" err="1" smtClean="0"/>
              <a:t>between</a:t>
            </a:r>
            <a:r>
              <a:rPr lang="tr-TR" dirty="0" smtClean="0"/>
              <a:t> </a:t>
            </a:r>
            <a:r>
              <a:rPr lang="tr-TR" dirty="0" err="1" smtClean="0"/>
              <a:t>the</a:t>
            </a:r>
            <a:r>
              <a:rPr lang="tr-TR" dirty="0" smtClean="0"/>
              <a:t> </a:t>
            </a:r>
            <a:r>
              <a:rPr lang="tr-TR" dirty="0" err="1" smtClean="0"/>
              <a:t>ions</a:t>
            </a:r>
            <a:r>
              <a:rPr lang="tr-TR" dirty="0" smtClean="0"/>
              <a:t> </a:t>
            </a:r>
            <a:r>
              <a:rPr lang="tr-TR" dirty="0" err="1" smtClean="0"/>
              <a:t>and</a:t>
            </a:r>
            <a:r>
              <a:rPr lang="tr-TR" dirty="0" smtClean="0"/>
              <a:t> </a:t>
            </a:r>
            <a:r>
              <a:rPr lang="tr-TR" dirty="0" err="1" smtClean="0"/>
              <a:t>water</a:t>
            </a:r>
            <a:r>
              <a:rPr lang="tr-TR" dirty="0" smtClean="0"/>
              <a:t> </a:t>
            </a:r>
            <a:r>
              <a:rPr lang="tr-TR" dirty="0" err="1" smtClean="0"/>
              <a:t>molecules</a:t>
            </a:r>
            <a:r>
              <a:rPr lang="tr-TR" dirty="0" smtClean="0"/>
              <a:t> </a:t>
            </a:r>
            <a:r>
              <a:rPr lang="tr-TR" dirty="0" err="1" smtClean="0"/>
              <a:t>are</a:t>
            </a:r>
            <a:r>
              <a:rPr lang="tr-TR" dirty="0" smtClean="0"/>
              <a:t> </a:t>
            </a:r>
            <a:r>
              <a:rPr lang="tr-TR" dirty="0" err="1" smtClean="0"/>
              <a:t>so</a:t>
            </a:r>
            <a:r>
              <a:rPr lang="tr-TR" dirty="0" smtClean="0"/>
              <a:t> </a:t>
            </a:r>
            <a:r>
              <a:rPr lang="tr-TR" dirty="0" err="1" smtClean="0"/>
              <a:t>weak</a:t>
            </a:r>
            <a:r>
              <a:rPr lang="tr-TR" dirty="0" smtClean="0"/>
              <a:t>, </a:t>
            </a:r>
            <a:r>
              <a:rPr lang="tr-TR" dirty="0" err="1" smtClean="0"/>
              <a:t>that</a:t>
            </a:r>
            <a:r>
              <a:rPr lang="tr-TR" dirty="0" smtClean="0"/>
              <a:t> </a:t>
            </a:r>
            <a:r>
              <a:rPr lang="tr-TR" dirty="0" err="1" smtClean="0"/>
              <a:t>the</a:t>
            </a:r>
            <a:r>
              <a:rPr lang="tr-TR" dirty="0" smtClean="0"/>
              <a:t> </a:t>
            </a:r>
            <a:r>
              <a:rPr lang="tr-TR" dirty="0" err="1" smtClean="0"/>
              <a:t>increase</a:t>
            </a:r>
            <a:r>
              <a:rPr lang="tr-TR" dirty="0" smtClean="0"/>
              <a:t> in </a:t>
            </a:r>
            <a:r>
              <a:rPr lang="tr-TR" dirty="0" err="1" smtClean="0"/>
              <a:t>diisorder</a:t>
            </a:r>
            <a:r>
              <a:rPr lang="tr-TR" dirty="0" smtClean="0"/>
              <a:t> </a:t>
            </a:r>
            <a:r>
              <a:rPr lang="tr-TR" dirty="0" err="1" smtClean="0"/>
              <a:t>cannot</a:t>
            </a:r>
            <a:r>
              <a:rPr lang="tr-TR" dirty="0" smtClean="0"/>
              <a:t> </a:t>
            </a:r>
            <a:r>
              <a:rPr lang="tr-TR" dirty="0" err="1" smtClean="0"/>
              <a:t>compensate</a:t>
            </a:r>
            <a:r>
              <a:rPr lang="tr-TR" dirty="0" smtClean="0"/>
              <a:t> </a:t>
            </a:r>
            <a:r>
              <a:rPr lang="tr-TR" dirty="0" err="1" smtClean="0"/>
              <a:t>for</a:t>
            </a:r>
            <a:r>
              <a:rPr lang="tr-TR" dirty="0" smtClean="0"/>
              <a:t> </a:t>
            </a:r>
            <a:r>
              <a:rPr lang="tr-TR" dirty="0" err="1" smtClean="0"/>
              <a:t>the</a:t>
            </a:r>
            <a:r>
              <a:rPr lang="tr-TR" dirty="0" smtClean="0"/>
              <a:t> </a:t>
            </a:r>
            <a:r>
              <a:rPr lang="tr-TR" dirty="0" err="1" smtClean="0"/>
              <a:t>energy</a:t>
            </a:r>
            <a:r>
              <a:rPr lang="tr-TR" dirty="0" smtClean="0"/>
              <a:t> </a:t>
            </a:r>
            <a:r>
              <a:rPr lang="tr-TR" dirty="0" err="1" smtClean="0"/>
              <a:t>required</a:t>
            </a:r>
            <a:r>
              <a:rPr lang="tr-TR" dirty="0" smtClean="0"/>
              <a:t> </a:t>
            </a:r>
            <a:r>
              <a:rPr lang="tr-TR" dirty="0" err="1" smtClean="0"/>
              <a:t>to</a:t>
            </a:r>
            <a:r>
              <a:rPr lang="tr-TR" dirty="0" smtClean="0"/>
              <a:t> </a:t>
            </a:r>
            <a:r>
              <a:rPr lang="tr-TR" dirty="0" err="1" smtClean="0"/>
              <a:t>separate</a:t>
            </a:r>
            <a:r>
              <a:rPr lang="tr-TR" dirty="0" smtClean="0"/>
              <a:t> </a:t>
            </a:r>
            <a:r>
              <a:rPr lang="tr-TR" dirty="0" err="1" smtClean="0"/>
              <a:t>the</a:t>
            </a:r>
            <a:r>
              <a:rPr lang="tr-TR" dirty="0" smtClean="0"/>
              <a:t> </a:t>
            </a:r>
            <a:r>
              <a:rPr lang="tr-TR" dirty="0" err="1" smtClean="0"/>
              <a:t>ions</a:t>
            </a:r>
            <a:r>
              <a:rPr lang="tr-TR" dirty="0" smtClean="0"/>
              <a:t>, </a:t>
            </a:r>
            <a:r>
              <a:rPr lang="tr-TR" dirty="0" err="1" smtClean="0"/>
              <a:t>and</a:t>
            </a:r>
            <a:r>
              <a:rPr lang="tr-TR" dirty="0" smtClean="0"/>
              <a:t> </a:t>
            </a:r>
            <a:r>
              <a:rPr lang="tr-TR" dirty="0" err="1" smtClean="0"/>
              <a:t>the</a:t>
            </a:r>
            <a:r>
              <a:rPr lang="tr-TR" dirty="0" smtClean="0"/>
              <a:t> </a:t>
            </a:r>
            <a:r>
              <a:rPr lang="tr-TR" dirty="0" err="1" smtClean="0"/>
              <a:t>crystal</a:t>
            </a:r>
            <a:r>
              <a:rPr lang="tr-TR" dirty="0" smtClean="0"/>
              <a:t> is </a:t>
            </a:r>
            <a:r>
              <a:rPr lang="tr-TR" dirty="0" err="1" smtClean="0"/>
              <a:t>insoluble</a:t>
            </a:r>
            <a:r>
              <a:rPr lang="tr-TR" dirty="0" smtClean="0"/>
              <a:t>. </a:t>
            </a:r>
            <a:r>
              <a:rPr lang="tr-TR" dirty="0" err="1" smtClean="0"/>
              <a:t>Substances</a:t>
            </a:r>
            <a:r>
              <a:rPr lang="tr-TR" dirty="0" smtClean="0"/>
              <a:t> </a:t>
            </a:r>
            <a:r>
              <a:rPr lang="tr-TR" dirty="0" err="1" smtClean="0"/>
              <a:t>that</a:t>
            </a:r>
            <a:r>
              <a:rPr lang="tr-TR" dirty="0" smtClean="0"/>
              <a:t> do not </a:t>
            </a:r>
            <a:r>
              <a:rPr lang="tr-TR" dirty="0" err="1" smtClean="0"/>
              <a:t>yield</a:t>
            </a:r>
            <a:r>
              <a:rPr lang="tr-TR" dirty="0" smtClean="0"/>
              <a:t> </a:t>
            </a:r>
            <a:r>
              <a:rPr lang="tr-TR" dirty="0" err="1" smtClean="0"/>
              <a:t>ions</a:t>
            </a:r>
            <a:r>
              <a:rPr lang="tr-TR" dirty="0" smtClean="0"/>
              <a:t> </a:t>
            </a:r>
            <a:r>
              <a:rPr lang="tr-TR" dirty="0" err="1" smtClean="0"/>
              <a:t>when</a:t>
            </a:r>
            <a:r>
              <a:rPr lang="tr-TR" dirty="0" smtClean="0"/>
              <a:t> </a:t>
            </a:r>
            <a:r>
              <a:rPr lang="tr-TR" dirty="0" err="1" smtClean="0"/>
              <a:t>dissolved</a:t>
            </a:r>
            <a:r>
              <a:rPr lang="tr-TR" dirty="0" smtClean="0"/>
              <a:t> </a:t>
            </a:r>
            <a:r>
              <a:rPr lang="tr-TR" dirty="0" err="1" smtClean="0"/>
              <a:t>are</a:t>
            </a:r>
            <a:r>
              <a:rPr lang="tr-TR" dirty="0" smtClean="0"/>
              <a:t> </a:t>
            </a:r>
            <a:r>
              <a:rPr lang="tr-TR" dirty="0" err="1" smtClean="0"/>
              <a:t>called</a:t>
            </a:r>
            <a:r>
              <a:rPr lang="tr-TR" dirty="0" smtClean="0"/>
              <a:t> </a:t>
            </a:r>
            <a:r>
              <a:rPr lang="tr-TR" dirty="0" err="1" smtClean="0"/>
              <a:t>nonelectrolytes</a:t>
            </a:r>
            <a:r>
              <a:rPr lang="tr-TR" dirty="0" smtClean="0"/>
              <a:t>. </a:t>
            </a:r>
          </a:p>
          <a:p>
            <a:pPr algn="just"/>
            <a:endParaRPr lang="tr-TR" dirty="0" smtClean="0"/>
          </a:p>
          <a:p>
            <a:pPr algn="just"/>
            <a:r>
              <a:rPr lang="tr-TR" dirty="0" err="1" smtClean="0"/>
              <a:t>Substance</a:t>
            </a:r>
            <a:r>
              <a:rPr lang="tr-TR" dirty="0" smtClean="0"/>
              <a:t> </a:t>
            </a:r>
            <a:r>
              <a:rPr lang="tr-TR" dirty="0" err="1" smtClean="0"/>
              <a:t>that</a:t>
            </a:r>
            <a:r>
              <a:rPr lang="tr-TR" dirty="0" smtClean="0"/>
              <a:t> </a:t>
            </a:r>
            <a:r>
              <a:rPr lang="tr-TR" dirty="0" err="1" smtClean="0"/>
              <a:t>generates</a:t>
            </a:r>
            <a:r>
              <a:rPr lang="tr-TR" dirty="0" smtClean="0"/>
              <a:t> </a:t>
            </a:r>
            <a:r>
              <a:rPr lang="tr-TR" dirty="0" err="1" smtClean="0"/>
              <a:t>The</a:t>
            </a:r>
            <a:r>
              <a:rPr lang="tr-TR" dirty="0" smtClean="0"/>
              <a:t> </a:t>
            </a:r>
            <a:r>
              <a:rPr lang="tr-TR" dirty="0" err="1" smtClean="0"/>
              <a:t>freezing</a:t>
            </a:r>
            <a:r>
              <a:rPr lang="tr-TR" dirty="0" smtClean="0"/>
              <a:t> </a:t>
            </a:r>
            <a:r>
              <a:rPr lang="tr-TR" dirty="0" err="1" smtClean="0"/>
              <a:t>point</a:t>
            </a:r>
            <a:r>
              <a:rPr lang="tr-TR" dirty="0" smtClean="0"/>
              <a:t> </a:t>
            </a:r>
            <a:r>
              <a:rPr lang="tr-TR" dirty="0" err="1" smtClean="0"/>
              <a:t>lowering</a:t>
            </a:r>
            <a:r>
              <a:rPr lang="tr-TR" dirty="0" smtClean="0"/>
              <a:t>, </a:t>
            </a:r>
            <a:r>
              <a:rPr lang="tr-TR" dirty="0" err="1" smtClean="0"/>
              <a:t>boiling</a:t>
            </a:r>
            <a:r>
              <a:rPr lang="tr-TR" dirty="0" smtClean="0"/>
              <a:t> </a:t>
            </a:r>
            <a:r>
              <a:rPr lang="tr-TR" dirty="0" err="1" smtClean="0"/>
              <a:t>point</a:t>
            </a:r>
            <a:r>
              <a:rPr lang="tr-TR" dirty="0" smtClean="0"/>
              <a:t> </a:t>
            </a:r>
            <a:r>
              <a:rPr lang="tr-TR" dirty="0" err="1" smtClean="0"/>
              <a:t>elevation</a:t>
            </a:r>
            <a:r>
              <a:rPr lang="tr-TR" dirty="0" smtClean="0"/>
              <a:t>, </a:t>
            </a:r>
            <a:r>
              <a:rPr lang="tr-TR" dirty="0" err="1" smtClean="0"/>
              <a:t>vapor</a:t>
            </a:r>
            <a:r>
              <a:rPr lang="tr-TR" dirty="0" smtClean="0"/>
              <a:t> </a:t>
            </a:r>
            <a:r>
              <a:rPr lang="tr-TR" dirty="0" err="1" smtClean="0"/>
              <a:t>pressure</a:t>
            </a:r>
            <a:r>
              <a:rPr lang="tr-TR" dirty="0" smtClean="0"/>
              <a:t> </a:t>
            </a:r>
            <a:r>
              <a:rPr lang="tr-TR" dirty="0" err="1" smtClean="0"/>
              <a:t>lowering</a:t>
            </a:r>
            <a:r>
              <a:rPr lang="tr-TR" dirty="0" smtClean="0"/>
              <a:t> </a:t>
            </a:r>
            <a:r>
              <a:rPr lang="tr-TR" dirty="0" err="1" smtClean="0"/>
              <a:t>and</a:t>
            </a:r>
            <a:r>
              <a:rPr lang="tr-TR" dirty="0" smtClean="0"/>
              <a:t> </a:t>
            </a:r>
            <a:r>
              <a:rPr lang="tr-TR" dirty="0" err="1" smtClean="0"/>
              <a:t>osmotic</a:t>
            </a:r>
            <a:r>
              <a:rPr lang="tr-TR" dirty="0" smtClean="0"/>
              <a:t> </a:t>
            </a:r>
            <a:r>
              <a:rPr lang="tr-TR" dirty="0" err="1" smtClean="0"/>
              <a:t>pressure</a:t>
            </a:r>
            <a:r>
              <a:rPr lang="tr-TR" dirty="0" smtClean="0"/>
              <a:t> of </a:t>
            </a:r>
            <a:r>
              <a:rPr lang="tr-TR" dirty="0" err="1" smtClean="0"/>
              <a:t>solutions</a:t>
            </a:r>
            <a:r>
              <a:rPr lang="tr-TR" dirty="0" smtClean="0"/>
              <a:t> of </a:t>
            </a:r>
            <a:r>
              <a:rPr lang="tr-TR" dirty="0" err="1" smtClean="0"/>
              <a:t>electrolytes</a:t>
            </a:r>
            <a:r>
              <a:rPr lang="tr-TR" dirty="0" smtClean="0"/>
              <a:t> </a:t>
            </a:r>
            <a:r>
              <a:rPr lang="tr-TR" dirty="0" err="1" smtClean="0"/>
              <a:t>all</a:t>
            </a:r>
            <a:r>
              <a:rPr lang="tr-TR" dirty="0" smtClean="0"/>
              <a:t> </a:t>
            </a:r>
            <a:r>
              <a:rPr lang="tr-TR" dirty="0" err="1" smtClean="0"/>
              <a:t>are</a:t>
            </a:r>
            <a:r>
              <a:rPr lang="tr-TR" dirty="0" smtClean="0"/>
              <a:t> </a:t>
            </a:r>
            <a:r>
              <a:rPr lang="tr-TR" dirty="0" err="1" smtClean="0"/>
              <a:t>higher</a:t>
            </a:r>
            <a:r>
              <a:rPr lang="tr-TR" dirty="0" smtClean="0"/>
              <a:t> </a:t>
            </a:r>
            <a:r>
              <a:rPr lang="tr-TR" dirty="0" err="1" smtClean="0"/>
              <a:t>than</a:t>
            </a:r>
            <a:r>
              <a:rPr lang="tr-TR" dirty="0" smtClean="0"/>
              <a:t> </a:t>
            </a:r>
            <a:r>
              <a:rPr lang="tr-TR" dirty="0" err="1" smtClean="0"/>
              <a:t>the</a:t>
            </a:r>
            <a:r>
              <a:rPr lang="tr-TR" dirty="0" smtClean="0"/>
              <a:t> </a:t>
            </a:r>
            <a:r>
              <a:rPr lang="tr-TR" dirty="0" err="1" smtClean="0"/>
              <a:t>corresponding</a:t>
            </a:r>
            <a:r>
              <a:rPr lang="tr-TR" dirty="0" smtClean="0"/>
              <a:t> </a:t>
            </a:r>
            <a:r>
              <a:rPr lang="tr-TR" dirty="0" err="1" smtClean="0"/>
              <a:t>effects</a:t>
            </a:r>
            <a:r>
              <a:rPr lang="tr-TR" dirty="0" smtClean="0"/>
              <a:t> </a:t>
            </a:r>
            <a:r>
              <a:rPr lang="tr-TR" dirty="0" err="1" smtClean="0"/>
              <a:t>for</a:t>
            </a:r>
            <a:r>
              <a:rPr lang="tr-TR" dirty="0" smtClean="0"/>
              <a:t> </a:t>
            </a:r>
            <a:r>
              <a:rPr lang="tr-TR" dirty="0" err="1" smtClean="0"/>
              <a:t>solutions</a:t>
            </a:r>
            <a:r>
              <a:rPr lang="tr-TR" dirty="0" smtClean="0"/>
              <a:t> of </a:t>
            </a:r>
            <a:r>
              <a:rPr lang="tr-TR" dirty="0" err="1" smtClean="0"/>
              <a:t>non</a:t>
            </a:r>
            <a:r>
              <a:rPr lang="tr-TR" dirty="0" smtClean="0"/>
              <a:t>-</a:t>
            </a:r>
            <a:r>
              <a:rPr lang="tr-TR" dirty="0" err="1" smtClean="0"/>
              <a:t>electrolytes</a:t>
            </a:r>
            <a:r>
              <a:rPr lang="tr-TR" dirty="0" smtClean="0"/>
              <a:t> of </a:t>
            </a:r>
            <a:r>
              <a:rPr lang="tr-TR" dirty="0" err="1" smtClean="0"/>
              <a:t>the</a:t>
            </a:r>
            <a:r>
              <a:rPr lang="tr-TR" dirty="0" smtClean="0"/>
              <a:t> </a:t>
            </a:r>
            <a:r>
              <a:rPr lang="tr-TR" dirty="0" err="1" smtClean="0"/>
              <a:t>same</a:t>
            </a:r>
            <a:r>
              <a:rPr lang="tr-TR" dirty="0" smtClean="0"/>
              <a:t> total </a:t>
            </a:r>
            <a:r>
              <a:rPr lang="tr-TR" dirty="0" err="1" smtClean="0"/>
              <a:t>concentration</a:t>
            </a:r>
            <a:r>
              <a:rPr lang="tr-TR" dirty="0" smtClean="0"/>
              <a:t>. </a:t>
            </a:r>
            <a:r>
              <a:rPr lang="tr-TR" dirty="0" err="1" smtClean="0"/>
              <a:t>The</a:t>
            </a:r>
            <a:r>
              <a:rPr lang="tr-TR" dirty="0" smtClean="0"/>
              <a:t> </a:t>
            </a:r>
            <a:r>
              <a:rPr lang="tr-TR" dirty="0" err="1" smtClean="0"/>
              <a:t>ratios</a:t>
            </a:r>
            <a:r>
              <a:rPr lang="tr-TR" dirty="0" smtClean="0"/>
              <a:t> of </a:t>
            </a:r>
            <a:r>
              <a:rPr lang="tr-TR" dirty="0" err="1" smtClean="0"/>
              <a:t>observed</a:t>
            </a:r>
            <a:r>
              <a:rPr lang="tr-TR" dirty="0" smtClean="0"/>
              <a:t> </a:t>
            </a:r>
            <a:r>
              <a:rPr lang="tr-TR" dirty="0" err="1" smtClean="0"/>
              <a:t>the</a:t>
            </a:r>
            <a:r>
              <a:rPr lang="tr-TR" dirty="0" smtClean="0"/>
              <a:t> </a:t>
            </a:r>
            <a:r>
              <a:rPr lang="tr-TR" dirty="0" err="1" smtClean="0"/>
              <a:t>freezing</a:t>
            </a:r>
            <a:r>
              <a:rPr lang="tr-TR" dirty="0" smtClean="0"/>
              <a:t> </a:t>
            </a:r>
            <a:r>
              <a:rPr lang="tr-TR" dirty="0" err="1" smtClean="0"/>
              <a:t>point</a:t>
            </a:r>
            <a:r>
              <a:rPr lang="tr-TR" dirty="0" smtClean="0"/>
              <a:t> </a:t>
            </a:r>
            <a:r>
              <a:rPr lang="tr-TR" dirty="0" err="1" smtClean="0"/>
              <a:t>lowering</a:t>
            </a:r>
            <a:r>
              <a:rPr lang="tr-TR" dirty="0" smtClean="0"/>
              <a:t> (</a:t>
            </a:r>
            <a:r>
              <a:rPr lang="tr-TR" dirty="0" smtClean="0">
                <a:sym typeface="Symbol"/>
              </a:rPr>
              <a:t></a:t>
            </a:r>
            <a:r>
              <a:rPr lang="tr-TR" dirty="0" err="1" smtClean="0"/>
              <a:t>T</a:t>
            </a:r>
            <a:r>
              <a:rPr lang="tr-TR" baseline="-25000" dirty="0" err="1" smtClean="0"/>
              <a:t>f</a:t>
            </a:r>
            <a:r>
              <a:rPr lang="tr-TR" dirty="0" smtClean="0"/>
              <a:t>) </a:t>
            </a:r>
            <a:r>
              <a:rPr lang="tr-TR" dirty="0" err="1" smtClean="0"/>
              <a:t>to</a:t>
            </a:r>
            <a:r>
              <a:rPr lang="tr-TR" dirty="0" smtClean="0"/>
              <a:t> </a:t>
            </a:r>
            <a:r>
              <a:rPr lang="tr-TR" dirty="0" err="1" smtClean="0"/>
              <a:t>molality</a:t>
            </a:r>
            <a:r>
              <a:rPr lang="tr-TR" dirty="0" smtClean="0"/>
              <a:t>(m) at </a:t>
            </a:r>
            <a:r>
              <a:rPr lang="tr-TR" dirty="0" err="1" smtClean="0"/>
              <a:t>various</a:t>
            </a:r>
            <a:r>
              <a:rPr lang="tr-TR" dirty="0" smtClean="0"/>
              <a:t> </a:t>
            </a:r>
            <a:r>
              <a:rPr lang="tr-TR" dirty="0" err="1" smtClean="0"/>
              <a:t>concentrations</a:t>
            </a:r>
            <a:r>
              <a:rPr lang="tr-TR" dirty="0" smtClean="0"/>
              <a:t> </a:t>
            </a:r>
            <a:r>
              <a:rPr lang="tr-TR" dirty="0" err="1" smtClean="0"/>
              <a:t>for</a:t>
            </a:r>
            <a:r>
              <a:rPr lang="tr-TR" dirty="0" smtClean="0"/>
              <a:t> a </a:t>
            </a:r>
            <a:r>
              <a:rPr lang="tr-TR" dirty="0" err="1" smtClean="0"/>
              <a:t>number</a:t>
            </a:r>
            <a:r>
              <a:rPr lang="tr-TR" dirty="0" smtClean="0"/>
              <a:t> of </a:t>
            </a:r>
            <a:r>
              <a:rPr lang="tr-TR" dirty="0" err="1" smtClean="0"/>
              <a:t>electrolytes</a:t>
            </a:r>
            <a:r>
              <a:rPr lang="tr-TR" dirty="0" smtClean="0"/>
              <a:t> in </a:t>
            </a:r>
            <a:r>
              <a:rPr lang="tr-TR" dirty="0" err="1" smtClean="0"/>
              <a:t>water</a:t>
            </a:r>
            <a:r>
              <a:rPr lang="tr-TR" dirty="0" smtClean="0"/>
              <a:t> </a:t>
            </a:r>
            <a:r>
              <a:rPr lang="tr-TR" dirty="0" err="1" smtClean="0"/>
              <a:t>solution</a:t>
            </a:r>
            <a:r>
              <a:rPr lang="tr-TR" dirty="0" smtClean="0"/>
              <a:t>. </a:t>
            </a:r>
          </a:p>
        </p:txBody>
      </p:sp>
    </p:spTree>
    <p:extLst>
      <p:ext uri="{BB962C8B-B14F-4D97-AF65-F5344CB8AC3E}">
        <p14:creationId xmlns:p14="http://schemas.microsoft.com/office/powerpoint/2010/main" xmlns="" val="371284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1"/>
          <p:cNvSpPr txBox="1">
            <a:spLocks/>
          </p:cNvSpPr>
          <p:nvPr/>
        </p:nvSpPr>
        <p:spPr>
          <a:xfrm>
            <a:off x="313508" y="227648"/>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5" name="Unvan 1"/>
          <p:cNvSpPr txBox="1">
            <a:spLocks/>
          </p:cNvSpPr>
          <p:nvPr/>
        </p:nvSpPr>
        <p:spPr>
          <a:xfrm>
            <a:off x="313508" y="1036411"/>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6" name="Unvan 1"/>
          <p:cNvSpPr txBox="1">
            <a:spLocks/>
          </p:cNvSpPr>
          <p:nvPr/>
        </p:nvSpPr>
        <p:spPr>
          <a:xfrm>
            <a:off x="947057" y="1260657"/>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7" name="Unvan 1"/>
          <p:cNvSpPr txBox="1">
            <a:spLocks/>
          </p:cNvSpPr>
          <p:nvPr/>
        </p:nvSpPr>
        <p:spPr>
          <a:xfrm>
            <a:off x="117566" y="382225"/>
            <a:ext cx="6858000" cy="654186"/>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tr-TR" sz="2000" dirty="0"/>
          </a:p>
        </p:txBody>
      </p:sp>
      <p:sp>
        <p:nvSpPr>
          <p:cNvPr id="11" name="Slayt Numarası Yer Tutucusu 10"/>
          <p:cNvSpPr>
            <a:spLocks noGrp="1"/>
          </p:cNvSpPr>
          <p:nvPr>
            <p:ph type="sldNum" sz="quarter" idx="12"/>
          </p:nvPr>
        </p:nvSpPr>
        <p:spPr/>
        <p:txBody>
          <a:bodyPr/>
          <a:lstStyle/>
          <a:p>
            <a:fld id="{127391D9-CC10-4A4A-86E9-952A044A6E7F}" type="slidenum">
              <a:rPr lang="tr-TR" smtClean="0"/>
              <a:pPr/>
              <a:t>8</a:t>
            </a:fld>
            <a:endParaRPr lang="tr-TR"/>
          </a:p>
        </p:txBody>
      </p:sp>
      <p:sp>
        <p:nvSpPr>
          <p:cNvPr id="14" name="Alt Başlık 2"/>
          <p:cNvSpPr txBox="1">
            <a:spLocks/>
          </p:cNvSpPr>
          <p:nvPr/>
        </p:nvSpPr>
        <p:spPr>
          <a:xfrm>
            <a:off x="251520" y="260648"/>
            <a:ext cx="8712968" cy="5760640"/>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50000"/>
              </a:lnSpc>
            </a:pPr>
            <a:r>
              <a:rPr lang="tr-TR" dirty="0" err="1" smtClean="0"/>
              <a:t>This</a:t>
            </a:r>
            <a:r>
              <a:rPr lang="tr-TR" dirty="0" smtClean="0"/>
              <a:t> </a:t>
            </a:r>
            <a:r>
              <a:rPr lang="tr-TR" dirty="0" err="1" smtClean="0"/>
              <a:t>ratio</a:t>
            </a:r>
            <a:r>
              <a:rPr lang="tr-TR" dirty="0" smtClean="0"/>
              <a:t> </a:t>
            </a:r>
            <a:r>
              <a:rPr lang="tr-TR" dirty="0" err="1" smtClean="0"/>
              <a:t>should</a:t>
            </a:r>
            <a:r>
              <a:rPr lang="tr-TR" dirty="0" smtClean="0"/>
              <a:t> </a:t>
            </a:r>
            <a:r>
              <a:rPr lang="tr-TR" dirty="0" err="1" smtClean="0"/>
              <a:t>approach</a:t>
            </a:r>
            <a:r>
              <a:rPr lang="tr-TR" dirty="0" smtClean="0"/>
              <a:t> </a:t>
            </a:r>
            <a:r>
              <a:rPr lang="tr-TR" dirty="0" err="1" smtClean="0"/>
              <a:t>for</a:t>
            </a:r>
            <a:r>
              <a:rPr lang="tr-TR" dirty="0" smtClean="0"/>
              <a:t> </a:t>
            </a:r>
            <a:r>
              <a:rPr lang="tr-TR" dirty="0" err="1" smtClean="0"/>
              <a:t>dilute</a:t>
            </a:r>
            <a:r>
              <a:rPr lang="tr-TR" dirty="0" smtClean="0"/>
              <a:t> </a:t>
            </a:r>
            <a:r>
              <a:rPr lang="tr-TR" dirty="0" err="1" smtClean="0"/>
              <a:t>aqueous</a:t>
            </a:r>
            <a:r>
              <a:rPr lang="tr-TR" dirty="0" smtClean="0"/>
              <a:t> </a:t>
            </a:r>
            <a:r>
              <a:rPr lang="tr-TR" dirty="0" err="1" smtClean="0"/>
              <a:t>solutions</a:t>
            </a:r>
            <a:r>
              <a:rPr lang="tr-TR" dirty="0" smtClean="0"/>
              <a:t> </a:t>
            </a:r>
            <a:r>
              <a:rPr lang="tr-TR" dirty="0" err="1" smtClean="0"/>
              <a:t>the</a:t>
            </a:r>
            <a:r>
              <a:rPr lang="tr-TR" dirty="0" smtClean="0"/>
              <a:t> </a:t>
            </a:r>
            <a:r>
              <a:rPr lang="tr-TR" dirty="0" err="1" smtClean="0"/>
              <a:t>value</a:t>
            </a:r>
            <a:r>
              <a:rPr lang="tr-TR" dirty="0" smtClean="0"/>
              <a:t> of </a:t>
            </a:r>
            <a:r>
              <a:rPr lang="tr-TR" dirty="0" err="1" smtClean="0"/>
              <a:t>K</a:t>
            </a:r>
            <a:r>
              <a:rPr lang="tr-TR" baseline="-25000" dirty="0" err="1" smtClean="0"/>
              <a:t>f</a:t>
            </a:r>
            <a:r>
              <a:rPr lang="tr-TR" dirty="0" smtClean="0"/>
              <a:t> </a:t>
            </a:r>
            <a:r>
              <a:rPr lang="tr-TR" dirty="0" err="1" smtClean="0"/>
              <a:t>for</a:t>
            </a:r>
            <a:r>
              <a:rPr lang="tr-TR" dirty="0" smtClean="0"/>
              <a:t> </a:t>
            </a:r>
            <a:r>
              <a:rPr lang="tr-TR" dirty="0" err="1" smtClean="0"/>
              <a:t>water</a:t>
            </a:r>
            <a:r>
              <a:rPr lang="tr-TR" dirty="0" smtClean="0"/>
              <a:t>, </a:t>
            </a:r>
            <a:r>
              <a:rPr lang="tr-TR" dirty="0" err="1" smtClean="0"/>
              <a:t>namely</a:t>
            </a:r>
            <a:r>
              <a:rPr lang="tr-TR" dirty="0" smtClean="0"/>
              <a:t>, 1.86 </a:t>
            </a:r>
            <a:r>
              <a:rPr lang="tr-TR" dirty="0" err="1" smtClean="0"/>
              <a:t>per</a:t>
            </a:r>
            <a:r>
              <a:rPr lang="tr-TR" dirty="0" smtClean="0"/>
              <a:t> </a:t>
            </a:r>
            <a:r>
              <a:rPr lang="tr-TR" dirty="0" err="1" smtClean="0"/>
              <a:t>mole</a:t>
            </a:r>
            <a:r>
              <a:rPr lang="tr-TR" dirty="0" smtClean="0"/>
              <a:t> </a:t>
            </a:r>
            <a:r>
              <a:rPr lang="tr-TR" dirty="0" err="1" smtClean="0"/>
              <a:t>per</a:t>
            </a:r>
            <a:r>
              <a:rPr lang="tr-TR" dirty="0" smtClean="0"/>
              <a:t> 1000 g of </a:t>
            </a:r>
            <a:r>
              <a:rPr lang="tr-TR" dirty="0" err="1" smtClean="0"/>
              <a:t>solvent</a:t>
            </a:r>
            <a:r>
              <a:rPr lang="tr-TR" dirty="0" smtClean="0"/>
              <a:t>. </a:t>
            </a:r>
            <a:r>
              <a:rPr lang="tr-TR" dirty="0" err="1" smtClean="0"/>
              <a:t>That</a:t>
            </a:r>
            <a:r>
              <a:rPr lang="tr-TR" dirty="0" smtClean="0"/>
              <a:t> </a:t>
            </a:r>
            <a:r>
              <a:rPr lang="tr-TR" dirty="0" err="1" smtClean="0"/>
              <a:t>the</a:t>
            </a:r>
            <a:r>
              <a:rPr lang="tr-TR" dirty="0" smtClean="0"/>
              <a:t> </a:t>
            </a:r>
            <a:r>
              <a:rPr lang="tr-TR" dirty="0" err="1" smtClean="0"/>
              <a:t>limiting</a:t>
            </a:r>
            <a:r>
              <a:rPr lang="tr-TR" dirty="0" smtClean="0"/>
              <a:t> </a:t>
            </a:r>
            <a:r>
              <a:rPr lang="tr-TR" dirty="0" err="1" smtClean="0"/>
              <a:t>values</a:t>
            </a:r>
            <a:r>
              <a:rPr lang="tr-TR" dirty="0" smtClean="0"/>
              <a:t> </a:t>
            </a:r>
            <a:r>
              <a:rPr lang="tr-TR" dirty="0" err="1" smtClean="0"/>
              <a:t>approached</a:t>
            </a:r>
            <a:r>
              <a:rPr lang="tr-TR" dirty="0" smtClean="0"/>
              <a:t> </a:t>
            </a:r>
            <a:r>
              <a:rPr lang="tr-TR" dirty="0" err="1" smtClean="0"/>
              <a:t>by</a:t>
            </a:r>
            <a:r>
              <a:rPr lang="tr-TR" dirty="0" smtClean="0"/>
              <a:t> </a:t>
            </a:r>
            <a:r>
              <a:rPr lang="tr-TR" dirty="0" err="1" smtClean="0"/>
              <a:t>the</a:t>
            </a:r>
            <a:r>
              <a:rPr lang="tr-TR" dirty="0" smtClean="0"/>
              <a:t> </a:t>
            </a:r>
            <a:r>
              <a:rPr lang="tr-TR" dirty="0" err="1" smtClean="0"/>
              <a:t>various</a:t>
            </a:r>
            <a:r>
              <a:rPr lang="tr-TR" dirty="0" smtClean="0"/>
              <a:t> </a:t>
            </a:r>
            <a:r>
              <a:rPr lang="tr-TR" dirty="0" err="1" smtClean="0"/>
              <a:t>electrolytes</a:t>
            </a:r>
            <a:r>
              <a:rPr lang="tr-TR" dirty="0" smtClean="0"/>
              <a:t> </a:t>
            </a:r>
            <a:r>
              <a:rPr lang="tr-TR" dirty="0" err="1" smtClean="0"/>
              <a:t>are</a:t>
            </a:r>
            <a:r>
              <a:rPr lang="tr-TR" dirty="0" smtClean="0"/>
              <a:t> </a:t>
            </a:r>
            <a:r>
              <a:rPr lang="tr-TR" dirty="0" err="1" smtClean="0"/>
              <a:t>considerably</a:t>
            </a:r>
            <a:r>
              <a:rPr lang="tr-TR" dirty="0" smtClean="0"/>
              <a:t> </a:t>
            </a:r>
            <a:r>
              <a:rPr lang="tr-TR" dirty="0" err="1" smtClean="0"/>
              <a:t>higher</a:t>
            </a:r>
            <a:r>
              <a:rPr lang="tr-TR" dirty="0" smtClean="0"/>
              <a:t> </a:t>
            </a:r>
            <a:r>
              <a:rPr lang="tr-TR" dirty="0" err="1" smtClean="0"/>
              <a:t>than</a:t>
            </a:r>
            <a:r>
              <a:rPr lang="tr-TR" dirty="0" smtClean="0"/>
              <a:t> 1.86. </a:t>
            </a:r>
            <a:r>
              <a:rPr lang="tr-TR" dirty="0" err="1" smtClean="0"/>
              <a:t>Van’t</a:t>
            </a:r>
            <a:r>
              <a:rPr lang="tr-TR" dirty="0" smtClean="0"/>
              <a:t> </a:t>
            </a:r>
            <a:r>
              <a:rPr lang="tr-TR" dirty="0" err="1" smtClean="0"/>
              <a:t>Hoff</a:t>
            </a:r>
            <a:r>
              <a:rPr lang="tr-TR" dirty="0" smtClean="0"/>
              <a:t> </a:t>
            </a:r>
            <a:r>
              <a:rPr lang="tr-TR" dirty="0" err="1" smtClean="0"/>
              <a:t>suggested</a:t>
            </a:r>
            <a:r>
              <a:rPr lang="tr-TR" dirty="0" smtClean="0"/>
              <a:t> </a:t>
            </a:r>
            <a:r>
              <a:rPr lang="tr-TR" dirty="0" err="1" smtClean="0"/>
              <a:t>the</a:t>
            </a:r>
            <a:r>
              <a:rPr lang="tr-TR" dirty="0" smtClean="0"/>
              <a:t> </a:t>
            </a:r>
            <a:r>
              <a:rPr lang="tr-TR" dirty="0" err="1" smtClean="0"/>
              <a:t>use</a:t>
            </a:r>
            <a:r>
              <a:rPr lang="tr-TR" dirty="0" smtClean="0"/>
              <a:t> of a </a:t>
            </a:r>
            <a:r>
              <a:rPr lang="tr-TR" dirty="0" err="1" smtClean="0"/>
              <a:t>factor</a:t>
            </a:r>
            <a:r>
              <a:rPr lang="tr-TR" dirty="0" smtClean="0"/>
              <a:t> i, </a:t>
            </a:r>
            <a:r>
              <a:rPr lang="tr-TR" dirty="0" err="1" smtClean="0"/>
              <a:t>which</a:t>
            </a:r>
            <a:r>
              <a:rPr lang="tr-TR" dirty="0" smtClean="0"/>
              <a:t> is </a:t>
            </a:r>
            <a:r>
              <a:rPr lang="tr-TR" dirty="0" err="1" smtClean="0"/>
              <a:t>defined</a:t>
            </a:r>
            <a:r>
              <a:rPr lang="tr-TR" dirty="0" smtClean="0"/>
              <a:t> as </a:t>
            </a:r>
            <a:r>
              <a:rPr lang="tr-TR" dirty="0" err="1" smtClean="0"/>
              <a:t>the</a:t>
            </a:r>
            <a:r>
              <a:rPr lang="tr-TR" dirty="0" smtClean="0"/>
              <a:t> </a:t>
            </a:r>
            <a:r>
              <a:rPr lang="tr-TR" dirty="0" err="1" smtClean="0"/>
              <a:t>ratio</a:t>
            </a:r>
            <a:r>
              <a:rPr lang="tr-TR" dirty="0" smtClean="0"/>
              <a:t> of </a:t>
            </a:r>
            <a:r>
              <a:rPr lang="tr-TR" dirty="0" err="1" smtClean="0"/>
              <a:t>the</a:t>
            </a:r>
            <a:r>
              <a:rPr lang="tr-TR" dirty="0" smtClean="0"/>
              <a:t> </a:t>
            </a:r>
            <a:r>
              <a:rPr lang="tr-TR" dirty="0" err="1" smtClean="0"/>
              <a:t>colligative</a:t>
            </a:r>
            <a:r>
              <a:rPr lang="tr-TR" dirty="0" smtClean="0"/>
              <a:t> </a:t>
            </a:r>
            <a:r>
              <a:rPr lang="tr-TR" dirty="0" err="1" smtClean="0"/>
              <a:t>effect</a:t>
            </a:r>
            <a:r>
              <a:rPr lang="tr-TR" dirty="0" smtClean="0"/>
              <a:t> </a:t>
            </a:r>
            <a:r>
              <a:rPr lang="tr-TR" dirty="0" err="1" smtClean="0"/>
              <a:t>produced</a:t>
            </a:r>
            <a:r>
              <a:rPr lang="tr-TR" dirty="0" smtClean="0"/>
              <a:t> </a:t>
            </a:r>
            <a:r>
              <a:rPr lang="tr-TR" dirty="0" err="1" smtClean="0"/>
              <a:t>by</a:t>
            </a:r>
            <a:r>
              <a:rPr lang="tr-TR" dirty="0" smtClean="0"/>
              <a:t> a </a:t>
            </a:r>
            <a:r>
              <a:rPr lang="tr-TR" dirty="0" err="1" smtClean="0"/>
              <a:t>concentration</a:t>
            </a:r>
            <a:r>
              <a:rPr lang="tr-TR" dirty="0" smtClean="0"/>
              <a:t> m of </a:t>
            </a:r>
            <a:r>
              <a:rPr lang="tr-TR" dirty="0" err="1" smtClean="0"/>
              <a:t>electrolyte</a:t>
            </a:r>
            <a:r>
              <a:rPr lang="tr-TR" dirty="0" smtClean="0"/>
              <a:t> </a:t>
            </a:r>
            <a:r>
              <a:rPr lang="tr-TR" dirty="0" err="1" smtClean="0"/>
              <a:t>divided</a:t>
            </a:r>
            <a:r>
              <a:rPr lang="tr-TR" dirty="0" smtClean="0"/>
              <a:t> </a:t>
            </a:r>
            <a:r>
              <a:rPr lang="tr-TR" dirty="0" err="1" smtClean="0"/>
              <a:t>by</a:t>
            </a:r>
            <a:r>
              <a:rPr lang="tr-TR" dirty="0" smtClean="0"/>
              <a:t> </a:t>
            </a:r>
            <a:r>
              <a:rPr lang="tr-TR" dirty="0" err="1" smtClean="0"/>
              <a:t>the</a:t>
            </a:r>
            <a:r>
              <a:rPr lang="tr-TR" dirty="0" smtClean="0"/>
              <a:t> </a:t>
            </a:r>
            <a:r>
              <a:rPr lang="tr-TR" dirty="0" err="1" smtClean="0"/>
              <a:t>effect</a:t>
            </a:r>
            <a:r>
              <a:rPr lang="tr-TR" dirty="0" smtClean="0"/>
              <a:t> </a:t>
            </a:r>
            <a:r>
              <a:rPr lang="tr-TR" dirty="0" err="1" smtClean="0"/>
              <a:t>observed</a:t>
            </a:r>
            <a:r>
              <a:rPr lang="tr-TR" dirty="0" smtClean="0"/>
              <a:t> </a:t>
            </a:r>
            <a:r>
              <a:rPr lang="tr-TR" dirty="0" err="1" smtClean="0"/>
              <a:t>for</a:t>
            </a:r>
            <a:r>
              <a:rPr lang="tr-TR" dirty="0" smtClean="0"/>
              <a:t> </a:t>
            </a:r>
            <a:r>
              <a:rPr lang="tr-TR" dirty="0" err="1" smtClean="0"/>
              <a:t>the</a:t>
            </a:r>
            <a:r>
              <a:rPr lang="tr-TR" dirty="0" smtClean="0"/>
              <a:t> </a:t>
            </a:r>
            <a:r>
              <a:rPr lang="tr-TR" dirty="0" err="1" smtClean="0"/>
              <a:t>same</a:t>
            </a:r>
            <a:r>
              <a:rPr lang="tr-TR" dirty="0" smtClean="0"/>
              <a:t> </a:t>
            </a:r>
            <a:r>
              <a:rPr lang="tr-TR" dirty="0" err="1" smtClean="0"/>
              <a:t>concentration</a:t>
            </a:r>
            <a:r>
              <a:rPr lang="tr-TR" dirty="0" smtClean="0"/>
              <a:t> of </a:t>
            </a:r>
            <a:r>
              <a:rPr lang="tr-TR" dirty="0" err="1" smtClean="0"/>
              <a:t>nonelectrolyte</a:t>
            </a:r>
            <a:r>
              <a:rPr lang="tr-TR" dirty="0" smtClean="0"/>
              <a:t>. </a:t>
            </a:r>
            <a:r>
              <a:rPr lang="tr-TR" dirty="0" err="1" smtClean="0"/>
              <a:t>Van’t</a:t>
            </a:r>
            <a:r>
              <a:rPr lang="tr-TR" dirty="0" smtClean="0"/>
              <a:t> </a:t>
            </a:r>
            <a:r>
              <a:rPr lang="tr-TR" dirty="0" err="1" smtClean="0"/>
              <a:t>Hoff</a:t>
            </a:r>
            <a:r>
              <a:rPr lang="tr-TR" dirty="0" smtClean="0"/>
              <a:t> </a:t>
            </a:r>
            <a:r>
              <a:rPr lang="tr-TR" dirty="0" err="1" smtClean="0"/>
              <a:t>factor</a:t>
            </a:r>
            <a:r>
              <a:rPr lang="tr-TR" dirty="0" smtClean="0"/>
              <a:t> </a:t>
            </a:r>
            <a:r>
              <a:rPr lang="tr-TR" dirty="0" err="1" smtClean="0"/>
              <a:t>indicates</a:t>
            </a:r>
            <a:r>
              <a:rPr lang="tr-TR" dirty="0" smtClean="0"/>
              <a:t> </a:t>
            </a:r>
            <a:r>
              <a:rPr lang="tr-TR" dirty="0" err="1" smtClean="0"/>
              <a:t>the</a:t>
            </a:r>
            <a:r>
              <a:rPr lang="tr-TR" dirty="0" smtClean="0"/>
              <a:t> </a:t>
            </a:r>
            <a:r>
              <a:rPr lang="tr-TR" dirty="0" err="1" smtClean="0"/>
              <a:t>number</a:t>
            </a:r>
            <a:r>
              <a:rPr lang="tr-TR" dirty="0" smtClean="0"/>
              <a:t> of </a:t>
            </a:r>
            <a:r>
              <a:rPr lang="tr-TR" dirty="0" err="1" smtClean="0"/>
              <a:t>times</a:t>
            </a:r>
            <a:r>
              <a:rPr lang="tr-TR" dirty="0" smtClean="0"/>
              <a:t> </a:t>
            </a:r>
            <a:r>
              <a:rPr lang="tr-TR" dirty="0" err="1" smtClean="0"/>
              <a:t>the</a:t>
            </a:r>
            <a:r>
              <a:rPr lang="tr-TR" dirty="0" smtClean="0"/>
              <a:t> </a:t>
            </a:r>
            <a:r>
              <a:rPr lang="tr-TR" dirty="0" err="1" smtClean="0"/>
              <a:t>colligative</a:t>
            </a:r>
            <a:r>
              <a:rPr lang="tr-TR" dirty="0" smtClean="0"/>
              <a:t> </a:t>
            </a:r>
            <a:r>
              <a:rPr lang="tr-TR" dirty="0" err="1" smtClean="0"/>
              <a:t>property</a:t>
            </a:r>
            <a:r>
              <a:rPr lang="tr-TR" dirty="0" smtClean="0"/>
              <a:t> of an </a:t>
            </a:r>
            <a:r>
              <a:rPr lang="tr-TR" dirty="0" err="1" smtClean="0"/>
              <a:t>electrolyte</a:t>
            </a:r>
            <a:r>
              <a:rPr lang="tr-TR" dirty="0" smtClean="0"/>
              <a:t> is </a:t>
            </a:r>
            <a:r>
              <a:rPr lang="tr-TR" dirty="0" err="1" smtClean="0"/>
              <a:t>greater</a:t>
            </a:r>
            <a:r>
              <a:rPr lang="tr-TR" dirty="0" smtClean="0"/>
              <a:t> </a:t>
            </a:r>
            <a:r>
              <a:rPr lang="tr-TR" dirty="0" err="1" smtClean="0"/>
              <a:t>than</a:t>
            </a:r>
            <a:r>
              <a:rPr lang="tr-TR" dirty="0" smtClean="0"/>
              <a:t> </a:t>
            </a:r>
            <a:r>
              <a:rPr lang="tr-TR" dirty="0" err="1" smtClean="0"/>
              <a:t>the</a:t>
            </a:r>
            <a:r>
              <a:rPr lang="tr-TR" dirty="0" smtClean="0"/>
              <a:t> </a:t>
            </a:r>
            <a:r>
              <a:rPr lang="tr-TR" dirty="0" err="1" smtClean="0"/>
              <a:t>effect</a:t>
            </a:r>
            <a:r>
              <a:rPr lang="tr-TR" dirty="0" smtClean="0"/>
              <a:t> </a:t>
            </a:r>
            <a:r>
              <a:rPr lang="tr-TR" dirty="0" err="1" smtClean="0"/>
              <a:t>which</a:t>
            </a:r>
            <a:r>
              <a:rPr lang="tr-TR" dirty="0" smtClean="0"/>
              <a:t> </a:t>
            </a:r>
            <a:r>
              <a:rPr lang="tr-TR" dirty="0" err="1" smtClean="0"/>
              <a:t>would</a:t>
            </a:r>
            <a:r>
              <a:rPr lang="tr-TR" dirty="0" smtClean="0"/>
              <a:t> be </a:t>
            </a:r>
            <a:r>
              <a:rPr lang="tr-TR" dirty="0" err="1" smtClean="0"/>
              <a:t>produced</a:t>
            </a:r>
            <a:r>
              <a:rPr lang="tr-TR" dirty="0" smtClean="0"/>
              <a:t> </a:t>
            </a:r>
            <a:r>
              <a:rPr lang="tr-TR" dirty="0" err="1" smtClean="0"/>
              <a:t>by</a:t>
            </a:r>
            <a:r>
              <a:rPr lang="tr-TR" dirty="0" smtClean="0"/>
              <a:t> </a:t>
            </a:r>
            <a:r>
              <a:rPr lang="tr-TR" dirty="0" err="1" smtClean="0"/>
              <a:t>the</a:t>
            </a:r>
            <a:r>
              <a:rPr lang="tr-TR" dirty="0" smtClean="0"/>
              <a:t> </a:t>
            </a:r>
            <a:r>
              <a:rPr lang="tr-TR" dirty="0" err="1" smtClean="0"/>
              <a:t>same</a:t>
            </a:r>
            <a:r>
              <a:rPr lang="tr-TR" dirty="0" smtClean="0"/>
              <a:t> </a:t>
            </a:r>
            <a:r>
              <a:rPr lang="tr-TR" dirty="0" err="1" smtClean="0"/>
              <a:t>concentration</a:t>
            </a:r>
            <a:r>
              <a:rPr lang="tr-TR" dirty="0" smtClean="0"/>
              <a:t> of </a:t>
            </a:r>
            <a:r>
              <a:rPr lang="tr-TR" dirty="0" err="1" smtClean="0"/>
              <a:t>nonelectrolyte</a:t>
            </a:r>
            <a:r>
              <a:rPr lang="tr-TR" dirty="0" smtClean="0"/>
              <a:t>. </a:t>
            </a:r>
          </a:p>
          <a:p>
            <a:pPr algn="just"/>
            <a:endParaRPr lang="tr-TR" dirty="0"/>
          </a:p>
        </p:txBody>
      </p:sp>
    </p:spTree>
    <p:extLst>
      <p:ext uri="{BB962C8B-B14F-4D97-AF65-F5344CB8AC3E}">
        <p14:creationId xmlns:p14="http://schemas.microsoft.com/office/powerpoint/2010/main" xmlns="" val="371284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 Başlık 2"/>
          <p:cNvSpPr txBox="1">
            <a:spLocks/>
          </p:cNvSpPr>
          <p:nvPr/>
        </p:nvSpPr>
        <p:spPr>
          <a:xfrm>
            <a:off x="251520" y="44624"/>
            <a:ext cx="8712968" cy="705678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lnSpc>
                <a:spcPct val="150000"/>
              </a:lnSpc>
            </a:pPr>
            <a:r>
              <a:rPr lang="tr-TR" dirty="0" err="1" smtClean="0"/>
              <a:t>Applying</a:t>
            </a:r>
            <a:r>
              <a:rPr lang="tr-TR" dirty="0" smtClean="0"/>
              <a:t> </a:t>
            </a:r>
            <a:r>
              <a:rPr lang="tr-TR" dirty="0" err="1" smtClean="0"/>
              <a:t>this</a:t>
            </a:r>
            <a:r>
              <a:rPr lang="tr-TR" dirty="0" smtClean="0"/>
              <a:t> </a:t>
            </a:r>
            <a:r>
              <a:rPr lang="tr-TR" dirty="0" err="1" smtClean="0"/>
              <a:t>definition</a:t>
            </a:r>
            <a:r>
              <a:rPr lang="tr-TR" dirty="0" smtClean="0"/>
              <a:t> of i </a:t>
            </a:r>
            <a:r>
              <a:rPr lang="tr-TR" dirty="0" err="1" smtClean="0"/>
              <a:t>to</a:t>
            </a:r>
            <a:r>
              <a:rPr lang="tr-TR" dirty="0" smtClean="0"/>
              <a:t> </a:t>
            </a:r>
            <a:r>
              <a:rPr lang="tr-TR" dirty="0" err="1" smtClean="0"/>
              <a:t>freezing</a:t>
            </a:r>
            <a:r>
              <a:rPr lang="tr-TR" dirty="0" smtClean="0"/>
              <a:t> </a:t>
            </a:r>
            <a:r>
              <a:rPr lang="tr-TR" dirty="0" err="1" smtClean="0"/>
              <a:t>point</a:t>
            </a:r>
            <a:r>
              <a:rPr lang="tr-TR" dirty="0" smtClean="0"/>
              <a:t> </a:t>
            </a:r>
            <a:r>
              <a:rPr lang="tr-TR" dirty="0" err="1" smtClean="0"/>
              <a:t>depression</a:t>
            </a:r>
            <a:r>
              <a:rPr lang="tr-TR" dirty="0" smtClean="0"/>
              <a:t> of </a:t>
            </a:r>
            <a:r>
              <a:rPr lang="tr-TR" dirty="0" err="1" smtClean="0"/>
              <a:t>electrolyte</a:t>
            </a:r>
            <a:r>
              <a:rPr lang="tr-TR" dirty="0" smtClean="0"/>
              <a:t> </a:t>
            </a:r>
            <a:r>
              <a:rPr lang="tr-TR" dirty="0" err="1" smtClean="0"/>
              <a:t>solutions</a:t>
            </a:r>
            <a:r>
              <a:rPr lang="tr-TR" dirty="0" smtClean="0"/>
              <a:t>, it </a:t>
            </a:r>
            <a:r>
              <a:rPr lang="tr-TR" dirty="0" err="1" smtClean="0"/>
              <a:t>follows</a:t>
            </a:r>
            <a:r>
              <a:rPr lang="tr-TR" dirty="0" smtClean="0"/>
              <a:t> </a:t>
            </a:r>
            <a:r>
              <a:rPr lang="tr-TR" dirty="0" err="1" smtClean="0"/>
              <a:t>that</a:t>
            </a:r>
            <a:r>
              <a:rPr lang="tr-TR" dirty="0" smtClean="0"/>
              <a:t> </a:t>
            </a:r>
          </a:p>
          <a:p>
            <a:pPr algn="just">
              <a:lnSpc>
                <a:spcPct val="150000"/>
              </a:lnSpc>
            </a:pPr>
            <a:r>
              <a:rPr lang="tr-TR" dirty="0" smtClean="0"/>
              <a:t>i = </a:t>
            </a:r>
            <a:r>
              <a:rPr lang="tr-TR" dirty="0" smtClean="0">
                <a:sym typeface="Symbol"/>
              </a:rPr>
              <a:t></a:t>
            </a:r>
            <a:r>
              <a:rPr lang="tr-TR" dirty="0" err="1" smtClean="0"/>
              <a:t>T</a:t>
            </a:r>
            <a:r>
              <a:rPr lang="tr-TR" baseline="-25000" dirty="0" err="1" smtClean="0"/>
              <a:t>f</a:t>
            </a:r>
            <a:r>
              <a:rPr lang="tr-TR" dirty="0" smtClean="0"/>
              <a:t> / (</a:t>
            </a:r>
            <a:r>
              <a:rPr lang="tr-TR" dirty="0" smtClean="0">
                <a:sym typeface="Symbol"/>
              </a:rPr>
              <a:t></a:t>
            </a:r>
            <a:r>
              <a:rPr lang="tr-TR" dirty="0" err="1" smtClean="0"/>
              <a:t>T</a:t>
            </a:r>
            <a:r>
              <a:rPr lang="tr-TR" baseline="-25000" dirty="0" err="1" smtClean="0"/>
              <a:t>f</a:t>
            </a:r>
            <a:r>
              <a:rPr lang="tr-TR" dirty="0" smtClean="0"/>
              <a:t>)</a:t>
            </a:r>
            <a:r>
              <a:rPr lang="tr-TR" baseline="-25000" dirty="0" smtClean="0"/>
              <a:t>o</a:t>
            </a:r>
            <a:r>
              <a:rPr lang="tr-TR" dirty="0" smtClean="0"/>
              <a:t> = </a:t>
            </a:r>
            <a:r>
              <a:rPr lang="tr-TR" dirty="0" smtClean="0">
                <a:sym typeface="Symbol"/>
              </a:rPr>
              <a:t></a:t>
            </a:r>
            <a:r>
              <a:rPr lang="tr-TR" dirty="0" err="1" smtClean="0"/>
              <a:t>T</a:t>
            </a:r>
            <a:r>
              <a:rPr lang="tr-TR" baseline="-25000" dirty="0" err="1" smtClean="0"/>
              <a:t>b</a:t>
            </a:r>
            <a:r>
              <a:rPr lang="tr-TR" dirty="0" smtClean="0"/>
              <a:t> / (</a:t>
            </a:r>
            <a:r>
              <a:rPr lang="tr-TR" dirty="0" smtClean="0">
                <a:sym typeface="Symbol"/>
              </a:rPr>
              <a:t></a:t>
            </a:r>
            <a:r>
              <a:rPr lang="tr-TR" dirty="0" err="1" smtClean="0"/>
              <a:t>T</a:t>
            </a:r>
            <a:r>
              <a:rPr lang="tr-TR" baseline="-25000" dirty="0" err="1" smtClean="0"/>
              <a:t>b</a:t>
            </a:r>
            <a:r>
              <a:rPr lang="tr-TR" dirty="0" smtClean="0"/>
              <a:t>)</a:t>
            </a:r>
            <a:r>
              <a:rPr lang="tr-TR" baseline="-25000" dirty="0" smtClean="0"/>
              <a:t>o</a:t>
            </a:r>
            <a:r>
              <a:rPr lang="tr-TR" dirty="0" smtClean="0"/>
              <a:t> = </a:t>
            </a:r>
            <a:r>
              <a:rPr lang="tr-TR" dirty="0" smtClean="0">
                <a:sym typeface="Symbol"/>
              </a:rPr>
              <a:t></a:t>
            </a:r>
            <a:r>
              <a:rPr lang="tr-TR" dirty="0" smtClean="0"/>
              <a:t>P / (</a:t>
            </a:r>
            <a:r>
              <a:rPr lang="tr-TR" dirty="0" smtClean="0">
                <a:sym typeface="Symbol"/>
              </a:rPr>
              <a:t></a:t>
            </a:r>
            <a:r>
              <a:rPr lang="tr-TR" dirty="0" smtClean="0"/>
              <a:t>P)</a:t>
            </a:r>
            <a:r>
              <a:rPr lang="tr-TR" baseline="-25000" dirty="0" smtClean="0"/>
              <a:t>o</a:t>
            </a:r>
            <a:r>
              <a:rPr lang="tr-TR" dirty="0" smtClean="0"/>
              <a:t>  = π/(π)</a:t>
            </a:r>
            <a:r>
              <a:rPr lang="tr-TR" baseline="-25000" dirty="0" smtClean="0"/>
              <a:t>o</a:t>
            </a:r>
            <a:endParaRPr lang="tr-TR" dirty="0" smtClean="0"/>
          </a:p>
          <a:p>
            <a:pPr algn="just">
              <a:lnSpc>
                <a:spcPct val="150000"/>
              </a:lnSpc>
            </a:pPr>
            <a:r>
              <a:rPr lang="tr-TR" dirty="0" err="1" smtClean="0"/>
              <a:t>where</a:t>
            </a:r>
            <a:r>
              <a:rPr lang="tr-TR" dirty="0" smtClean="0"/>
              <a:t> </a:t>
            </a:r>
            <a:r>
              <a:rPr lang="tr-TR" dirty="0" smtClean="0">
                <a:sym typeface="Symbol"/>
              </a:rPr>
              <a:t></a:t>
            </a:r>
            <a:r>
              <a:rPr lang="tr-TR" dirty="0" err="1" smtClean="0"/>
              <a:t>T</a:t>
            </a:r>
            <a:r>
              <a:rPr lang="tr-TR" baseline="-25000" dirty="0" err="1" smtClean="0"/>
              <a:t>f</a:t>
            </a:r>
            <a:r>
              <a:rPr lang="tr-TR" baseline="-25000" dirty="0" smtClean="0"/>
              <a:t> </a:t>
            </a:r>
            <a:r>
              <a:rPr lang="tr-TR" dirty="0" smtClean="0"/>
              <a:t> is </a:t>
            </a:r>
            <a:r>
              <a:rPr lang="tr-TR" dirty="0" err="1" smtClean="0"/>
              <a:t>the</a:t>
            </a:r>
            <a:r>
              <a:rPr lang="tr-TR" dirty="0" smtClean="0"/>
              <a:t> </a:t>
            </a:r>
            <a:r>
              <a:rPr lang="tr-TR" dirty="0" err="1" smtClean="0"/>
              <a:t>freezing</a:t>
            </a:r>
            <a:r>
              <a:rPr lang="tr-TR" dirty="0" smtClean="0"/>
              <a:t> </a:t>
            </a:r>
            <a:r>
              <a:rPr lang="tr-TR" dirty="0" err="1" smtClean="0"/>
              <a:t>point</a:t>
            </a:r>
            <a:r>
              <a:rPr lang="tr-TR" dirty="0" smtClean="0"/>
              <a:t> </a:t>
            </a:r>
            <a:r>
              <a:rPr lang="tr-TR" dirty="0" err="1" smtClean="0"/>
              <a:t>lowering</a:t>
            </a:r>
            <a:r>
              <a:rPr lang="tr-TR" dirty="0" smtClean="0"/>
              <a:t> </a:t>
            </a:r>
            <a:r>
              <a:rPr lang="tr-TR" dirty="0" err="1" smtClean="0"/>
              <a:t>for</a:t>
            </a:r>
            <a:r>
              <a:rPr lang="tr-TR" dirty="0" smtClean="0"/>
              <a:t> </a:t>
            </a:r>
            <a:r>
              <a:rPr lang="tr-TR" dirty="0" err="1" smtClean="0"/>
              <a:t>the</a:t>
            </a:r>
            <a:r>
              <a:rPr lang="tr-TR" dirty="0" smtClean="0"/>
              <a:t> </a:t>
            </a:r>
            <a:r>
              <a:rPr lang="tr-TR" dirty="0" err="1" smtClean="0"/>
              <a:t>electrolyte</a:t>
            </a:r>
            <a:r>
              <a:rPr lang="tr-TR" dirty="0" smtClean="0"/>
              <a:t> </a:t>
            </a:r>
            <a:r>
              <a:rPr lang="tr-TR" dirty="0" err="1" smtClean="0"/>
              <a:t>and</a:t>
            </a:r>
            <a:r>
              <a:rPr lang="tr-TR" dirty="0" smtClean="0"/>
              <a:t> (</a:t>
            </a:r>
            <a:r>
              <a:rPr lang="tr-TR" dirty="0" smtClean="0">
                <a:sym typeface="Symbol"/>
              </a:rPr>
              <a:t></a:t>
            </a:r>
            <a:r>
              <a:rPr lang="tr-TR" dirty="0" err="1" smtClean="0"/>
              <a:t>T</a:t>
            </a:r>
            <a:r>
              <a:rPr lang="tr-TR" baseline="-25000" dirty="0" err="1" smtClean="0"/>
              <a:t>f</a:t>
            </a:r>
            <a:r>
              <a:rPr lang="tr-TR" dirty="0" smtClean="0"/>
              <a:t>)</a:t>
            </a:r>
            <a:r>
              <a:rPr lang="tr-TR" baseline="-25000" dirty="0" smtClean="0"/>
              <a:t>o </a:t>
            </a:r>
            <a:r>
              <a:rPr lang="tr-TR" dirty="0" smtClean="0"/>
              <a:t> is </a:t>
            </a:r>
            <a:r>
              <a:rPr lang="tr-TR" dirty="0" err="1" smtClean="0"/>
              <a:t>the</a:t>
            </a:r>
            <a:r>
              <a:rPr lang="tr-TR" dirty="0" smtClean="0"/>
              <a:t> </a:t>
            </a:r>
            <a:r>
              <a:rPr lang="tr-TR" dirty="0" err="1" smtClean="0"/>
              <a:t>freezing</a:t>
            </a:r>
            <a:r>
              <a:rPr lang="tr-TR" dirty="0" smtClean="0"/>
              <a:t> </a:t>
            </a:r>
            <a:r>
              <a:rPr lang="tr-TR" dirty="0" err="1" smtClean="0"/>
              <a:t>point</a:t>
            </a:r>
            <a:r>
              <a:rPr lang="tr-TR" dirty="0" smtClean="0"/>
              <a:t> </a:t>
            </a:r>
            <a:r>
              <a:rPr lang="tr-TR" dirty="0" err="1" smtClean="0"/>
              <a:t>depression</a:t>
            </a:r>
            <a:r>
              <a:rPr lang="tr-TR" dirty="0" smtClean="0"/>
              <a:t> </a:t>
            </a:r>
            <a:r>
              <a:rPr lang="tr-TR" dirty="0" err="1" smtClean="0"/>
              <a:t>for</a:t>
            </a:r>
            <a:r>
              <a:rPr lang="tr-TR" dirty="0" smtClean="0"/>
              <a:t> a </a:t>
            </a:r>
            <a:r>
              <a:rPr lang="tr-TR" dirty="0" err="1" smtClean="0"/>
              <a:t>nonelectrolyte</a:t>
            </a:r>
            <a:r>
              <a:rPr lang="tr-TR" dirty="0" smtClean="0"/>
              <a:t> of </a:t>
            </a:r>
            <a:r>
              <a:rPr lang="tr-TR" dirty="0" err="1" smtClean="0"/>
              <a:t>the</a:t>
            </a:r>
            <a:r>
              <a:rPr lang="tr-TR" dirty="0" smtClean="0"/>
              <a:t> </a:t>
            </a:r>
            <a:r>
              <a:rPr lang="tr-TR" dirty="0" err="1" smtClean="0"/>
              <a:t>same</a:t>
            </a:r>
            <a:r>
              <a:rPr lang="tr-TR" dirty="0" smtClean="0"/>
              <a:t> </a:t>
            </a:r>
            <a:r>
              <a:rPr lang="tr-TR" dirty="0" err="1" smtClean="0"/>
              <a:t>concentration</a:t>
            </a:r>
            <a:r>
              <a:rPr lang="tr-TR" dirty="0" smtClean="0"/>
              <a:t>, </a:t>
            </a:r>
          </a:p>
          <a:p>
            <a:pPr algn="just">
              <a:lnSpc>
                <a:spcPct val="150000"/>
              </a:lnSpc>
            </a:pPr>
            <a:r>
              <a:rPr lang="tr-TR" dirty="0" smtClean="0"/>
              <a:t>(</a:t>
            </a:r>
            <a:r>
              <a:rPr lang="tr-TR" dirty="0" smtClean="0">
                <a:sym typeface="Symbol"/>
              </a:rPr>
              <a:t></a:t>
            </a:r>
            <a:r>
              <a:rPr lang="tr-TR" dirty="0" err="1" smtClean="0"/>
              <a:t>T</a:t>
            </a:r>
            <a:r>
              <a:rPr lang="tr-TR" baseline="-25000" dirty="0" err="1" smtClean="0"/>
              <a:t>f</a:t>
            </a:r>
            <a:r>
              <a:rPr lang="tr-TR" dirty="0" smtClean="0"/>
              <a:t>)</a:t>
            </a:r>
            <a:r>
              <a:rPr lang="tr-TR" baseline="-25000" dirty="0" smtClean="0"/>
              <a:t>o</a:t>
            </a:r>
            <a:r>
              <a:rPr lang="tr-TR" dirty="0" smtClean="0"/>
              <a:t> = </a:t>
            </a:r>
            <a:r>
              <a:rPr lang="tr-TR" dirty="0" err="1" smtClean="0"/>
              <a:t>K</a:t>
            </a:r>
            <a:r>
              <a:rPr lang="tr-TR" baseline="-25000" dirty="0" err="1" smtClean="0"/>
              <a:t>f</a:t>
            </a:r>
            <a:r>
              <a:rPr lang="tr-TR" dirty="0" smtClean="0"/>
              <a:t> m,      </a:t>
            </a:r>
          </a:p>
          <a:p>
            <a:pPr algn="just">
              <a:lnSpc>
                <a:spcPct val="150000"/>
              </a:lnSpc>
            </a:pPr>
            <a:r>
              <a:rPr lang="tr-TR" dirty="0" smtClean="0">
                <a:sym typeface="Symbol"/>
              </a:rPr>
              <a:t></a:t>
            </a:r>
            <a:r>
              <a:rPr lang="tr-TR" dirty="0" err="1" smtClean="0"/>
              <a:t>T</a:t>
            </a:r>
            <a:r>
              <a:rPr lang="tr-TR" baseline="-25000" dirty="0" err="1" smtClean="0"/>
              <a:t>f</a:t>
            </a:r>
            <a:r>
              <a:rPr lang="tr-TR" dirty="0" smtClean="0"/>
              <a:t> = i </a:t>
            </a:r>
            <a:r>
              <a:rPr lang="tr-TR" dirty="0" err="1" smtClean="0"/>
              <a:t>K</a:t>
            </a:r>
            <a:r>
              <a:rPr lang="tr-TR" baseline="-25000" dirty="0" err="1" smtClean="0"/>
              <a:t>f</a:t>
            </a:r>
            <a:r>
              <a:rPr lang="tr-TR" dirty="0" smtClean="0"/>
              <a:t> m</a:t>
            </a:r>
          </a:p>
          <a:p>
            <a:pPr algn="just" fontAlgn="base">
              <a:lnSpc>
                <a:spcPct val="150000"/>
              </a:lnSpc>
            </a:pPr>
            <a:r>
              <a:rPr lang="tr-TR" dirty="0" err="1" smtClean="0"/>
              <a:t>İons</a:t>
            </a:r>
            <a:r>
              <a:rPr lang="tr-TR" dirty="0" smtClean="0"/>
              <a:t> </a:t>
            </a:r>
            <a:r>
              <a:rPr lang="tr-TR" dirty="0" err="1" smtClean="0"/>
              <a:t>by</a:t>
            </a:r>
            <a:r>
              <a:rPr lang="tr-TR" dirty="0" smtClean="0"/>
              <a:t> </a:t>
            </a:r>
            <a:r>
              <a:rPr lang="tr-TR" dirty="0" err="1" smtClean="0"/>
              <a:t>dissolving</a:t>
            </a:r>
            <a:r>
              <a:rPr lang="tr-TR" dirty="0" smtClean="0"/>
              <a:t> 100% </a:t>
            </a:r>
            <a:r>
              <a:rPr lang="tr-TR" dirty="0" err="1" smtClean="0"/>
              <a:t>efficient</a:t>
            </a:r>
            <a:r>
              <a:rPr lang="tr-TR" dirty="0" smtClean="0"/>
              <a:t> </a:t>
            </a:r>
            <a:r>
              <a:rPr lang="tr-TR" dirty="0" smtClean="0"/>
              <a:t>is </a:t>
            </a:r>
            <a:r>
              <a:rPr lang="tr-TR" dirty="0" err="1" smtClean="0"/>
              <a:t>known</a:t>
            </a:r>
            <a:r>
              <a:rPr lang="tr-TR" dirty="0" smtClean="0"/>
              <a:t> as a </a:t>
            </a:r>
            <a:r>
              <a:rPr lang="tr-TR" dirty="0" err="1" smtClean="0"/>
              <a:t>strong</a:t>
            </a:r>
            <a:r>
              <a:rPr lang="tr-TR" dirty="0" smtClean="0"/>
              <a:t> </a:t>
            </a:r>
            <a:r>
              <a:rPr lang="tr-TR" dirty="0" err="1" smtClean="0"/>
              <a:t>electrolyte</a:t>
            </a:r>
            <a:r>
              <a:rPr lang="tr-TR" dirty="0" smtClean="0"/>
              <a:t>. </a:t>
            </a:r>
          </a:p>
          <a:p>
            <a:pPr algn="just" fontAlgn="base">
              <a:lnSpc>
                <a:spcPct val="150000"/>
              </a:lnSpc>
            </a:pPr>
            <a:r>
              <a:rPr lang="tr-TR" dirty="0" smtClean="0"/>
              <a:t> </a:t>
            </a:r>
            <a:r>
              <a:rPr lang="tr-TR" dirty="0" err="1" smtClean="0"/>
              <a:t>If</a:t>
            </a:r>
            <a:r>
              <a:rPr lang="tr-TR" dirty="0" smtClean="0"/>
              <a:t> </a:t>
            </a:r>
            <a:r>
              <a:rPr lang="tr-TR" dirty="0" err="1" smtClean="0"/>
              <a:t>only</a:t>
            </a:r>
            <a:r>
              <a:rPr lang="tr-TR" dirty="0" smtClean="0"/>
              <a:t> a </a:t>
            </a:r>
            <a:r>
              <a:rPr lang="tr-TR" dirty="0" err="1" smtClean="0"/>
              <a:t>relatively</a:t>
            </a:r>
            <a:r>
              <a:rPr lang="tr-TR" dirty="0" smtClean="0"/>
              <a:t> </a:t>
            </a:r>
            <a:r>
              <a:rPr lang="tr-TR" dirty="0" err="1" smtClean="0"/>
              <a:t>small</a:t>
            </a:r>
            <a:r>
              <a:rPr lang="tr-TR" dirty="0" smtClean="0"/>
              <a:t> </a:t>
            </a:r>
            <a:r>
              <a:rPr lang="tr-TR" dirty="0" err="1" smtClean="0"/>
              <a:t>fraction</a:t>
            </a:r>
            <a:r>
              <a:rPr lang="tr-TR" dirty="0" smtClean="0"/>
              <a:t> of </a:t>
            </a:r>
            <a:r>
              <a:rPr lang="tr-TR" dirty="0" err="1" smtClean="0"/>
              <a:t>the</a:t>
            </a:r>
            <a:r>
              <a:rPr lang="tr-TR" dirty="0" smtClean="0"/>
              <a:t> </a:t>
            </a:r>
            <a:r>
              <a:rPr lang="tr-TR" dirty="0" err="1" smtClean="0"/>
              <a:t>dissolved</a:t>
            </a:r>
            <a:r>
              <a:rPr lang="tr-TR" dirty="0" smtClean="0"/>
              <a:t> </a:t>
            </a:r>
            <a:r>
              <a:rPr lang="tr-TR" dirty="0" err="1" smtClean="0"/>
              <a:t>substance</a:t>
            </a:r>
            <a:r>
              <a:rPr lang="tr-TR" dirty="0" smtClean="0"/>
              <a:t> </a:t>
            </a:r>
            <a:r>
              <a:rPr lang="tr-TR" dirty="0" err="1" smtClean="0"/>
              <a:t>undergoes</a:t>
            </a:r>
            <a:r>
              <a:rPr lang="tr-TR" dirty="0" smtClean="0"/>
              <a:t> </a:t>
            </a:r>
            <a:r>
              <a:rPr lang="tr-TR" dirty="0" err="1" smtClean="0"/>
              <a:t>the</a:t>
            </a:r>
            <a:r>
              <a:rPr lang="tr-TR" dirty="0" smtClean="0"/>
              <a:t> </a:t>
            </a:r>
            <a:r>
              <a:rPr lang="tr-TR" dirty="0" err="1" smtClean="0"/>
              <a:t>ion</a:t>
            </a:r>
            <a:r>
              <a:rPr lang="tr-TR" dirty="0" smtClean="0"/>
              <a:t>-</a:t>
            </a:r>
            <a:r>
              <a:rPr lang="tr-TR" dirty="0" err="1" smtClean="0"/>
              <a:t>producing</a:t>
            </a:r>
            <a:r>
              <a:rPr lang="tr-TR" dirty="0" smtClean="0"/>
              <a:t> </a:t>
            </a:r>
            <a:r>
              <a:rPr lang="tr-TR" dirty="0" err="1" smtClean="0"/>
              <a:t>process</a:t>
            </a:r>
            <a:r>
              <a:rPr lang="tr-TR" dirty="0" smtClean="0"/>
              <a:t>, it is </a:t>
            </a:r>
            <a:r>
              <a:rPr lang="tr-TR" dirty="0" err="1" smtClean="0"/>
              <a:t>called</a:t>
            </a:r>
            <a:r>
              <a:rPr lang="tr-TR" dirty="0" smtClean="0"/>
              <a:t> a </a:t>
            </a:r>
            <a:r>
              <a:rPr lang="tr-TR" dirty="0" err="1" smtClean="0"/>
              <a:t>weak</a:t>
            </a:r>
            <a:r>
              <a:rPr lang="tr-TR" dirty="0" smtClean="0"/>
              <a:t> </a:t>
            </a:r>
            <a:r>
              <a:rPr lang="tr-TR" dirty="0" err="1" smtClean="0"/>
              <a:t>electrolyte</a:t>
            </a:r>
            <a:r>
              <a:rPr lang="tr-TR" dirty="0" smtClean="0"/>
              <a:t>.</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772</Words>
  <Application>Microsoft Office PowerPoint</Application>
  <PresentationFormat>Ekran Gösterisi (4:3)</PresentationFormat>
  <Paragraphs>43</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Slayt 1</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acer</dc:creator>
  <cp:lastModifiedBy>acer</cp:lastModifiedBy>
  <cp:revision>5</cp:revision>
  <dcterms:created xsi:type="dcterms:W3CDTF">2018-03-22T20:57:57Z</dcterms:created>
  <dcterms:modified xsi:type="dcterms:W3CDTF">2018-04-01T07:19:15Z</dcterms:modified>
</cp:coreProperties>
</file>