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18719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736602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7388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733089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9603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428348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34297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5714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57588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65319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098303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AD4B6EF-ED6B-4767-BEE7-A80EB82EA9CD}"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4013017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D4B6EF-ED6B-4767-BEE7-A80EB82EA9CD}"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5644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4B6EF-ED6B-4767-BEE7-A80EB82EA9CD}"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240357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626481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38443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AD4B6EF-ED6B-4767-BEE7-A80EB82EA9CD}"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F0C80BC-9A5E-44BF-9FFB-2DA443FCA4C6}" type="slidenum">
              <a:rPr lang="tr-TR" smtClean="0"/>
              <a:t>‹#›</a:t>
            </a:fld>
            <a:endParaRPr lang="tr-TR"/>
          </a:p>
        </p:txBody>
      </p:sp>
    </p:spTree>
    <p:extLst>
      <p:ext uri="{BB962C8B-B14F-4D97-AF65-F5344CB8AC3E}">
        <p14:creationId xmlns:p14="http://schemas.microsoft.com/office/powerpoint/2010/main" val="3433247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HLK </a:t>
            </a:r>
            <a:r>
              <a:rPr lang="tr-TR" dirty="0" smtClean="0"/>
              <a:t>324</a:t>
            </a:r>
            <a:r>
              <a:rPr lang="tr-TR" dirty="0" smtClean="0"/>
              <a:t/>
            </a:r>
            <a:br>
              <a:rPr lang="tr-TR" dirty="0" smtClean="0"/>
            </a:br>
            <a:r>
              <a:rPr lang="tr-TR" dirty="0" smtClean="0"/>
              <a:t>KÜLTÜREL MİRAS VE MÜZECİLİK</a:t>
            </a:r>
            <a:endParaRPr lang="tr-TR" dirty="0"/>
          </a:p>
        </p:txBody>
      </p:sp>
      <p:sp>
        <p:nvSpPr>
          <p:cNvPr id="3" name="2 Alt Başlık"/>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4813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Kültürel miras…</a:t>
            </a:r>
            <a:endParaRPr lang="tr-TR" dirty="0"/>
          </a:p>
        </p:txBody>
      </p:sp>
      <p:sp>
        <p:nvSpPr>
          <p:cNvPr id="3" name="2 İçerik Yer Tutucusu"/>
          <p:cNvSpPr>
            <a:spLocks noGrp="1"/>
          </p:cNvSpPr>
          <p:nvPr>
            <p:ph idx="1"/>
          </p:nvPr>
        </p:nvSpPr>
        <p:spPr>
          <a:xfrm>
            <a:off x="2279576" y="2564904"/>
            <a:ext cx="7467600" cy="2692896"/>
          </a:xfrm>
        </p:spPr>
        <p:txBody>
          <a:bodyPr/>
          <a:lstStyle/>
          <a:p>
            <a:pPr>
              <a:buNone/>
            </a:pPr>
            <a:r>
              <a:rPr lang="tr-TR" dirty="0" smtClean="0"/>
              <a:t>	Kültürel miras, insanın binlerce yıllık yaşam deneyiminin, aklının ve yaratıcılığının bugüne ulaşmayı başarmış kalıntılarıdır. </a:t>
            </a:r>
          </a:p>
          <a:p>
            <a:pPr>
              <a:buNone/>
            </a:pPr>
            <a:endParaRPr lang="tr-TR" dirty="0"/>
          </a:p>
        </p:txBody>
      </p:sp>
    </p:spTree>
    <p:extLst>
      <p:ext uri="{BB962C8B-B14F-4D97-AF65-F5344CB8AC3E}">
        <p14:creationId xmlns:p14="http://schemas.microsoft.com/office/powerpoint/2010/main" val="904845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14338" name="2 İçerik Yer Tutucusu"/>
          <p:cNvSpPr>
            <a:spLocks noGrp="1"/>
          </p:cNvSpPr>
          <p:nvPr>
            <p:ph idx="1"/>
          </p:nvPr>
        </p:nvSpPr>
        <p:spPr>
          <a:xfrm>
            <a:off x="2063552" y="2420888"/>
            <a:ext cx="7755632" cy="2880320"/>
          </a:xfrm>
        </p:spPr>
        <p:txBody>
          <a:bodyPr/>
          <a:lstStyle/>
          <a:p>
            <a:pPr algn="just">
              <a:buNone/>
            </a:pPr>
            <a:r>
              <a:rPr lang="tr-TR" dirty="0" smtClean="0"/>
              <a:t>	“Tarihin başlangıcından günümüze kadar binlerce yıllık uygarlık tarihi içinde insanın doğrudan ya da doğa ile birlikte yarattığı değerler kültürel miras olarak adlandırılmaktadır.” </a:t>
            </a:r>
          </a:p>
        </p:txBody>
      </p:sp>
    </p:spTree>
    <p:extLst>
      <p:ext uri="{BB962C8B-B14F-4D97-AF65-F5344CB8AC3E}">
        <p14:creationId xmlns:p14="http://schemas.microsoft.com/office/powerpoint/2010/main" val="491231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İçerik Yer Tutucusu"/>
          <p:cNvSpPr>
            <a:spLocks noGrp="1"/>
          </p:cNvSpPr>
          <p:nvPr>
            <p:ph idx="1"/>
          </p:nvPr>
        </p:nvSpPr>
        <p:spPr>
          <a:xfrm>
            <a:off x="2351584" y="3789040"/>
            <a:ext cx="7467600" cy="1512168"/>
          </a:xfrm>
        </p:spPr>
        <p:txBody>
          <a:bodyPr>
            <a:normAutofit/>
          </a:bodyPr>
          <a:lstStyle/>
          <a:p>
            <a:pPr algn="just">
              <a:buNone/>
            </a:pPr>
            <a:r>
              <a:rPr lang="tr-TR" dirty="0" smtClean="0"/>
              <a:t>	Niteliği bakımından somut ve somut olmayan; somut olanı ise taşınır ve taşınmaz diye kategorilere ayrılan kültürel miras bazen bir arkeolojik sit, bazen Ortaçağ’dan kalma bir şehir, bazen eski bir kilim, bazen de bir ritüel olarak karşımıza çıkar. </a:t>
            </a:r>
          </a:p>
        </p:txBody>
      </p:sp>
      <p:sp>
        <p:nvSpPr>
          <p:cNvPr id="6" name="5 Dikdörtgen"/>
          <p:cNvSpPr/>
          <p:nvPr/>
        </p:nvSpPr>
        <p:spPr>
          <a:xfrm>
            <a:off x="2639617" y="1556792"/>
            <a:ext cx="2564163" cy="369332"/>
          </a:xfrm>
          <a:prstGeom prst="rect">
            <a:avLst/>
          </a:prstGeom>
        </p:spPr>
        <p:txBody>
          <a:bodyPr wrap="none">
            <a:spAutoFit/>
          </a:bodyPr>
          <a:lstStyle/>
          <a:p>
            <a:r>
              <a:rPr lang="tr-TR" dirty="0"/>
              <a:t>SOMUT KÜLTÜREL MİRAS</a:t>
            </a:r>
            <a:endParaRPr lang="tr-TR" dirty="0"/>
          </a:p>
        </p:txBody>
      </p:sp>
      <p:sp>
        <p:nvSpPr>
          <p:cNvPr id="7" name="6 Dikdörtgen"/>
          <p:cNvSpPr/>
          <p:nvPr/>
        </p:nvSpPr>
        <p:spPr>
          <a:xfrm>
            <a:off x="6528048" y="1556793"/>
            <a:ext cx="1945982" cy="646331"/>
          </a:xfrm>
          <a:prstGeom prst="rect">
            <a:avLst/>
          </a:prstGeom>
        </p:spPr>
        <p:txBody>
          <a:bodyPr wrap="none">
            <a:spAutoFit/>
          </a:bodyPr>
          <a:lstStyle/>
          <a:p>
            <a:r>
              <a:rPr lang="tr-TR" dirty="0"/>
              <a:t>SOMUT OLMAYAN </a:t>
            </a:r>
          </a:p>
          <a:p>
            <a:r>
              <a:rPr lang="tr-TR" dirty="0"/>
              <a:t>KÜLTÜREL MİRAS</a:t>
            </a:r>
            <a:endParaRPr lang="tr-TR" dirty="0"/>
          </a:p>
        </p:txBody>
      </p:sp>
      <p:sp>
        <p:nvSpPr>
          <p:cNvPr id="8" name="7 Dikdörtgen"/>
          <p:cNvSpPr/>
          <p:nvPr/>
        </p:nvSpPr>
        <p:spPr>
          <a:xfrm>
            <a:off x="1847528" y="2708920"/>
            <a:ext cx="2154244" cy="369332"/>
          </a:xfrm>
          <a:prstGeom prst="rect">
            <a:avLst/>
          </a:prstGeom>
        </p:spPr>
        <p:txBody>
          <a:bodyPr wrap="none">
            <a:spAutoFit/>
          </a:bodyPr>
          <a:lstStyle/>
          <a:p>
            <a:r>
              <a:rPr lang="tr-TR" dirty="0"/>
              <a:t>Taşınır Kültürel Miras</a:t>
            </a:r>
            <a:endParaRPr lang="tr-TR" dirty="0"/>
          </a:p>
        </p:txBody>
      </p:sp>
      <p:sp>
        <p:nvSpPr>
          <p:cNvPr id="9" name="8 Dikdörtgen"/>
          <p:cNvSpPr/>
          <p:nvPr/>
        </p:nvSpPr>
        <p:spPr>
          <a:xfrm>
            <a:off x="4727849" y="2708920"/>
            <a:ext cx="2407519" cy="369332"/>
          </a:xfrm>
          <a:prstGeom prst="rect">
            <a:avLst/>
          </a:prstGeom>
        </p:spPr>
        <p:txBody>
          <a:bodyPr wrap="none">
            <a:spAutoFit/>
          </a:bodyPr>
          <a:lstStyle/>
          <a:p>
            <a:r>
              <a:rPr lang="tr-TR" dirty="0"/>
              <a:t>Taşınmaz Kültürel Miras</a:t>
            </a:r>
            <a:endParaRPr lang="tr-TR" dirty="0"/>
          </a:p>
        </p:txBody>
      </p:sp>
      <p:sp>
        <p:nvSpPr>
          <p:cNvPr id="13" name="12 Dikdörtgen"/>
          <p:cNvSpPr/>
          <p:nvPr/>
        </p:nvSpPr>
        <p:spPr>
          <a:xfrm>
            <a:off x="4943872" y="548680"/>
            <a:ext cx="1838324" cy="369332"/>
          </a:xfrm>
          <a:prstGeom prst="rect">
            <a:avLst/>
          </a:prstGeom>
        </p:spPr>
        <p:txBody>
          <a:bodyPr wrap="none">
            <a:spAutoFit/>
          </a:bodyPr>
          <a:lstStyle/>
          <a:p>
            <a:r>
              <a:rPr lang="tr-TR" b="1" dirty="0"/>
              <a:t>KÜLTÜREL MİRAS</a:t>
            </a:r>
            <a:endParaRPr lang="tr-TR" b="1" dirty="0"/>
          </a:p>
        </p:txBody>
      </p:sp>
      <p:cxnSp>
        <p:nvCxnSpPr>
          <p:cNvPr id="15" name="14 Düz Ok Bağlayıcısı"/>
          <p:cNvCxnSpPr>
            <a:stCxn id="13" idx="2"/>
          </p:cNvCxnSpPr>
          <p:nvPr/>
        </p:nvCxnSpPr>
        <p:spPr>
          <a:xfrm>
            <a:off x="6208802" y="918012"/>
            <a:ext cx="967318" cy="4947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Düz Ok Bağlayıcısı"/>
          <p:cNvCxnSpPr>
            <a:stCxn id="13" idx="2"/>
          </p:cNvCxnSpPr>
          <p:nvPr/>
        </p:nvCxnSpPr>
        <p:spPr>
          <a:xfrm flipH="1">
            <a:off x="5159898" y="918012"/>
            <a:ext cx="1048905" cy="4947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Düz Ok Bağlayıcısı"/>
          <p:cNvCxnSpPr/>
          <p:nvPr/>
        </p:nvCxnSpPr>
        <p:spPr>
          <a:xfrm>
            <a:off x="4439816" y="1916832"/>
            <a:ext cx="922600" cy="7107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Düz Ok Bağlayıcısı"/>
          <p:cNvCxnSpPr>
            <a:stCxn id="6" idx="2"/>
          </p:cNvCxnSpPr>
          <p:nvPr/>
        </p:nvCxnSpPr>
        <p:spPr>
          <a:xfrm flipH="1">
            <a:off x="3431704" y="1926124"/>
            <a:ext cx="877600" cy="6387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1954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16386" name="2 İçerik Yer Tutucusu"/>
          <p:cNvSpPr>
            <a:spLocks noGrp="1"/>
          </p:cNvSpPr>
          <p:nvPr>
            <p:ph idx="1"/>
          </p:nvPr>
        </p:nvSpPr>
        <p:spPr>
          <a:xfrm>
            <a:off x="1919536" y="2420888"/>
            <a:ext cx="7755632" cy="2448272"/>
          </a:xfrm>
        </p:spPr>
        <p:txBody>
          <a:bodyPr/>
          <a:lstStyle/>
          <a:p>
            <a:pPr algn="just">
              <a:buNone/>
            </a:pPr>
            <a:r>
              <a:rPr lang="tr-TR" dirty="0" smtClean="0"/>
              <a:t>	Bir ülkenin sınırları içinde bulunan kültürel mirasa aidiyet anlamında sahip çıkma, araştırma, onarma ve koruma bilinci 19. yüzyılın ortalarından itibaren şekillenmeye başlamıştır.</a:t>
            </a:r>
          </a:p>
        </p:txBody>
      </p:sp>
    </p:spTree>
    <p:extLst>
      <p:ext uri="{BB962C8B-B14F-4D97-AF65-F5344CB8AC3E}">
        <p14:creationId xmlns:p14="http://schemas.microsoft.com/office/powerpoint/2010/main" val="3462260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17410" name="2 İçerik Yer Tutucusu"/>
          <p:cNvSpPr>
            <a:spLocks noGrp="1"/>
          </p:cNvSpPr>
          <p:nvPr>
            <p:ph idx="1"/>
          </p:nvPr>
        </p:nvSpPr>
        <p:spPr>
          <a:xfrm>
            <a:off x="2063552" y="1772816"/>
            <a:ext cx="7467600" cy="4873752"/>
          </a:xfrm>
        </p:spPr>
        <p:txBody>
          <a:bodyPr/>
          <a:lstStyle/>
          <a:p>
            <a:pPr algn="just">
              <a:buFont typeface="Wingdings 3" pitchFamily="18" charset="2"/>
              <a:buNone/>
            </a:pPr>
            <a:r>
              <a:rPr lang="tr-TR" dirty="0" smtClean="0"/>
              <a:t>	Gerek somut olan gerekse de somut olmayan mirasın yönetimi merkezi kamu idareleri tarafından gerçekleştirilir. İdare tarzının nasıl olduğu ülkeden ülkeye değişmektedir. </a:t>
            </a:r>
          </a:p>
          <a:p>
            <a:pPr algn="just">
              <a:buFont typeface="Wingdings 3" pitchFamily="18" charset="2"/>
              <a:buNone/>
            </a:pPr>
            <a:endParaRPr lang="tr-TR" dirty="0" smtClean="0"/>
          </a:p>
          <a:p>
            <a:pPr algn="just"/>
            <a:r>
              <a:rPr lang="tr-TR" dirty="0" smtClean="0"/>
              <a:t>Türkiye’de Kültür ve Turizm Bakanlığı kültürel miras yönetiminden doğrudan ve tek elden sorumludur. </a:t>
            </a:r>
          </a:p>
        </p:txBody>
      </p:sp>
    </p:spTree>
    <p:extLst>
      <p:ext uri="{BB962C8B-B14F-4D97-AF65-F5344CB8AC3E}">
        <p14:creationId xmlns:p14="http://schemas.microsoft.com/office/powerpoint/2010/main" val="195252222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176</Words>
  <Application>Microsoft Office PowerPoint</Application>
  <PresentationFormat>Geniş ekran</PresentationFormat>
  <Paragraphs>15</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Duman</vt:lpstr>
      <vt:lpstr>HLK 324 KÜLTÜREL MİRAS VE MÜZECİLİK</vt:lpstr>
      <vt:lpstr>Kültürel miras…</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324 KÜLTÜREL MİRAS VE MÜZECİLİK</dc:title>
  <dc:creator>Pc</dc:creator>
  <cp:lastModifiedBy>Pc</cp:lastModifiedBy>
  <cp:revision>1</cp:revision>
  <dcterms:created xsi:type="dcterms:W3CDTF">2021-03-09T05:51:20Z</dcterms:created>
  <dcterms:modified xsi:type="dcterms:W3CDTF">2021-03-09T05:51:51Z</dcterms:modified>
</cp:coreProperties>
</file>