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05" r:id="rId2"/>
    <p:sldId id="422" r:id="rId3"/>
    <p:sldId id="262" r:id="rId4"/>
    <p:sldId id="273" r:id="rId5"/>
    <p:sldId id="265" r:id="rId6"/>
    <p:sldId id="279" r:id="rId7"/>
    <p:sldId id="257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4627"/>
  </p:normalViewPr>
  <p:slideViewPr>
    <p:cSldViewPr snapToGrid="0" snapToObjects="1">
      <p:cViewPr varScale="1">
        <p:scale>
          <a:sx n="88" d="100"/>
          <a:sy n="88" d="100"/>
        </p:scale>
        <p:origin x="2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E645AF-4BA6-3D4C-B548-9B726A3FC4A1}" type="doc">
      <dgm:prSet loTypeId="urn:microsoft.com/office/officeart/2005/8/layout/ven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86DE058-6B8F-384F-B285-85E959C26901}">
      <dgm:prSet phldrT="[Metin]" custT="1"/>
      <dgm:spPr>
        <a:ln w="19050">
          <a:solidFill>
            <a:schemeClr val="accent1"/>
          </a:solidFill>
        </a:ln>
      </dgm:spPr>
      <dgm:t>
        <a:bodyPr/>
        <a:lstStyle/>
        <a:p>
          <a:r>
            <a:rPr lang="tr-TR" sz="1100" b="0" spc="0" dirty="0">
              <a:solidFill>
                <a:schemeClr val="tx1"/>
              </a:solidFill>
            </a:rPr>
            <a:t>Görsel imaj ve logo</a:t>
          </a:r>
        </a:p>
      </dgm:t>
    </dgm:pt>
    <dgm:pt modelId="{EACFF04D-5D7F-3E44-A872-1F28C798CD09}" type="parTrans" cxnId="{9784BC1A-AE51-5B4A-9CD4-B7671EBDC60B}">
      <dgm:prSet/>
      <dgm:spPr/>
      <dgm:t>
        <a:bodyPr/>
        <a:lstStyle/>
        <a:p>
          <a:endParaRPr lang="tr-TR"/>
        </a:p>
      </dgm:t>
    </dgm:pt>
    <dgm:pt modelId="{0976F38A-47E3-3C42-B1EF-B7298292B27E}" type="sibTrans" cxnId="{9784BC1A-AE51-5B4A-9CD4-B7671EBDC60B}">
      <dgm:prSet/>
      <dgm:spPr/>
      <dgm:t>
        <a:bodyPr/>
        <a:lstStyle/>
        <a:p>
          <a:endParaRPr lang="tr-TR"/>
        </a:p>
      </dgm:t>
    </dgm:pt>
    <dgm:pt modelId="{0B117FCE-5B51-7A4A-BD38-285661233E61}">
      <dgm:prSet phldrT="[Metin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r>
            <a:rPr lang="tr-TR" sz="1400" b="1" dirty="0">
              <a:solidFill>
                <a:schemeClr val="tx1"/>
              </a:solidFill>
            </a:rPr>
            <a:t>ÜRÜN</a:t>
          </a:r>
        </a:p>
        <a:p>
          <a:r>
            <a:rPr lang="tr-TR" sz="1400" b="1" dirty="0">
              <a:solidFill>
                <a:schemeClr val="tx1"/>
              </a:solidFill>
            </a:rPr>
            <a:t>* Tür *Kullanım</a:t>
          </a:r>
        </a:p>
        <a:p>
          <a:r>
            <a:rPr lang="tr-TR" sz="1400" b="1" dirty="0">
              <a:solidFill>
                <a:schemeClr val="tx1"/>
              </a:solidFill>
            </a:rPr>
            <a:t>*Özellikler</a:t>
          </a:r>
        </a:p>
      </dgm:t>
    </dgm:pt>
    <dgm:pt modelId="{B2DA85E8-CDB2-D143-9013-0F8722306F67}" type="parTrans" cxnId="{FFEC7443-1A44-4145-8230-951FBC08465F}">
      <dgm:prSet/>
      <dgm:spPr/>
      <dgm:t>
        <a:bodyPr/>
        <a:lstStyle/>
        <a:p>
          <a:endParaRPr lang="tr-TR"/>
        </a:p>
      </dgm:t>
    </dgm:pt>
    <dgm:pt modelId="{8A6A59EC-CF46-844E-849D-E60F8D445BC3}" type="sibTrans" cxnId="{FFEC7443-1A44-4145-8230-951FBC08465F}">
      <dgm:prSet/>
      <dgm:spPr/>
      <dgm:t>
        <a:bodyPr/>
        <a:lstStyle/>
        <a:p>
          <a:endParaRPr lang="tr-TR"/>
        </a:p>
      </dgm:t>
    </dgm:pt>
    <dgm:pt modelId="{39D6B2A8-398A-9C4B-BC97-6A7E04DD113E}" type="pres">
      <dgm:prSet presAssocID="{91E645AF-4BA6-3D4C-B548-9B726A3FC4A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63E330D-B851-F449-A116-4A6F4C3112F9}" type="pres">
      <dgm:prSet presAssocID="{91E645AF-4BA6-3D4C-B548-9B726A3FC4A1}" presName="comp1" presStyleCnt="0"/>
      <dgm:spPr/>
    </dgm:pt>
    <dgm:pt modelId="{A465C126-96E6-EE4D-8651-3369F1E8874A}" type="pres">
      <dgm:prSet presAssocID="{91E645AF-4BA6-3D4C-B548-9B726A3FC4A1}" presName="circle1" presStyleLbl="node1" presStyleIdx="0" presStyleCnt="2" custScaleX="42321" custScaleY="42389" custLinFactNeighborX="5442" custLinFactNeighborY="1127"/>
      <dgm:spPr/>
      <dgm:t>
        <a:bodyPr/>
        <a:lstStyle/>
        <a:p>
          <a:endParaRPr lang="tr-TR"/>
        </a:p>
      </dgm:t>
    </dgm:pt>
    <dgm:pt modelId="{EB1F1148-E876-B84D-ABE4-0C63D22FF704}" type="pres">
      <dgm:prSet presAssocID="{91E645AF-4BA6-3D4C-B548-9B726A3FC4A1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C0C5E3F-66B9-5342-9899-8DA2ED838FFE}" type="pres">
      <dgm:prSet presAssocID="{91E645AF-4BA6-3D4C-B548-9B726A3FC4A1}" presName="comp2" presStyleCnt="0"/>
      <dgm:spPr/>
    </dgm:pt>
    <dgm:pt modelId="{0A59E806-3E45-1640-A297-4515F924B36D}" type="pres">
      <dgm:prSet presAssocID="{91E645AF-4BA6-3D4C-B548-9B726A3FC4A1}" presName="circle2" presStyleLbl="node1" presStyleIdx="1" presStyleCnt="2" custAng="0" custScaleX="42715" custScaleY="35277" custLinFactNeighborX="6473" custLinFactNeighborY="-9587"/>
      <dgm:spPr/>
      <dgm:t>
        <a:bodyPr/>
        <a:lstStyle/>
        <a:p>
          <a:endParaRPr lang="tr-TR"/>
        </a:p>
      </dgm:t>
    </dgm:pt>
    <dgm:pt modelId="{C1F43A3E-7A60-EB4C-9313-00870D80983A}" type="pres">
      <dgm:prSet presAssocID="{91E645AF-4BA6-3D4C-B548-9B726A3FC4A1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784BC1A-AE51-5B4A-9CD4-B7671EBDC60B}" srcId="{91E645AF-4BA6-3D4C-B548-9B726A3FC4A1}" destId="{686DE058-6B8F-384F-B285-85E959C26901}" srcOrd="0" destOrd="0" parTransId="{EACFF04D-5D7F-3E44-A872-1F28C798CD09}" sibTransId="{0976F38A-47E3-3C42-B1EF-B7298292B27E}"/>
    <dgm:cxn modelId="{FC0AFF2D-1B28-674A-81F3-AFBD44A71849}" type="presOf" srcId="{686DE058-6B8F-384F-B285-85E959C26901}" destId="{EB1F1148-E876-B84D-ABE4-0C63D22FF704}" srcOrd="1" destOrd="0" presId="urn:microsoft.com/office/officeart/2005/8/layout/venn2"/>
    <dgm:cxn modelId="{EC970E7D-BA3C-E84C-9DEE-CB32C6D25770}" type="presOf" srcId="{91E645AF-4BA6-3D4C-B548-9B726A3FC4A1}" destId="{39D6B2A8-398A-9C4B-BC97-6A7E04DD113E}" srcOrd="0" destOrd="0" presId="urn:microsoft.com/office/officeart/2005/8/layout/venn2"/>
    <dgm:cxn modelId="{0E07B7FD-6239-F64E-B0D4-C2E5217A8F6B}" type="presOf" srcId="{686DE058-6B8F-384F-B285-85E959C26901}" destId="{A465C126-96E6-EE4D-8651-3369F1E8874A}" srcOrd="0" destOrd="0" presId="urn:microsoft.com/office/officeart/2005/8/layout/venn2"/>
    <dgm:cxn modelId="{AA60ECB5-DB0D-3446-A6B2-349B385A8A28}" type="presOf" srcId="{0B117FCE-5B51-7A4A-BD38-285661233E61}" destId="{0A59E806-3E45-1640-A297-4515F924B36D}" srcOrd="0" destOrd="0" presId="urn:microsoft.com/office/officeart/2005/8/layout/venn2"/>
    <dgm:cxn modelId="{E0C33067-7007-E64E-9AC4-1F3056632AFA}" type="presOf" srcId="{0B117FCE-5B51-7A4A-BD38-285661233E61}" destId="{C1F43A3E-7A60-EB4C-9313-00870D80983A}" srcOrd="1" destOrd="0" presId="urn:microsoft.com/office/officeart/2005/8/layout/venn2"/>
    <dgm:cxn modelId="{FFEC7443-1A44-4145-8230-951FBC08465F}" srcId="{91E645AF-4BA6-3D4C-B548-9B726A3FC4A1}" destId="{0B117FCE-5B51-7A4A-BD38-285661233E61}" srcOrd="1" destOrd="0" parTransId="{B2DA85E8-CDB2-D143-9013-0F8722306F67}" sibTransId="{8A6A59EC-CF46-844E-849D-E60F8D445BC3}"/>
    <dgm:cxn modelId="{C1834DCB-5ECD-2746-9930-29D657A2C3D4}" type="presParOf" srcId="{39D6B2A8-398A-9C4B-BC97-6A7E04DD113E}" destId="{663E330D-B851-F449-A116-4A6F4C3112F9}" srcOrd="0" destOrd="0" presId="urn:microsoft.com/office/officeart/2005/8/layout/venn2"/>
    <dgm:cxn modelId="{74C8EBF4-BD7C-F249-BEE6-B79D8BA2CA3D}" type="presParOf" srcId="{663E330D-B851-F449-A116-4A6F4C3112F9}" destId="{A465C126-96E6-EE4D-8651-3369F1E8874A}" srcOrd="0" destOrd="0" presId="urn:microsoft.com/office/officeart/2005/8/layout/venn2"/>
    <dgm:cxn modelId="{C5043A60-D78D-494E-8FB8-91553C0E4130}" type="presParOf" srcId="{663E330D-B851-F449-A116-4A6F4C3112F9}" destId="{EB1F1148-E876-B84D-ABE4-0C63D22FF704}" srcOrd="1" destOrd="0" presId="urn:microsoft.com/office/officeart/2005/8/layout/venn2"/>
    <dgm:cxn modelId="{8C0925E9-331D-6344-B6E9-A2F3E8227D5D}" type="presParOf" srcId="{39D6B2A8-398A-9C4B-BC97-6A7E04DD113E}" destId="{1C0C5E3F-66B9-5342-9899-8DA2ED838FFE}" srcOrd="1" destOrd="0" presId="urn:microsoft.com/office/officeart/2005/8/layout/venn2"/>
    <dgm:cxn modelId="{9571CB07-A5BC-9D4C-8F81-E18F3D1EF7BD}" type="presParOf" srcId="{1C0C5E3F-66B9-5342-9899-8DA2ED838FFE}" destId="{0A59E806-3E45-1640-A297-4515F924B36D}" srcOrd="0" destOrd="0" presId="urn:microsoft.com/office/officeart/2005/8/layout/venn2"/>
    <dgm:cxn modelId="{BCDCF117-0513-0C4F-A137-08AA2CFB2D52}" type="presParOf" srcId="{1C0C5E3F-66B9-5342-9899-8DA2ED838FFE}" destId="{C1F43A3E-7A60-EB4C-9313-00870D80983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54DFC1-1E6C-644F-947B-2370AE1988F1}" type="doc">
      <dgm:prSet loTypeId="urn:microsoft.com/office/officeart/2005/8/layout/arrow2" loCatId="" qsTypeId="urn:microsoft.com/office/officeart/2005/8/quickstyle/simple1" qsCatId="simple" csTypeId="urn:microsoft.com/office/officeart/2005/8/colors/accent2_3" csCatId="accent2" phldr="1"/>
      <dgm:spPr/>
    </dgm:pt>
    <dgm:pt modelId="{EE0E5179-5337-5045-A658-4F64B782F359}">
      <dgm:prSet phldrT="[Metin]" custT="1"/>
      <dgm:spPr/>
      <dgm:t>
        <a:bodyPr/>
        <a:lstStyle/>
        <a:p>
          <a:r>
            <a:rPr lang="tr-TR" sz="2400" b="1" dirty="0"/>
            <a:t>Marka kimliği</a:t>
          </a:r>
        </a:p>
        <a:p>
          <a:r>
            <a:rPr lang="tr-TR" sz="1600" b="0" dirty="0"/>
            <a:t>Marka sahibinin markanın nasıl algılanmasını istediği</a:t>
          </a:r>
        </a:p>
      </dgm:t>
    </dgm:pt>
    <dgm:pt modelId="{33BAA924-6457-BB41-A6B1-0A4253EEFC82}" type="parTrans" cxnId="{92FE457C-D683-BF43-8578-0BD0BC3633C2}">
      <dgm:prSet/>
      <dgm:spPr/>
      <dgm:t>
        <a:bodyPr/>
        <a:lstStyle/>
        <a:p>
          <a:endParaRPr lang="tr-TR"/>
        </a:p>
      </dgm:t>
    </dgm:pt>
    <dgm:pt modelId="{F52C15E7-8299-7244-8F08-4311342A9635}" type="sibTrans" cxnId="{92FE457C-D683-BF43-8578-0BD0BC3633C2}">
      <dgm:prSet/>
      <dgm:spPr/>
      <dgm:t>
        <a:bodyPr/>
        <a:lstStyle/>
        <a:p>
          <a:endParaRPr lang="tr-TR"/>
        </a:p>
      </dgm:t>
    </dgm:pt>
    <dgm:pt modelId="{DBB41F46-64E4-024E-A7F6-3D793F1B7554}">
      <dgm:prSet phldrT="[Metin]" custT="1"/>
      <dgm:spPr/>
      <dgm:t>
        <a:bodyPr/>
        <a:lstStyle/>
        <a:p>
          <a:r>
            <a:rPr lang="tr-TR" sz="2400" b="1" dirty="0"/>
            <a:t>Marka imajı</a:t>
          </a:r>
        </a:p>
        <a:p>
          <a:r>
            <a:rPr lang="tr-TR" sz="1600" dirty="0"/>
            <a:t>Pazarda markanın algılanma biçimi </a:t>
          </a:r>
        </a:p>
      </dgm:t>
    </dgm:pt>
    <dgm:pt modelId="{3C109105-8190-764B-B5D4-6944DB869E0F}" type="parTrans" cxnId="{977DB487-B9E0-FB42-B45B-ACEC789BFC03}">
      <dgm:prSet/>
      <dgm:spPr/>
      <dgm:t>
        <a:bodyPr/>
        <a:lstStyle/>
        <a:p>
          <a:endParaRPr lang="tr-TR"/>
        </a:p>
      </dgm:t>
    </dgm:pt>
    <dgm:pt modelId="{04369F9C-583D-BA4E-A1A4-68E31D4B1245}" type="sibTrans" cxnId="{977DB487-B9E0-FB42-B45B-ACEC789BFC03}">
      <dgm:prSet/>
      <dgm:spPr/>
      <dgm:t>
        <a:bodyPr/>
        <a:lstStyle/>
        <a:p>
          <a:endParaRPr lang="tr-TR"/>
        </a:p>
      </dgm:t>
    </dgm:pt>
    <dgm:pt modelId="{FD07E6B2-C63A-F049-9856-28E49B8EE3B1}">
      <dgm:prSet phldrT="[Metin]" custT="1"/>
      <dgm:spPr/>
      <dgm:t>
        <a:bodyPr/>
        <a:lstStyle/>
        <a:p>
          <a:r>
            <a:rPr lang="tr-TR" sz="2400" b="1" dirty="0">
              <a:solidFill>
                <a:sysClr val="windowText" lastClr="000000"/>
              </a:solidFill>
            </a:rPr>
            <a:t>Marka değeri </a:t>
          </a:r>
        </a:p>
        <a:p>
          <a:r>
            <a:rPr lang="tr-TR" sz="1600" dirty="0"/>
            <a:t>Markanın finansal değeri </a:t>
          </a:r>
        </a:p>
      </dgm:t>
    </dgm:pt>
    <dgm:pt modelId="{4C35E916-F747-C941-9905-6360D7B2D624}" type="parTrans" cxnId="{BDF73DA4-E9AF-A34D-9205-013726C8E43C}">
      <dgm:prSet/>
      <dgm:spPr/>
      <dgm:t>
        <a:bodyPr/>
        <a:lstStyle/>
        <a:p>
          <a:endParaRPr lang="tr-TR"/>
        </a:p>
      </dgm:t>
    </dgm:pt>
    <dgm:pt modelId="{80245430-5D53-2B4D-9E16-9A08C77B4448}" type="sibTrans" cxnId="{BDF73DA4-E9AF-A34D-9205-013726C8E43C}">
      <dgm:prSet/>
      <dgm:spPr/>
      <dgm:t>
        <a:bodyPr/>
        <a:lstStyle/>
        <a:p>
          <a:endParaRPr lang="tr-TR"/>
        </a:p>
      </dgm:t>
    </dgm:pt>
    <dgm:pt modelId="{7E749E5A-D05E-234C-8F70-1676536C8D08}" type="pres">
      <dgm:prSet presAssocID="{5054DFC1-1E6C-644F-947B-2370AE1988F1}" presName="arrowDiagram" presStyleCnt="0">
        <dgm:presLayoutVars>
          <dgm:chMax val="5"/>
          <dgm:dir/>
          <dgm:resizeHandles val="exact"/>
        </dgm:presLayoutVars>
      </dgm:prSet>
      <dgm:spPr/>
    </dgm:pt>
    <dgm:pt modelId="{54B2EE70-5073-3D4D-9108-86BD97E61F3A}" type="pres">
      <dgm:prSet presAssocID="{5054DFC1-1E6C-644F-947B-2370AE1988F1}" presName="arrow" presStyleLbl="bgShp" presStyleIdx="0" presStyleCnt="1"/>
      <dgm:spPr/>
    </dgm:pt>
    <dgm:pt modelId="{D6F68197-A4B7-8F41-B11C-B29E065BB03C}" type="pres">
      <dgm:prSet presAssocID="{5054DFC1-1E6C-644F-947B-2370AE1988F1}" presName="arrowDiagram3" presStyleCnt="0"/>
      <dgm:spPr/>
    </dgm:pt>
    <dgm:pt modelId="{58592060-A793-8B48-88FE-75F324730E05}" type="pres">
      <dgm:prSet presAssocID="{EE0E5179-5337-5045-A658-4F64B782F359}" presName="bullet3a" presStyleLbl="node1" presStyleIdx="0" presStyleCnt="3"/>
      <dgm:spPr/>
    </dgm:pt>
    <dgm:pt modelId="{97D0C9ED-311E-C64A-9E31-84F8CEFAF92A}" type="pres">
      <dgm:prSet presAssocID="{EE0E5179-5337-5045-A658-4F64B782F359}" presName="textBox3a" presStyleLbl="revTx" presStyleIdx="0" presStyleCnt="3" custScaleY="1167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866912B-E96E-874E-A4F0-A428CB68DE82}" type="pres">
      <dgm:prSet presAssocID="{DBB41F46-64E4-024E-A7F6-3D793F1B7554}" presName="bullet3b" presStyleLbl="node1" presStyleIdx="1" presStyleCnt="3"/>
      <dgm:spPr/>
    </dgm:pt>
    <dgm:pt modelId="{5CC491F6-CC4C-EC48-A2FD-753A6AE2F2D1}" type="pres">
      <dgm:prSet presAssocID="{DBB41F46-64E4-024E-A7F6-3D793F1B7554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9330AD-4B42-A649-A8F8-5651A6475796}" type="pres">
      <dgm:prSet presAssocID="{FD07E6B2-C63A-F049-9856-28E49B8EE3B1}" presName="bullet3c" presStyleLbl="node1" presStyleIdx="2" presStyleCnt="3"/>
      <dgm:spPr/>
    </dgm:pt>
    <dgm:pt modelId="{F64A3B9C-2C23-744C-8112-54C3858907BA}" type="pres">
      <dgm:prSet presAssocID="{FD07E6B2-C63A-F049-9856-28E49B8EE3B1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2FE457C-D683-BF43-8578-0BD0BC3633C2}" srcId="{5054DFC1-1E6C-644F-947B-2370AE1988F1}" destId="{EE0E5179-5337-5045-A658-4F64B782F359}" srcOrd="0" destOrd="0" parTransId="{33BAA924-6457-BB41-A6B1-0A4253EEFC82}" sibTransId="{F52C15E7-8299-7244-8F08-4311342A9635}"/>
    <dgm:cxn modelId="{283E477C-3DDB-E443-BA6D-C2F2684198B8}" type="presOf" srcId="{EE0E5179-5337-5045-A658-4F64B782F359}" destId="{97D0C9ED-311E-C64A-9E31-84F8CEFAF92A}" srcOrd="0" destOrd="0" presId="urn:microsoft.com/office/officeart/2005/8/layout/arrow2"/>
    <dgm:cxn modelId="{4792DF3A-D675-F34D-984E-ACF9811C51FE}" type="presOf" srcId="{DBB41F46-64E4-024E-A7F6-3D793F1B7554}" destId="{5CC491F6-CC4C-EC48-A2FD-753A6AE2F2D1}" srcOrd="0" destOrd="0" presId="urn:microsoft.com/office/officeart/2005/8/layout/arrow2"/>
    <dgm:cxn modelId="{BDF73DA4-E9AF-A34D-9205-013726C8E43C}" srcId="{5054DFC1-1E6C-644F-947B-2370AE1988F1}" destId="{FD07E6B2-C63A-F049-9856-28E49B8EE3B1}" srcOrd="2" destOrd="0" parTransId="{4C35E916-F747-C941-9905-6360D7B2D624}" sibTransId="{80245430-5D53-2B4D-9E16-9A08C77B4448}"/>
    <dgm:cxn modelId="{977DB487-B9E0-FB42-B45B-ACEC789BFC03}" srcId="{5054DFC1-1E6C-644F-947B-2370AE1988F1}" destId="{DBB41F46-64E4-024E-A7F6-3D793F1B7554}" srcOrd="1" destOrd="0" parTransId="{3C109105-8190-764B-B5D4-6944DB869E0F}" sibTransId="{04369F9C-583D-BA4E-A1A4-68E31D4B1245}"/>
    <dgm:cxn modelId="{D4278412-D08D-7F42-BCF3-22D74EB67138}" type="presOf" srcId="{FD07E6B2-C63A-F049-9856-28E49B8EE3B1}" destId="{F64A3B9C-2C23-744C-8112-54C3858907BA}" srcOrd="0" destOrd="0" presId="urn:microsoft.com/office/officeart/2005/8/layout/arrow2"/>
    <dgm:cxn modelId="{0B61AE4C-22E6-CF42-B2D7-704802915D6B}" type="presOf" srcId="{5054DFC1-1E6C-644F-947B-2370AE1988F1}" destId="{7E749E5A-D05E-234C-8F70-1676536C8D08}" srcOrd="0" destOrd="0" presId="urn:microsoft.com/office/officeart/2005/8/layout/arrow2"/>
    <dgm:cxn modelId="{73EEF2D7-38ED-3149-AA3A-93D1DA77EAD8}" type="presParOf" srcId="{7E749E5A-D05E-234C-8F70-1676536C8D08}" destId="{54B2EE70-5073-3D4D-9108-86BD97E61F3A}" srcOrd="0" destOrd="0" presId="urn:microsoft.com/office/officeart/2005/8/layout/arrow2"/>
    <dgm:cxn modelId="{40053AAF-A863-A747-A91B-A5DF1E01180B}" type="presParOf" srcId="{7E749E5A-D05E-234C-8F70-1676536C8D08}" destId="{D6F68197-A4B7-8F41-B11C-B29E065BB03C}" srcOrd="1" destOrd="0" presId="urn:microsoft.com/office/officeart/2005/8/layout/arrow2"/>
    <dgm:cxn modelId="{4027E124-820D-5942-BC85-BD2A0E9F86EF}" type="presParOf" srcId="{D6F68197-A4B7-8F41-B11C-B29E065BB03C}" destId="{58592060-A793-8B48-88FE-75F324730E05}" srcOrd="0" destOrd="0" presId="urn:microsoft.com/office/officeart/2005/8/layout/arrow2"/>
    <dgm:cxn modelId="{91CD4582-C720-B745-9748-0B55B069579E}" type="presParOf" srcId="{D6F68197-A4B7-8F41-B11C-B29E065BB03C}" destId="{97D0C9ED-311E-C64A-9E31-84F8CEFAF92A}" srcOrd="1" destOrd="0" presId="urn:microsoft.com/office/officeart/2005/8/layout/arrow2"/>
    <dgm:cxn modelId="{35D4CC15-59B2-DF4F-8CE0-35CC37225529}" type="presParOf" srcId="{D6F68197-A4B7-8F41-B11C-B29E065BB03C}" destId="{4866912B-E96E-874E-A4F0-A428CB68DE82}" srcOrd="2" destOrd="0" presId="urn:microsoft.com/office/officeart/2005/8/layout/arrow2"/>
    <dgm:cxn modelId="{3A8CCCD0-F26A-6647-A1F7-BE22CB259B57}" type="presParOf" srcId="{D6F68197-A4B7-8F41-B11C-B29E065BB03C}" destId="{5CC491F6-CC4C-EC48-A2FD-753A6AE2F2D1}" srcOrd="3" destOrd="0" presId="urn:microsoft.com/office/officeart/2005/8/layout/arrow2"/>
    <dgm:cxn modelId="{FE3570EF-294C-9E4F-BB1D-64F546517F89}" type="presParOf" srcId="{D6F68197-A4B7-8F41-B11C-B29E065BB03C}" destId="{A89330AD-4B42-A649-A8F8-5651A6475796}" srcOrd="4" destOrd="0" presId="urn:microsoft.com/office/officeart/2005/8/layout/arrow2"/>
    <dgm:cxn modelId="{A60D0C7A-8004-C247-9C08-AF9E0BF7C195}" type="presParOf" srcId="{D6F68197-A4B7-8F41-B11C-B29E065BB03C}" destId="{F64A3B9C-2C23-744C-8112-54C3858907BA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65C126-96E6-EE4D-8651-3369F1E8874A}">
      <dsp:nvSpPr>
        <dsp:cNvPr id="0" name=""/>
        <dsp:cNvSpPr/>
      </dsp:nvSpPr>
      <dsp:spPr>
        <a:xfrm>
          <a:off x="4504652" y="1325576"/>
          <a:ext cx="2027799" cy="20310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0" kern="1200" spc="0" dirty="0">
              <a:solidFill>
                <a:schemeClr val="tx1"/>
              </a:solidFill>
            </a:rPr>
            <a:t>Görsel imaj ve logo</a:t>
          </a:r>
        </a:p>
      </dsp:txBody>
      <dsp:txXfrm>
        <a:off x="4986254" y="1477905"/>
        <a:ext cx="1064594" cy="345279"/>
      </dsp:txXfrm>
    </dsp:sp>
    <dsp:sp modelId="{0A59E806-3E45-1640-A297-4515F924B36D}">
      <dsp:nvSpPr>
        <dsp:cNvPr id="0" name=""/>
        <dsp:cNvSpPr/>
      </dsp:nvSpPr>
      <dsp:spPr>
        <a:xfrm>
          <a:off x="4722909" y="1907662"/>
          <a:ext cx="1535008" cy="1267716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>
              <a:solidFill>
                <a:schemeClr val="tx1"/>
              </a:solidFill>
            </a:rPr>
            <a:t>ÜRÜN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>
              <a:solidFill>
                <a:schemeClr val="tx1"/>
              </a:solidFill>
            </a:rPr>
            <a:t>* Tür *Kullanım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>
              <a:solidFill>
                <a:schemeClr val="tx1"/>
              </a:solidFill>
            </a:rPr>
            <a:t>*Özellikler</a:t>
          </a:r>
        </a:p>
      </dsp:txBody>
      <dsp:txXfrm>
        <a:off x="4947706" y="2224591"/>
        <a:ext cx="1085414" cy="6338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B2EE70-5073-3D4D-9108-86BD97E61F3A}">
      <dsp:nvSpPr>
        <dsp:cNvPr id="0" name=""/>
        <dsp:cNvSpPr/>
      </dsp:nvSpPr>
      <dsp:spPr>
        <a:xfrm>
          <a:off x="1776729" y="-52527"/>
          <a:ext cx="6962140" cy="435133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592060-A793-8B48-88FE-75F324730E05}">
      <dsp:nvSpPr>
        <dsp:cNvPr id="0" name=""/>
        <dsp:cNvSpPr/>
      </dsp:nvSpPr>
      <dsp:spPr>
        <a:xfrm>
          <a:off x="2660921" y="2950766"/>
          <a:ext cx="181015" cy="181015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0C9ED-311E-C64A-9E31-84F8CEFAF92A}">
      <dsp:nvSpPr>
        <dsp:cNvPr id="0" name=""/>
        <dsp:cNvSpPr/>
      </dsp:nvSpPr>
      <dsp:spPr>
        <a:xfrm>
          <a:off x="2751429" y="2936219"/>
          <a:ext cx="1622178" cy="1467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916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/>
            <a:t>Marka kimliği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0" kern="1200" dirty="0"/>
            <a:t>Marka sahibinin markanın nasıl algılanmasını istediği</a:t>
          </a:r>
        </a:p>
      </dsp:txBody>
      <dsp:txXfrm>
        <a:off x="2751429" y="2936219"/>
        <a:ext cx="1622178" cy="1467645"/>
      </dsp:txXfrm>
    </dsp:sp>
    <dsp:sp modelId="{4866912B-E96E-874E-A4F0-A428CB68DE82}">
      <dsp:nvSpPr>
        <dsp:cNvPr id="0" name=""/>
        <dsp:cNvSpPr/>
      </dsp:nvSpPr>
      <dsp:spPr>
        <a:xfrm>
          <a:off x="4258732" y="1768072"/>
          <a:ext cx="327220" cy="327220"/>
        </a:xfrm>
        <a:prstGeom prst="ellipse">
          <a:avLst/>
        </a:prstGeom>
        <a:solidFill>
          <a:schemeClr val="accent2">
            <a:shade val="80000"/>
            <a:hueOff val="-240708"/>
            <a:satOff val="5083"/>
            <a:lumOff val="135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C491F6-CC4C-EC48-A2FD-753A6AE2F2D1}">
      <dsp:nvSpPr>
        <dsp:cNvPr id="0" name=""/>
        <dsp:cNvSpPr/>
      </dsp:nvSpPr>
      <dsp:spPr>
        <a:xfrm>
          <a:off x="4422343" y="1931682"/>
          <a:ext cx="1670913" cy="2367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387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/>
            <a:t>Marka imajı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/>
            <a:t>Pazarda markanın algılanma biçimi </a:t>
          </a:r>
        </a:p>
      </dsp:txBody>
      <dsp:txXfrm>
        <a:off x="4422343" y="1931682"/>
        <a:ext cx="1670913" cy="2367127"/>
      </dsp:txXfrm>
    </dsp:sp>
    <dsp:sp modelId="{A89330AD-4B42-A649-A8F8-5651A6475796}">
      <dsp:nvSpPr>
        <dsp:cNvPr id="0" name=""/>
        <dsp:cNvSpPr/>
      </dsp:nvSpPr>
      <dsp:spPr>
        <a:xfrm>
          <a:off x="6180283" y="1048361"/>
          <a:ext cx="452539" cy="452539"/>
        </a:xfrm>
        <a:prstGeom prst="ellipse">
          <a:avLst/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A3B9C-2C23-744C-8112-54C3858907BA}">
      <dsp:nvSpPr>
        <dsp:cNvPr id="0" name=""/>
        <dsp:cNvSpPr/>
      </dsp:nvSpPr>
      <dsp:spPr>
        <a:xfrm>
          <a:off x="6406553" y="1274630"/>
          <a:ext cx="1670913" cy="3024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9791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>
              <a:solidFill>
                <a:sysClr val="windowText" lastClr="000000"/>
              </a:solidFill>
            </a:rPr>
            <a:t>Marka değeri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/>
            <a:t>Markanın finansal değeri </a:t>
          </a:r>
        </a:p>
      </dsp:txBody>
      <dsp:txXfrm>
        <a:off x="6406553" y="1274630"/>
        <a:ext cx="1670913" cy="3024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14C95C-4754-3846-95C8-95008481E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7718EB0-EBB6-0745-9597-E2FB2A1F6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C25AAB-D505-EC41-85DD-81393A4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EBFD32-0A11-BD4D-8924-7597BC18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E3F658-A83A-C44A-8217-74D3A0DB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94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43B8A1-B472-FE4D-8FB5-1E8EF89B0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11FE95-F774-5E40-9E72-852E80005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B85B1C-33B3-1041-9343-9085F6931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76EE11-C72A-9E46-AA55-B637FC72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886E5E-2416-D74E-82B6-4BC18EDF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77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C3DEB83-3048-824B-87F3-CB983ED15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A0968B9-DEF9-2A4D-8071-9499EFB1B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F68BED-E936-904A-9FFE-F1231B87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1BFD9F-482B-FE42-A75A-AEFB38A8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B3ED22-39DB-1748-ACD5-AF7DF9C7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96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CFC03D-FCB0-844A-9E53-3425BEE6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9F377-5D61-1541-B9C6-866F68559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EF6974-FD1E-F640-995B-37FC156F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624F7-83DC-8343-8F76-7908048C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D5B8EE-78A3-554D-8002-598A2B93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2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542460-34D9-C042-9475-06CAA4C31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79F26A-6C95-E345-A50E-5E32D968E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0AA4CA-EFAC-B44E-87CB-5DA9836C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427EB7-F7FB-5F42-896A-C690DC0C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C1032D-13E9-564C-AA66-961179E76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74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FD3033-A995-B140-99F4-6647AA46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23C8BD-F12E-994A-8420-E1484A9D5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9C3B8E7-3FD6-AE43-A9BB-3ACD3ACF9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54F43B-F002-DC47-9B15-D1E37721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62B01F-5EE0-144A-9420-2EC13266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A97FE9-0E27-C644-BD5E-D95B85B5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67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A7B51F-6459-014D-88A8-F9965928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57EE1-1A52-7A4A-BB10-A101C1E78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EF1D1FB-F5F2-1B4B-89AE-A8229D8E5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B6E7DB9-9ECD-DD49-A60B-7405C0BAB8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AC3B65D-CCD6-D04F-A8C8-42BF18577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C76958F-8B84-7345-96B2-4462BB53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E92AECC-4D85-BE44-9A1E-3F23902A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F03560E-0074-6849-8CF3-D3D46CCA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4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3949D89-45FC-704E-BD4C-511A1487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63E6B19-20AB-764E-B96C-FFBCFEB7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E2AB5A-0A68-5240-A62E-26CCA923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8CEA738-884B-454E-A1EA-3CF9B13D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62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53116E5-73EA-E84C-B217-02EC9ACA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AD2D85B-6EAB-7A4C-9B63-8862A302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1EFB3F-2742-A24C-8A73-5B359B2EA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68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6C408C-7743-5643-B41E-8BE269CA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F2B54B-C020-B64C-8D9F-CF5A5803F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62E4D84-FDE6-0F44-A865-72D0098F1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22F66FF-38B6-A849-8B48-716CA7C2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0413AE-8DD1-7340-BC33-54A45BC09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788AC7-D4B6-B344-829C-F4266C5C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32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3E1BF0-6BE1-334C-B08A-8A7FBA10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D2F01A-2B55-6547-B7F7-FD28D1628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C7B17E4-5D1B-6D49-86D8-E9DBE1F31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E08FF5-4969-0043-A216-63DD0DE12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9261B2-D478-454B-9AA2-802F9058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A4C2C8-2C4E-A24F-8F52-22399FE2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94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339E14B-5062-FC45-AE61-B2D9FC9D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4D358F-AF5F-0440-9A74-511D0F25C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604B8A-6D3A-D042-82C1-8CA0CD9F8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29A09E-6494-0D4A-AF47-2D67E4F06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2D8B45-2B45-2147-9C4D-778AF7950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24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7D3241-7CA0-C84D-8FAD-BD44EB322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Örnek İncelemeler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855D96-8BBD-4741-A0DE-3304E92B7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Markalaşma vaka incelemeleri </a:t>
            </a:r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Küresel ve yerel markalaşma çalışmalarından örnekler</a:t>
            </a:r>
          </a:p>
        </p:txBody>
      </p:sp>
    </p:spTree>
    <p:extLst>
      <p:ext uri="{BB962C8B-B14F-4D97-AF65-F5344CB8AC3E}">
        <p14:creationId xmlns:p14="http://schemas.microsoft.com/office/powerpoint/2010/main" val="429748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40F618-E2D2-4D4A-BA8C-0EDC775C4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Büyük Markaların Ortak Özellikleri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4B4698-7FAA-C446-ADF9-D4604EBCC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Güçlü bir fikir, </a:t>
            </a:r>
          </a:p>
          <a:p>
            <a:r>
              <a:rPr lang="tr-TR" dirty="0"/>
              <a:t>Vaatleri yerine getirmede tutarlılık, </a:t>
            </a:r>
          </a:p>
          <a:p>
            <a:r>
              <a:rPr lang="tr-TR" dirty="0"/>
              <a:t>Markanın her deneyimde ifadesi, </a:t>
            </a:r>
          </a:p>
          <a:p>
            <a:r>
              <a:rPr lang="tr-TR" dirty="0"/>
              <a:t>Çalışanların ve müşterilerin marka bağlılığının bir arada düzenlenmesi, </a:t>
            </a:r>
          </a:p>
          <a:p>
            <a:r>
              <a:rPr lang="tr-TR" dirty="0"/>
              <a:t>İlişkiyi sürdürme,</a:t>
            </a:r>
          </a:p>
          <a:p>
            <a:pPr marL="0" indent="0">
              <a:buNone/>
            </a:pPr>
            <a:endParaRPr lang="tr-TR" dirty="0"/>
          </a:p>
          <a:p>
            <a:pPr marL="0" indent="0" algn="r">
              <a:buNone/>
            </a:pPr>
            <a:r>
              <a:rPr lang="tr-TR" sz="1600" dirty="0" err="1"/>
              <a:t>Frampton</a:t>
            </a:r>
            <a:r>
              <a:rPr lang="tr-TR" sz="1600" dirty="0"/>
              <a:t>, 2014, s. 87-91</a:t>
            </a:r>
          </a:p>
        </p:txBody>
      </p:sp>
    </p:spTree>
    <p:extLst>
      <p:ext uri="{BB962C8B-B14F-4D97-AF65-F5344CB8AC3E}">
        <p14:creationId xmlns:p14="http://schemas.microsoft.com/office/powerpoint/2010/main" val="222767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3ACF2E0-51B7-0945-8154-2B14F1174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7CF61B-339F-034F-9BF4-A12841A20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Kullanım alanına göre markalar</a:t>
            </a:r>
          </a:p>
          <a:p>
            <a:r>
              <a:rPr lang="tr-TR" dirty="0"/>
              <a:t>Sahiplerinin konumuna göre markalar</a:t>
            </a:r>
          </a:p>
          <a:p>
            <a:r>
              <a:rPr lang="tr-TR" dirty="0"/>
              <a:t>Tanındığı çevreye göre markalar</a:t>
            </a:r>
          </a:p>
          <a:p>
            <a:r>
              <a:rPr lang="tr-TR" dirty="0"/>
              <a:t>Tescilin etkisini gösterdiği coğrafi alana göre markalar</a:t>
            </a:r>
          </a:p>
          <a:p>
            <a:r>
              <a:rPr lang="tr-TR" dirty="0"/>
              <a:t>Duyusal algılamaya göre markalar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sz="1600" dirty="0"/>
          </a:p>
          <a:p>
            <a:pPr marL="0" indent="0" algn="r">
              <a:buNone/>
            </a:pPr>
            <a:r>
              <a:rPr lang="tr-TR" sz="1600" dirty="0"/>
              <a:t>(Babür Tosun, 2014)</a:t>
            </a:r>
          </a:p>
        </p:txBody>
      </p:sp>
    </p:spTree>
    <p:extLst>
      <p:ext uri="{BB962C8B-B14F-4D97-AF65-F5344CB8AC3E}">
        <p14:creationId xmlns:p14="http://schemas.microsoft.com/office/powerpoint/2010/main" val="1954731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6AAEA3-53FC-684F-8ACE-D619B3B5E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C67F39-3512-2041-B7A1-FFF1178B9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Üretici markası</a:t>
            </a:r>
          </a:p>
          <a:p>
            <a:r>
              <a:rPr lang="tr-TR" dirty="0"/>
              <a:t>Kurum markası</a:t>
            </a:r>
          </a:p>
          <a:p>
            <a:r>
              <a:rPr lang="tr-TR" dirty="0"/>
              <a:t>Ürün markası</a:t>
            </a:r>
          </a:p>
          <a:p>
            <a:r>
              <a:rPr lang="tr-TR" dirty="0"/>
              <a:t>Özel markalar</a:t>
            </a:r>
          </a:p>
          <a:p>
            <a:r>
              <a:rPr lang="tr-TR" dirty="0"/>
              <a:t>Jenerik marka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522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7BA3BD8-7B71-8C48-A200-7FD268263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Yönetimi: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76E325-D307-1340-9933-59281AA20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Marka imajı</a:t>
            </a:r>
          </a:p>
          <a:p>
            <a:r>
              <a:rPr lang="tr-TR" dirty="0"/>
              <a:t>Marka kimliği</a:t>
            </a:r>
          </a:p>
          <a:p>
            <a:r>
              <a:rPr lang="tr-TR" dirty="0"/>
              <a:t>Görsel kimlik</a:t>
            </a:r>
          </a:p>
          <a:p>
            <a:r>
              <a:rPr lang="tr-TR" dirty="0"/>
              <a:t>Marka kişiliği</a:t>
            </a:r>
          </a:p>
          <a:p>
            <a:r>
              <a:rPr lang="tr-TR" dirty="0"/>
              <a:t>Marka çağrışımları</a:t>
            </a:r>
          </a:p>
          <a:p>
            <a:r>
              <a:rPr lang="tr-TR" dirty="0"/>
              <a:t>Marka güvenirliği</a:t>
            </a:r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r>
              <a:rPr lang="tr-TR" sz="1600" dirty="0"/>
              <a:t>(Masterson, </a:t>
            </a:r>
            <a:r>
              <a:rPr lang="tr-TR" sz="1600" dirty="0" err="1"/>
              <a:t>Philips</a:t>
            </a:r>
            <a:r>
              <a:rPr lang="tr-TR" sz="1600" dirty="0"/>
              <a:t> ve </a:t>
            </a:r>
            <a:r>
              <a:rPr lang="tr-TR" sz="1600" dirty="0" err="1"/>
              <a:t>Pickton</a:t>
            </a:r>
            <a:r>
              <a:rPr lang="tr-TR" sz="1600" dirty="0"/>
              <a:t> 2017)</a:t>
            </a:r>
          </a:p>
        </p:txBody>
      </p:sp>
    </p:spTree>
    <p:extLst>
      <p:ext uri="{BB962C8B-B14F-4D97-AF65-F5344CB8AC3E}">
        <p14:creationId xmlns:p14="http://schemas.microsoft.com/office/powerpoint/2010/main" val="476614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AD0F7D-CBA2-7149-A43B-7B03682BC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8E7766-1E10-FD4D-8023-C26D9FA08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dirty="0"/>
              <a:t>“</a:t>
            </a:r>
            <a:r>
              <a:rPr lang="tr-TR" i="1" dirty="0"/>
              <a:t>Markalama, ürününüzü veya şirketinizi müşterinizin zihninde farklılaştırmayla ilgilidir. </a:t>
            </a:r>
            <a:r>
              <a:rPr lang="tr-TR" dirty="0"/>
              <a:t>” </a:t>
            </a:r>
            <a:endParaRPr lang="tr-TR" i="1" dirty="0"/>
          </a:p>
          <a:p>
            <a:pPr marL="0" indent="0" algn="r">
              <a:buNone/>
            </a:pPr>
            <a:endParaRPr lang="tr-TR" i="1" dirty="0"/>
          </a:p>
          <a:p>
            <a:pPr marL="0" indent="0" algn="r">
              <a:buNone/>
            </a:pPr>
            <a:r>
              <a:rPr lang="tr-TR" dirty="0" err="1"/>
              <a:t>Jack</a:t>
            </a:r>
            <a:r>
              <a:rPr lang="tr-TR" dirty="0"/>
              <a:t> Trout</a:t>
            </a:r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r>
              <a:rPr lang="tr-TR" sz="1600" dirty="0"/>
              <a:t>Trout (2008, s.38)</a:t>
            </a:r>
          </a:p>
        </p:txBody>
      </p:sp>
    </p:spTree>
    <p:extLst>
      <p:ext uri="{BB962C8B-B14F-4D97-AF65-F5344CB8AC3E}">
        <p14:creationId xmlns:p14="http://schemas.microsoft.com/office/powerpoint/2010/main" val="1609247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29023EF-07CE-FD46-A2EE-9E3BC01A2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Genel Özellikleri </a:t>
            </a:r>
          </a:p>
        </p:txBody>
      </p:sp>
      <p:graphicFrame>
        <p:nvGraphicFramePr>
          <p:cNvPr id="12" name="İçerik Yer Tutucusu 11">
            <a:extLst>
              <a:ext uri="{FF2B5EF4-FFF2-40B4-BE49-F238E27FC236}">
                <a16:creationId xmlns:a16="http://schemas.microsoft.com/office/drawing/2014/main" id="{4CDBAEC8-3890-8842-8B89-BCD940820D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0146593"/>
              </p:ext>
            </p:extLst>
          </p:nvPr>
        </p:nvGraphicFramePr>
        <p:xfrm>
          <a:off x="838200" y="1385489"/>
          <a:ext cx="10515600" cy="4791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A35FE625-150E-C346-BFF9-2DC9D44B0E9F}"/>
              </a:ext>
            </a:extLst>
          </p:cNvPr>
          <p:cNvSpPr/>
          <p:nvPr/>
        </p:nvSpPr>
        <p:spPr>
          <a:xfrm>
            <a:off x="8374856" y="2900361"/>
            <a:ext cx="1111944" cy="1171575"/>
          </a:xfrm>
          <a:prstGeom prst="ellipse">
            <a:avLst/>
          </a:prstGeom>
          <a:solidFill>
            <a:schemeClr val="accent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tx1"/>
                </a:solidFill>
              </a:rPr>
              <a:t>Marka kullanıcıları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D9031A5-FF84-D141-BBC6-AEB5EAC71066}"/>
              </a:ext>
            </a:extLst>
          </p:cNvPr>
          <p:cNvSpPr/>
          <p:nvPr/>
        </p:nvSpPr>
        <p:spPr>
          <a:xfrm>
            <a:off x="7146130" y="1444228"/>
            <a:ext cx="1228725" cy="1171575"/>
          </a:xfrm>
          <a:prstGeom prst="ellipse">
            <a:avLst/>
          </a:prstGeom>
          <a:solidFill>
            <a:schemeClr val="accent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tx1"/>
                </a:solidFill>
              </a:rPr>
              <a:t>Marka Mirası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FB3E666-7DB9-4240-B5C6-FF0698230919}"/>
              </a:ext>
            </a:extLst>
          </p:cNvPr>
          <p:cNvSpPr/>
          <p:nvPr/>
        </p:nvSpPr>
        <p:spPr>
          <a:xfrm>
            <a:off x="4046935" y="1449784"/>
            <a:ext cx="1228725" cy="1171575"/>
          </a:xfrm>
          <a:prstGeom prst="ellipse">
            <a:avLst/>
          </a:prstGeom>
          <a:solidFill>
            <a:schemeClr val="accent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tx1"/>
                </a:solidFill>
              </a:rPr>
              <a:t>Ait olduğu ülke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ED03787-D050-3545-B368-9C14E49EB7F6}"/>
              </a:ext>
            </a:extLst>
          </p:cNvPr>
          <p:cNvSpPr/>
          <p:nvPr/>
        </p:nvSpPr>
        <p:spPr>
          <a:xfrm>
            <a:off x="2833688" y="3024534"/>
            <a:ext cx="1228725" cy="117157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tx1"/>
                </a:solidFill>
              </a:rPr>
              <a:t>Tüketici ve müşteri ilişkileri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ADAEB2B-F51A-574D-9F47-6660A3582E32}"/>
              </a:ext>
            </a:extLst>
          </p:cNvPr>
          <p:cNvSpPr/>
          <p:nvPr/>
        </p:nvSpPr>
        <p:spPr>
          <a:xfrm>
            <a:off x="8036717" y="4560884"/>
            <a:ext cx="1228725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tx1"/>
                </a:solidFill>
              </a:rPr>
              <a:t>Duygusal faydalar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21793A1-7CED-8746-A419-405478DE6F89}"/>
              </a:ext>
            </a:extLst>
          </p:cNvPr>
          <p:cNvSpPr/>
          <p:nvPr/>
        </p:nvSpPr>
        <p:spPr>
          <a:xfrm>
            <a:off x="3448051" y="4712494"/>
            <a:ext cx="1228725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tx1"/>
                </a:solidFill>
              </a:rPr>
              <a:t>Marka kimliği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09AD341-4BF8-784A-BBD4-56B10A8BE917}"/>
              </a:ext>
            </a:extLst>
          </p:cNvPr>
          <p:cNvSpPr/>
          <p:nvPr/>
        </p:nvSpPr>
        <p:spPr>
          <a:xfrm>
            <a:off x="5715430" y="5194139"/>
            <a:ext cx="1228725" cy="1171575"/>
          </a:xfrm>
          <a:prstGeom prst="ellipse">
            <a:avLst/>
          </a:prstGeom>
          <a:solidFill>
            <a:schemeClr val="accent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tx1"/>
                </a:solidFill>
              </a:rPr>
              <a:t>Kurumsal birliktelikler</a:t>
            </a:r>
          </a:p>
        </p:txBody>
      </p:sp>
      <p:cxnSp>
        <p:nvCxnSpPr>
          <p:cNvPr id="21" name="Düz Bağlayıcı 20">
            <a:extLst>
              <a:ext uri="{FF2B5EF4-FFF2-40B4-BE49-F238E27FC236}">
                <a16:creationId xmlns:a16="http://schemas.microsoft.com/office/drawing/2014/main" id="{A7B3E38F-FFCD-2341-B02D-8BEA9A95E541}"/>
              </a:ext>
            </a:extLst>
          </p:cNvPr>
          <p:cNvCxnSpPr>
            <a:endCxn id="14" idx="3"/>
          </p:cNvCxnSpPr>
          <p:nvPr/>
        </p:nvCxnSpPr>
        <p:spPr>
          <a:xfrm flipV="1">
            <a:off x="6995711" y="2444230"/>
            <a:ext cx="330362" cy="45613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>
            <a:extLst>
              <a:ext uri="{FF2B5EF4-FFF2-40B4-BE49-F238E27FC236}">
                <a16:creationId xmlns:a16="http://schemas.microsoft.com/office/drawing/2014/main" id="{BA227052-812D-5C4A-8372-3B534B7085AC}"/>
              </a:ext>
            </a:extLst>
          </p:cNvPr>
          <p:cNvCxnSpPr/>
          <p:nvPr/>
        </p:nvCxnSpPr>
        <p:spPr>
          <a:xfrm flipH="1" flipV="1">
            <a:off x="5144877" y="2522863"/>
            <a:ext cx="484742" cy="37749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828F308D-5C53-6347-83D0-BC515620315A}"/>
              </a:ext>
            </a:extLst>
          </p:cNvPr>
          <p:cNvCxnSpPr>
            <a:cxnSpLocks/>
          </p:cNvCxnSpPr>
          <p:nvPr/>
        </p:nvCxnSpPr>
        <p:spPr>
          <a:xfrm flipV="1">
            <a:off x="7436386" y="3781226"/>
            <a:ext cx="1024568" cy="1959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>
            <a:extLst>
              <a:ext uri="{FF2B5EF4-FFF2-40B4-BE49-F238E27FC236}">
                <a16:creationId xmlns:a16="http://schemas.microsoft.com/office/drawing/2014/main" id="{E14995C2-453B-7B4D-A64B-DF68D5FB0464}"/>
              </a:ext>
            </a:extLst>
          </p:cNvPr>
          <p:cNvCxnSpPr/>
          <p:nvPr/>
        </p:nvCxnSpPr>
        <p:spPr>
          <a:xfrm flipH="1">
            <a:off x="4062413" y="3781226"/>
            <a:ext cx="121324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>
            <a:extLst>
              <a:ext uri="{FF2B5EF4-FFF2-40B4-BE49-F238E27FC236}">
                <a16:creationId xmlns:a16="http://schemas.microsoft.com/office/drawing/2014/main" id="{14DF0EB1-F02C-F04B-B0CA-AAC3F7635E1C}"/>
              </a:ext>
            </a:extLst>
          </p:cNvPr>
          <p:cNvCxnSpPr>
            <a:stCxn id="18" idx="7"/>
          </p:cNvCxnSpPr>
          <p:nvPr/>
        </p:nvCxnSpPr>
        <p:spPr>
          <a:xfrm flipV="1">
            <a:off x="4496833" y="4381502"/>
            <a:ext cx="984804" cy="502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33">
            <a:extLst>
              <a:ext uri="{FF2B5EF4-FFF2-40B4-BE49-F238E27FC236}">
                <a16:creationId xmlns:a16="http://schemas.microsoft.com/office/drawing/2014/main" id="{A1E58D71-C9ED-8342-A7CE-ED3EB958C2AA}"/>
              </a:ext>
            </a:extLst>
          </p:cNvPr>
          <p:cNvCxnSpPr>
            <a:stCxn id="17" idx="1"/>
          </p:cNvCxnSpPr>
          <p:nvPr/>
        </p:nvCxnSpPr>
        <p:spPr>
          <a:xfrm flipH="1" flipV="1">
            <a:off x="7286627" y="4287379"/>
            <a:ext cx="930033" cy="445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35">
            <a:extLst>
              <a:ext uri="{FF2B5EF4-FFF2-40B4-BE49-F238E27FC236}">
                <a16:creationId xmlns:a16="http://schemas.microsoft.com/office/drawing/2014/main" id="{DC0CF919-413B-7044-9EA6-F027AAAD2191}"/>
              </a:ext>
            </a:extLst>
          </p:cNvPr>
          <p:cNvCxnSpPr/>
          <p:nvPr/>
        </p:nvCxnSpPr>
        <p:spPr>
          <a:xfrm>
            <a:off x="6329792" y="4802423"/>
            <a:ext cx="0" cy="434177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Metin kutusu 36">
            <a:extLst>
              <a:ext uri="{FF2B5EF4-FFF2-40B4-BE49-F238E27FC236}">
                <a16:creationId xmlns:a16="http://schemas.microsoft.com/office/drawing/2014/main" id="{0822E866-13A3-6F42-8B6D-8CD3CA3D673E}"/>
              </a:ext>
            </a:extLst>
          </p:cNvPr>
          <p:cNvSpPr txBox="1"/>
          <p:nvPr/>
        </p:nvSpPr>
        <p:spPr>
          <a:xfrm>
            <a:off x="594911" y="6555036"/>
            <a:ext cx="114024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dirty="0" err="1"/>
              <a:t>Aaker</a:t>
            </a:r>
            <a:r>
              <a:rPr lang="tr-TR" sz="1600" dirty="0"/>
              <a:t>, D.A (2012)’den uyarlayan Masterson, R.,</a:t>
            </a:r>
            <a:r>
              <a:rPr lang="tr-TR" sz="1600" dirty="0" err="1"/>
              <a:t>Philips</a:t>
            </a:r>
            <a:r>
              <a:rPr lang="tr-TR" sz="1600" dirty="0"/>
              <a:t> N., </a:t>
            </a:r>
            <a:r>
              <a:rPr lang="tr-TR" sz="1600" dirty="0" err="1"/>
              <a:t>Picton</a:t>
            </a:r>
            <a:r>
              <a:rPr lang="tr-TR" sz="1600" dirty="0"/>
              <a:t>, D. (2017, s. 426)’dan alınmıştır.</a:t>
            </a:r>
          </a:p>
        </p:txBody>
      </p:sp>
    </p:spTree>
    <p:extLst>
      <p:ext uri="{BB962C8B-B14F-4D97-AF65-F5344CB8AC3E}">
        <p14:creationId xmlns:p14="http://schemas.microsoft.com/office/powerpoint/2010/main" val="3370155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BD8107-A8B4-BA42-AB3B-85A0F67FB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Değeri, İmajı ve Kimliği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92F5FA1-0F58-6E4E-ACE5-B757F717D4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742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902F57D9-0213-4B4D-800F-11F34D79BCE6}"/>
              </a:ext>
            </a:extLst>
          </p:cNvPr>
          <p:cNvSpPr txBox="1"/>
          <p:nvPr/>
        </p:nvSpPr>
        <p:spPr>
          <a:xfrm>
            <a:off x="2655066" y="6599104"/>
            <a:ext cx="75287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dirty="0"/>
              <a:t>Masterson, R.,</a:t>
            </a:r>
            <a:r>
              <a:rPr lang="tr-TR" sz="1600" dirty="0" err="1"/>
              <a:t>Philips</a:t>
            </a:r>
            <a:r>
              <a:rPr lang="tr-TR" sz="1600" dirty="0"/>
              <a:t> N. ve </a:t>
            </a:r>
            <a:r>
              <a:rPr lang="tr-TR" sz="1600" dirty="0" err="1"/>
              <a:t>Picton</a:t>
            </a:r>
            <a:r>
              <a:rPr lang="tr-TR" sz="1600" dirty="0"/>
              <a:t>, D (2017, s.428)’den alınmıştır</a:t>
            </a:r>
          </a:p>
        </p:txBody>
      </p:sp>
    </p:spTree>
    <p:extLst>
      <p:ext uri="{BB962C8B-B14F-4D97-AF65-F5344CB8AC3E}">
        <p14:creationId xmlns:p14="http://schemas.microsoft.com/office/powerpoint/2010/main" val="57589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239</Words>
  <Application>Microsoft Office PowerPoint</Application>
  <PresentationFormat>Geniş ekran</PresentationFormat>
  <Paragraphs>71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Örnek İncelemeler</vt:lpstr>
      <vt:lpstr>Büyük Markaların Ortak Özellikleri </vt:lpstr>
      <vt:lpstr>Marka Türleri</vt:lpstr>
      <vt:lpstr>Marka Türleri</vt:lpstr>
      <vt:lpstr>Marka Yönetimi: Temel Kavramlar</vt:lpstr>
      <vt:lpstr>PowerPoint Sunusu</vt:lpstr>
      <vt:lpstr>Marka Genel Özellikleri </vt:lpstr>
      <vt:lpstr>Marka Değeri, İmajı ve Kimliği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ilaum</cp:lastModifiedBy>
  <cp:revision>93</cp:revision>
  <dcterms:created xsi:type="dcterms:W3CDTF">2020-07-05T09:05:55Z</dcterms:created>
  <dcterms:modified xsi:type="dcterms:W3CDTF">2020-07-10T09:07:19Z</dcterms:modified>
</cp:coreProperties>
</file>