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63"/>
  </p:notesMasterIdLst>
  <p:handoutMasterIdLst>
    <p:handoutMasterId r:id="rId64"/>
  </p:handoutMasterIdLst>
  <p:sldIdLst>
    <p:sldId id="708" r:id="rId2"/>
    <p:sldId id="673" r:id="rId3"/>
    <p:sldId id="678" r:id="rId4"/>
    <p:sldId id="675" r:id="rId5"/>
    <p:sldId id="680" r:id="rId6"/>
    <p:sldId id="679" r:id="rId7"/>
    <p:sldId id="676" r:id="rId8"/>
    <p:sldId id="682" r:id="rId9"/>
    <p:sldId id="677" r:id="rId10"/>
    <p:sldId id="701" r:id="rId11"/>
    <p:sldId id="702" r:id="rId12"/>
    <p:sldId id="703" r:id="rId13"/>
    <p:sldId id="705" r:id="rId14"/>
    <p:sldId id="688" r:id="rId15"/>
    <p:sldId id="686" r:id="rId16"/>
    <p:sldId id="694" r:id="rId17"/>
    <p:sldId id="695" r:id="rId18"/>
    <p:sldId id="685" r:id="rId19"/>
    <p:sldId id="684" r:id="rId20"/>
    <p:sldId id="696" r:id="rId21"/>
    <p:sldId id="698" r:id="rId22"/>
    <p:sldId id="699" r:id="rId23"/>
    <p:sldId id="700" r:id="rId24"/>
    <p:sldId id="706" r:id="rId25"/>
    <p:sldId id="596" r:id="rId26"/>
    <p:sldId id="407" r:id="rId27"/>
    <p:sldId id="710" r:id="rId28"/>
    <p:sldId id="590" r:id="rId29"/>
    <p:sldId id="591" r:id="rId30"/>
    <p:sldId id="657" r:id="rId31"/>
    <p:sldId id="413" r:id="rId32"/>
    <p:sldId id="711" r:id="rId33"/>
    <p:sldId id="712" r:id="rId34"/>
    <p:sldId id="725" r:id="rId35"/>
    <p:sldId id="416" r:id="rId36"/>
    <p:sldId id="418" r:id="rId37"/>
    <p:sldId id="419" r:id="rId38"/>
    <p:sldId id="420" r:id="rId39"/>
    <p:sldId id="421" r:id="rId40"/>
    <p:sldId id="671" r:id="rId41"/>
    <p:sldId id="422" r:id="rId42"/>
    <p:sldId id="424" r:id="rId43"/>
    <p:sldId id="427" r:id="rId44"/>
    <p:sldId id="661" r:id="rId45"/>
    <p:sldId id="670" r:id="rId46"/>
    <p:sldId id="436" r:id="rId47"/>
    <p:sldId id="440" r:id="rId48"/>
    <p:sldId id="442" r:id="rId49"/>
    <p:sldId id="444" r:id="rId50"/>
    <p:sldId id="452" r:id="rId51"/>
    <p:sldId id="462" r:id="rId52"/>
    <p:sldId id="464" r:id="rId53"/>
    <p:sldId id="655" r:id="rId54"/>
    <p:sldId id="466" r:id="rId55"/>
    <p:sldId id="469" r:id="rId56"/>
    <p:sldId id="730" r:id="rId57"/>
    <p:sldId id="727" r:id="rId58"/>
    <p:sldId id="500" r:id="rId59"/>
    <p:sldId id="502" r:id="rId60"/>
    <p:sldId id="503" r:id="rId61"/>
    <p:sldId id="656" r:id="rId62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339933"/>
    <a:srgbClr val="FF33CC"/>
    <a:srgbClr val="800000"/>
    <a:srgbClr val="990000"/>
    <a:srgbClr val="FF99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4" autoAdjust="0"/>
    <p:restoredTop sz="91767" autoAdjust="0"/>
  </p:normalViewPr>
  <p:slideViewPr>
    <p:cSldViewPr>
      <p:cViewPr varScale="1">
        <p:scale>
          <a:sx n="106" d="100"/>
          <a:sy n="106" d="100"/>
        </p:scale>
        <p:origin x="19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78"/>
    </p:cViewPr>
  </p:sorterViewPr>
  <p:notesViewPr>
    <p:cSldViewPr>
      <p:cViewPr>
        <p:scale>
          <a:sx n="100" d="100"/>
          <a:sy n="100" d="100"/>
        </p:scale>
        <p:origin x="-1908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fld id="{F1BE6359-64E3-4EB6-841F-E51A398086A8}" type="slidenum">
              <a:rPr lang="en-US" altLang="tr-TR"/>
              <a:pPr/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defTabSz="952500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tr-TR" smtClean="0"/>
              <a:t>Cliquez pour modifier les styles du texte du masque</a:t>
            </a:r>
          </a:p>
          <a:p>
            <a:pPr lvl="1"/>
            <a:r>
              <a:rPr lang="fr-FR" altLang="tr-TR" smtClean="0"/>
              <a:t>Deuxième niveau</a:t>
            </a:r>
          </a:p>
          <a:p>
            <a:pPr lvl="2"/>
            <a:r>
              <a:rPr lang="fr-FR" altLang="tr-TR" smtClean="0"/>
              <a:t>Troisième niveau</a:t>
            </a:r>
          </a:p>
          <a:p>
            <a:pPr lvl="3"/>
            <a:r>
              <a:rPr lang="fr-FR" altLang="tr-TR" smtClean="0"/>
              <a:t>Quatrième niveau</a:t>
            </a:r>
          </a:p>
          <a:p>
            <a:pPr lvl="4"/>
            <a:r>
              <a:rPr lang="fr-FR" altLang="tr-TR" smtClean="0"/>
              <a:t>Cinquième niveau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defTabSz="952500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9" tIns="47595" rIns="95189" bIns="47595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/>
            </a:lvl1pPr>
          </a:lstStyle>
          <a:p>
            <a:fld id="{43D26C06-4164-4C9D-98FE-1647D0DB23D9}" type="slidenum">
              <a:rPr lang="fr-FR" altLang="tr-TR"/>
              <a:pPr/>
              <a:t>‹#›</a:t>
            </a:fld>
            <a:endParaRPr lang="fr-F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80" rIns="94759" bIns="47380"/>
          <a:lstStyle/>
          <a:p>
            <a:r>
              <a:rPr lang="fr-BE" altLang="tr-TR" smtClean="0"/>
              <a:t>So during a wave, it’s possible to distinguish different types of follicles. </a:t>
            </a:r>
          </a:p>
          <a:p>
            <a:r>
              <a:rPr lang="fr-BE" altLang="tr-TR" smtClean="0"/>
              <a:t>Several merging follicles whose diamter is less than 8 to 9 mm</a:t>
            </a:r>
          </a:p>
          <a:p>
            <a:r>
              <a:rPr lang="fr-BE" altLang="tr-TR" smtClean="0"/>
              <a:t>Usually one dominant follicles with a diameter between 8 to 10 mm</a:t>
            </a:r>
          </a:p>
          <a:p>
            <a:r>
              <a:rPr lang="fr-BE" altLang="tr-TR" smtClean="0"/>
              <a:t>And finally a dominant preovulatory follicle with a diameter between 10 to 20 mm. </a:t>
            </a:r>
          </a:p>
          <a:p>
            <a:endParaRPr lang="fr-BE" altLang="tr-TR" smtClean="0"/>
          </a:p>
          <a:p>
            <a:endParaRPr lang="fr-BE" altLang="tr-TR" smtClean="0"/>
          </a:p>
          <a:p>
            <a:endParaRPr lang="fr-BE" alt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80" rIns="94759" bIns="47380"/>
          <a:lstStyle/>
          <a:p>
            <a:pPr>
              <a:lnSpc>
                <a:spcPct val="80000"/>
              </a:lnSpc>
            </a:pPr>
            <a:r>
              <a:rPr lang="fr-FR" altLang="tr-TR" sz="1400" smtClean="0"/>
              <a:t>Cows as in many other mammals, follicular growth develops in the form of waves. During a 21-day cycle, there are usually two waves. The first wave emerge from the stock of primordial follicles at day 1 and the second at two 11. Such recruted, emerging follicles can be distinguished by ultrasonography.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During the 2.5 days of the emergence of a wave, the future dominant follicle is selected and continue to grow (6). The others non selected follicles undergoes atresia.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The diameter of the dominant follicles at this time is between 8 and 9 mm (7) that’to say 1 or 2mm higher than the other selected follicles.  This moment is called follicular deviation.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The follicle continues to grow until they reach a diameter of 10mm (8).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The growth of the dominant follicle will continue until reaching a maximum diameter of 16 mm.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After and during more opr less 6 days, the dominant follicles goes through a static phase followed by atresia.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This atresia is followed by a new wave </a:t>
            </a:r>
          </a:p>
          <a:p>
            <a:pPr>
              <a:lnSpc>
                <a:spcPct val="80000"/>
              </a:lnSpc>
            </a:pPr>
            <a:r>
              <a:rPr lang="fr-FR" altLang="tr-TR" sz="1400" smtClean="0"/>
              <a:t>In proestrus, the dominant follicle of the second wave continue his growth  until ovulation.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25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25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25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25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45D6DEA-2503-4B18-B09C-692D312A52A6}" type="slidenum">
              <a:rPr lang="fr-FR" altLang="tr-TR" sz="1200"/>
              <a:pPr eaLnBrk="1" hangingPunct="1"/>
              <a:t>61</a:t>
            </a:fld>
            <a:endParaRPr lang="fr-FR" altLang="tr-TR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995838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55007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671822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82361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25136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43120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505769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958160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704138" cy="7207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11188" y="1412875"/>
            <a:ext cx="4100512" cy="475456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864100" y="1412875"/>
            <a:ext cx="4100513" cy="23002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864100" y="3865563"/>
            <a:ext cx="4100513" cy="230187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349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704138" cy="7207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11188" y="1412875"/>
            <a:ext cx="4100512" cy="475456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864100" y="1412875"/>
            <a:ext cx="4100513" cy="23002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864100" y="3865563"/>
            <a:ext cx="4100513" cy="230187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50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539750" y="333375"/>
            <a:ext cx="7704138" cy="7207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1188" y="1412875"/>
            <a:ext cx="4100512" cy="2300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64100" y="1412875"/>
            <a:ext cx="4100513" cy="2300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1188" y="3865563"/>
            <a:ext cx="4100512" cy="23018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64100" y="3865563"/>
            <a:ext cx="4100513" cy="23018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234173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704138" cy="7207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188" y="1412875"/>
            <a:ext cx="4100512" cy="47545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100513" cy="47545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188189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501365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99971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807274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739079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02483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301389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0B8A-9432-4932-8C07-0DF6D76CB873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1DA953-C699-45BD-A6D0-14695859320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29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ChangeArrowheads="1"/>
          </p:cNvSpPr>
          <p:nvPr/>
        </p:nvSpPr>
        <p:spPr bwMode="auto">
          <a:xfrm>
            <a:off x="250825" y="3284538"/>
            <a:ext cx="1441450" cy="288925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51" name="Rectangle 3"/>
          <p:cNvSpPr>
            <a:spLocks noChangeArrowheads="1"/>
          </p:cNvSpPr>
          <p:nvPr/>
        </p:nvSpPr>
        <p:spPr bwMode="auto">
          <a:xfrm>
            <a:off x="1692275" y="3284538"/>
            <a:ext cx="215900" cy="288925"/>
          </a:xfrm>
          <a:prstGeom prst="rect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53" name="Rectangle 5"/>
          <p:cNvSpPr>
            <a:spLocks noChangeArrowheads="1"/>
          </p:cNvSpPr>
          <p:nvPr/>
        </p:nvSpPr>
        <p:spPr bwMode="auto">
          <a:xfrm>
            <a:off x="2987675" y="3284538"/>
            <a:ext cx="287338" cy="288925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162821" name="Text Box 6"/>
          <p:cNvSpPr txBox="1">
            <a:spLocks noChangeArrowheads="1"/>
          </p:cNvSpPr>
          <p:nvPr/>
        </p:nvSpPr>
        <p:spPr bwMode="auto">
          <a:xfrm>
            <a:off x="8872538" y="2584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BE" altLang="tr-TR" sz="1600">
              <a:latin typeface="Arial Narrow" panose="020B0606020202030204" pitchFamily="34" charset="0"/>
            </a:endParaRPr>
          </a:p>
        </p:txBody>
      </p:sp>
      <p:sp>
        <p:nvSpPr>
          <p:cNvPr id="846855" name="Rectangle 7"/>
          <p:cNvSpPr>
            <a:spLocks noChangeArrowheads="1"/>
          </p:cNvSpPr>
          <p:nvPr/>
        </p:nvSpPr>
        <p:spPr bwMode="auto">
          <a:xfrm>
            <a:off x="3276600" y="3284538"/>
            <a:ext cx="215900" cy="288925"/>
          </a:xfrm>
          <a:prstGeom prst="rect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57" name="Rectangle 9"/>
          <p:cNvSpPr>
            <a:spLocks noChangeArrowheads="1"/>
          </p:cNvSpPr>
          <p:nvPr/>
        </p:nvSpPr>
        <p:spPr bwMode="auto">
          <a:xfrm>
            <a:off x="4572000" y="3284538"/>
            <a:ext cx="287338" cy="288925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58" name="Rectangle 10"/>
          <p:cNvSpPr>
            <a:spLocks noChangeArrowheads="1"/>
          </p:cNvSpPr>
          <p:nvPr/>
        </p:nvSpPr>
        <p:spPr bwMode="auto">
          <a:xfrm>
            <a:off x="4859338" y="3284538"/>
            <a:ext cx="215900" cy="288925"/>
          </a:xfrm>
          <a:prstGeom prst="rect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60" name="Rectangle 12"/>
          <p:cNvSpPr>
            <a:spLocks noChangeArrowheads="1"/>
          </p:cNvSpPr>
          <p:nvPr/>
        </p:nvSpPr>
        <p:spPr bwMode="auto">
          <a:xfrm>
            <a:off x="6156325" y="3284538"/>
            <a:ext cx="287338" cy="288925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861" name="Rectangle 13"/>
          <p:cNvSpPr>
            <a:spLocks noChangeArrowheads="1"/>
          </p:cNvSpPr>
          <p:nvPr/>
        </p:nvSpPr>
        <p:spPr bwMode="auto">
          <a:xfrm>
            <a:off x="6443663" y="3284538"/>
            <a:ext cx="215900" cy="288925"/>
          </a:xfrm>
          <a:prstGeom prst="rect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771775" y="2276475"/>
            <a:ext cx="409575" cy="1008063"/>
            <a:chOff x="1746" y="1434"/>
            <a:chExt cx="258" cy="635"/>
          </a:xfrm>
        </p:grpSpPr>
        <p:sp>
          <p:nvSpPr>
            <p:cNvPr id="162828" name="Text Box 16"/>
            <p:cNvSpPr txBox="1">
              <a:spLocks noChangeArrowheads="1"/>
            </p:cNvSpPr>
            <p:nvPr/>
          </p:nvSpPr>
          <p:spPr bwMode="auto">
            <a:xfrm>
              <a:off x="1746" y="1434"/>
              <a:ext cx="258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C1</a:t>
              </a:r>
            </a:p>
          </p:txBody>
        </p:sp>
        <p:sp>
          <p:nvSpPr>
            <p:cNvPr id="162829" name="Line 17"/>
            <p:cNvSpPr>
              <a:spLocks noChangeShapeType="1"/>
            </p:cNvSpPr>
            <p:nvPr/>
          </p:nvSpPr>
          <p:spPr bwMode="auto">
            <a:xfrm flipV="1">
              <a:off x="1882" y="1706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356100" y="2276475"/>
            <a:ext cx="409575" cy="1008063"/>
            <a:chOff x="2744" y="1434"/>
            <a:chExt cx="258" cy="635"/>
          </a:xfrm>
        </p:grpSpPr>
        <p:sp>
          <p:nvSpPr>
            <p:cNvPr id="162831" name="Line 19"/>
            <p:cNvSpPr>
              <a:spLocks noChangeShapeType="1"/>
            </p:cNvSpPr>
            <p:nvPr/>
          </p:nvSpPr>
          <p:spPr bwMode="auto">
            <a:xfrm flipV="1">
              <a:off x="2880" y="1706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32" name="Text Box 20"/>
            <p:cNvSpPr txBox="1">
              <a:spLocks noChangeArrowheads="1"/>
            </p:cNvSpPr>
            <p:nvPr/>
          </p:nvSpPr>
          <p:spPr bwMode="auto">
            <a:xfrm>
              <a:off x="2744" y="1434"/>
              <a:ext cx="258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C2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524750" y="2276475"/>
            <a:ext cx="409575" cy="1008063"/>
            <a:chOff x="4740" y="1434"/>
            <a:chExt cx="258" cy="635"/>
          </a:xfrm>
        </p:grpSpPr>
        <p:sp>
          <p:nvSpPr>
            <p:cNvPr id="162834" name="Line 22"/>
            <p:cNvSpPr>
              <a:spLocks noChangeShapeType="1"/>
            </p:cNvSpPr>
            <p:nvPr/>
          </p:nvSpPr>
          <p:spPr bwMode="auto">
            <a:xfrm flipV="1">
              <a:off x="4876" y="1706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35" name="Text Box 23"/>
            <p:cNvSpPr txBox="1">
              <a:spLocks noChangeArrowheads="1"/>
            </p:cNvSpPr>
            <p:nvPr/>
          </p:nvSpPr>
          <p:spPr bwMode="auto">
            <a:xfrm>
              <a:off x="4740" y="1434"/>
              <a:ext cx="258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Cn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940425" y="2276475"/>
            <a:ext cx="409575" cy="1008063"/>
            <a:chOff x="3742" y="1434"/>
            <a:chExt cx="258" cy="635"/>
          </a:xfrm>
        </p:grpSpPr>
        <p:sp>
          <p:nvSpPr>
            <p:cNvPr id="162837" name="Line 25"/>
            <p:cNvSpPr>
              <a:spLocks noChangeShapeType="1"/>
            </p:cNvSpPr>
            <p:nvPr/>
          </p:nvSpPr>
          <p:spPr bwMode="auto">
            <a:xfrm flipV="1">
              <a:off x="3878" y="1706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38" name="Text Box 26"/>
            <p:cNvSpPr txBox="1">
              <a:spLocks noChangeArrowheads="1"/>
            </p:cNvSpPr>
            <p:nvPr/>
          </p:nvSpPr>
          <p:spPr bwMode="auto">
            <a:xfrm>
              <a:off x="3742" y="1434"/>
              <a:ext cx="258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C3</a:t>
              </a:r>
            </a:p>
          </p:txBody>
        </p:sp>
      </p:grpSp>
      <p:sp>
        <p:nvSpPr>
          <p:cNvPr id="846875" name="Rectangle 27"/>
          <p:cNvSpPr>
            <a:spLocks noChangeArrowheads="1"/>
          </p:cNvSpPr>
          <p:nvPr/>
        </p:nvSpPr>
        <p:spPr bwMode="auto">
          <a:xfrm>
            <a:off x="8243888" y="3284538"/>
            <a:ext cx="576262" cy="2889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243888" y="2276475"/>
            <a:ext cx="720725" cy="981075"/>
            <a:chOff x="5193" y="1434"/>
            <a:chExt cx="454" cy="618"/>
          </a:xfrm>
        </p:grpSpPr>
        <p:sp>
          <p:nvSpPr>
            <p:cNvPr id="162841" name="Line 29"/>
            <p:cNvSpPr>
              <a:spLocks noChangeShapeType="1"/>
            </p:cNvSpPr>
            <p:nvPr/>
          </p:nvSpPr>
          <p:spPr bwMode="auto">
            <a:xfrm flipV="1">
              <a:off x="5556" y="1661"/>
              <a:ext cx="0" cy="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42" name="Text Box 30"/>
            <p:cNvSpPr txBox="1">
              <a:spLocks noChangeArrowheads="1"/>
            </p:cNvSpPr>
            <p:nvPr/>
          </p:nvSpPr>
          <p:spPr bwMode="auto">
            <a:xfrm>
              <a:off x="5193" y="1434"/>
              <a:ext cx="454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Cull</a:t>
              </a:r>
            </a:p>
          </p:txBody>
        </p:sp>
      </p:grpSp>
      <p:sp>
        <p:nvSpPr>
          <p:cNvPr id="846879" name="Line 31"/>
          <p:cNvSpPr>
            <a:spLocks noChangeShapeType="1"/>
          </p:cNvSpPr>
          <p:nvPr/>
        </p:nvSpPr>
        <p:spPr bwMode="auto">
          <a:xfrm flipV="1">
            <a:off x="1692275" y="21336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80" name="Text Box 32"/>
          <p:cNvSpPr txBox="1">
            <a:spLocks noChangeArrowheads="1"/>
          </p:cNvSpPr>
          <p:nvPr/>
        </p:nvSpPr>
        <p:spPr bwMode="auto">
          <a:xfrm>
            <a:off x="1258888" y="1768475"/>
            <a:ext cx="4460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tr-TR" sz="1600">
                <a:latin typeface="Arial Narrow" panose="020B0606020202030204" pitchFamily="34" charset="0"/>
              </a:rPr>
              <a:t>AI1</a:t>
            </a:r>
          </a:p>
        </p:txBody>
      </p:sp>
      <p:sp>
        <p:nvSpPr>
          <p:cNvPr id="846881" name="Line 33"/>
          <p:cNvSpPr>
            <a:spLocks noChangeShapeType="1"/>
          </p:cNvSpPr>
          <p:nvPr/>
        </p:nvSpPr>
        <p:spPr bwMode="auto">
          <a:xfrm flipV="1">
            <a:off x="3276600" y="2060575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82" name="Text Box 34"/>
          <p:cNvSpPr txBox="1">
            <a:spLocks noChangeArrowheads="1"/>
          </p:cNvSpPr>
          <p:nvPr/>
        </p:nvSpPr>
        <p:spPr bwMode="auto">
          <a:xfrm>
            <a:off x="2916238" y="1695450"/>
            <a:ext cx="4460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tr-TR" sz="1600">
                <a:latin typeface="Arial Narrow" panose="020B0606020202030204" pitchFamily="34" charset="0"/>
              </a:rPr>
              <a:t>AI1</a:t>
            </a:r>
          </a:p>
        </p:txBody>
      </p:sp>
      <p:sp>
        <p:nvSpPr>
          <p:cNvPr id="846883" name="Line 35"/>
          <p:cNvSpPr>
            <a:spLocks noChangeShapeType="1"/>
          </p:cNvSpPr>
          <p:nvPr/>
        </p:nvSpPr>
        <p:spPr bwMode="auto">
          <a:xfrm flipV="1">
            <a:off x="1908175" y="170021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84" name="Text Box 36"/>
          <p:cNvSpPr txBox="1">
            <a:spLocks noChangeArrowheads="1"/>
          </p:cNvSpPr>
          <p:nvPr/>
        </p:nvSpPr>
        <p:spPr bwMode="auto">
          <a:xfrm>
            <a:off x="1763713" y="1336675"/>
            <a:ext cx="3444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tr-TR" sz="1600">
                <a:latin typeface="Arial Narrow" panose="020B0606020202030204" pitchFamily="34" charset="0"/>
              </a:rPr>
              <a:t>IF</a:t>
            </a:r>
          </a:p>
        </p:txBody>
      </p:sp>
      <p:sp>
        <p:nvSpPr>
          <p:cNvPr id="846885" name="Line 37"/>
          <p:cNvSpPr>
            <a:spLocks noChangeShapeType="1"/>
          </p:cNvSpPr>
          <p:nvPr/>
        </p:nvSpPr>
        <p:spPr bwMode="auto">
          <a:xfrm flipV="1">
            <a:off x="3492500" y="1412875"/>
            <a:ext cx="0" cy="187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86" name="Text Box 38"/>
          <p:cNvSpPr txBox="1">
            <a:spLocks noChangeArrowheads="1"/>
          </p:cNvSpPr>
          <p:nvPr/>
        </p:nvSpPr>
        <p:spPr bwMode="auto">
          <a:xfrm>
            <a:off x="3348038" y="1047750"/>
            <a:ext cx="3444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tr-TR" sz="1600">
                <a:latin typeface="Arial Narrow" panose="020B0606020202030204" pitchFamily="34" charset="0"/>
              </a:rPr>
              <a:t>IF</a:t>
            </a:r>
          </a:p>
        </p:txBody>
      </p:sp>
      <p:sp>
        <p:nvSpPr>
          <p:cNvPr id="846887" name="Line 39"/>
          <p:cNvSpPr>
            <a:spLocks noChangeShapeType="1"/>
          </p:cNvSpPr>
          <p:nvPr/>
        </p:nvSpPr>
        <p:spPr bwMode="auto">
          <a:xfrm>
            <a:off x="971550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88" name="Text Box 40"/>
          <p:cNvSpPr txBox="1">
            <a:spLocks noChangeArrowheads="1"/>
          </p:cNvSpPr>
          <p:nvPr/>
        </p:nvSpPr>
        <p:spPr bwMode="auto">
          <a:xfrm>
            <a:off x="468313" y="3856038"/>
            <a:ext cx="792162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Waiting </a:t>
            </a:r>
          </a:p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period</a:t>
            </a:r>
          </a:p>
        </p:txBody>
      </p:sp>
      <p:sp>
        <p:nvSpPr>
          <p:cNvPr id="846889" name="Line 41"/>
          <p:cNvSpPr>
            <a:spLocks noChangeShapeType="1"/>
          </p:cNvSpPr>
          <p:nvPr/>
        </p:nvSpPr>
        <p:spPr bwMode="auto">
          <a:xfrm>
            <a:off x="1763713" y="3573463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90" name="Text Box 42"/>
          <p:cNvSpPr txBox="1">
            <a:spLocks noChangeArrowheads="1"/>
          </p:cNvSpPr>
          <p:nvPr/>
        </p:nvSpPr>
        <p:spPr bwMode="auto">
          <a:xfrm>
            <a:off x="1116013" y="4503738"/>
            <a:ext cx="12271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Reproduction </a:t>
            </a:r>
          </a:p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period</a:t>
            </a:r>
          </a:p>
        </p:txBody>
      </p:sp>
      <p:sp>
        <p:nvSpPr>
          <p:cNvPr id="846891" name="Text Box 43"/>
          <p:cNvSpPr txBox="1">
            <a:spLocks noChangeArrowheads="1"/>
          </p:cNvSpPr>
          <p:nvPr/>
        </p:nvSpPr>
        <p:spPr bwMode="auto">
          <a:xfrm>
            <a:off x="179388" y="2271713"/>
            <a:ext cx="538162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BE" altLang="tr-TR" sz="1600">
                <a:latin typeface="Arial Narrow" panose="020B0606020202030204" pitchFamily="34" charset="0"/>
              </a:rPr>
              <a:t>Birth</a:t>
            </a:r>
          </a:p>
        </p:txBody>
      </p:sp>
      <p:sp>
        <p:nvSpPr>
          <p:cNvPr id="846892" name="Line 44"/>
          <p:cNvSpPr>
            <a:spLocks noChangeShapeType="1"/>
          </p:cNvSpPr>
          <p:nvPr/>
        </p:nvSpPr>
        <p:spPr bwMode="auto">
          <a:xfrm flipV="1">
            <a:off x="250825" y="27082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93" name="Line 45"/>
          <p:cNvSpPr>
            <a:spLocks noChangeShapeType="1"/>
          </p:cNvSpPr>
          <p:nvPr/>
        </p:nvSpPr>
        <p:spPr bwMode="auto">
          <a:xfrm>
            <a:off x="2555875" y="35004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94" name="Text Box 46"/>
          <p:cNvSpPr txBox="1">
            <a:spLocks noChangeArrowheads="1"/>
          </p:cNvSpPr>
          <p:nvPr/>
        </p:nvSpPr>
        <p:spPr bwMode="auto">
          <a:xfrm>
            <a:off x="971550" y="5157788"/>
            <a:ext cx="16795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Period of pregnancy</a:t>
            </a:r>
          </a:p>
          <a:p>
            <a:pPr eaLnBrk="1" hangingPunct="1"/>
            <a:r>
              <a:rPr lang="fr-BE" altLang="tr-TR" sz="1600">
                <a:latin typeface="Arial Narrow" panose="020B0606020202030204" pitchFamily="34" charset="0"/>
              </a:rPr>
              <a:t>(embryo + fœtus)</a:t>
            </a:r>
          </a:p>
        </p:txBody>
      </p:sp>
      <p:sp>
        <p:nvSpPr>
          <p:cNvPr id="846895" name="Line 47"/>
          <p:cNvSpPr>
            <a:spLocks noChangeShapeType="1"/>
          </p:cNvSpPr>
          <p:nvPr/>
        </p:nvSpPr>
        <p:spPr bwMode="auto">
          <a:xfrm>
            <a:off x="4572000" y="3573463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96" name="Line 48"/>
          <p:cNvSpPr>
            <a:spLocks noChangeShapeType="1"/>
          </p:cNvSpPr>
          <p:nvPr/>
        </p:nvSpPr>
        <p:spPr bwMode="auto">
          <a:xfrm>
            <a:off x="2987675" y="3573463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897" name="Line 49"/>
          <p:cNvSpPr>
            <a:spLocks noChangeShapeType="1"/>
          </p:cNvSpPr>
          <p:nvPr/>
        </p:nvSpPr>
        <p:spPr bwMode="auto">
          <a:xfrm>
            <a:off x="250825" y="3573463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250825" y="5848350"/>
            <a:ext cx="2736850" cy="388938"/>
            <a:chOff x="158" y="3684"/>
            <a:chExt cx="1724" cy="245"/>
          </a:xfrm>
        </p:grpSpPr>
        <p:sp>
          <p:nvSpPr>
            <p:cNvPr id="162863" name="Line 51"/>
            <p:cNvSpPr>
              <a:spLocks noChangeShapeType="1"/>
            </p:cNvSpPr>
            <p:nvPr/>
          </p:nvSpPr>
          <p:spPr bwMode="auto">
            <a:xfrm>
              <a:off x="158" y="3929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64" name="Text Box 52"/>
            <p:cNvSpPr txBox="1">
              <a:spLocks noChangeArrowheads="1"/>
            </p:cNvSpPr>
            <p:nvPr/>
          </p:nvSpPr>
          <p:spPr bwMode="auto">
            <a:xfrm>
              <a:off x="418" y="3684"/>
              <a:ext cx="494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BE" altLang="tr-TR" sz="1600">
                  <a:latin typeface="Arial Narrow" panose="020B0606020202030204" pitchFamily="34" charset="0"/>
                </a:rPr>
                <a:t>24 mths</a:t>
              </a:r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2987675" y="5848350"/>
            <a:ext cx="1584325" cy="388938"/>
            <a:chOff x="1882" y="3684"/>
            <a:chExt cx="998" cy="245"/>
          </a:xfrm>
        </p:grpSpPr>
        <p:sp>
          <p:nvSpPr>
            <p:cNvPr id="162866" name="Line 54"/>
            <p:cNvSpPr>
              <a:spLocks noChangeShapeType="1"/>
            </p:cNvSpPr>
            <p:nvPr/>
          </p:nvSpPr>
          <p:spPr bwMode="auto">
            <a:xfrm>
              <a:off x="1882" y="3929"/>
              <a:ext cx="9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67" name="Text Box 55"/>
            <p:cNvSpPr txBox="1">
              <a:spLocks noChangeArrowheads="1"/>
            </p:cNvSpPr>
            <p:nvPr/>
          </p:nvSpPr>
          <p:spPr bwMode="auto">
            <a:xfrm>
              <a:off x="2006" y="3684"/>
              <a:ext cx="383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BE" altLang="tr-TR" sz="1600">
                  <a:latin typeface="Arial Narrow" panose="020B0606020202030204" pitchFamily="34" charset="0"/>
                </a:rPr>
                <a:t>365 d</a:t>
              </a:r>
            </a:p>
          </p:txBody>
        </p:sp>
      </p:grp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148263" y="5876925"/>
            <a:ext cx="3006725" cy="34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accent1"/>
                </a:solidFill>
                <a:latin typeface="Arial Narrow" panose="020B0606020202030204" pitchFamily="34" charset="0"/>
              </a:rPr>
              <a:t>Fecundity : time to obtain a pregnancy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4643438" y="1125538"/>
            <a:ext cx="3365500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accent1"/>
                </a:solidFill>
                <a:latin typeface="Arial Narrow" panose="020B0606020202030204" pitchFamily="34" charset="0"/>
              </a:rPr>
              <a:t>Fertility number of AI to obtain a pregnancy</a:t>
            </a:r>
          </a:p>
          <a:p>
            <a:pPr eaLnBrk="1" hangingPunct="1"/>
            <a:r>
              <a:rPr lang="fr-BE" altLang="tr-TR" sz="1600">
                <a:solidFill>
                  <a:schemeClr val="accent1"/>
                </a:solidFill>
                <a:latin typeface="Arial Narrow" panose="020B0606020202030204" pitchFamily="34" charset="0"/>
              </a:rPr>
              <a:t>(&lt; 3 ou &gt; 2) </a:t>
            </a:r>
          </a:p>
        </p:txBody>
      </p:sp>
      <p:sp>
        <p:nvSpPr>
          <p:cNvPr id="846906" name="Line 58"/>
          <p:cNvSpPr>
            <a:spLocks noChangeShapeType="1"/>
          </p:cNvSpPr>
          <p:nvPr/>
        </p:nvSpPr>
        <p:spPr bwMode="auto">
          <a:xfrm>
            <a:off x="250825" y="3284538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846907" name="Rectangle 59"/>
          <p:cNvSpPr>
            <a:spLocks noChangeArrowheads="1"/>
          </p:cNvSpPr>
          <p:nvPr/>
        </p:nvSpPr>
        <p:spPr bwMode="auto">
          <a:xfrm>
            <a:off x="7740650" y="3284538"/>
            <a:ext cx="287338" cy="2889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sp>
        <p:nvSpPr>
          <p:cNvPr id="846908" name="Rectangle 60"/>
          <p:cNvSpPr>
            <a:spLocks noChangeArrowheads="1"/>
          </p:cNvSpPr>
          <p:nvPr/>
        </p:nvSpPr>
        <p:spPr bwMode="auto">
          <a:xfrm>
            <a:off x="8027988" y="3284538"/>
            <a:ext cx="2159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 sz="1600">
              <a:latin typeface="Arial Narrow" panose="020B0606020202030204" pitchFamily="34" charset="0"/>
            </a:endParaRP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7816850" y="3573463"/>
            <a:ext cx="1081088" cy="1068387"/>
            <a:chOff x="4924" y="2251"/>
            <a:chExt cx="681" cy="673"/>
          </a:xfrm>
        </p:grpSpPr>
        <p:sp>
          <p:nvSpPr>
            <p:cNvPr id="162874" name="Line 62"/>
            <p:cNvSpPr>
              <a:spLocks noChangeShapeType="1"/>
            </p:cNvSpPr>
            <p:nvPr/>
          </p:nvSpPr>
          <p:spPr bwMode="auto">
            <a:xfrm flipH="1">
              <a:off x="5193" y="2251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62875" name="Text Box 63"/>
            <p:cNvSpPr txBox="1">
              <a:spLocks noChangeArrowheads="1"/>
            </p:cNvSpPr>
            <p:nvPr/>
          </p:nvSpPr>
          <p:spPr bwMode="auto">
            <a:xfrm flipH="1">
              <a:off x="4924" y="2704"/>
              <a:ext cx="681" cy="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BE" altLang="tr-TR" sz="1600">
                  <a:latin typeface="Arial Narrow" panose="020B0606020202030204" pitchFamily="34" charset="0"/>
                </a:rPr>
                <a:t>Last AI</a:t>
              </a:r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1908175" y="3284538"/>
            <a:ext cx="1079500" cy="288925"/>
            <a:chOff x="1202" y="2069"/>
            <a:chExt cx="680" cy="182"/>
          </a:xfrm>
        </p:grpSpPr>
        <p:sp>
          <p:nvSpPr>
            <p:cNvPr id="162877" name="Rectangle 4"/>
            <p:cNvSpPr>
              <a:spLocks noChangeArrowheads="1"/>
            </p:cNvSpPr>
            <p:nvPr/>
          </p:nvSpPr>
          <p:spPr bwMode="auto">
            <a:xfrm>
              <a:off x="1202" y="2069"/>
              <a:ext cx="90" cy="182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  <p:sp>
          <p:nvSpPr>
            <p:cNvPr id="162878" name="Rectangle 65"/>
            <p:cNvSpPr>
              <a:spLocks noChangeArrowheads="1"/>
            </p:cNvSpPr>
            <p:nvPr/>
          </p:nvSpPr>
          <p:spPr bwMode="auto">
            <a:xfrm>
              <a:off x="1292" y="2069"/>
              <a:ext cx="590" cy="18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3492500" y="3284538"/>
            <a:ext cx="1079500" cy="288925"/>
            <a:chOff x="2200" y="2069"/>
            <a:chExt cx="680" cy="182"/>
          </a:xfrm>
        </p:grpSpPr>
        <p:sp>
          <p:nvSpPr>
            <p:cNvPr id="162880" name="Rectangle 66"/>
            <p:cNvSpPr>
              <a:spLocks noChangeArrowheads="1"/>
            </p:cNvSpPr>
            <p:nvPr/>
          </p:nvSpPr>
          <p:spPr bwMode="auto">
            <a:xfrm>
              <a:off x="2200" y="2069"/>
              <a:ext cx="90" cy="182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  <p:sp>
          <p:nvSpPr>
            <p:cNvPr id="162881" name="Rectangle 67"/>
            <p:cNvSpPr>
              <a:spLocks noChangeArrowheads="1"/>
            </p:cNvSpPr>
            <p:nvPr/>
          </p:nvSpPr>
          <p:spPr bwMode="auto">
            <a:xfrm>
              <a:off x="2290" y="2069"/>
              <a:ext cx="590" cy="18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5076825" y="3284538"/>
            <a:ext cx="1079500" cy="288925"/>
            <a:chOff x="3198" y="2069"/>
            <a:chExt cx="680" cy="182"/>
          </a:xfrm>
        </p:grpSpPr>
        <p:sp>
          <p:nvSpPr>
            <p:cNvPr id="162883" name="Rectangle 68"/>
            <p:cNvSpPr>
              <a:spLocks noChangeArrowheads="1"/>
            </p:cNvSpPr>
            <p:nvPr/>
          </p:nvSpPr>
          <p:spPr bwMode="auto">
            <a:xfrm>
              <a:off x="3198" y="2069"/>
              <a:ext cx="90" cy="182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  <p:sp>
          <p:nvSpPr>
            <p:cNvPr id="162884" name="Rectangle 69"/>
            <p:cNvSpPr>
              <a:spLocks noChangeArrowheads="1"/>
            </p:cNvSpPr>
            <p:nvPr/>
          </p:nvSpPr>
          <p:spPr bwMode="auto">
            <a:xfrm>
              <a:off x="3288" y="2069"/>
              <a:ext cx="590" cy="18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6661150" y="3284538"/>
            <a:ext cx="1079500" cy="288925"/>
            <a:chOff x="4196" y="2069"/>
            <a:chExt cx="680" cy="182"/>
          </a:xfrm>
        </p:grpSpPr>
        <p:sp>
          <p:nvSpPr>
            <p:cNvPr id="162886" name="Rectangle 70"/>
            <p:cNvSpPr>
              <a:spLocks noChangeArrowheads="1"/>
            </p:cNvSpPr>
            <p:nvPr/>
          </p:nvSpPr>
          <p:spPr bwMode="auto">
            <a:xfrm>
              <a:off x="4196" y="2069"/>
              <a:ext cx="90" cy="182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  <p:sp>
          <p:nvSpPr>
            <p:cNvPr id="162887" name="Rectangle 71"/>
            <p:cNvSpPr>
              <a:spLocks noChangeArrowheads="1"/>
            </p:cNvSpPr>
            <p:nvPr/>
          </p:nvSpPr>
          <p:spPr bwMode="auto">
            <a:xfrm>
              <a:off x="4286" y="2069"/>
              <a:ext cx="590" cy="18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 sz="1600">
                <a:latin typeface="Arial Narrow" panose="020B0606020202030204" pitchFamily="34" charset="0"/>
              </a:endParaRPr>
            </a:p>
          </p:txBody>
        </p:sp>
      </p:grpSp>
      <p:sp>
        <p:nvSpPr>
          <p:cNvPr id="162888" name="Rectangle 7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7704138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The cow is a production tool  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0" grpId="0" animBg="1"/>
      <p:bldP spid="846851" grpId="0" animBg="1"/>
      <p:bldP spid="846853" grpId="0" animBg="1"/>
      <p:bldP spid="846855" grpId="0" animBg="1"/>
      <p:bldP spid="846857" grpId="0" animBg="1"/>
      <p:bldP spid="846858" grpId="0" animBg="1"/>
      <p:bldP spid="846860" grpId="0" animBg="1"/>
      <p:bldP spid="846861" grpId="0" animBg="1"/>
      <p:bldP spid="846875" grpId="0" animBg="1"/>
      <p:bldP spid="846880" grpId="0" animBg="1"/>
      <p:bldP spid="846882" grpId="0" animBg="1"/>
      <p:bldP spid="846884" grpId="0" animBg="1"/>
      <p:bldP spid="846886" grpId="0" animBg="1"/>
      <p:bldP spid="846888" grpId="0" animBg="1"/>
      <p:bldP spid="846890" grpId="0" animBg="1"/>
      <p:bldP spid="846891" grpId="0" animBg="1"/>
      <p:bldP spid="846894" grpId="0" animBg="1"/>
      <p:bldP spid="846904" grpId="0" animBg="1"/>
      <p:bldP spid="846905" grpId="0" animBg="1"/>
      <p:bldP spid="846907" grpId="0" animBg="1"/>
      <p:bldP spid="84690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The ovary : two main structures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817688"/>
            <a:ext cx="4135437" cy="3556000"/>
          </a:xfrm>
        </p:spPr>
        <p:txBody>
          <a:bodyPr>
            <a:normAutofit fontScale="92500" lnSpcReduction="20000"/>
          </a:bodyPr>
          <a:lstStyle/>
          <a:p>
            <a:r>
              <a:rPr lang="en-US" altLang="tr-TR" sz="2200" u="sng" smtClean="0"/>
              <a:t>Follicles</a:t>
            </a:r>
          </a:p>
          <a:p>
            <a:pPr lvl="1"/>
            <a:r>
              <a:rPr lang="en-US" altLang="tr-TR" sz="2000" smtClean="0"/>
              <a:t>Non antral follicles (without cavity) : &lt; 0,2 mm</a:t>
            </a:r>
          </a:p>
          <a:p>
            <a:pPr lvl="1"/>
            <a:r>
              <a:rPr lang="en-US" altLang="tr-TR" sz="2000" smtClean="0"/>
              <a:t>Antral follicles : 2 to 25 mm</a:t>
            </a:r>
          </a:p>
          <a:p>
            <a:pPr lvl="1"/>
            <a:r>
              <a:rPr lang="en-US" altLang="tr-TR" sz="2000" u="sng" smtClean="0"/>
              <a:t>Main hormone</a:t>
            </a:r>
            <a:r>
              <a:rPr lang="en-US" altLang="tr-TR" sz="2000" smtClean="0"/>
              <a:t> : oestradiol</a:t>
            </a:r>
          </a:p>
          <a:p>
            <a:r>
              <a:rPr lang="en-US" altLang="tr-TR" sz="2200" u="sng" smtClean="0"/>
              <a:t>Corpus luteum</a:t>
            </a:r>
            <a:r>
              <a:rPr lang="en-US" altLang="tr-TR" sz="2200" smtClean="0"/>
              <a:t> </a:t>
            </a:r>
          </a:p>
          <a:p>
            <a:pPr lvl="1"/>
            <a:r>
              <a:rPr lang="fr-FR" altLang="tr-TR" sz="2000" smtClean="0"/>
              <a:t>Hemorragic CL</a:t>
            </a:r>
          </a:p>
          <a:p>
            <a:pPr lvl="1"/>
            <a:r>
              <a:rPr lang="fr-FR" altLang="tr-TR" sz="2000" smtClean="0"/>
              <a:t>Midcycle CL</a:t>
            </a:r>
          </a:p>
          <a:p>
            <a:pPr lvl="1"/>
            <a:r>
              <a:rPr lang="fr-FR" altLang="tr-TR" sz="2000" u="sng" smtClean="0"/>
              <a:t>Main hormone</a:t>
            </a:r>
            <a:r>
              <a:rPr lang="fr-FR" altLang="tr-TR" sz="2000" smtClean="0"/>
              <a:t> : progesterone</a:t>
            </a:r>
          </a:p>
          <a:p>
            <a:pPr lvl="1"/>
            <a:endParaRPr lang="en-US" altLang="tr-TR" sz="2000" smtClean="0"/>
          </a:p>
          <a:p>
            <a:endParaRPr lang="fr-BE" altLang="tr-TR" sz="2200" smtClean="0"/>
          </a:p>
        </p:txBody>
      </p:sp>
      <p:pic>
        <p:nvPicPr>
          <p:cNvPr id="155652" name="Picture 4" descr="31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7988" y="1412875"/>
            <a:ext cx="2851150" cy="229552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3" name="Picture 5" descr="31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24" y="3869344"/>
            <a:ext cx="2851265" cy="229431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The ovary : two main structures</a:t>
            </a:r>
          </a:p>
        </p:txBody>
      </p:sp>
      <p:pic>
        <p:nvPicPr>
          <p:cNvPr id="156675" name="Picture 3" descr="31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3960812" cy="29702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6" name="Picture 4" descr="31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141663"/>
            <a:ext cx="3887787" cy="31861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7" name="Oval 5"/>
          <p:cNvSpPr>
            <a:spLocks noChangeArrowheads="1"/>
          </p:cNvSpPr>
          <p:nvPr/>
        </p:nvSpPr>
        <p:spPr bwMode="auto">
          <a:xfrm>
            <a:off x="539750" y="1628775"/>
            <a:ext cx="1295400" cy="143986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6678" name="Oval 6"/>
          <p:cNvSpPr>
            <a:spLocks noChangeArrowheads="1"/>
          </p:cNvSpPr>
          <p:nvPr/>
        </p:nvSpPr>
        <p:spPr bwMode="auto">
          <a:xfrm>
            <a:off x="2555875" y="1700213"/>
            <a:ext cx="792163" cy="863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6679" name="Oval 7"/>
          <p:cNvSpPr>
            <a:spLocks noChangeArrowheads="1"/>
          </p:cNvSpPr>
          <p:nvPr/>
        </p:nvSpPr>
        <p:spPr bwMode="auto">
          <a:xfrm>
            <a:off x="1763713" y="2636838"/>
            <a:ext cx="576262" cy="576262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6680" name="Oval 8"/>
          <p:cNvSpPr>
            <a:spLocks noChangeArrowheads="1"/>
          </p:cNvSpPr>
          <p:nvPr/>
        </p:nvSpPr>
        <p:spPr bwMode="auto">
          <a:xfrm>
            <a:off x="6804025" y="3933825"/>
            <a:ext cx="1081088" cy="11509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5343525" y="1284288"/>
            <a:ext cx="16144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Antral follicle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179388" y="5229225"/>
            <a:ext cx="17684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Mid cycle </a:t>
            </a:r>
          </a:p>
          <a:p>
            <a:r>
              <a:rPr lang="fr-BE" altLang="tr-TR" sz="2400">
                <a:latin typeface="Arial Narrow" panose="020B0606020202030204" pitchFamily="34" charset="0"/>
              </a:rPr>
              <a:t>corpus luteum</a:t>
            </a:r>
          </a:p>
        </p:txBody>
      </p:sp>
      <p:sp>
        <p:nvSpPr>
          <p:cNvPr id="156683" name="Text Box 11"/>
          <p:cNvSpPr txBox="1">
            <a:spLocks noChangeArrowheads="1"/>
          </p:cNvSpPr>
          <p:nvPr/>
        </p:nvSpPr>
        <p:spPr bwMode="auto">
          <a:xfrm>
            <a:off x="2124075" y="4941888"/>
            <a:ext cx="16287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Atretic </a:t>
            </a:r>
          </a:p>
          <a:p>
            <a:r>
              <a:rPr lang="fr-BE" altLang="tr-TR" sz="2400">
                <a:latin typeface="Arial Narrow" panose="020B0606020202030204" pitchFamily="34" charset="0"/>
              </a:rPr>
              <a:t>corpus lutem</a:t>
            </a:r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 flipH="1">
            <a:off x="611188" y="3068638"/>
            <a:ext cx="431800" cy="21605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2124075" y="3213100"/>
            <a:ext cx="360363" cy="18002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flipV="1">
            <a:off x="3348038" y="1557338"/>
            <a:ext cx="1871662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flipH="1" flipV="1">
            <a:off x="6011863" y="1773238"/>
            <a:ext cx="1081087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Ovary bearing a corpus luteum (after incision)</a:t>
            </a:r>
          </a:p>
        </p:txBody>
      </p:sp>
      <p:pic>
        <p:nvPicPr>
          <p:cNvPr id="157699" name="Picture 3" descr="31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12875"/>
            <a:ext cx="6553200" cy="49149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3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81300"/>
            <a:ext cx="3240087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7" name="Picture 3" descr="31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280828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5400675" cy="5318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The preovulatory follicle and his oocyte</a:t>
            </a:r>
          </a:p>
        </p:txBody>
      </p:sp>
      <p:pic>
        <p:nvPicPr>
          <p:cNvPr id="159752" name="Picture 8" descr="dia228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39" y="4299493"/>
            <a:ext cx="1932709" cy="225690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9749" name="Oval 5"/>
          <p:cNvSpPr>
            <a:spLocks noChangeArrowheads="1"/>
          </p:cNvSpPr>
          <p:nvPr/>
        </p:nvSpPr>
        <p:spPr bwMode="auto">
          <a:xfrm>
            <a:off x="1692275" y="1628775"/>
            <a:ext cx="792163" cy="7921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>
            <a:off x="2484438" y="2276475"/>
            <a:ext cx="1295400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9751" name="Oval 7"/>
          <p:cNvSpPr>
            <a:spLocks noChangeArrowheads="1"/>
          </p:cNvSpPr>
          <p:nvPr/>
        </p:nvSpPr>
        <p:spPr bwMode="auto">
          <a:xfrm>
            <a:off x="3851275" y="3141663"/>
            <a:ext cx="503238" cy="5048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9753" name="Line 9"/>
          <p:cNvSpPr>
            <a:spLocks noChangeShapeType="1"/>
          </p:cNvSpPr>
          <p:nvPr/>
        </p:nvSpPr>
        <p:spPr bwMode="auto">
          <a:xfrm>
            <a:off x="4284663" y="3573463"/>
            <a:ext cx="2303462" cy="1366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tr-TR" smtClean="0"/>
              <a:t>Ovary without antral follicles (after incision)</a:t>
            </a:r>
          </a:p>
        </p:txBody>
      </p:sp>
      <p:pic>
        <p:nvPicPr>
          <p:cNvPr id="142339" name="Picture 3" descr="dia16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4537075" cy="376555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4" descr="ov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63571" r="85777" b="21361"/>
          <a:stretch>
            <a:fillRect/>
          </a:stretch>
        </p:blipFill>
        <p:spPr bwMode="auto">
          <a:xfrm>
            <a:off x="6011863" y="2924175"/>
            <a:ext cx="142875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 descr="ov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68767" r="63835" b="23439"/>
          <a:stretch>
            <a:fillRect/>
          </a:stretch>
        </p:blipFill>
        <p:spPr bwMode="auto">
          <a:xfrm>
            <a:off x="5148263" y="1268413"/>
            <a:ext cx="1539875" cy="15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2" name="Picture 6" descr="ova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581525"/>
            <a:ext cx="16256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3" name="Line 7"/>
          <p:cNvSpPr>
            <a:spLocks noChangeShapeType="1"/>
          </p:cNvSpPr>
          <p:nvPr/>
        </p:nvSpPr>
        <p:spPr bwMode="auto">
          <a:xfrm flipV="1">
            <a:off x="3276600" y="2565400"/>
            <a:ext cx="172720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auto">
          <a:xfrm>
            <a:off x="4067175" y="3500438"/>
            <a:ext cx="1873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auto">
          <a:xfrm>
            <a:off x="2843213" y="3933825"/>
            <a:ext cx="3744912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tr-TR" smtClean="0"/>
              <a:t>How does it work ?</a:t>
            </a:r>
          </a:p>
        </p:txBody>
      </p:sp>
      <p:pic>
        <p:nvPicPr>
          <p:cNvPr id="140291" name="Picture 3" descr="dairy-co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2326308"/>
            <a:ext cx="4100512" cy="2927696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5" name="Picture 7" descr="dia057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349500"/>
            <a:ext cx="1296987" cy="863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2" name="Picture 4" descr="brain essai copi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076700"/>
            <a:ext cx="104298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3" name="Line 5"/>
          <p:cNvSpPr>
            <a:spLocks noChangeShapeType="1"/>
          </p:cNvSpPr>
          <p:nvPr/>
        </p:nvSpPr>
        <p:spPr bwMode="auto">
          <a:xfrm flipH="1">
            <a:off x="1476375" y="2781300"/>
            <a:ext cx="11509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0294" name="Line 6"/>
          <p:cNvSpPr>
            <a:spLocks noChangeShapeType="1"/>
          </p:cNvSpPr>
          <p:nvPr/>
        </p:nvSpPr>
        <p:spPr bwMode="auto">
          <a:xfrm flipV="1">
            <a:off x="6588125" y="4581525"/>
            <a:ext cx="1223963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tr-TR" smtClean="0"/>
              <a:t>The hypophysis-hypothalamus complex</a:t>
            </a:r>
          </a:p>
        </p:txBody>
      </p:sp>
      <p:pic>
        <p:nvPicPr>
          <p:cNvPr id="148483" name="Picture 3" descr="brain essai copi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05000"/>
            <a:ext cx="5976938" cy="434498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2484438" y="3284538"/>
            <a:ext cx="647700" cy="6492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BE" altLang="tr-TR">
              <a:solidFill>
                <a:srgbClr val="FF0000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2339975" y="4005263"/>
            <a:ext cx="431800" cy="431800"/>
          </a:xfrm>
          <a:prstGeom prst="ellips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48486" name="Line 6"/>
          <p:cNvSpPr>
            <a:spLocks noChangeShapeType="1"/>
          </p:cNvSpPr>
          <p:nvPr/>
        </p:nvSpPr>
        <p:spPr bwMode="auto">
          <a:xfrm flipV="1">
            <a:off x="3132138" y="2349500"/>
            <a:ext cx="3384550" cy="10795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>
            <a:off x="2771775" y="4221163"/>
            <a:ext cx="3816350" cy="3603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6659563" y="2060575"/>
            <a:ext cx="20161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Hypothalamus : GnRH</a:t>
            </a: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6732588" y="4221163"/>
            <a:ext cx="170021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Hypophysis : </a:t>
            </a:r>
          </a:p>
          <a:p>
            <a:r>
              <a:rPr lang="fr-BE" altLang="tr-TR" sz="2400">
                <a:latin typeface="Arial Narrow" panose="020B0606020202030204" pitchFamily="34" charset="0"/>
              </a:rPr>
              <a:t>LH-FSH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893175" cy="935038"/>
          </a:xfrm>
        </p:spPr>
        <p:txBody>
          <a:bodyPr>
            <a:normAutofit fontScale="90000"/>
          </a:bodyPr>
          <a:lstStyle/>
          <a:p>
            <a:r>
              <a:rPr lang="fr-BE" altLang="tr-TR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Hormonal relationship in the hypothalamic-hypophysis-ovarian complex</a:t>
            </a:r>
            <a:br>
              <a:rPr lang="fr-BE" altLang="tr-TR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BE" altLang="tr-TR" sz="2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9507" name="AutoShape 3"/>
          <p:cNvSpPr>
            <a:spLocks noChangeArrowheads="1"/>
          </p:cNvSpPr>
          <p:nvPr/>
        </p:nvSpPr>
        <p:spPr bwMode="auto">
          <a:xfrm rot="10800000">
            <a:off x="2339975" y="188913"/>
            <a:ext cx="4391025" cy="2087562"/>
          </a:xfrm>
          <a:custGeom>
            <a:avLst/>
            <a:gdLst>
              <a:gd name="G0" fmla="+- 9372 0 0"/>
              <a:gd name="G1" fmla="+- -11796080 0 0"/>
              <a:gd name="G2" fmla="+- 0 0 -11796080"/>
              <a:gd name="T0" fmla="*/ 0 256 1"/>
              <a:gd name="T1" fmla="*/ 180 256 1"/>
              <a:gd name="G3" fmla="+- -11796080 T0 T1"/>
              <a:gd name="T2" fmla="*/ 0 256 1"/>
              <a:gd name="T3" fmla="*/ 90 256 1"/>
              <a:gd name="G4" fmla="+- -11796080 T2 T3"/>
              <a:gd name="G5" fmla="*/ G4 2 1"/>
              <a:gd name="T4" fmla="*/ 90 256 1"/>
              <a:gd name="T5" fmla="*/ 0 256 1"/>
              <a:gd name="G6" fmla="+- -11796080 T4 T5"/>
              <a:gd name="G7" fmla="*/ G6 2 1"/>
              <a:gd name="G8" fmla="abs -117960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372"/>
              <a:gd name="G18" fmla="*/ 9372 1 2"/>
              <a:gd name="G19" fmla="+- G18 5400 0"/>
              <a:gd name="G20" fmla="cos G19 -11796080"/>
              <a:gd name="G21" fmla="sin G19 -11796080"/>
              <a:gd name="G22" fmla="+- G20 10800 0"/>
              <a:gd name="G23" fmla="+- G21 10800 0"/>
              <a:gd name="G24" fmla="+- 10800 0 G20"/>
              <a:gd name="G25" fmla="+- 9372 10800 0"/>
              <a:gd name="G26" fmla="?: G9 G17 G25"/>
              <a:gd name="G27" fmla="?: G9 0 21600"/>
              <a:gd name="G28" fmla="cos 10800 -11796080"/>
              <a:gd name="G29" fmla="sin 10800 -11796080"/>
              <a:gd name="G30" fmla="sin 9372 -11796080"/>
              <a:gd name="G31" fmla="+- G28 10800 0"/>
              <a:gd name="G32" fmla="+- G29 10800 0"/>
              <a:gd name="G33" fmla="+- G30 10800 0"/>
              <a:gd name="G34" fmla="?: G4 0 G31"/>
              <a:gd name="G35" fmla="?: -11796080 G34 0"/>
              <a:gd name="G36" fmla="?: G6 G35 G31"/>
              <a:gd name="G37" fmla="+- 21600 0 G36"/>
              <a:gd name="G38" fmla="?: G4 0 G33"/>
              <a:gd name="G39" fmla="?: -117960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714 w 21600"/>
              <a:gd name="T15" fmla="*/ 10798 h 21600"/>
              <a:gd name="T16" fmla="*/ 10800 w 21600"/>
              <a:gd name="T17" fmla="*/ 1428 h 21600"/>
              <a:gd name="T18" fmla="*/ 20886 w 21600"/>
              <a:gd name="T19" fmla="*/ 1079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428" y="10799"/>
                </a:moveTo>
                <a:cubicBezTo>
                  <a:pt x="1428" y="5623"/>
                  <a:pt x="5624" y="1428"/>
                  <a:pt x="10800" y="1428"/>
                </a:cubicBezTo>
                <a:cubicBezTo>
                  <a:pt x="15975" y="1428"/>
                  <a:pt x="20171" y="5623"/>
                  <a:pt x="20171" y="10799"/>
                </a:cubicBezTo>
                <a:lnTo>
                  <a:pt x="21599" y="10798"/>
                </a:lnTo>
                <a:cubicBezTo>
                  <a:pt x="21599" y="4834"/>
                  <a:pt x="16764" y="0"/>
                  <a:pt x="10799" y="0"/>
                </a:cubicBezTo>
                <a:cubicBezTo>
                  <a:pt x="4835" y="0"/>
                  <a:pt x="0" y="4834"/>
                  <a:pt x="0" y="10798"/>
                </a:cubicBezTo>
                <a:close/>
              </a:path>
            </a:pathLst>
          </a:custGeom>
          <a:gradFill rotWithShape="1">
            <a:gsLst>
              <a:gs pos="0">
                <a:srgbClr val="669900"/>
              </a:gs>
              <a:gs pos="100000">
                <a:schemeClr val="bg1">
                  <a:alpha val="62000"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059113" y="1412875"/>
            <a:ext cx="3024187" cy="366713"/>
          </a:xfrm>
          <a:prstGeom prst="rect">
            <a:avLst/>
          </a:prstGeom>
          <a:gradFill rotWithShape="0">
            <a:gsLst>
              <a:gs pos="0">
                <a:srgbClr val="669900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tr-TR" sz="1800" b="1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         HYPOTHALAMUS</a:t>
            </a:r>
          </a:p>
        </p:txBody>
      </p:sp>
      <p:grpSp>
        <p:nvGrpSpPr>
          <p:cNvPr id="149509" name="Group 5"/>
          <p:cNvGrpSpPr>
            <a:grpSpLocks/>
          </p:cNvGrpSpPr>
          <p:nvPr/>
        </p:nvGrpSpPr>
        <p:grpSpPr bwMode="auto">
          <a:xfrm>
            <a:off x="2268538" y="3068638"/>
            <a:ext cx="4319587" cy="720725"/>
            <a:chOff x="1429" y="1933"/>
            <a:chExt cx="2721" cy="454"/>
          </a:xfrm>
        </p:grpSpPr>
        <p:sp>
          <p:nvSpPr>
            <p:cNvPr id="149510" name="Rectangle 6"/>
            <p:cNvSpPr>
              <a:spLocks noChangeArrowheads="1"/>
            </p:cNvSpPr>
            <p:nvPr/>
          </p:nvSpPr>
          <p:spPr bwMode="auto">
            <a:xfrm>
              <a:off x="1429" y="1933"/>
              <a:ext cx="2721" cy="454"/>
            </a:xfrm>
            <a:prstGeom prst="rect">
              <a:avLst/>
            </a:prstGeom>
            <a:gradFill rotWithShape="1">
              <a:gsLst>
                <a:gs pos="0">
                  <a:srgbClr val="669900"/>
                </a:gs>
                <a:gs pos="100000">
                  <a:schemeClr val="bg1">
                    <a:alpha val="63000"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9511" name="Text Box 7"/>
            <p:cNvSpPr txBox="1">
              <a:spLocks noChangeArrowheads="1"/>
            </p:cNvSpPr>
            <p:nvPr/>
          </p:nvSpPr>
          <p:spPr bwMode="auto">
            <a:xfrm>
              <a:off x="1565" y="2024"/>
              <a:ext cx="2540" cy="231"/>
            </a:xfrm>
            <a:prstGeom prst="rect">
              <a:avLst/>
            </a:prstGeom>
            <a:gradFill rotWithShape="0">
              <a:gsLst>
                <a:gs pos="0">
                  <a:srgbClr val="6699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tr-TR" sz="1800" b="1">
                  <a:solidFill>
                    <a:srgbClr val="33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ANTERIOR PITUITARY</a:t>
              </a:r>
            </a:p>
          </p:txBody>
        </p:sp>
      </p:grpSp>
      <p:grpSp>
        <p:nvGrpSpPr>
          <p:cNvPr id="149512" name="Group 8"/>
          <p:cNvGrpSpPr>
            <a:grpSpLocks/>
          </p:cNvGrpSpPr>
          <p:nvPr/>
        </p:nvGrpSpPr>
        <p:grpSpPr bwMode="auto">
          <a:xfrm>
            <a:off x="2268538" y="4365625"/>
            <a:ext cx="4392612" cy="863600"/>
            <a:chOff x="1429" y="2750"/>
            <a:chExt cx="2767" cy="544"/>
          </a:xfrm>
        </p:grpSpPr>
        <p:sp>
          <p:nvSpPr>
            <p:cNvPr id="149513" name="Oval 9"/>
            <p:cNvSpPr>
              <a:spLocks noChangeArrowheads="1"/>
            </p:cNvSpPr>
            <p:nvPr/>
          </p:nvSpPr>
          <p:spPr bwMode="auto">
            <a:xfrm>
              <a:off x="1429" y="2750"/>
              <a:ext cx="2767" cy="544"/>
            </a:xfrm>
            <a:prstGeom prst="ellipse">
              <a:avLst/>
            </a:prstGeom>
            <a:gradFill rotWithShape="1">
              <a:gsLst>
                <a:gs pos="0">
                  <a:srgbClr val="669900"/>
                </a:gs>
                <a:gs pos="100000">
                  <a:schemeClr val="bg1">
                    <a:alpha val="60001"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9514" name="Text Box 10"/>
            <p:cNvSpPr txBox="1">
              <a:spLocks noChangeArrowheads="1"/>
            </p:cNvSpPr>
            <p:nvPr/>
          </p:nvSpPr>
          <p:spPr bwMode="auto">
            <a:xfrm>
              <a:off x="1882" y="2886"/>
              <a:ext cx="1920" cy="231"/>
            </a:xfrm>
            <a:prstGeom prst="rect">
              <a:avLst/>
            </a:prstGeom>
            <a:gradFill rotWithShape="0">
              <a:gsLst>
                <a:gs pos="0">
                  <a:srgbClr val="6699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tr-TR" sz="1800" b="1">
                  <a:solidFill>
                    <a:srgbClr val="33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GONAD : OVARY</a:t>
              </a:r>
            </a:p>
          </p:txBody>
        </p:sp>
      </p:grpSp>
      <p:sp>
        <p:nvSpPr>
          <p:cNvPr id="149515" name="Arc 11"/>
          <p:cNvSpPr>
            <a:spLocks/>
          </p:cNvSpPr>
          <p:nvPr/>
        </p:nvSpPr>
        <p:spPr bwMode="auto">
          <a:xfrm>
            <a:off x="5313363" y="2524125"/>
            <a:ext cx="2500312" cy="3375025"/>
          </a:xfrm>
          <a:custGeom>
            <a:avLst/>
            <a:gdLst>
              <a:gd name="G0" fmla="+- 2580 0 0"/>
              <a:gd name="G1" fmla="+- 21600 0 0"/>
              <a:gd name="G2" fmla="+- 21600 0 0"/>
              <a:gd name="T0" fmla="*/ 0 w 24180"/>
              <a:gd name="T1" fmla="*/ 155 h 41623"/>
              <a:gd name="T2" fmla="*/ 10682 w 24180"/>
              <a:gd name="T3" fmla="*/ 41623 h 41623"/>
              <a:gd name="T4" fmla="*/ 2580 w 24180"/>
              <a:gd name="T5" fmla="*/ 21600 h 4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180" h="41623" fill="none" extrusionOk="0">
                <a:moveTo>
                  <a:pt x="-1" y="154"/>
                </a:moveTo>
                <a:cubicBezTo>
                  <a:pt x="856" y="51"/>
                  <a:pt x="1717" y="0"/>
                  <a:pt x="2580" y="0"/>
                </a:cubicBezTo>
                <a:cubicBezTo>
                  <a:pt x="14509" y="0"/>
                  <a:pt x="24180" y="9670"/>
                  <a:pt x="24180" y="21600"/>
                </a:cubicBezTo>
                <a:cubicBezTo>
                  <a:pt x="24180" y="30400"/>
                  <a:pt x="18840" y="38321"/>
                  <a:pt x="10681" y="41622"/>
                </a:cubicBezTo>
              </a:path>
              <a:path w="24180" h="41623" stroke="0" extrusionOk="0">
                <a:moveTo>
                  <a:pt x="-1" y="154"/>
                </a:moveTo>
                <a:cubicBezTo>
                  <a:pt x="856" y="51"/>
                  <a:pt x="1717" y="0"/>
                  <a:pt x="2580" y="0"/>
                </a:cubicBezTo>
                <a:cubicBezTo>
                  <a:pt x="14509" y="0"/>
                  <a:pt x="24180" y="9670"/>
                  <a:pt x="24180" y="21600"/>
                </a:cubicBezTo>
                <a:cubicBezTo>
                  <a:pt x="24180" y="30400"/>
                  <a:pt x="18840" y="38321"/>
                  <a:pt x="10681" y="41622"/>
                </a:cubicBezTo>
                <a:lnTo>
                  <a:pt x="2580" y="21600"/>
                </a:lnTo>
                <a:close/>
              </a:path>
            </a:pathLst>
          </a:custGeom>
          <a:noFill/>
          <a:ln w="25400">
            <a:solidFill>
              <a:srgbClr val="000066"/>
            </a:solidFill>
            <a:prstDash val="dash"/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7019925" y="2205038"/>
            <a:ext cx="1871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tr-TR" sz="1800">
                <a:latin typeface="Arial Narrow" panose="020B0606020202030204" pitchFamily="34" charset="0"/>
              </a:rPr>
              <a:t>Negative feedback control of P4 on LH</a:t>
            </a:r>
          </a:p>
        </p:txBody>
      </p:sp>
      <p:grpSp>
        <p:nvGrpSpPr>
          <p:cNvPr id="149517" name="Group 13"/>
          <p:cNvGrpSpPr>
            <a:grpSpLocks/>
          </p:cNvGrpSpPr>
          <p:nvPr/>
        </p:nvGrpSpPr>
        <p:grpSpPr bwMode="auto">
          <a:xfrm>
            <a:off x="2124075" y="5157788"/>
            <a:ext cx="1873250" cy="1085850"/>
            <a:chOff x="1338" y="3249"/>
            <a:chExt cx="1180" cy="684"/>
          </a:xfrm>
        </p:grpSpPr>
        <p:sp>
          <p:nvSpPr>
            <p:cNvPr id="149518" name="AutoShape 14"/>
            <p:cNvSpPr>
              <a:spLocks noChangeArrowheads="1"/>
            </p:cNvSpPr>
            <p:nvPr/>
          </p:nvSpPr>
          <p:spPr bwMode="auto">
            <a:xfrm rot="1206861">
              <a:off x="2018" y="3249"/>
              <a:ext cx="181" cy="408"/>
            </a:xfrm>
            <a:prstGeom prst="downArrow">
              <a:avLst>
                <a:gd name="adj1" fmla="val 50000"/>
                <a:gd name="adj2" fmla="val 56354"/>
              </a:avLst>
            </a:prstGeom>
            <a:gradFill rotWithShape="1">
              <a:gsLst>
                <a:gs pos="0">
                  <a:srgbClr val="336600"/>
                </a:gs>
                <a:gs pos="100000">
                  <a:srgbClr val="6699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9519" name="Text Box 15"/>
            <p:cNvSpPr txBox="1">
              <a:spLocks noChangeArrowheads="1"/>
            </p:cNvSpPr>
            <p:nvPr/>
          </p:nvSpPr>
          <p:spPr bwMode="auto">
            <a:xfrm>
              <a:off x="1338" y="3702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tr-TR" sz="1800">
                  <a:latin typeface="Arial Narrow" panose="020B0606020202030204" pitchFamily="34" charset="0"/>
                </a:rPr>
                <a:t>Estradiol</a:t>
              </a:r>
            </a:p>
          </p:txBody>
        </p:sp>
      </p:grpSp>
      <p:sp>
        <p:nvSpPr>
          <p:cNvPr id="149520" name="AutoShape 16"/>
          <p:cNvSpPr>
            <a:spLocks noChangeArrowheads="1"/>
          </p:cNvSpPr>
          <p:nvPr/>
        </p:nvSpPr>
        <p:spPr bwMode="auto">
          <a:xfrm rot="-1365572">
            <a:off x="4903788" y="3792538"/>
            <a:ext cx="287337" cy="660400"/>
          </a:xfrm>
          <a:prstGeom prst="downArrow">
            <a:avLst>
              <a:gd name="adj1" fmla="val 50000"/>
              <a:gd name="adj2" fmla="val 57459"/>
            </a:avLst>
          </a:prstGeom>
          <a:gradFill rotWithShape="1">
            <a:gsLst>
              <a:gs pos="0">
                <a:srgbClr val="336600"/>
              </a:gs>
              <a:gs pos="100000">
                <a:srgbClr val="6699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4787900" y="40767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tr-TR" sz="1800">
                <a:latin typeface="Arial Narrow" panose="020B0606020202030204" pitchFamily="34" charset="0"/>
              </a:rPr>
              <a:t>LH</a:t>
            </a:r>
          </a:p>
        </p:txBody>
      </p:sp>
      <p:grpSp>
        <p:nvGrpSpPr>
          <p:cNvPr id="149522" name="Group 18"/>
          <p:cNvGrpSpPr>
            <a:grpSpLocks/>
          </p:cNvGrpSpPr>
          <p:nvPr/>
        </p:nvGrpSpPr>
        <p:grpSpPr bwMode="auto">
          <a:xfrm>
            <a:off x="2555875" y="3810000"/>
            <a:ext cx="1295400" cy="647700"/>
            <a:chOff x="1610" y="2400"/>
            <a:chExt cx="816" cy="408"/>
          </a:xfrm>
        </p:grpSpPr>
        <p:sp>
          <p:nvSpPr>
            <p:cNvPr id="149523" name="AutoShape 19"/>
            <p:cNvSpPr>
              <a:spLocks noChangeArrowheads="1"/>
            </p:cNvSpPr>
            <p:nvPr/>
          </p:nvSpPr>
          <p:spPr bwMode="auto">
            <a:xfrm rot="1675415">
              <a:off x="2207" y="2400"/>
              <a:ext cx="181" cy="408"/>
            </a:xfrm>
            <a:prstGeom prst="downArrow">
              <a:avLst>
                <a:gd name="adj1" fmla="val 50000"/>
                <a:gd name="adj2" fmla="val 56354"/>
              </a:avLst>
            </a:prstGeom>
            <a:gradFill rotWithShape="1">
              <a:gsLst>
                <a:gs pos="0">
                  <a:srgbClr val="336600"/>
                </a:gs>
                <a:gs pos="100000">
                  <a:srgbClr val="6699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9524" name="Text Box 20"/>
            <p:cNvSpPr txBox="1">
              <a:spLocks noChangeArrowheads="1"/>
            </p:cNvSpPr>
            <p:nvPr/>
          </p:nvSpPr>
          <p:spPr bwMode="auto">
            <a:xfrm>
              <a:off x="1610" y="2568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tr-TR" sz="1800">
                  <a:latin typeface="Arial Narrow" panose="020B0606020202030204" pitchFamily="34" charset="0"/>
                </a:rPr>
                <a:t>FSH</a:t>
              </a:r>
            </a:p>
          </p:txBody>
        </p:sp>
      </p:grpSp>
      <p:sp>
        <p:nvSpPr>
          <p:cNvPr id="149525" name="AutoShape 21"/>
          <p:cNvSpPr>
            <a:spLocks noChangeArrowheads="1"/>
          </p:cNvSpPr>
          <p:nvPr/>
        </p:nvSpPr>
        <p:spPr bwMode="auto">
          <a:xfrm rot="-1218008">
            <a:off x="5219700" y="5229225"/>
            <a:ext cx="287338" cy="358775"/>
          </a:xfrm>
          <a:prstGeom prst="downArrow">
            <a:avLst>
              <a:gd name="adj1" fmla="val 50000"/>
              <a:gd name="adj2" fmla="val 31215"/>
            </a:avLst>
          </a:prstGeom>
          <a:gradFill rotWithShape="1">
            <a:gsLst>
              <a:gs pos="0">
                <a:srgbClr val="336600"/>
              </a:gs>
              <a:gs pos="100000">
                <a:srgbClr val="6699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4716463" y="55895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tr-TR" sz="1800">
                <a:latin typeface="Arial Narrow" panose="020B0606020202030204" pitchFamily="34" charset="0"/>
              </a:rPr>
              <a:t>Progesterone</a:t>
            </a:r>
          </a:p>
        </p:txBody>
      </p:sp>
      <p:grpSp>
        <p:nvGrpSpPr>
          <p:cNvPr id="149527" name="Group 23"/>
          <p:cNvGrpSpPr>
            <a:grpSpLocks/>
          </p:cNvGrpSpPr>
          <p:nvPr/>
        </p:nvGrpSpPr>
        <p:grpSpPr bwMode="auto">
          <a:xfrm>
            <a:off x="3708400" y="2276475"/>
            <a:ext cx="1511300" cy="792163"/>
            <a:chOff x="2336" y="1434"/>
            <a:chExt cx="952" cy="499"/>
          </a:xfrm>
        </p:grpSpPr>
        <p:sp>
          <p:nvSpPr>
            <p:cNvPr id="149528" name="AutoShape 24"/>
            <p:cNvSpPr>
              <a:spLocks noChangeArrowheads="1"/>
            </p:cNvSpPr>
            <p:nvPr/>
          </p:nvSpPr>
          <p:spPr bwMode="auto">
            <a:xfrm>
              <a:off x="2336" y="1434"/>
              <a:ext cx="181" cy="499"/>
            </a:xfrm>
            <a:prstGeom prst="downArrow">
              <a:avLst>
                <a:gd name="adj1" fmla="val 50000"/>
                <a:gd name="adj2" fmla="val 68923"/>
              </a:avLst>
            </a:prstGeom>
            <a:gradFill rotWithShape="1">
              <a:gsLst>
                <a:gs pos="0">
                  <a:srgbClr val="336600"/>
                </a:gs>
                <a:gs pos="100000">
                  <a:srgbClr val="6699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BE" altLang="tr-TR"/>
            </a:p>
          </p:txBody>
        </p:sp>
        <p:sp>
          <p:nvSpPr>
            <p:cNvPr id="149529" name="Text Box 25"/>
            <p:cNvSpPr txBox="1">
              <a:spLocks noChangeArrowheads="1"/>
            </p:cNvSpPr>
            <p:nvPr/>
          </p:nvSpPr>
          <p:spPr bwMode="auto">
            <a:xfrm>
              <a:off x="2381" y="1525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tr-TR" sz="1800">
                  <a:latin typeface="Arial Narrow" panose="020B0606020202030204" pitchFamily="34" charset="0"/>
                </a:rPr>
                <a:t>GnRH</a:t>
              </a:r>
            </a:p>
          </p:txBody>
        </p:sp>
        <p:sp>
          <p:nvSpPr>
            <p:cNvPr id="149530" name="AutoShape 26"/>
            <p:cNvSpPr>
              <a:spLocks noChangeArrowheads="1"/>
            </p:cNvSpPr>
            <p:nvPr/>
          </p:nvSpPr>
          <p:spPr bwMode="auto">
            <a:xfrm>
              <a:off x="3107" y="1434"/>
              <a:ext cx="181" cy="499"/>
            </a:xfrm>
            <a:prstGeom prst="downArrow">
              <a:avLst>
                <a:gd name="adj1" fmla="val 50000"/>
                <a:gd name="adj2" fmla="val 68923"/>
              </a:avLst>
            </a:prstGeom>
            <a:gradFill rotWithShape="1">
              <a:gsLst>
                <a:gs pos="0">
                  <a:srgbClr val="336600"/>
                </a:gs>
                <a:gs pos="100000">
                  <a:srgbClr val="6699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BE" altLang="tr-TR"/>
            </a:p>
          </p:txBody>
        </p:sp>
      </p:grpSp>
      <p:grpSp>
        <p:nvGrpSpPr>
          <p:cNvPr id="149531" name="Group 27"/>
          <p:cNvGrpSpPr>
            <a:grpSpLocks/>
          </p:cNvGrpSpPr>
          <p:nvPr/>
        </p:nvGrpSpPr>
        <p:grpSpPr bwMode="auto">
          <a:xfrm>
            <a:off x="250825" y="2349500"/>
            <a:ext cx="3097213" cy="3736975"/>
            <a:chOff x="158" y="1480"/>
            <a:chExt cx="1951" cy="2354"/>
          </a:xfrm>
        </p:grpSpPr>
        <p:sp>
          <p:nvSpPr>
            <p:cNvPr id="149532" name="Arc 28"/>
            <p:cNvSpPr>
              <a:spLocks/>
            </p:cNvSpPr>
            <p:nvPr/>
          </p:nvSpPr>
          <p:spPr bwMode="auto">
            <a:xfrm flipH="1">
              <a:off x="295" y="1525"/>
              <a:ext cx="1814" cy="2309"/>
            </a:xfrm>
            <a:custGeom>
              <a:avLst/>
              <a:gdLst>
                <a:gd name="G0" fmla="+- 0 0 0"/>
                <a:gd name="G1" fmla="+- 21515 0 0"/>
                <a:gd name="G2" fmla="+- 21600 0 0"/>
                <a:gd name="T0" fmla="*/ 1917 w 21600"/>
                <a:gd name="T1" fmla="*/ 0 h 41951"/>
                <a:gd name="T2" fmla="*/ 6994 w 21600"/>
                <a:gd name="T3" fmla="*/ 41951 h 41951"/>
                <a:gd name="T4" fmla="*/ 0 w 21600"/>
                <a:gd name="T5" fmla="*/ 21515 h 41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951" fill="none" extrusionOk="0">
                  <a:moveTo>
                    <a:pt x="1916" y="0"/>
                  </a:moveTo>
                  <a:cubicBezTo>
                    <a:pt x="13059" y="993"/>
                    <a:pt x="21600" y="10328"/>
                    <a:pt x="21600" y="21515"/>
                  </a:cubicBezTo>
                  <a:cubicBezTo>
                    <a:pt x="21600" y="30748"/>
                    <a:pt x="15730" y="38961"/>
                    <a:pt x="6994" y="41951"/>
                  </a:cubicBezTo>
                </a:path>
                <a:path w="21600" h="41951" stroke="0" extrusionOk="0">
                  <a:moveTo>
                    <a:pt x="1916" y="0"/>
                  </a:moveTo>
                  <a:cubicBezTo>
                    <a:pt x="13059" y="993"/>
                    <a:pt x="21600" y="10328"/>
                    <a:pt x="21600" y="21515"/>
                  </a:cubicBezTo>
                  <a:cubicBezTo>
                    <a:pt x="21600" y="30748"/>
                    <a:pt x="15730" y="38961"/>
                    <a:pt x="6994" y="41951"/>
                  </a:cubicBezTo>
                  <a:lnTo>
                    <a:pt x="0" y="21515"/>
                  </a:lnTo>
                  <a:close/>
                </a:path>
              </a:pathLst>
            </a:custGeom>
            <a:noFill/>
            <a:ln w="25400">
              <a:solidFill>
                <a:srgbClr val="000066"/>
              </a:solidFill>
              <a:prstDash val="dash"/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49533" name="Text Box 29"/>
            <p:cNvSpPr txBox="1">
              <a:spLocks noChangeArrowheads="1"/>
            </p:cNvSpPr>
            <p:nvPr/>
          </p:nvSpPr>
          <p:spPr bwMode="auto">
            <a:xfrm>
              <a:off x="158" y="1480"/>
              <a:ext cx="1179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tr-TR" sz="1800">
                  <a:latin typeface="Arial Narrow" panose="020B0606020202030204" pitchFamily="34" charset="0"/>
                </a:rPr>
                <a:t>Negative feedback control of oestradiol on FSH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  <p:bldP spid="149516" grpId="0"/>
      <p:bldP spid="149521" grpId="0"/>
      <p:bldP spid="1495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99"/>
          <p:cNvSpPr txBox="1">
            <a:spLocks noChangeArrowheads="1"/>
          </p:cNvSpPr>
          <p:nvPr/>
        </p:nvSpPr>
        <p:spPr bwMode="auto">
          <a:xfrm>
            <a:off x="611188" y="284163"/>
            <a:ext cx="2509837" cy="498475"/>
          </a:xfrm>
          <a:prstGeom prst="rect">
            <a:avLst/>
          </a:prstGeom>
          <a:solidFill>
            <a:srgbClr val="0000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2600" dirty="0">
                <a:solidFill>
                  <a:schemeClr val="accent3"/>
                </a:solidFill>
                <a:latin typeface="Arial Narrow" panose="020B0606020202030204" pitchFamily="34" charset="0"/>
              </a:rPr>
              <a:t>The </a:t>
            </a:r>
            <a:r>
              <a:rPr lang="fr-BE" altLang="tr-TR" sz="2600" dirty="0" err="1">
                <a:solidFill>
                  <a:schemeClr val="accent3"/>
                </a:solidFill>
                <a:latin typeface="Arial Narrow" panose="020B0606020202030204" pitchFamily="34" charset="0"/>
              </a:rPr>
              <a:t>follicular</a:t>
            </a:r>
            <a:r>
              <a:rPr lang="fr-BE" altLang="tr-TR" sz="2600" dirty="0">
                <a:solidFill>
                  <a:schemeClr val="accent3"/>
                </a:solidFill>
                <a:latin typeface="Arial Narrow" panose="020B0606020202030204" pitchFamily="34" charset="0"/>
              </a:rPr>
              <a:t> </a:t>
            </a:r>
            <a:r>
              <a:rPr lang="fr-BE" altLang="tr-TR" sz="2600" dirty="0" err="1">
                <a:solidFill>
                  <a:schemeClr val="accent3"/>
                </a:solidFill>
                <a:latin typeface="Arial Narrow" panose="020B0606020202030204" pitchFamily="34" charset="0"/>
              </a:rPr>
              <a:t>wave</a:t>
            </a:r>
            <a:r>
              <a:rPr lang="fr-BE" altLang="tr-TR" sz="2600" dirty="0">
                <a:solidFill>
                  <a:schemeClr val="accent3"/>
                </a:solidFill>
                <a:latin typeface="Arial Narrow" panose="020B0606020202030204" pitchFamily="34" charset="0"/>
              </a:rPr>
              <a:t> </a:t>
            </a:r>
            <a:endParaRPr lang="fr-FR" altLang="tr-TR" sz="2600" dirty="0">
              <a:solidFill>
                <a:schemeClr val="accent3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8243" name="Connecteur droit 50"/>
          <p:cNvCxnSpPr>
            <a:cxnSpLocks noChangeShapeType="1"/>
          </p:cNvCxnSpPr>
          <p:nvPr/>
        </p:nvCxnSpPr>
        <p:spPr bwMode="auto">
          <a:xfrm>
            <a:off x="779463" y="5680075"/>
            <a:ext cx="7634287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4" name="Connecteur droit 52"/>
          <p:cNvCxnSpPr>
            <a:cxnSpLocks noChangeShapeType="1"/>
          </p:cNvCxnSpPr>
          <p:nvPr/>
        </p:nvCxnSpPr>
        <p:spPr bwMode="auto">
          <a:xfrm>
            <a:off x="2022475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5" name="Connecteur droit 53"/>
          <p:cNvCxnSpPr>
            <a:cxnSpLocks noChangeShapeType="1"/>
          </p:cNvCxnSpPr>
          <p:nvPr/>
        </p:nvCxnSpPr>
        <p:spPr bwMode="auto">
          <a:xfrm>
            <a:off x="231616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6" name="Connecteur droit 54"/>
          <p:cNvCxnSpPr>
            <a:cxnSpLocks noChangeShapeType="1"/>
          </p:cNvCxnSpPr>
          <p:nvPr/>
        </p:nvCxnSpPr>
        <p:spPr bwMode="auto">
          <a:xfrm>
            <a:off x="2609850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7" name="Connecteur droit 55"/>
          <p:cNvCxnSpPr>
            <a:cxnSpLocks noChangeShapeType="1"/>
          </p:cNvCxnSpPr>
          <p:nvPr/>
        </p:nvCxnSpPr>
        <p:spPr bwMode="auto">
          <a:xfrm>
            <a:off x="290353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8" name="Connecteur droit 56"/>
          <p:cNvCxnSpPr>
            <a:cxnSpLocks noChangeShapeType="1"/>
          </p:cNvCxnSpPr>
          <p:nvPr/>
        </p:nvCxnSpPr>
        <p:spPr bwMode="auto">
          <a:xfrm>
            <a:off x="319563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9" name="Connecteur droit 57"/>
          <p:cNvCxnSpPr>
            <a:cxnSpLocks noChangeShapeType="1"/>
          </p:cNvCxnSpPr>
          <p:nvPr/>
        </p:nvCxnSpPr>
        <p:spPr bwMode="auto">
          <a:xfrm>
            <a:off x="3489325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0" name="Connecteur droit 58"/>
          <p:cNvCxnSpPr>
            <a:cxnSpLocks noChangeShapeType="1"/>
          </p:cNvCxnSpPr>
          <p:nvPr/>
        </p:nvCxnSpPr>
        <p:spPr bwMode="auto">
          <a:xfrm>
            <a:off x="377983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1" name="Connecteur droit 60"/>
          <p:cNvCxnSpPr>
            <a:cxnSpLocks noChangeShapeType="1"/>
          </p:cNvCxnSpPr>
          <p:nvPr/>
        </p:nvCxnSpPr>
        <p:spPr bwMode="auto">
          <a:xfrm>
            <a:off x="407828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2" name="Connecteur droit 61"/>
          <p:cNvCxnSpPr>
            <a:cxnSpLocks noChangeShapeType="1"/>
          </p:cNvCxnSpPr>
          <p:nvPr/>
        </p:nvCxnSpPr>
        <p:spPr bwMode="auto">
          <a:xfrm>
            <a:off x="4368800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3" name="Connecteur droit 62"/>
          <p:cNvCxnSpPr>
            <a:cxnSpLocks noChangeShapeType="1"/>
          </p:cNvCxnSpPr>
          <p:nvPr/>
        </p:nvCxnSpPr>
        <p:spPr bwMode="auto">
          <a:xfrm>
            <a:off x="4664075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4" name="Connecteur droit 63"/>
          <p:cNvCxnSpPr>
            <a:cxnSpLocks noChangeShapeType="1"/>
          </p:cNvCxnSpPr>
          <p:nvPr/>
        </p:nvCxnSpPr>
        <p:spPr bwMode="auto">
          <a:xfrm>
            <a:off x="495458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5" name="Connecteur droit 64"/>
          <p:cNvCxnSpPr>
            <a:cxnSpLocks noChangeShapeType="1"/>
          </p:cNvCxnSpPr>
          <p:nvPr/>
        </p:nvCxnSpPr>
        <p:spPr bwMode="auto">
          <a:xfrm>
            <a:off x="524986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6" name="Connecteur droit 65"/>
          <p:cNvCxnSpPr>
            <a:cxnSpLocks noChangeShapeType="1"/>
          </p:cNvCxnSpPr>
          <p:nvPr/>
        </p:nvCxnSpPr>
        <p:spPr bwMode="auto">
          <a:xfrm>
            <a:off x="554196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7" name="Connecteur droit 66"/>
          <p:cNvCxnSpPr>
            <a:cxnSpLocks noChangeShapeType="1"/>
          </p:cNvCxnSpPr>
          <p:nvPr/>
        </p:nvCxnSpPr>
        <p:spPr bwMode="auto">
          <a:xfrm>
            <a:off x="5835650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8" name="Connecteur droit 67"/>
          <p:cNvCxnSpPr>
            <a:cxnSpLocks noChangeShapeType="1"/>
          </p:cNvCxnSpPr>
          <p:nvPr/>
        </p:nvCxnSpPr>
        <p:spPr bwMode="auto">
          <a:xfrm>
            <a:off x="612933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9" name="Connecteur droit 68"/>
          <p:cNvCxnSpPr>
            <a:cxnSpLocks noChangeShapeType="1"/>
          </p:cNvCxnSpPr>
          <p:nvPr/>
        </p:nvCxnSpPr>
        <p:spPr bwMode="auto">
          <a:xfrm>
            <a:off x="6423025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60" name="Connecteur droit 69"/>
          <p:cNvCxnSpPr>
            <a:cxnSpLocks noChangeShapeType="1"/>
          </p:cNvCxnSpPr>
          <p:nvPr/>
        </p:nvCxnSpPr>
        <p:spPr bwMode="auto">
          <a:xfrm>
            <a:off x="671671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61" name="Connecteur droit 70"/>
          <p:cNvCxnSpPr>
            <a:cxnSpLocks noChangeShapeType="1"/>
          </p:cNvCxnSpPr>
          <p:nvPr/>
        </p:nvCxnSpPr>
        <p:spPr bwMode="auto">
          <a:xfrm>
            <a:off x="700881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62" name="Connecteur droit 71"/>
          <p:cNvCxnSpPr>
            <a:cxnSpLocks noChangeShapeType="1"/>
          </p:cNvCxnSpPr>
          <p:nvPr/>
        </p:nvCxnSpPr>
        <p:spPr bwMode="auto">
          <a:xfrm>
            <a:off x="7300913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63" name="Connecteur droit 72"/>
          <p:cNvCxnSpPr>
            <a:cxnSpLocks noChangeShapeType="1"/>
          </p:cNvCxnSpPr>
          <p:nvPr/>
        </p:nvCxnSpPr>
        <p:spPr bwMode="auto">
          <a:xfrm>
            <a:off x="7594600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64" name="Connecteur droit 73"/>
          <p:cNvCxnSpPr>
            <a:cxnSpLocks noChangeShapeType="1"/>
          </p:cNvCxnSpPr>
          <p:nvPr/>
        </p:nvCxnSpPr>
        <p:spPr bwMode="auto">
          <a:xfrm>
            <a:off x="7888288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65" name="ZoneTexte 78"/>
          <p:cNvSpPr txBox="1">
            <a:spLocks noChangeArrowheads="1"/>
          </p:cNvSpPr>
          <p:nvPr/>
        </p:nvSpPr>
        <p:spPr bwMode="auto">
          <a:xfrm>
            <a:off x="1730375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66" name="ZoneTexte 79"/>
          <p:cNvSpPr txBox="1">
            <a:spLocks noChangeArrowheads="1"/>
          </p:cNvSpPr>
          <p:nvPr/>
        </p:nvSpPr>
        <p:spPr bwMode="auto">
          <a:xfrm>
            <a:off x="2022475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67" name="ZoneTexte 80"/>
          <p:cNvSpPr txBox="1">
            <a:spLocks noChangeArrowheads="1"/>
          </p:cNvSpPr>
          <p:nvPr/>
        </p:nvSpPr>
        <p:spPr bwMode="auto">
          <a:xfrm>
            <a:off x="2316163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68" name="ZoneTexte 90"/>
          <p:cNvSpPr txBox="1">
            <a:spLocks noChangeArrowheads="1"/>
          </p:cNvSpPr>
          <p:nvPr/>
        </p:nvSpPr>
        <p:spPr bwMode="auto">
          <a:xfrm>
            <a:off x="2609850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69" name="ZoneTexte 91"/>
          <p:cNvSpPr txBox="1">
            <a:spLocks noChangeArrowheads="1"/>
          </p:cNvSpPr>
          <p:nvPr/>
        </p:nvSpPr>
        <p:spPr bwMode="auto">
          <a:xfrm>
            <a:off x="2903538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0" name="ZoneTexte 92"/>
          <p:cNvSpPr txBox="1">
            <a:spLocks noChangeArrowheads="1"/>
          </p:cNvSpPr>
          <p:nvPr/>
        </p:nvSpPr>
        <p:spPr bwMode="auto">
          <a:xfrm>
            <a:off x="3195638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1" name="ZoneTexte 93"/>
          <p:cNvSpPr txBox="1">
            <a:spLocks noChangeArrowheads="1"/>
          </p:cNvSpPr>
          <p:nvPr/>
        </p:nvSpPr>
        <p:spPr bwMode="auto">
          <a:xfrm>
            <a:off x="3489325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2" name="ZoneTexte 94"/>
          <p:cNvSpPr txBox="1">
            <a:spLocks noChangeArrowheads="1"/>
          </p:cNvSpPr>
          <p:nvPr/>
        </p:nvSpPr>
        <p:spPr bwMode="auto">
          <a:xfrm>
            <a:off x="3779838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3" name="ZoneTexte 95"/>
          <p:cNvSpPr txBox="1">
            <a:spLocks noChangeArrowheads="1"/>
          </p:cNvSpPr>
          <p:nvPr/>
        </p:nvSpPr>
        <p:spPr bwMode="auto">
          <a:xfrm>
            <a:off x="4078288" y="57927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4" name="ZoneTexte 96"/>
          <p:cNvSpPr txBox="1">
            <a:spLocks noChangeArrowheads="1"/>
          </p:cNvSpPr>
          <p:nvPr/>
        </p:nvSpPr>
        <p:spPr bwMode="auto">
          <a:xfrm>
            <a:off x="4368800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5" name="ZoneTexte 97"/>
          <p:cNvSpPr txBox="1">
            <a:spLocks noChangeArrowheads="1"/>
          </p:cNvSpPr>
          <p:nvPr/>
        </p:nvSpPr>
        <p:spPr bwMode="auto">
          <a:xfrm>
            <a:off x="4664075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6" name="ZoneTexte 98"/>
          <p:cNvSpPr txBox="1">
            <a:spLocks noChangeArrowheads="1"/>
          </p:cNvSpPr>
          <p:nvPr/>
        </p:nvSpPr>
        <p:spPr bwMode="auto">
          <a:xfrm>
            <a:off x="4954588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7" name="ZoneTexte 99"/>
          <p:cNvSpPr txBox="1">
            <a:spLocks noChangeArrowheads="1"/>
          </p:cNvSpPr>
          <p:nvPr/>
        </p:nvSpPr>
        <p:spPr bwMode="auto">
          <a:xfrm>
            <a:off x="5249863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8" name="ZoneTexte 100"/>
          <p:cNvSpPr txBox="1">
            <a:spLocks noChangeArrowheads="1"/>
          </p:cNvSpPr>
          <p:nvPr/>
        </p:nvSpPr>
        <p:spPr bwMode="auto">
          <a:xfrm>
            <a:off x="5541963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79" name="ZoneTexte 101"/>
          <p:cNvSpPr txBox="1">
            <a:spLocks noChangeArrowheads="1"/>
          </p:cNvSpPr>
          <p:nvPr/>
        </p:nvSpPr>
        <p:spPr bwMode="auto">
          <a:xfrm>
            <a:off x="5835650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0" name="ZoneTexte 102"/>
          <p:cNvSpPr txBox="1">
            <a:spLocks noChangeArrowheads="1"/>
          </p:cNvSpPr>
          <p:nvPr/>
        </p:nvSpPr>
        <p:spPr bwMode="auto">
          <a:xfrm>
            <a:off x="6129338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16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1" name="ZoneTexte 103"/>
          <p:cNvSpPr txBox="1">
            <a:spLocks noChangeArrowheads="1"/>
          </p:cNvSpPr>
          <p:nvPr/>
        </p:nvSpPr>
        <p:spPr bwMode="auto">
          <a:xfrm>
            <a:off x="6423025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2" name="ZoneTexte 104"/>
          <p:cNvSpPr txBox="1">
            <a:spLocks noChangeArrowheads="1"/>
          </p:cNvSpPr>
          <p:nvPr/>
        </p:nvSpPr>
        <p:spPr bwMode="auto">
          <a:xfrm>
            <a:off x="6716713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3" name="ZoneTexte 105"/>
          <p:cNvSpPr txBox="1">
            <a:spLocks noChangeArrowheads="1"/>
          </p:cNvSpPr>
          <p:nvPr/>
        </p:nvSpPr>
        <p:spPr bwMode="auto">
          <a:xfrm>
            <a:off x="7008813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19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4" name="ZoneTexte 106"/>
          <p:cNvSpPr txBox="1">
            <a:spLocks noChangeArrowheads="1"/>
          </p:cNvSpPr>
          <p:nvPr/>
        </p:nvSpPr>
        <p:spPr bwMode="auto">
          <a:xfrm>
            <a:off x="7300913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85" name="ZoneTexte 107"/>
          <p:cNvSpPr txBox="1">
            <a:spLocks noChangeArrowheads="1"/>
          </p:cNvSpPr>
          <p:nvPr/>
        </p:nvSpPr>
        <p:spPr bwMode="auto">
          <a:xfrm>
            <a:off x="7594600" y="57927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8286" name="Connecteur droit 113"/>
          <p:cNvCxnSpPr>
            <a:cxnSpLocks noChangeShapeType="1"/>
          </p:cNvCxnSpPr>
          <p:nvPr/>
        </p:nvCxnSpPr>
        <p:spPr bwMode="auto">
          <a:xfrm>
            <a:off x="1774825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87" name="Connecteur droit 143"/>
          <p:cNvCxnSpPr>
            <a:cxnSpLocks noChangeShapeType="1"/>
          </p:cNvCxnSpPr>
          <p:nvPr/>
        </p:nvCxnSpPr>
        <p:spPr bwMode="auto">
          <a:xfrm>
            <a:off x="1504950" y="56483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88" name="ZoneTexte 78"/>
          <p:cNvSpPr txBox="1">
            <a:spLocks noChangeArrowheads="1"/>
          </p:cNvSpPr>
          <p:nvPr/>
        </p:nvSpPr>
        <p:spPr bwMode="auto">
          <a:xfrm>
            <a:off x="1503363" y="5791200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8289" name="Connecteur droit 73"/>
          <p:cNvCxnSpPr>
            <a:cxnSpLocks noChangeShapeType="1"/>
          </p:cNvCxnSpPr>
          <p:nvPr/>
        </p:nvCxnSpPr>
        <p:spPr bwMode="auto">
          <a:xfrm>
            <a:off x="8167688" y="5678488"/>
            <a:ext cx="0" cy="14287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90" name="ZoneTexte 107"/>
          <p:cNvSpPr txBox="1">
            <a:spLocks noChangeArrowheads="1"/>
          </p:cNvSpPr>
          <p:nvPr/>
        </p:nvSpPr>
        <p:spPr bwMode="auto">
          <a:xfrm>
            <a:off x="7939088" y="5791200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8291" name="Connecteur droit 143"/>
          <p:cNvCxnSpPr>
            <a:cxnSpLocks noChangeShapeType="1"/>
          </p:cNvCxnSpPr>
          <p:nvPr/>
        </p:nvCxnSpPr>
        <p:spPr bwMode="auto">
          <a:xfrm>
            <a:off x="1277938" y="5678488"/>
            <a:ext cx="0" cy="14287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92" name="Connecteur droit 143"/>
          <p:cNvCxnSpPr>
            <a:cxnSpLocks noChangeShapeType="1"/>
          </p:cNvCxnSpPr>
          <p:nvPr/>
        </p:nvCxnSpPr>
        <p:spPr bwMode="auto">
          <a:xfrm>
            <a:off x="1028700" y="568007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93" name="ZoneTexte 78"/>
          <p:cNvSpPr txBox="1">
            <a:spLocks noChangeArrowheads="1"/>
          </p:cNvSpPr>
          <p:nvPr/>
        </p:nvSpPr>
        <p:spPr bwMode="auto">
          <a:xfrm>
            <a:off x="1204913" y="5791200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94" name="ZoneTexte 78"/>
          <p:cNvSpPr txBox="1">
            <a:spLocks noChangeArrowheads="1"/>
          </p:cNvSpPr>
          <p:nvPr/>
        </p:nvSpPr>
        <p:spPr bwMode="auto">
          <a:xfrm>
            <a:off x="944563" y="5792788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8295" name="ZoneTexte 78"/>
          <p:cNvSpPr txBox="1">
            <a:spLocks noChangeArrowheads="1"/>
          </p:cNvSpPr>
          <p:nvPr/>
        </p:nvSpPr>
        <p:spPr bwMode="auto">
          <a:xfrm>
            <a:off x="611188" y="5792788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8296" name="Connecteur droit 73"/>
          <p:cNvCxnSpPr>
            <a:cxnSpLocks noChangeShapeType="1"/>
          </p:cNvCxnSpPr>
          <p:nvPr/>
        </p:nvCxnSpPr>
        <p:spPr bwMode="auto">
          <a:xfrm>
            <a:off x="779463" y="568007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8297" name="Group 151"/>
          <p:cNvGrpSpPr>
            <a:grpSpLocks/>
          </p:cNvGrpSpPr>
          <p:nvPr/>
        </p:nvGrpSpPr>
        <p:grpSpPr bwMode="auto">
          <a:xfrm>
            <a:off x="755650" y="908050"/>
            <a:ext cx="560388" cy="4524375"/>
            <a:chOff x="476" y="572"/>
            <a:chExt cx="353" cy="2850"/>
          </a:xfrm>
        </p:grpSpPr>
        <p:sp>
          <p:nvSpPr>
            <p:cNvPr id="138298" name="Text Box 128"/>
            <p:cNvSpPr txBox="1">
              <a:spLocks noChangeArrowheads="1"/>
            </p:cNvSpPr>
            <p:nvPr/>
          </p:nvSpPr>
          <p:spPr bwMode="auto">
            <a:xfrm>
              <a:off x="612" y="3249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BE" altLang="tr-TR" sz="1200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fr-FR" altLang="tr-TR" sz="12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38299" name="Group 150"/>
            <p:cNvGrpSpPr>
              <a:grpSpLocks/>
            </p:cNvGrpSpPr>
            <p:nvPr/>
          </p:nvGrpSpPr>
          <p:grpSpPr bwMode="auto">
            <a:xfrm>
              <a:off x="476" y="572"/>
              <a:ext cx="353" cy="2800"/>
              <a:chOff x="463" y="675"/>
              <a:chExt cx="353" cy="2800"/>
            </a:xfrm>
          </p:grpSpPr>
          <p:grpSp>
            <p:nvGrpSpPr>
              <p:cNvPr id="138300" name="Group 147"/>
              <p:cNvGrpSpPr>
                <a:grpSpLocks/>
              </p:cNvGrpSpPr>
              <p:nvPr/>
            </p:nvGrpSpPr>
            <p:grpSpPr bwMode="auto">
              <a:xfrm>
                <a:off x="521" y="935"/>
                <a:ext cx="295" cy="2540"/>
                <a:chOff x="521" y="935"/>
                <a:chExt cx="295" cy="2540"/>
              </a:xfrm>
            </p:grpSpPr>
            <p:sp>
              <p:nvSpPr>
                <p:cNvPr id="138301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521" y="981"/>
                  <a:ext cx="0" cy="2494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2" name="Line 109"/>
                <p:cNvSpPr>
                  <a:spLocks noChangeShapeType="1"/>
                </p:cNvSpPr>
                <p:nvPr/>
              </p:nvSpPr>
              <p:spPr bwMode="auto">
                <a:xfrm>
                  <a:off x="521" y="347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3" name="Line 110"/>
                <p:cNvSpPr>
                  <a:spLocks noChangeShapeType="1"/>
                </p:cNvSpPr>
                <p:nvPr/>
              </p:nvSpPr>
              <p:spPr bwMode="auto">
                <a:xfrm>
                  <a:off x="521" y="333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4" name="Line 111"/>
                <p:cNvSpPr>
                  <a:spLocks noChangeShapeType="1"/>
                </p:cNvSpPr>
                <p:nvPr/>
              </p:nvSpPr>
              <p:spPr bwMode="auto">
                <a:xfrm>
                  <a:off x="521" y="320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5" name="Line 112"/>
                <p:cNvSpPr>
                  <a:spLocks noChangeShapeType="1"/>
                </p:cNvSpPr>
                <p:nvPr/>
              </p:nvSpPr>
              <p:spPr bwMode="auto">
                <a:xfrm>
                  <a:off x="521" y="3067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6" name="Line 113"/>
                <p:cNvSpPr>
                  <a:spLocks noChangeShapeType="1"/>
                </p:cNvSpPr>
                <p:nvPr/>
              </p:nvSpPr>
              <p:spPr bwMode="auto">
                <a:xfrm>
                  <a:off x="521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7" name="Line 114"/>
                <p:cNvSpPr>
                  <a:spLocks noChangeShapeType="1"/>
                </p:cNvSpPr>
                <p:nvPr/>
              </p:nvSpPr>
              <p:spPr bwMode="auto">
                <a:xfrm>
                  <a:off x="521" y="279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8" name="Line 115"/>
                <p:cNvSpPr>
                  <a:spLocks noChangeShapeType="1"/>
                </p:cNvSpPr>
                <p:nvPr/>
              </p:nvSpPr>
              <p:spPr bwMode="auto">
                <a:xfrm>
                  <a:off x="521" y="265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09" name="Line 116"/>
                <p:cNvSpPr>
                  <a:spLocks noChangeShapeType="1"/>
                </p:cNvSpPr>
                <p:nvPr/>
              </p:nvSpPr>
              <p:spPr bwMode="auto">
                <a:xfrm>
                  <a:off x="521" y="252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0" name="Line 117"/>
                <p:cNvSpPr>
                  <a:spLocks noChangeShapeType="1"/>
                </p:cNvSpPr>
                <p:nvPr/>
              </p:nvSpPr>
              <p:spPr bwMode="auto">
                <a:xfrm>
                  <a:off x="521" y="2387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1" name="Line 118"/>
                <p:cNvSpPr>
                  <a:spLocks noChangeShapeType="1"/>
                </p:cNvSpPr>
                <p:nvPr/>
              </p:nvSpPr>
              <p:spPr bwMode="auto">
                <a:xfrm>
                  <a:off x="521" y="225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2" name="Line 119"/>
                <p:cNvSpPr>
                  <a:spLocks noChangeShapeType="1"/>
                </p:cNvSpPr>
                <p:nvPr/>
              </p:nvSpPr>
              <p:spPr bwMode="auto">
                <a:xfrm>
                  <a:off x="521" y="211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3" name="Line 120"/>
                <p:cNvSpPr>
                  <a:spLocks noChangeShapeType="1"/>
                </p:cNvSpPr>
                <p:nvPr/>
              </p:nvSpPr>
              <p:spPr bwMode="auto">
                <a:xfrm>
                  <a:off x="521" y="197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4" name="Line 121"/>
                <p:cNvSpPr>
                  <a:spLocks noChangeShapeType="1"/>
                </p:cNvSpPr>
                <p:nvPr/>
              </p:nvSpPr>
              <p:spPr bwMode="auto">
                <a:xfrm>
                  <a:off x="521" y="184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5" name="Line 122"/>
                <p:cNvSpPr>
                  <a:spLocks noChangeShapeType="1"/>
                </p:cNvSpPr>
                <p:nvPr/>
              </p:nvSpPr>
              <p:spPr bwMode="auto">
                <a:xfrm>
                  <a:off x="521" y="170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6" name="Line 123"/>
                <p:cNvSpPr>
                  <a:spLocks noChangeShapeType="1"/>
                </p:cNvSpPr>
                <p:nvPr/>
              </p:nvSpPr>
              <p:spPr bwMode="auto">
                <a:xfrm>
                  <a:off x="521" y="157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7" name="Line 124"/>
                <p:cNvSpPr>
                  <a:spLocks noChangeShapeType="1"/>
                </p:cNvSpPr>
                <p:nvPr/>
              </p:nvSpPr>
              <p:spPr bwMode="auto">
                <a:xfrm>
                  <a:off x="521" y="1434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8" name="Line 125"/>
                <p:cNvSpPr>
                  <a:spLocks noChangeShapeType="1"/>
                </p:cNvSpPr>
                <p:nvPr/>
              </p:nvSpPr>
              <p:spPr bwMode="auto">
                <a:xfrm>
                  <a:off x="521" y="1298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19" name="Line 126"/>
                <p:cNvSpPr>
                  <a:spLocks noChangeShapeType="1"/>
                </p:cNvSpPr>
                <p:nvPr/>
              </p:nvSpPr>
              <p:spPr bwMode="auto">
                <a:xfrm>
                  <a:off x="521" y="116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20" name="Line 127"/>
                <p:cNvSpPr>
                  <a:spLocks noChangeShapeType="1"/>
                </p:cNvSpPr>
                <p:nvPr/>
              </p:nvSpPr>
              <p:spPr bwMode="auto">
                <a:xfrm>
                  <a:off x="521" y="102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8321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612" y="2432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9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2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612" y="2568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8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3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612" y="2704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7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4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12" y="2840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6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5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612" y="2976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5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6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612" y="3113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4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7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612" y="3249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3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8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612" y="1344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17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29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612" y="2296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10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0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612" y="1480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16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1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612" y="1616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15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2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612" y="1752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14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3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12" y="1888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12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4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612" y="2024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12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5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612" y="2160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11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6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612" y="1207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18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7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612" y="935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20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8338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612" y="1071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19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38339" name="Text Box 149"/>
              <p:cNvSpPr txBox="1">
                <a:spLocks noChangeArrowheads="1"/>
              </p:cNvSpPr>
              <p:nvPr/>
            </p:nvSpPr>
            <p:spPr bwMode="auto">
              <a:xfrm>
                <a:off x="463" y="675"/>
                <a:ext cx="3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fr-BE" altLang="tr-TR" sz="18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mm</a:t>
                </a:r>
                <a:endParaRPr lang="fr-FR" altLang="tr-TR" sz="180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138340" name="Group 312"/>
          <p:cNvGrpSpPr>
            <a:grpSpLocks/>
          </p:cNvGrpSpPr>
          <p:nvPr/>
        </p:nvGrpSpPr>
        <p:grpSpPr bwMode="auto">
          <a:xfrm>
            <a:off x="1476375" y="5445125"/>
            <a:ext cx="6338888" cy="142875"/>
            <a:chOff x="930" y="3430"/>
            <a:chExt cx="3993" cy="90"/>
          </a:xfrm>
        </p:grpSpPr>
        <p:grpSp>
          <p:nvGrpSpPr>
            <p:cNvPr id="138341" name="Group 160"/>
            <p:cNvGrpSpPr>
              <a:grpSpLocks/>
            </p:cNvGrpSpPr>
            <p:nvPr/>
          </p:nvGrpSpPr>
          <p:grpSpPr bwMode="auto">
            <a:xfrm>
              <a:off x="930" y="3430"/>
              <a:ext cx="182" cy="90"/>
              <a:chOff x="2381" y="2024"/>
              <a:chExt cx="271" cy="136"/>
            </a:xfrm>
          </p:grpSpPr>
          <p:sp>
            <p:nvSpPr>
              <p:cNvPr id="138342" name="Oval 152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43" name="Oval 153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44" name="Oval 154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45" name="Oval 155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46" name="Oval 156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47" name="Group 174"/>
            <p:cNvGrpSpPr>
              <a:grpSpLocks/>
            </p:cNvGrpSpPr>
            <p:nvPr/>
          </p:nvGrpSpPr>
          <p:grpSpPr bwMode="auto">
            <a:xfrm>
              <a:off x="1111" y="3430"/>
              <a:ext cx="182" cy="90"/>
              <a:chOff x="2381" y="2024"/>
              <a:chExt cx="271" cy="136"/>
            </a:xfrm>
          </p:grpSpPr>
          <p:sp>
            <p:nvSpPr>
              <p:cNvPr id="138348" name="Oval 17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49" name="Oval 17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0" name="Oval 17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1" name="Oval 17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2" name="Oval 17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53" name="Group 180"/>
            <p:cNvGrpSpPr>
              <a:grpSpLocks/>
            </p:cNvGrpSpPr>
            <p:nvPr/>
          </p:nvGrpSpPr>
          <p:grpSpPr bwMode="auto">
            <a:xfrm>
              <a:off x="1837" y="3430"/>
              <a:ext cx="182" cy="90"/>
              <a:chOff x="2381" y="2024"/>
              <a:chExt cx="271" cy="136"/>
            </a:xfrm>
          </p:grpSpPr>
          <p:sp>
            <p:nvSpPr>
              <p:cNvPr id="138354" name="Oval 18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5" name="Oval 18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6" name="Oval 18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7" name="Oval 18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58" name="Oval 18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59" name="Group 186"/>
            <p:cNvGrpSpPr>
              <a:grpSpLocks/>
            </p:cNvGrpSpPr>
            <p:nvPr/>
          </p:nvGrpSpPr>
          <p:grpSpPr bwMode="auto">
            <a:xfrm>
              <a:off x="1474" y="3430"/>
              <a:ext cx="182" cy="90"/>
              <a:chOff x="2381" y="2024"/>
              <a:chExt cx="271" cy="136"/>
            </a:xfrm>
          </p:grpSpPr>
          <p:sp>
            <p:nvSpPr>
              <p:cNvPr id="138360" name="Oval 18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1" name="Oval 18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2" name="Oval 18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3" name="Oval 19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4" name="Oval 19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65" name="Group 192"/>
            <p:cNvGrpSpPr>
              <a:grpSpLocks/>
            </p:cNvGrpSpPr>
            <p:nvPr/>
          </p:nvGrpSpPr>
          <p:grpSpPr bwMode="auto">
            <a:xfrm>
              <a:off x="1655" y="3430"/>
              <a:ext cx="182" cy="90"/>
              <a:chOff x="2381" y="2024"/>
              <a:chExt cx="271" cy="136"/>
            </a:xfrm>
          </p:grpSpPr>
          <p:sp>
            <p:nvSpPr>
              <p:cNvPr id="138366" name="Oval 19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7" name="Oval 19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8" name="Oval 19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69" name="Oval 19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0" name="Oval 19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71" name="Group 198"/>
            <p:cNvGrpSpPr>
              <a:grpSpLocks/>
            </p:cNvGrpSpPr>
            <p:nvPr/>
          </p:nvGrpSpPr>
          <p:grpSpPr bwMode="auto">
            <a:xfrm>
              <a:off x="1292" y="3430"/>
              <a:ext cx="182" cy="90"/>
              <a:chOff x="2381" y="2024"/>
              <a:chExt cx="271" cy="136"/>
            </a:xfrm>
          </p:grpSpPr>
          <p:sp>
            <p:nvSpPr>
              <p:cNvPr id="138372" name="Oval 19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3" name="Oval 20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4" name="Oval 20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5" name="Oval 20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6" name="Oval 20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77" name="Group 204"/>
            <p:cNvGrpSpPr>
              <a:grpSpLocks/>
            </p:cNvGrpSpPr>
            <p:nvPr/>
          </p:nvGrpSpPr>
          <p:grpSpPr bwMode="auto">
            <a:xfrm>
              <a:off x="2880" y="3430"/>
              <a:ext cx="182" cy="90"/>
              <a:chOff x="2381" y="2024"/>
              <a:chExt cx="271" cy="136"/>
            </a:xfrm>
          </p:grpSpPr>
          <p:sp>
            <p:nvSpPr>
              <p:cNvPr id="138378" name="Oval 20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79" name="Oval 20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0" name="Oval 20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1" name="Oval 20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2" name="Oval 20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83" name="Group 210"/>
            <p:cNvGrpSpPr>
              <a:grpSpLocks/>
            </p:cNvGrpSpPr>
            <p:nvPr/>
          </p:nvGrpSpPr>
          <p:grpSpPr bwMode="auto">
            <a:xfrm>
              <a:off x="2699" y="3430"/>
              <a:ext cx="182" cy="90"/>
              <a:chOff x="2381" y="2024"/>
              <a:chExt cx="271" cy="136"/>
            </a:xfrm>
          </p:grpSpPr>
          <p:sp>
            <p:nvSpPr>
              <p:cNvPr id="138384" name="Oval 21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5" name="Oval 21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6" name="Oval 21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7" name="Oval 21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88" name="Oval 21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89" name="Group 216"/>
            <p:cNvGrpSpPr>
              <a:grpSpLocks/>
            </p:cNvGrpSpPr>
            <p:nvPr/>
          </p:nvGrpSpPr>
          <p:grpSpPr bwMode="auto">
            <a:xfrm>
              <a:off x="2562" y="3430"/>
              <a:ext cx="182" cy="90"/>
              <a:chOff x="2381" y="2024"/>
              <a:chExt cx="271" cy="136"/>
            </a:xfrm>
          </p:grpSpPr>
          <p:sp>
            <p:nvSpPr>
              <p:cNvPr id="138390" name="Oval 21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1" name="Oval 21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2" name="Oval 21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3" name="Oval 22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4" name="Oval 22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395" name="Group 222"/>
            <p:cNvGrpSpPr>
              <a:grpSpLocks/>
            </p:cNvGrpSpPr>
            <p:nvPr/>
          </p:nvGrpSpPr>
          <p:grpSpPr bwMode="auto">
            <a:xfrm>
              <a:off x="2381" y="3430"/>
              <a:ext cx="182" cy="90"/>
              <a:chOff x="2381" y="2024"/>
              <a:chExt cx="271" cy="136"/>
            </a:xfrm>
          </p:grpSpPr>
          <p:sp>
            <p:nvSpPr>
              <p:cNvPr id="138396" name="Oval 22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7" name="Oval 22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8" name="Oval 22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399" name="Oval 22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0" name="Oval 22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01" name="Group 228"/>
            <p:cNvGrpSpPr>
              <a:grpSpLocks/>
            </p:cNvGrpSpPr>
            <p:nvPr/>
          </p:nvGrpSpPr>
          <p:grpSpPr bwMode="auto">
            <a:xfrm>
              <a:off x="2200" y="3430"/>
              <a:ext cx="182" cy="90"/>
              <a:chOff x="2381" y="2024"/>
              <a:chExt cx="271" cy="136"/>
            </a:xfrm>
          </p:grpSpPr>
          <p:sp>
            <p:nvSpPr>
              <p:cNvPr id="138402" name="Oval 22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3" name="Oval 23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4" name="Oval 23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5" name="Oval 23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6" name="Oval 23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07" name="Group 234"/>
            <p:cNvGrpSpPr>
              <a:grpSpLocks/>
            </p:cNvGrpSpPr>
            <p:nvPr/>
          </p:nvGrpSpPr>
          <p:grpSpPr bwMode="auto">
            <a:xfrm>
              <a:off x="2018" y="3430"/>
              <a:ext cx="182" cy="90"/>
              <a:chOff x="2381" y="2024"/>
              <a:chExt cx="271" cy="136"/>
            </a:xfrm>
          </p:grpSpPr>
          <p:sp>
            <p:nvSpPr>
              <p:cNvPr id="138408" name="Oval 23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09" name="Oval 23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0" name="Oval 23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1" name="Oval 23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2" name="Oval 23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13" name="Group 240"/>
            <p:cNvGrpSpPr>
              <a:grpSpLocks/>
            </p:cNvGrpSpPr>
            <p:nvPr/>
          </p:nvGrpSpPr>
          <p:grpSpPr bwMode="auto">
            <a:xfrm>
              <a:off x="3924" y="3430"/>
              <a:ext cx="182" cy="90"/>
              <a:chOff x="2381" y="2024"/>
              <a:chExt cx="271" cy="136"/>
            </a:xfrm>
          </p:grpSpPr>
          <p:sp>
            <p:nvSpPr>
              <p:cNvPr id="138414" name="Oval 24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5" name="Oval 24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6" name="Oval 24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7" name="Oval 24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18" name="Oval 24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19" name="Group 246"/>
            <p:cNvGrpSpPr>
              <a:grpSpLocks/>
            </p:cNvGrpSpPr>
            <p:nvPr/>
          </p:nvGrpSpPr>
          <p:grpSpPr bwMode="auto">
            <a:xfrm>
              <a:off x="3743" y="3430"/>
              <a:ext cx="182" cy="90"/>
              <a:chOff x="2381" y="2024"/>
              <a:chExt cx="271" cy="136"/>
            </a:xfrm>
          </p:grpSpPr>
          <p:sp>
            <p:nvSpPr>
              <p:cNvPr id="138420" name="Oval 24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1" name="Oval 24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2" name="Oval 24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3" name="Oval 25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4" name="Oval 25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25" name="Group 252"/>
            <p:cNvGrpSpPr>
              <a:grpSpLocks/>
            </p:cNvGrpSpPr>
            <p:nvPr/>
          </p:nvGrpSpPr>
          <p:grpSpPr bwMode="auto">
            <a:xfrm>
              <a:off x="3606" y="3430"/>
              <a:ext cx="182" cy="90"/>
              <a:chOff x="2381" y="2024"/>
              <a:chExt cx="271" cy="136"/>
            </a:xfrm>
          </p:grpSpPr>
          <p:sp>
            <p:nvSpPr>
              <p:cNvPr id="138426" name="Oval 25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7" name="Oval 25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8" name="Oval 25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29" name="Oval 25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0" name="Oval 25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31" name="Group 258"/>
            <p:cNvGrpSpPr>
              <a:grpSpLocks/>
            </p:cNvGrpSpPr>
            <p:nvPr/>
          </p:nvGrpSpPr>
          <p:grpSpPr bwMode="auto">
            <a:xfrm>
              <a:off x="3425" y="3430"/>
              <a:ext cx="182" cy="90"/>
              <a:chOff x="2381" y="2024"/>
              <a:chExt cx="271" cy="136"/>
            </a:xfrm>
          </p:grpSpPr>
          <p:sp>
            <p:nvSpPr>
              <p:cNvPr id="138432" name="Oval 25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3" name="Oval 26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4" name="Oval 26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5" name="Oval 26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6" name="Oval 26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37" name="Group 264"/>
            <p:cNvGrpSpPr>
              <a:grpSpLocks/>
            </p:cNvGrpSpPr>
            <p:nvPr/>
          </p:nvGrpSpPr>
          <p:grpSpPr bwMode="auto">
            <a:xfrm>
              <a:off x="3244" y="3430"/>
              <a:ext cx="182" cy="90"/>
              <a:chOff x="2381" y="2024"/>
              <a:chExt cx="271" cy="136"/>
            </a:xfrm>
          </p:grpSpPr>
          <p:sp>
            <p:nvSpPr>
              <p:cNvPr id="138438" name="Oval 26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39" name="Oval 26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0" name="Oval 26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1" name="Oval 26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2" name="Oval 26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43" name="Group 270"/>
            <p:cNvGrpSpPr>
              <a:grpSpLocks/>
            </p:cNvGrpSpPr>
            <p:nvPr/>
          </p:nvGrpSpPr>
          <p:grpSpPr bwMode="auto">
            <a:xfrm>
              <a:off x="3062" y="3430"/>
              <a:ext cx="182" cy="90"/>
              <a:chOff x="2381" y="2024"/>
              <a:chExt cx="271" cy="136"/>
            </a:xfrm>
          </p:grpSpPr>
          <p:sp>
            <p:nvSpPr>
              <p:cNvPr id="138444" name="Oval 27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5" name="Oval 27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6" name="Oval 27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7" name="Oval 27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48" name="Oval 27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49" name="Group 282"/>
            <p:cNvGrpSpPr>
              <a:grpSpLocks/>
            </p:cNvGrpSpPr>
            <p:nvPr/>
          </p:nvGrpSpPr>
          <p:grpSpPr bwMode="auto">
            <a:xfrm>
              <a:off x="4741" y="3430"/>
              <a:ext cx="182" cy="90"/>
              <a:chOff x="2381" y="2024"/>
              <a:chExt cx="271" cy="136"/>
            </a:xfrm>
          </p:grpSpPr>
          <p:sp>
            <p:nvSpPr>
              <p:cNvPr id="138450" name="Oval 28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1" name="Oval 28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2" name="Oval 28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3" name="Oval 28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4" name="Oval 28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55" name="Group 288"/>
            <p:cNvGrpSpPr>
              <a:grpSpLocks/>
            </p:cNvGrpSpPr>
            <p:nvPr/>
          </p:nvGrpSpPr>
          <p:grpSpPr bwMode="auto">
            <a:xfrm>
              <a:off x="4604" y="3430"/>
              <a:ext cx="182" cy="90"/>
              <a:chOff x="2381" y="2024"/>
              <a:chExt cx="271" cy="136"/>
            </a:xfrm>
          </p:grpSpPr>
          <p:sp>
            <p:nvSpPr>
              <p:cNvPr id="138456" name="Oval 28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7" name="Oval 29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8" name="Oval 29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59" name="Oval 29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0" name="Oval 29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61" name="Group 294"/>
            <p:cNvGrpSpPr>
              <a:grpSpLocks/>
            </p:cNvGrpSpPr>
            <p:nvPr/>
          </p:nvGrpSpPr>
          <p:grpSpPr bwMode="auto">
            <a:xfrm>
              <a:off x="4423" y="3430"/>
              <a:ext cx="182" cy="90"/>
              <a:chOff x="2381" y="2024"/>
              <a:chExt cx="271" cy="136"/>
            </a:xfrm>
          </p:grpSpPr>
          <p:sp>
            <p:nvSpPr>
              <p:cNvPr id="138462" name="Oval 29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3" name="Oval 29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4" name="Oval 29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5" name="Oval 29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6" name="Oval 29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67" name="Group 300"/>
            <p:cNvGrpSpPr>
              <a:grpSpLocks/>
            </p:cNvGrpSpPr>
            <p:nvPr/>
          </p:nvGrpSpPr>
          <p:grpSpPr bwMode="auto">
            <a:xfrm>
              <a:off x="4242" y="3430"/>
              <a:ext cx="182" cy="90"/>
              <a:chOff x="2381" y="2024"/>
              <a:chExt cx="271" cy="136"/>
            </a:xfrm>
          </p:grpSpPr>
          <p:sp>
            <p:nvSpPr>
              <p:cNvPr id="138468" name="Oval 30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69" name="Oval 30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0" name="Oval 30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1" name="Oval 30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2" name="Oval 30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473" name="Group 306"/>
            <p:cNvGrpSpPr>
              <a:grpSpLocks/>
            </p:cNvGrpSpPr>
            <p:nvPr/>
          </p:nvGrpSpPr>
          <p:grpSpPr bwMode="auto">
            <a:xfrm>
              <a:off x="4060" y="3430"/>
              <a:ext cx="182" cy="90"/>
              <a:chOff x="2381" y="2024"/>
              <a:chExt cx="271" cy="136"/>
            </a:xfrm>
          </p:grpSpPr>
          <p:sp>
            <p:nvSpPr>
              <p:cNvPr id="138474" name="Oval 30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5" name="Oval 30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6" name="Oval 30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7" name="Oval 31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78" name="Oval 31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38479" name="Group 340"/>
          <p:cNvGrpSpPr>
            <a:grpSpLocks/>
          </p:cNvGrpSpPr>
          <p:nvPr/>
        </p:nvGrpSpPr>
        <p:grpSpPr bwMode="auto">
          <a:xfrm>
            <a:off x="1476375" y="2060575"/>
            <a:ext cx="6121400" cy="3384550"/>
            <a:chOff x="930" y="1298"/>
            <a:chExt cx="3856" cy="2132"/>
          </a:xfrm>
        </p:grpSpPr>
        <p:sp>
          <p:nvSpPr>
            <p:cNvPr id="138480" name="Oval 173"/>
            <p:cNvSpPr>
              <a:spLocks noChangeArrowheads="1"/>
            </p:cNvSpPr>
            <p:nvPr/>
          </p:nvSpPr>
          <p:spPr bwMode="auto">
            <a:xfrm>
              <a:off x="1247" y="2387"/>
              <a:ext cx="272" cy="272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grpSp>
          <p:nvGrpSpPr>
            <p:cNvPr id="138481" name="Group 342"/>
            <p:cNvGrpSpPr>
              <a:grpSpLocks/>
            </p:cNvGrpSpPr>
            <p:nvPr/>
          </p:nvGrpSpPr>
          <p:grpSpPr bwMode="auto">
            <a:xfrm>
              <a:off x="975" y="3158"/>
              <a:ext cx="227" cy="272"/>
              <a:chOff x="975" y="3158"/>
              <a:chExt cx="227" cy="272"/>
            </a:xfrm>
          </p:grpSpPr>
          <p:sp>
            <p:nvSpPr>
              <p:cNvPr id="138482" name="Oval 167"/>
              <p:cNvSpPr>
                <a:spLocks noChangeArrowheads="1"/>
              </p:cNvSpPr>
              <p:nvPr/>
            </p:nvSpPr>
            <p:spPr bwMode="auto">
              <a:xfrm>
                <a:off x="975" y="3339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3" name="Oval 313"/>
              <p:cNvSpPr>
                <a:spLocks noChangeArrowheads="1"/>
              </p:cNvSpPr>
              <p:nvPr/>
            </p:nvSpPr>
            <p:spPr bwMode="auto">
              <a:xfrm>
                <a:off x="1066" y="3339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4" name="Oval 314"/>
              <p:cNvSpPr>
                <a:spLocks noChangeArrowheads="1"/>
              </p:cNvSpPr>
              <p:nvPr/>
            </p:nvSpPr>
            <p:spPr bwMode="auto">
              <a:xfrm>
                <a:off x="1066" y="3249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5" name="Oval 315"/>
              <p:cNvSpPr>
                <a:spLocks noChangeArrowheads="1"/>
              </p:cNvSpPr>
              <p:nvPr/>
            </p:nvSpPr>
            <p:spPr bwMode="auto">
              <a:xfrm>
                <a:off x="975" y="3249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6" name="Oval 316"/>
              <p:cNvSpPr>
                <a:spLocks noChangeArrowheads="1"/>
              </p:cNvSpPr>
              <p:nvPr/>
            </p:nvSpPr>
            <p:spPr bwMode="auto">
              <a:xfrm>
                <a:off x="975" y="3158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7" name="Oval 319"/>
              <p:cNvSpPr>
                <a:spLocks noChangeArrowheads="1"/>
              </p:cNvSpPr>
              <p:nvPr/>
            </p:nvSpPr>
            <p:spPr bwMode="auto">
              <a:xfrm>
                <a:off x="1066" y="3158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8" name="Oval 327"/>
              <p:cNvSpPr>
                <a:spLocks noChangeArrowheads="1"/>
              </p:cNvSpPr>
              <p:nvPr/>
            </p:nvSpPr>
            <p:spPr bwMode="auto">
              <a:xfrm>
                <a:off x="1020" y="3203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89" name="Oval 328"/>
              <p:cNvSpPr>
                <a:spLocks noChangeArrowheads="1"/>
              </p:cNvSpPr>
              <p:nvPr/>
            </p:nvSpPr>
            <p:spPr bwMode="auto">
              <a:xfrm>
                <a:off x="1020" y="3294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0" name="Oval 329"/>
              <p:cNvSpPr>
                <a:spLocks noChangeArrowheads="1"/>
              </p:cNvSpPr>
              <p:nvPr/>
            </p:nvSpPr>
            <p:spPr bwMode="auto">
              <a:xfrm>
                <a:off x="1111" y="3203"/>
                <a:ext cx="91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8491" name="Oval 330"/>
            <p:cNvSpPr>
              <a:spLocks noChangeArrowheads="1"/>
            </p:cNvSpPr>
            <p:nvPr/>
          </p:nvSpPr>
          <p:spPr bwMode="auto">
            <a:xfrm>
              <a:off x="930" y="3022"/>
              <a:ext cx="181" cy="181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grpSp>
          <p:nvGrpSpPr>
            <p:cNvPr id="138492" name="Group 343"/>
            <p:cNvGrpSpPr>
              <a:grpSpLocks/>
            </p:cNvGrpSpPr>
            <p:nvPr/>
          </p:nvGrpSpPr>
          <p:grpSpPr bwMode="auto">
            <a:xfrm>
              <a:off x="1020" y="2614"/>
              <a:ext cx="453" cy="589"/>
              <a:chOff x="975" y="2614"/>
              <a:chExt cx="453" cy="589"/>
            </a:xfrm>
          </p:grpSpPr>
          <p:sp>
            <p:nvSpPr>
              <p:cNvPr id="138493" name="Oval 169"/>
              <p:cNvSpPr>
                <a:spLocks noChangeArrowheads="1"/>
              </p:cNvSpPr>
              <p:nvPr/>
            </p:nvSpPr>
            <p:spPr bwMode="auto">
              <a:xfrm>
                <a:off x="975" y="2886"/>
                <a:ext cx="181" cy="182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4" name="Oval 170"/>
              <p:cNvSpPr>
                <a:spLocks noChangeArrowheads="1"/>
              </p:cNvSpPr>
              <p:nvPr/>
            </p:nvSpPr>
            <p:spPr bwMode="auto">
              <a:xfrm>
                <a:off x="1020" y="2750"/>
                <a:ext cx="182" cy="18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5" name="Oval 171"/>
              <p:cNvSpPr>
                <a:spLocks noChangeArrowheads="1"/>
              </p:cNvSpPr>
              <p:nvPr/>
            </p:nvSpPr>
            <p:spPr bwMode="auto">
              <a:xfrm>
                <a:off x="1111" y="2614"/>
                <a:ext cx="182" cy="18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6" name="Oval 172"/>
              <p:cNvSpPr>
                <a:spLocks noChangeArrowheads="1"/>
              </p:cNvSpPr>
              <p:nvPr/>
            </p:nvSpPr>
            <p:spPr bwMode="auto">
              <a:xfrm>
                <a:off x="1066" y="3067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7" name="Oval 324"/>
              <p:cNvSpPr>
                <a:spLocks noChangeArrowheads="1"/>
              </p:cNvSpPr>
              <p:nvPr/>
            </p:nvSpPr>
            <p:spPr bwMode="auto">
              <a:xfrm>
                <a:off x="1111" y="2976"/>
                <a:ext cx="136" cy="13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8" name="Oval 325"/>
              <p:cNvSpPr>
                <a:spLocks noChangeArrowheads="1"/>
              </p:cNvSpPr>
              <p:nvPr/>
            </p:nvSpPr>
            <p:spPr bwMode="auto">
              <a:xfrm>
                <a:off x="1156" y="2886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499" name="Oval 326"/>
              <p:cNvSpPr>
                <a:spLocks noChangeArrowheads="1"/>
              </p:cNvSpPr>
              <p:nvPr/>
            </p:nvSpPr>
            <p:spPr bwMode="auto">
              <a:xfrm>
                <a:off x="1202" y="2795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0" name="Oval 331"/>
              <p:cNvSpPr>
                <a:spLocks noChangeArrowheads="1"/>
              </p:cNvSpPr>
              <p:nvPr/>
            </p:nvSpPr>
            <p:spPr bwMode="auto">
              <a:xfrm>
                <a:off x="1247" y="2704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1" name="Oval 332"/>
              <p:cNvSpPr>
                <a:spLocks noChangeArrowheads="1"/>
              </p:cNvSpPr>
              <p:nvPr/>
            </p:nvSpPr>
            <p:spPr bwMode="auto">
              <a:xfrm>
                <a:off x="1292" y="2614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502" name="Group 348"/>
            <p:cNvGrpSpPr>
              <a:grpSpLocks/>
            </p:cNvGrpSpPr>
            <p:nvPr/>
          </p:nvGrpSpPr>
          <p:grpSpPr bwMode="auto">
            <a:xfrm>
              <a:off x="1429" y="2614"/>
              <a:ext cx="272" cy="136"/>
              <a:chOff x="1429" y="2614"/>
              <a:chExt cx="272" cy="136"/>
            </a:xfrm>
          </p:grpSpPr>
          <p:sp>
            <p:nvSpPr>
              <p:cNvPr id="138503" name="Oval 333"/>
              <p:cNvSpPr>
                <a:spLocks noChangeArrowheads="1"/>
              </p:cNvSpPr>
              <p:nvPr/>
            </p:nvSpPr>
            <p:spPr bwMode="auto">
              <a:xfrm>
                <a:off x="1429" y="2614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4" name="Oval 334"/>
              <p:cNvSpPr>
                <a:spLocks noChangeArrowheads="1"/>
              </p:cNvSpPr>
              <p:nvPr/>
            </p:nvSpPr>
            <p:spPr bwMode="auto">
              <a:xfrm>
                <a:off x="1565" y="2614"/>
                <a:ext cx="136" cy="13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505" name="Group 349"/>
            <p:cNvGrpSpPr>
              <a:grpSpLocks/>
            </p:cNvGrpSpPr>
            <p:nvPr/>
          </p:nvGrpSpPr>
          <p:grpSpPr bwMode="auto">
            <a:xfrm>
              <a:off x="1701" y="2659"/>
              <a:ext cx="680" cy="680"/>
              <a:chOff x="1701" y="2659"/>
              <a:chExt cx="680" cy="680"/>
            </a:xfrm>
          </p:grpSpPr>
          <p:sp>
            <p:nvSpPr>
              <p:cNvPr id="138506" name="Oval 335"/>
              <p:cNvSpPr>
                <a:spLocks noChangeArrowheads="1"/>
              </p:cNvSpPr>
              <p:nvPr/>
            </p:nvSpPr>
            <p:spPr bwMode="auto">
              <a:xfrm>
                <a:off x="1701" y="2659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7" name="Oval 336"/>
              <p:cNvSpPr>
                <a:spLocks noChangeArrowheads="1"/>
              </p:cNvSpPr>
              <p:nvPr/>
            </p:nvSpPr>
            <p:spPr bwMode="auto">
              <a:xfrm>
                <a:off x="1791" y="2750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8" name="Oval 337"/>
              <p:cNvSpPr>
                <a:spLocks noChangeArrowheads="1"/>
              </p:cNvSpPr>
              <p:nvPr/>
            </p:nvSpPr>
            <p:spPr bwMode="auto">
              <a:xfrm>
                <a:off x="1882" y="2840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09" name="Oval 338"/>
              <p:cNvSpPr>
                <a:spLocks noChangeArrowheads="1"/>
              </p:cNvSpPr>
              <p:nvPr/>
            </p:nvSpPr>
            <p:spPr bwMode="auto">
              <a:xfrm>
                <a:off x="1973" y="2931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10" name="Oval 339"/>
              <p:cNvSpPr>
                <a:spLocks noChangeArrowheads="1"/>
              </p:cNvSpPr>
              <p:nvPr/>
            </p:nvSpPr>
            <p:spPr bwMode="auto">
              <a:xfrm>
                <a:off x="2064" y="3022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11" name="Oval 340"/>
              <p:cNvSpPr>
                <a:spLocks noChangeArrowheads="1"/>
              </p:cNvSpPr>
              <p:nvPr/>
            </p:nvSpPr>
            <p:spPr bwMode="auto">
              <a:xfrm>
                <a:off x="2154" y="3113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12" name="Oval 341"/>
              <p:cNvSpPr>
                <a:spLocks noChangeArrowheads="1"/>
              </p:cNvSpPr>
              <p:nvPr/>
            </p:nvSpPr>
            <p:spPr bwMode="auto">
              <a:xfrm>
                <a:off x="2245" y="3203"/>
                <a:ext cx="136" cy="136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8513" name="Oval 346"/>
            <p:cNvSpPr>
              <a:spLocks noChangeArrowheads="1"/>
            </p:cNvSpPr>
            <p:nvPr/>
          </p:nvSpPr>
          <p:spPr bwMode="auto">
            <a:xfrm rot="-473338">
              <a:off x="1383" y="2115"/>
              <a:ext cx="318" cy="31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grpSp>
          <p:nvGrpSpPr>
            <p:cNvPr id="138514" name="Group 430"/>
            <p:cNvGrpSpPr>
              <a:grpSpLocks/>
            </p:cNvGrpSpPr>
            <p:nvPr/>
          </p:nvGrpSpPr>
          <p:grpSpPr bwMode="auto">
            <a:xfrm>
              <a:off x="1549" y="1344"/>
              <a:ext cx="786" cy="802"/>
              <a:chOff x="1549" y="1344"/>
              <a:chExt cx="786" cy="802"/>
            </a:xfrm>
          </p:grpSpPr>
          <p:sp>
            <p:nvSpPr>
              <p:cNvPr id="138515" name="Oval 351"/>
              <p:cNvSpPr>
                <a:spLocks noChangeArrowheads="1"/>
              </p:cNvSpPr>
              <p:nvPr/>
            </p:nvSpPr>
            <p:spPr bwMode="auto">
              <a:xfrm rot="218809">
                <a:off x="1549" y="1828"/>
                <a:ext cx="317" cy="31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16" name="Oval 354"/>
              <p:cNvSpPr>
                <a:spLocks noChangeArrowheads="1"/>
              </p:cNvSpPr>
              <p:nvPr/>
            </p:nvSpPr>
            <p:spPr bwMode="auto">
              <a:xfrm rot="218809">
                <a:off x="1746" y="1570"/>
                <a:ext cx="317" cy="3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17" name="Oval 355"/>
              <p:cNvSpPr>
                <a:spLocks noChangeArrowheads="1"/>
              </p:cNvSpPr>
              <p:nvPr/>
            </p:nvSpPr>
            <p:spPr bwMode="auto">
              <a:xfrm rot="218809">
                <a:off x="1973" y="1344"/>
                <a:ext cx="362" cy="3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518" name="Group 432"/>
            <p:cNvGrpSpPr>
              <a:grpSpLocks/>
            </p:cNvGrpSpPr>
            <p:nvPr/>
          </p:nvGrpSpPr>
          <p:grpSpPr bwMode="auto">
            <a:xfrm>
              <a:off x="2336" y="1298"/>
              <a:ext cx="725" cy="363"/>
              <a:chOff x="2336" y="1298"/>
              <a:chExt cx="725" cy="363"/>
            </a:xfrm>
          </p:grpSpPr>
          <p:sp>
            <p:nvSpPr>
              <p:cNvPr id="138519" name="Oval 356"/>
              <p:cNvSpPr>
                <a:spLocks noChangeArrowheads="1"/>
              </p:cNvSpPr>
              <p:nvPr/>
            </p:nvSpPr>
            <p:spPr bwMode="auto">
              <a:xfrm>
                <a:off x="2336" y="1298"/>
                <a:ext cx="362" cy="3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0" name="Oval 357"/>
              <p:cNvSpPr>
                <a:spLocks noChangeArrowheads="1"/>
              </p:cNvSpPr>
              <p:nvPr/>
            </p:nvSpPr>
            <p:spPr bwMode="auto">
              <a:xfrm>
                <a:off x="2699" y="1298"/>
                <a:ext cx="362" cy="3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8521" name="Group 431"/>
            <p:cNvGrpSpPr>
              <a:grpSpLocks/>
            </p:cNvGrpSpPr>
            <p:nvPr/>
          </p:nvGrpSpPr>
          <p:grpSpPr bwMode="auto">
            <a:xfrm>
              <a:off x="3061" y="1389"/>
              <a:ext cx="1725" cy="1995"/>
              <a:chOff x="3061" y="1389"/>
              <a:chExt cx="1725" cy="1995"/>
            </a:xfrm>
          </p:grpSpPr>
          <p:sp>
            <p:nvSpPr>
              <p:cNvPr id="138522" name="Oval 358"/>
              <p:cNvSpPr>
                <a:spLocks noChangeArrowheads="1"/>
              </p:cNvSpPr>
              <p:nvPr/>
            </p:nvSpPr>
            <p:spPr bwMode="auto">
              <a:xfrm>
                <a:off x="3061" y="1389"/>
                <a:ext cx="362" cy="363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3" name="Oval 360"/>
              <p:cNvSpPr>
                <a:spLocks noChangeArrowheads="1"/>
              </p:cNvSpPr>
              <p:nvPr/>
            </p:nvSpPr>
            <p:spPr bwMode="auto">
              <a:xfrm>
                <a:off x="3379" y="1616"/>
                <a:ext cx="272" cy="2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4" name="Oval 367"/>
              <p:cNvSpPr>
                <a:spLocks noChangeArrowheads="1"/>
              </p:cNvSpPr>
              <p:nvPr/>
            </p:nvSpPr>
            <p:spPr bwMode="auto">
              <a:xfrm>
                <a:off x="3606" y="1752"/>
                <a:ext cx="272" cy="2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5" name="Oval 370"/>
              <p:cNvSpPr>
                <a:spLocks noChangeArrowheads="1"/>
              </p:cNvSpPr>
              <p:nvPr/>
            </p:nvSpPr>
            <p:spPr bwMode="auto">
              <a:xfrm>
                <a:off x="3833" y="2024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6" name="Oval 371"/>
              <p:cNvSpPr>
                <a:spLocks noChangeArrowheads="1"/>
              </p:cNvSpPr>
              <p:nvPr/>
            </p:nvSpPr>
            <p:spPr bwMode="auto">
              <a:xfrm>
                <a:off x="3969" y="2160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7" name="Oval 372"/>
              <p:cNvSpPr>
                <a:spLocks noChangeArrowheads="1"/>
              </p:cNvSpPr>
              <p:nvPr/>
            </p:nvSpPr>
            <p:spPr bwMode="auto">
              <a:xfrm>
                <a:off x="4105" y="2296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8" name="Oval 373"/>
              <p:cNvSpPr>
                <a:spLocks noChangeArrowheads="1"/>
              </p:cNvSpPr>
              <p:nvPr/>
            </p:nvSpPr>
            <p:spPr bwMode="auto">
              <a:xfrm>
                <a:off x="4195" y="2478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29" name="Oval 374"/>
              <p:cNvSpPr>
                <a:spLocks noChangeArrowheads="1"/>
              </p:cNvSpPr>
              <p:nvPr/>
            </p:nvSpPr>
            <p:spPr bwMode="auto">
              <a:xfrm>
                <a:off x="4332" y="2659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30" name="Oval 375"/>
              <p:cNvSpPr>
                <a:spLocks noChangeArrowheads="1"/>
              </p:cNvSpPr>
              <p:nvPr/>
            </p:nvSpPr>
            <p:spPr bwMode="auto">
              <a:xfrm>
                <a:off x="4422" y="2840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31" name="Oval 376"/>
              <p:cNvSpPr>
                <a:spLocks noChangeArrowheads="1"/>
              </p:cNvSpPr>
              <p:nvPr/>
            </p:nvSpPr>
            <p:spPr bwMode="auto">
              <a:xfrm>
                <a:off x="4513" y="3022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8532" name="Oval 377"/>
              <p:cNvSpPr>
                <a:spLocks noChangeArrowheads="1"/>
              </p:cNvSpPr>
              <p:nvPr/>
            </p:nvSpPr>
            <p:spPr bwMode="auto">
              <a:xfrm>
                <a:off x="4604" y="3203"/>
                <a:ext cx="182" cy="181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6683" name="Rectangle 307"/>
          <p:cNvSpPr>
            <a:spLocks noChangeArrowheads="1"/>
          </p:cNvSpPr>
          <p:nvPr/>
        </p:nvSpPr>
        <p:spPr bwMode="auto">
          <a:xfrm>
            <a:off x="1403350" y="4149725"/>
            <a:ext cx="865188" cy="1295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26684" name="Line 309"/>
          <p:cNvSpPr>
            <a:spLocks noChangeShapeType="1"/>
          </p:cNvSpPr>
          <p:nvPr/>
        </p:nvSpPr>
        <p:spPr bwMode="auto">
          <a:xfrm>
            <a:off x="2268538" y="4581525"/>
            <a:ext cx="19431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6685" name="Text Box 310"/>
          <p:cNvSpPr txBox="1">
            <a:spLocks noChangeArrowheads="1"/>
          </p:cNvSpPr>
          <p:nvPr/>
        </p:nvSpPr>
        <p:spPr bwMode="auto">
          <a:xfrm>
            <a:off x="4408488" y="4383088"/>
            <a:ext cx="1622425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800">
                <a:solidFill>
                  <a:schemeClr val="bg1"/>
                </a:solidFill>
                <a:latin typeface="Arial Narrow" panose="020B0606020202030204" pitchFamily="34" charset="0"/>
              </a:rPr>
              <a:t>Emerging follicle </a:t>
            </a:r>
          </a:p>
          <a:p>
            <a:pPr eaLnBrk="1" hangingPunct="1"/>
            <a:r>
              <a:rPr lang="fr-BE" altLang="tr-TR" sz="1800">
                <a:solidFill>
                  <a:schemeClr val="bg1"/>
                </a:solidFill>
                <a:latin typeface="Arial Narrow" panose="020B0606020202030204" pitchFamily="34" charset="0"/>
              </a:rPr>
              <a:t>&lt; 9 mm</a:t>
            </a:r>
            <a:endParaRPr lang="fr-FR" altLang="tr-TR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686" name="Rectangle 311"/>
          <p:cNvSpPr>
            <a:spLocks noChangeArrowheads="1"/>
          </p:cNvSpPr>
          <p:nvPr/>
        </p:nvSpPr>
        <p:spPr bwMode="auto">
          <a:xfrm>
            <a:off x="1908175" y="3357563"/>
            <a:ext cx="865188" cy="79216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26687" name="Line 312"/>
          <p:cNvSpPr>
            <a:spLocks noChangeShapeType="1"/>
          </p:cNvSpPr>
          <p:nvPr/>
        </p:nvSpPr>
        <p:spPr bwMode="auto">
          <a:xfrm>
            <a:off x="2771775" y="3716338"/>
            <a:ext cx="7207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6688" name="Text Box 313"/>
          <p:cNvSpPr txBox="1">
            <a:spLocks noChangeArrowheads="1"/>
          </p:cNvSpPr>
          <p:nvPr/>
        </p:nvSpPr>
        <p:spPr bwMode="auto">
          <a:xfrm>
            <a:off x="3635375" y="3357563"/>
            <a:ext cx="1570038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Dominant </a:t>
            </a:r>
            <a:r>
              <a:rPr lang="fr-BE" altLang="tr-T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follicle</a:t>
            </a:r>
            <a:endParaRPr lang="fr-BE" altLang="tr-TR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8 </a:t>
            </a:r>
            <a:r>
              <a:rPr lang="tr-TR" altLang="tr-TR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fr-BE" altLang="tr-TR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 </a:t>
            </a:r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mm</a:t>
            </a:r>
            <a:endParaRPr lang="fr-FR" altLang="tr-TR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689" name="Rectangle 314"/>
          <p:cNvSpPr>
            <a:spLocks noChangeArrowheads="1"/>
          </p:cNvSpPr>
          <p:nvPr/>
        </p:nvSpPr>
        <p:spPr bwMode="auto">
          <a:xfrm>
            <a:off x="2411413" y="1916113"/>
            <a:ext cx="3024187" cy="129698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26690" name="Text Box 315"/>
          <p:cNvSpPr txBox="1">
            <a:spLocks noChangeArrowheads="1"/>
          </p:cNvSpPr>
          <p:nvPr/>
        </p:nvSpPr>
        <p:spPr bwMode="auto">
          <a:xfrm>
            <a:off x="6443663" y="1557338"/>
            <a:ext cx="2312987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Potential</a:t>
            </a:r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BE" altLang="tr-T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ovulatory</a:t>
            </a:r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BE" altLang="tr-T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follicle</a:t>
            </a:r>
            <a:endParaRPr lang="fr-BE" altLang="tr-TR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10 </a:t>
            </a:r>
            <a:r>
              <a:rPr lang="tr-TR" altLang="tr-TR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fr-BE" altLang="tr-TR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BE" altLang="tr-T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20 mm</a:t>
            </a:r>
            <a:endParaRPr lang="fr-FR" altLang="tr-TR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691" name="Line 316"/>
          <p:cNvSpPr>
            <a:spLocks noChangeShapeType="1"/>
          </p:cNvSpPr>
          <p:nvPr/>
        </p:nvSpPr>
        <p:spPr bwMode="auto">
          <a:xfrm>
            <a:off x="5435600" y="2133600"/>
            <a:ext cx="100806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3" grpId="0" animBg="1"/>
      <p:bldP spid="26685" grpId="0" animBg="1"/>
      <p:bldP spid="26686" grpId="0" animBg="1"/>
      <p:bldP spid="26688" grpId="0" animBg="1"/>
      <p:bldP spid="26689" grpId="0" animBg="1"/>
      <p:bldP spid="266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99"/>
          <p:cNvSpPr txBox="1">
            <a:spLocks noChangeArrowheads="1"/>
          </p:cNvSpPr>
          <p:nvPr/>
        </p:nvSpPr>
        <p:spPr bwMode="auto">
          <a:xfrm>
            <a:off x="179388" y="260350"/>
            <a:ext cx="6426200" cy="466725"/>
          </a:xfrm>
          <a:prstGeom prst="rect">
            <a:avLst/>
          </a:prstGeom>
          <a:solidFill>
            <a:srgbClr val="0000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2400">
                <a:solidFill>
                  <a:schemeClr val="bg1"/>
                </a:solidFill>
                <a:latin typeface="Arial Narrow" panose="020B0606020202030204" pitchFamily="34" charset="0"/>
              </a:rPr>
              <a:t>The 2 waves of follicular growth during an oestrus cycle </a:t>
            </a:r>
            <a:endParaRPr lang="fr-FR" altLang="tr-TR" sz="24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1187450" y="1557338"/>
            <a:ext cx="268288" cy="3968750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136196" name="Rectangle 3"/>
          <p:cNvSpPr>
            <a:spLocks noChangeArrowheads="1"/>
          </p:cNvSpPr>
          <p:nvPr/>
        </p:nvSpPr>
        <p:spPr bwMode="auto">
          <a:xfrm>
            <a:off x="6804025" y="1557338"/>
            <a:ext cx="792163" cy="3976687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cxnSp>
        <p:nvCxnSpPr>
          <p:cNvPr id="136197" name="Connecteur droit 50"/>
          <p:cNvCxnSpPr>
            <a:cxnSpLocks noChangeShapeType="1"/>
          </p:cNvCxnSpPr>
          <p:nvPr/>
        </p:nvCxnSpPr>
        <p:spPr bwMode="auto">
          <a:xfrm>
            <a:off x="468313" y="5692775"/>
            <a:ext cx="7634287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198" name="Connecteur droit 52"/>
          <p:cNvCxnSpPr>
            <a:cxnSpLocks noChangeShapeType="1"/>
          </p:cNvCxnSpPr>
          <p:nvPr/>
        </p:nvCxnSpPr>
        <p:spPr bwMode="auto">
          <a:xfrm>
            <a:off x="1711325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199" name="Connecteur droit 53"/>
          <p:cNvCxnSpPr>
            <a:cxnSpLocks noChangeShapeType="1"/>
          </p:cNvCxnSpPr>
          <p:nvPr/>
        </p:nvCxnSpPr>
        <p:spPr bwMode="auto">
          <a:xfrm>
            <a:off x="200501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0" name="Connecteur droit 54"/>
          <p:cNvCxnSpPr>
            <a:cxnSpLocks noChangeShapeType="1"/>
          </p:cNvCxnSpPr>
          <p:nvPr/>
        </p:nvCxnSpPr>
        <p:spPr bwMode="auto">
          <a:xfrm>
            <a:off x="2298700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1" name="Connecteur droit 55"/>
          <p:cNvCxnSpPr>
            <a:cxnSpLocks noChangeShapeType="1"/>
          </p:cNvCxnSpPr>
          <p:nvPr/>
        </p:nvCxnSpPr>
        <p:spPr bwMode="auto">
          <a:xfrm>
            <a:off x="259238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2" name="Connecteur droit 56"/>
          <p:cNvCxnSpPr>
            <a:cxnSpLocks noChangeShapeType="1"/>
          </p:cNvCxnSpPr>
          <p:nvPr/>
        </p:nvCxnSpPr>
        <p:spPr bwMode="auto">
          <a:xfrm>
            <a:off x="288448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3" name="Connecteur droit 57"/>
          <p:cNvCxnSpPr>
            <a:cxnSpLocks noChangeShapeType="1"/>
          </p:cNvCxnSpPr>
          <p:nvPr/>
        </p:nvCxnSpPr>
        <p:spPr bwMode="auto">
          <a:xfrm>
            <a:off x="3178175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4" name="Connecteur droit 58"/>
          <p:cNvCxnSpPr>
            <a:cxnSpLocks noChangeShapeType="1"/>
          </p:cNvCxnSpPr>
          <p:nvPr/>
        </p:nvCxnSpPr>
        <p:spPr bwMode="auto">
          <a:xfrm>
            <a:off x="346868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5" name="Connecteur droit 60"/>
          <p:cNvCxnSpPr>
            <a:cxnSpLocks noChangeShapeType="1"/>
          </p:cNvCxnSpPr>
          <p:nvPr/>
        </p:nvCxnSpPr>
        <p:spPr bwMode="auto">
          <a:xfrm>
            <a:off x="376713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6" name="Connecteur droit 61"/>
          <p:cNvCxnSpPr>
            <a:cxnSpLocks noChangeShapeType="1"/>
          </p:cNvCxnSpPr>
          <p:nvPr/>
        </p:nvCxnSpPr>
        <p:spPr bwMode="auto">
          <a:xfrm>
            <a:off x="4057650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7" name="Connecteur droit 62"/>
          <p:cNvCxnSpPr>
            <a:cxnSpLocks noChangeShapeType="1"/>
          </p:cNvCxnSpPr>
          <p:nvPr/>
        </p:nvCxnSpPr>
        <p:spPr bwMode="auto">
          <a:xfrm>
            <a:off x="4352925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8" name="Connecteur droit 63"/>
          <p:cNvCxnSpPr>
            <a:cxnSpLocks noChangeShapeType="1"/>
          </p:cNvCxnSpPr>
          <p:nvPr/>
        </p:nvCxnSpPr>
        <p:spPr bwMode="auto">
          <a:xfrm>
            <a:off x="464343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9" name="Connecteur droit 64"/>
          <p:cNvCxnSpPr>
            <a:cxnSpLocks noChangeShapeType="1"/>
          </p:cNvCxnSpPr>
          <p:nvPr/>
        </p:nvCxnSpPr>
        <p:spPr bwMode="auto">
          <a:xfrm>
            <a:off x="493871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0" name="Connecteur droit 65"/>
          <p:cNvCxnSpPr>
            <a:cxnSpLocks noChangeShapeType="1"/>
          </p:cNvCxnSpPr>
          <p:nvPr/>
        </p:nvCxnSpPr>
        <p:spPr bwMode="auto">
          <a:xfrm>
            <a:off x="523081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1" name="Connecteur droit 66"/>
          <p:cNvCxnSpPr>
            <a:cxnSpLocks noChangeShapeType="1"/>
          </p:cNvCxnSpPr>
          <p:nvPr/>
        </p:nvCxnSpPr>
        <p:spPr bwMode="auto">
          <a:xfrm>
            <a:off x="5524500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2" name="Connecteur droit 67"/>
          <p:cNvCxnSpPr>
            <a:cxnSpLocks noChangeShapeType="1"/>
          </p:cNvCxnSpPr>
          <p:nvPr/>
        </p:nvCxnSpPr>
        <p:spPr bwMode="auto">
          <a:xfrm>
            <a:off x="581818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3" name="Connecteur droit 68"/>
          <p:cNvCxnSpPr>
            <a:cxnSpLocks noChangeShapeType="1"/>
          </p:cNvCxnSpPr>
          <p:nvPr/>
        </p:nvCxnSpPr>
        <p:spPr bwMode="auto">
          <a:xfrm>
            <a:off x="6111875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4" name="Connecteur droit 69"/>
          <p:cNvCxnSpPr>
            <a:cxnSpLocks noChangeShapeType="1"/>
          </p:cNvCxnSpPr>
          <p:nvPr/>
        </p:nvCxnSpPr>
        <p:spPr bwMode="auto">
          <a:xfrm>
            <a:off x="640556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5" name="Connecteur droit 70"/>
          <p:cNvCxnSpPr>
            <a:cxnSpLocks noChangeShapeType="1"/>
          </p:cNvCxnSpPr>
          <p:nvPr/>
        </p:nvCxnSpPr>
        <p:spPr bwMode="auto">
          <a:xfrm>
            <a:off x="669766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6" name="Connecteur droit 71"/>
          <p:cNvCxnSpPr>
            <a:cxnSpLocks noChangeShapeType="1"/>
          </p:cNvCxnSpPr>
          <p:nvPr/>
        </p:nvCxnSpPr>
        <p:spPr bwMode="auto">
          <a:xfrm>
            <a:off x="6989763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7" name="Connecteur droit 72"/>
          <p:cNvCxnSpPr>
            <a:cxnSpLocks noChangeShapeType="1"/>
          </p:cNvCxnSpPr>
          <p:nvPr/>
        </p:nvCxnSpPr>
        <p:spPr bwMode="auto">
          <a:xfrm>
            <a:off x="7283450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8" name="Connecteur droit 73"/>
          <p:cNvCxnSpPr>
            <a:cxnSpLocks noChangeShapeType="1"/>
          </p:cNvCxnSpPr>
          <p:nvPr/>
        </p:nvCxnSpPr>
        <p:spPr bwMode="auto">
          <a:xfrm>
            <a:off x="7577138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5" name="ZoneTexte 78"/>
          <p:cNvSpPr txBox="1">
            <a:spLocks noChangeArrowheads="1"/>
          </p:cNvSpPr>
          <p:nvPr/>
        </p:nvSpPr>
        <p:spPr bwMode="auto">
          <a:xfrm>
            <a:off x="1419225" y="5805488"/>
            <a:ext cx="285750" cy="346075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rgbClr val="FF3399"/>
                </a:solidFill>
                <a:latin typeface="Arial Narrow" panose="020B0606020202030204" pitchFamily="34" charset="0"/>
              </a:rPr>
              <a:t>1</a:t>
            </a:r>
            <a:endParaRPr lang="en-US" altLang="tr-TR" sz="160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0" name="ZoneTexte 79"/>
          <p:cNvSpPr txBox="1">
            <a:spLocks noChangeArrowheads="1"/>
          </p:cNvSpPr>
          <p:nvPr/>
        </p:nvSpPr>
        <p:spPr bwMode="auto">
          <a:xfrm>
            <a:off x="1711325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1" name="ZoneTexte 80"/>
          <p:cNvSpPr txBox="1">
            <a:spLocks noChangeArrowheads="1"/>
          </p:cNvSpPr>
          <p:nvPr/>
        </p:nvSpPr>
        <p:spPr bwMode="auto">
          <a:xfrm>
            <a:off x="2005013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2" name="ZoneTexte 90"/>
          <p:cNvSpPr txBox="1">
            <a:spLocks noChangeArrowheads="1"/>
          </p:cNvSpPr>
          <p:nvPr/>
        </p:nvSpPr>
        <p:spPr bwMode="auto">
          <a:xfrm>
            <a:off x="2298700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3" name="ZoneTexte 91"/>
          <p:cNvSpPr txBox="1">
            <a:spLocks noChangeArrowheads="1"/>
          </p:cNvSpPr>
          <p:nvPr/>
        </p:nvSpPr>
        <p:spPr bwMode="auto">
          <a:xfrm>
            <a:off x="2592388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4" name="ZoneTexte 92"/>
          <p:cNvSpPr txBox="1">
            <a:spLocks noChangeArrowheads="1"/>
          </p:cNvSpPr>
          <p:nvPr/>
        </p:nvSpPr>
        <p:spPr bwMode="auto">
          <a:xfrm>
            <a:off x="2884488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5" name="ZoneTexte 93"/>
          <p:cNvSpPr txBox="1">
            <a:spLocks noChangeArrowheads="1"/>
          </p:cNvSpPr>
          <p:nvPr/>
        </p:nvSpPr>
        <p:spPr bwMode="auto">
          <a:xfrm>
            <a:off x="3178175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6" name="ZoneTexte 94"/>
          <p:cNvSpPr txBox="1">
            <a:spLocks noChangeArrowheads="1"/>
          </p:cNvSpPr>
          <p:nvPr/>
        </p:nvSpPr>
        <p:spPr bwMode="auto">
          <a:xfrm>
            <a:off x="3468688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7" name="ZoneTexte 95"/>
          <p:cNvSpPr txBox="1">
            <a:spLocks noChangeArrowheads="1"/>
          </p:cNvSpPr>
          <p:nvPr/>
        </p:nvSpPr>
        <p:spPr bwMode="auto">
          <a:xfrm>
            <a:off x="3767138" y="5805488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28" name="ZoneTexte 96"/>
          <p:cNvSpPr txBox="1">
            <a:spLocks noChangeArrowheads="1"/>
          </p:cNvSpPr>
          <p:nvPr/>
        </p:nvSpPr>
        <p:spPr bwMode="auto">
          <a:xfrm>
            <a:off x="4057650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445" name="ZoneTexte 97"/>
          <p:cNvSpPr txBox="1">
            <a:spLocks noChangeArrowheads="1"/>
          </p:cNvSpPr>
          <p:nvPr/>
        </p:nvSpPr>
        <p:spPr bwMode="auto">
          <a:xfrm>
            <a:off x="4352925" y="5805488"/>
            <a:ext cx="377825" cy="346075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rgbClr val="FF3399"/>
                </a:solidFill>
                <a:latin typeface="Arial Narrow" panose="020B0606020202030204" pitchFamily="34" charset="0"/>
              </a:rPr>
              <a:t>11</a:t>
            </a:r>
            <a:endParaRPr lang="en-US" altLang="tr-TR" sz="160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0" name="ZoneTexte 98"/>
          <p:cNvSpPr txBox="1">
            <a:spLocks noChangeArrowheads="1"/>
          </p:cNvSpPr>
          <p:nvPr/>
        </p:nvSpPr>
        <p:spPr bwMode="auto">
          <a:xfrm>
            <a:off x="4643438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1" name="ZoneTexte 99"/>
          <p:cNvSpPr txBox="1">
            <a:spLocks noChangeArrowheads="1"/>
          </p:cNvSpPr>
          <p:nvPr/>
        </p:nvSpPr>
        <p:spPr bwMode="auto">
          <a:xfrm>
            <a:off x="4938713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2" name="ZoneTexte 100"/>
          <p:cNvSpPr txBox="1">
            <a:spLocks noChangeArrowheads="1"/>
          </p:cNvSpPr>
          <p:nvPr/>
        </p:nvSpPr>
        <p:spPr bwMode="auto">
          <a:xfrm>
            <a:off x="5230813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3" name="ZoneTexte 101"/>
          <p:cNvSpPr txBox="1">
            <a:spLocks noChangeArrowheads="1"/>
          </p:cNvSpPr>
          <p:nvPr/>
        </p:nvSpPr>
        <p:spPr bwMode="auto">
          <a:xfrm>
            <a:off x="5524500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4" name="ZoneTexte 102"/>
          <p:cNvSpPr txBox="1">
            <a:spLocks noChangeArrowheads="1"/>
          </p:cNvSpPr>
          <p:nvPr/>
        </p:nvSpPr>
        <p:spPr bwMode="auto">
          <a:xfrm>
            <a:off x="5818188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16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5" name="ZoneTexte 103"/>
          <p:cNvSpPr txBox="1">
            <a:spLocks noChangeArrowheads="1"/>
          </p:cNvSpPr>
          <p:nvPr/>
        </p:nvSpPr>
        <p:spPr bwMode="auto">
          <a:xfrm>
            <a:off x="6111875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6" name="ZoneTexte 104"/>
          <p:cNvSpPr txBox="1">
            <a:spLocks noChangeArrowheads="1"/>
          </p:cNvSpPr>
          <p:nvPr/>
        </p:nvSpPr>
        <p:spPr bwMode="auto">
          <a:xfrm>
            <a:off x="6405563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7" name="ZoneTexte 105"/>
          <p:cNvSpPr txBox="1">
            <a:spLocks noChangeArrowheads="1"/>
          </p:cNvSpPr>
          <p:nvPr/>
        </p:nvSpPr>
        <p:spPr bwMode="auto">
          <a:xfrm>
            <a:off x="6697663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19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8" name="ZoneTexte 106"/>
          <p:cNvSpPr txBox="1">
            <a:spLocks noChangeArrowheads="1"/>
          </p:cNvSpPr>
          <p:nvPr/>
        </p:nvSpPr>
        <p:spPr bwMode="auto">
          <a:xfrm>
            <a:off x="6989763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39" name="ZoneTexte 107"/>
          <p:cNvSpPr txBox="1">
            <a:spLocks noChangeArrowheads="1"/>
          </p:cNvSpPr>
          <p:nvPr/>
        </p:nvSpPr>
        <p:spPr bwMode="auto">
          <a:xfrm>
            <a:off x="7283450" y="5805488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21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6240" name="Connecteur droit 113"/>
          <p:cNvCxnSpPr>
            <a:cxnSpLocks noChangeShapeType="1"/>
          </p:cNvCxnSpPr>
          <p:nvPr/>
        </p:nvCxnSpPr>
        <p:spPr bwMode="auto">
          <a:xfrm>
            <a:off x="1463675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41" name="Connecteur droit 143"/>
          <p:cNvCxnSpPr>
            <a:cxnSpLocks noChangeShapeType="1"/>
          </p:cNvCxnSpPr>
          <p:nvPr/>
        </p:nvCxnSpPr>
        <p:spPr bwMode="auto">
          <a:xfrm>
            <a:off x="1193800" y="566102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42" name="ZoneTexte 78"/>
          <p:cNvSpPr txBox="1">
            <a:spLocks noChangeArrowheads="1"/>
          </p:cNvSpPr>
          <p:nvPr/>
        </p:nvSpPr>
        <p:spPr bwMode="auto">
          <a:xfrm>
            <a:off x="1192213" y="5803900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6243" name="Connecteur droit 73"/>
          <p:cNvCxnSpPr>
            <a:cxnSpLocks noChangeShapeType="1"/>
          </p:cNvCxnSpPr>
          <p:nvPr/>
        </p:nvCxnSpPr>
        <p:spPr bwMode="auto">
          <a:xfrm>
            <a:off x="7856538" y="5691188"/>
            <a:ext cx="0" cy="14287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44" name="ZoneTexte 107"/>
          <p:cNvSpPr txBox="1">
            <a:spLocks noChangeArrowheads="1"/>
          </p:cNvSpPr>
          <p:nvPr/>
        </p:nvSpPr>
        <p:spPr bwMode="auto">
          <a:xfrm>
            <a:off x="7627938" y="5803900"/>
            <a:ext cx="27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6245" name="Connecteur droit 143"/>
          <p:cNvCxnSpPr>
            <a:cxnSpLocks noChangeShapeType="1"/>
          </p:cNvCxnSpPr>
          <p:nvPr/>
        </p:nvCxnSpPr>
        <p:spPr bwMode="auto">
          <a:xfrm>
            <a:off x="966788" y="5691188"/>
            <a:ext cx="0" cy="14287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46" name="Connecteur droit 143"/>
          <p:cNvCxnSpPr>
            <a:cxnSpLocks noChangeShapeType="1"/>
          </p:cNvCxnSpPr>
          <p:nvPr/>
        </p:nvCxnSpPr>
        <p:spPr bwMode="auto">
          <a:xfrm>
            <a:off x="717550" y="569277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47" name="ZoneTexte 78"/>
          <p:cNvSpPr txBox="1">
            <a:spLocks noChangeArrowheads="1"/>
          </p:cNvSpPr>
          <p:nvPr/>
        </p:nvSpPr>
        <p:spPr bwMode="auto">
          <a:xfrm>
            <a:off x="893763" y="5803900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-1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48" name="ZoneTexte 78"/>
          <p:cNvSpPr txBox="1">
            <a:spLocks noChangeArrowheads="1"/>
          </p:cNvSpPr>
          <p:nvPr/>
        </p:nvSpPr>
        <p:spPr bwMode="auto">
          <a:xfrm>
            <a:off x="633413" y="5805488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-2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6249" name="ZoneTexte 78"/>
          <p:cNvSpPr txBox="1">
            <a:spLocks noChangeArrowheads="1"/>
          </p:cNvSpPr>
          <p:nvPr/>
        </p:nvSpPr>
        <p:spPr bwMode="auto">
          <a:xfrm>
            <a:off x="300038" y="5805488"/>
            <a:ext cx="331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 sz="1600">
                <a:solidFill>
                  <a:schemeClr val="bg1"/>
                </a:solidFill>
                <a:latin typeface="Arial Narrow" panose="020B0606020202030204" pitchFamily="34" charset="0"/>
              </a:rPr>
              <a:t>-3</a:t>
            </a:r>
            <a:endParaRPr lang="en-US" altLang="tr-TR" sz="16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6250" name="Connecteur droit 73"/>
          <p:cNvCxnSpPr>
            <a:cxnSpLocks noChangeShapeType="1"/>
          </p:cNvCxnSpPr>
          <p:nvPr/>
        </p:nvCxnSpPr>
        <p:spPr bwMode="auto">
          <a:xfrm>
            <a:off x="468313" y="5692775"/>
            <a:ext cx="0" cy="14446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51" name="Rectangle 74"/>
          <p:cNvSpPr>
            <a:spLocks noChangeArrowheads="1"/>
          </p:cNvSpPr>
          <p:nvPr/>
        </p:nvSpPr>
        <p:spPr bwMode="auto">
          <a:xfrm>
            <a:off x="1547813" y="1557338"/>
            <a:ext cx="1706562" cy="40322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136252" name="Rectangle 104"/>
          <p:cNvSpPr>
            <a:spLocks noChangeArrowheads="1"/>
          </p:cNvSpPr>
          <p:nvPr/>
        </p:nvSpPr>
        <p:spPr bwMode="auto">
          <a:xfrm>
            <a:off x="3328988" y="1557338"/>
            <a:ext cx="3403600" cy="40322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136253" name="Group 151"/>
          <p:cNvGrpSpPr>
            <a:grpSpLocks/>
          </p:cNvGrpSpPr>
          <p:nvPr/>
        </p:nvGrpSpPr>
        <p:grpSpPr bwMode="auto">
          <a:xfrm>
            <a:off x="395288" y="908050"/>
            <a:ext cx="560387" cy="4524375"/>
            <a:chOff x="476" y="572"/>
            <a:chExt cx="353" cy="2850"/>
          </a:xfrm>
        </p:grpSpPr>
        <p:sp>
          <p:nvSpPr>
            <p:cNvPr id="136254" name="Text Box 128"/>
            <p:cNvSpPr txBox="1">
              <a:spLocks noChangeArrowheads="1"/>
            </p:cNvSpPr>
            <p:nvPr/>
          </p:nvSpPr>
          <p:spPr bwMode="auto">
            <a:xfrm>
              <a:off x="612" y="3249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BE" altLang="tr-TR" sz="1200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fr-FR" altLang="tr-TR" sz="12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36255" name="Group 150"/>
            <p:cNvGrpSpPr>
              <a:grpSpLocks/>
            </p:cNvGrpSpPr>
            <p:nvPr/>
          </p:nvGrpSpPr>
          <p:grpSpPr bwMode="auto">
            <a:xfrm>
              <a:off x="476" y="572"/>
              <a:ext cx="353" cy="2800"/>
              <a:chOff x="463" y="675"/>
              <a:chExt cx="353" cy="2800"/>
            </a:xfrm>
          </p:grpSpPr>
          <p:grpSp>
            <p:nvGrpSpPr>
              <p:cNvPr id="136256" name="Group 147"/>
              <p:cNvGrpSpPr>
                <a:grpSpLocks/>
              </p:cNvGrpSpPr>
              <p:nvPr/>
            </p:nvGrpSpPr>
            <p:grpSpPr bwMode="auto">
              <a:xfrm>
                <a:off x="521" y="935"/>
                <a:ext cx="295" cy="2540"/>
                <a:chOff x="521" y="935"/>
                <a:chExt cx="295" cy="2540"/>
              </a:xfrm>
            </p:grpSpPr>
            <p:sp>
              <p:nvSpPr>
                <p:cNvPr id="136257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521" y="981"/>
                  <a:ext cx="0" cy="2494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58" name="Line 109"/>
                <p:cNvSpPr>
                  <a:spLocks noChangeShapeType="1"/>
                </p:cNvSpPr>
                <p:nvPr/>
              </p:nvSpPr>
              <p:spPr bwMode="auto">
                <a:xfrm>
                  <a:off x="521" y="347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59" name="Line 110"/>
                <p:cNvSpPr>
                  <a:spLocks noChangeShapeType="1"/>
                </p:cNvSpPr>
                <p:nvPr/>
              </p:nvSpPr>
              <p:spPr bwMode="auto">
                <a:xfrm>
                  <a:off x="521" y="333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0" name="Line 111"/>
                <p:cNvSpPr>
                  <a:spLocks noChangeShapeType="1"/>
                </p:cNvSpPr>
                <p:nvPr/>
              </p:nvSpPr>
              <p:spPr bwMode="auto">
                <a:xfrm>
                  <a:off x="521" y="320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1" name="Line 112"/>
                <p:cNvSpPr>
                  <a:spLocks noChangeShapeType="1"/>
                </p:cNvSpPr>
                <p:nvPr/>
              </p:nvSpPr>
              <p:spPr bwMode="auto">
                <a:xfrm>
                  <a:off x="521" y="3067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2" name="Line 113"/>
                <p:cNvSpPr>
                  <a:spLocks noChangeShapeType="1"/>
                </p:cNvSpPr>
                <p:nvPr/>
              </p:nvSpPr>
              <p:spPr bwMode="auto">
                <a:xfrm>
                  <a:off x="521" y="293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3" name="Line 114"/>
                <p:cNvSpPr>
                  <a:spLocks noChangeShapeType="1"/>
                </p:cNvSpPr>
                <p:nvPr/>
              </p:nvSpPr>
              <p:spPr bwMode="auto">
                <a:xfrm>
                  <a:off x="521" y="279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4" name="Line 115"/>
                <p:cNvSpPr>
                  <a:spLocks noChangeShapeType="1"/>
                </p:cNvSpPr>
                <p:nvPr/>
              </p:nvSpPr>
              <p:spPr bwMode="auto">
                <a:xfrm>
                  <a:off x="521" y="265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5" name="Line 116"/>
                <p:cNvSpPr>
                  <a:spLocks noChangeShapeType="1"/>
                </p:cNvSpPr>
                <p:nvPr/>
              </p:nvSpPr>
              <p:spPr bwMode="auto">
                <a:xfrm>
                  <a:off x="521" y="252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6" name="Line 117"/>
                <p:cNvSpPr>
                  <a:spLocks noChangeShapeType="1"/>
                </p:cNvSpPr>
                <p:nvPr/>
              </p:nvSpPr>
              <p:spPr bwMode="auto">
                <a:xfrm>
                  <a:off x="521" y="2387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7" name="Line 118"/>
                <p:cNvSpPr>
                  <a:spLocks noChangeShapeType="1"/>
                </p:cNvSpPr>
                <p:nvPr/>
              </p:nvSpPr>
              <p:spPr bwMode="auto">
                <a:xfrm>
                  <a:off x="521" y="2251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8" name="Line 119"/>
                <p:cNvSpPr>
                  <a:spLocks noChangeShapeType="1"/>
                </p:cNvSpPr>
                <p:nvPr/>
              </p:nvSpPr>
              <p:spPr bwMode="auto">
                <a:xfrm>
                  <a:off x="521" y="2115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69" name="Line 120"/>
                <p:cNvSpPr>
                  <a:spLocks noChangeShapeType="1"/>
                </p:cNvSpPr>
                <p:nvPr/>
              </p:nvSpPr>
              <p:spPr bwMode="auto">
                <a:xfrm>
                  <a:off x="521" y="197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0" name="Line 121"/>
                <p:cNvSpPr>
                  <a:spLocks noChangeShapeType="1"/>
                </p:cNvSpPr>
                <p:nvPr/>
              </p:nvSpPr>
              <p:spPr bwMode="auto">
                <a:xfrm>
                  <a:off x="521" y="184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1" name="Line 122"/>
                <p:cNvSpPr>
                  <a:spLocks noChangeShapeType="1"/>
                </p:cNvSpPr>
                <p:nvPr/>
              </p:nvSpPr>
              <p:spPr bwMode="auto">
                <a:xfrm>
                  <a:off x="521" y="170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2" name="Line 123"/>
                <p:cNvSpPr>
                  <a:spLocks noChangeShapeType="1"/>
                </p:cNvSpPr>
                <p:nvPr/>
              </p:nvSpPr>
              <p:spPr bwMode="auto">
                <a:xfrm>
                  <a:off x="521" y="157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3" name="Line 124"/>
                <p:cNvSpPr>
                  <a:spLocks noChangeShapeType="1"/>
                </p:cNvSpPr>
                <p:nvPr/>
              </p:nvSpPr>
              <p:spPr bwMode="auto">
                <a:xfrm>
                  <a:off x="521" y="1434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4" name="Line 125"/>
                <p:cNvSpPr>
                  <a:spLocks noChangeShapeType="1"/>
                </p:cNvSpPr>
                <p:nvPr/>
              </p:nvSpPr>
              <p:spPr bwMode="auto">
                <a:xfrm>
                  <a:off x="521" y="1298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5" name="Line 126"/>
                <p:cNvSpPr>
                  <a:spLocks noChangeShapeType="1"/>
                </p:cNvSpPr>
                <p:nvPr/>
              </p:nvSpPr>
              <p:spPr bwMode="auto">
                <a:xfrm>
                  <a:off x="521" y="116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6" name="Line 127"/>
                <p:cNvSpPr>
                  <a:spLocks noChangeShapeType="1"/>
                </p:cNvSpPr>
                <p:nvPr/>
              </p:nvSpPr>
              <p:spPr bwMode="auto">
                <a:xfrm>
                  <a:off x="521" y="1026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136277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612" y="2432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9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78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612" y="2568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8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79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612" y="2704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7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0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12" y="2840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6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1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612" y="2976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5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2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612" y="3113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4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612" y="3249"/>
                  <a:ext cx="1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3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4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612" y="1344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17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5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612" y="2296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10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6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612" y="1480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16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7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612" y="1616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15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8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612" y="1752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14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89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12" y="1888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12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90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612" y="2024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12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91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612" y="2160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11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92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612" y="1207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18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93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612" y="935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20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6294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612" y="1071"/>
                  <a:ext cx="20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fr-BE" altLang="tr-TR" sz="120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19</a:t>
                  </a:r>
                  <a:endParaRPr lang="fr-FR" altLang="tr-TR" sz="120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136295" name="Text Box 149"/>
              <p:cNvSpPr txBox="1">
                <a:spLocks noChangeArrowheads="1"/>
              </p:cNvSpPr>
              <p:nvPr/>
            </p:nvSpPr>
            <p:spPr bwMode="auto">
              <a:xfrm>
                <a:off x="463" y="675"/>
                <a:ext cx="3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fr-BE" altLang="tr-TR" sz="18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mm</a:t>
                </a:r>
                <a:endParaRPr lang="fr-FR" altLang="tr-TR" sz="180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1677" name="Oval 173"/>
          <p:cNvSpPr>
            <a:spLocks noChangeArrowheads="1"/>
          </p:cNvSpPr>
          <p:nvPr/>
        </p:nvSpPr>
        <p:spPr bwMode="auto">
          <a:xfrm>
            <a:off x="1979613" y="3789363"/>
            <a:ext cx="431800" cy="4318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21816" name="Group 312"/>
          <p:cNvGrpSpPr>
            <a:grpSpLocks/>
          </p:cNvGrpSpPr>
          <p:nvPr/>
        </p:nvGrpSpPr>
        <p:grpSpPr bwMode="auto">
          <a:xfrm>
            <a:off x="1476375" y="5445125"/>
            <a:ext cx="6338888" cy="142875"/>
            <a:chOff x="930" y="3430"/>
            <a:chExt cx="3993" cy="90"/>
          </a:xfrm>
        </p:grpSpPr>
        <p:grpSp>
          <p:nvGrpSpPr>
            <p:cNvPr id="136298" name="Group 160"/>
            <p:cNvGrpSpPr>
              <a:grpSpLocks/>
            </p:cNvGrpSpPr>
            <p:nvPr/>
          </p:nvGrpSpPr>
          <p:grpSpPr bwMode="auto">
            <a:xfrm>
              <a:off x="930" y="3430"/>
              <a:ext cx="182" cy="90"/>
              <a:chOff x="2381" y="2024"/>
              <a:chExt cx="271" cy="136"/>
            </a:xfrm>
          </p:grpSpPr>
          <p:sp>
            <p:nvSpPr>
              <p:cNvPr id="136299" name="Oval 152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0" name="Oval 153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1" name="Oval 154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2" name="Oval 155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3" name="Oval 156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04" name="Group 174"/>
            <p:cNvGrpSpPr>
              <a:grpSpLocks/>
            </p:cNvGrpSpPr>
            <p:nvPr/>
          </p:nvGrpSpPr>
          <p:grpSpPr bwMode="auto">
            <a:xfrm>
              <a:off x="1111" y="3430"/>
              <a:ext cx="182" cy="90"/>
              <a:chOff x="2381" y="2024"/>
              <a:chExt cx="271" cy="136"/>
            </a:xfrm>
          </p:grpSpPr>
          <p:sp>
            <p:nvSpPr>
              <p:cNvPr id="136305" name="Oval 17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6" name="Oval 17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7" name="Oval 17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8" name="Oval 17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09" name="Oval 17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10" name="Group 180"/>
            <p:cNvGrpSpPr>
              <a:grpSpLocks/>
            </p:cNvGrpSpPr>
            <p:nvPr/>
          </p:nvGrpSpPr>
          <p:grpSpPr bwMode="auto">
            <a:xfrm>
              <a:off x="1837" y="3430"/>
              <a:ext cx="182" cy="90"/>
              <a:chOff x="2381" y="2024"/>
              <a:chExt cx="271" cy="136"/>
            </a:xfrm>
          </p:grpSpPr>
          <p:sp>
            <p:nvSpPr>
              <p:cNvPr id="136311" name="Oval 18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2" name="Oval 18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3" name="Oval 18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4" name="Oval 18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5" name="Oval 18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16" name="Group 186"/>
            <p:cNvGrpSpPr>
              <a:grpSpLocks/>
            </p:cNvGrpSpPr>
            <p:nvPr/>
          </p:nvGrpSpPr>
          <p:grpSpPr bwMode="auto">
            <a:xfrm>
              <a:off x="1474" y="3430"/>
              <a:ext cx="182" cy="90"/>
              <a:chOff x="2381" y="2024"/>
              <a:chExt cx="271" cy="136"/>
            </a:xfrm>
          </p:grpSpPr>
          <p:sp>
            <p:nvSpPr>
              <p:cNvPr id="136317" name="Oval 18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8" name="Oval 18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19" name="Oval 18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0" name="Oval 19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1" name="Oval 19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22" name="Group 192"/>
            <p:cNvGrpSpPr>
              <a:grpSpLocks/>
            </p:cNvGrpSpPr>
            <p:nvPr/>
          </p:nvGrpSpPr>
          <p:grpSpPr bwMode="auto">
            <a:xfrm>
              <a:off x="1655" y="3430"/>
              <a:ext cx="182" cy="90"/>
              <a:chOff x="2381" y="2024"/>
              <a:chExt cx="271" cy="136"/>
            </a:xfrm>
          </p:grpSpPr>
          <p:sp>
            <p:nvSpPr>
              <p:cNvPr id="136323" name="Oval 19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4" name="Oval 19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5" name="Oval 19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6" name="Oval 19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27" name="Oval 19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28" name="Group 198"/>
            <p:cNvGrpSpPr>
              <a:grpSpLocks/>
            </p:cNvGrpSpPr>
            <p:nvPr/>
          </p:nvGrpSpPr>
          <p:grpSpPr bwMode="auto">
            <a:xfrm>
              <a:off x="1292" y="3430"/>
              <a:ext cx="182" cy="90"/>
              <a:chOff x="2381" y="2024"/>
              <a:chExt cx="271" cy="136"/>
            </a:xfrm>
          </p:grpSpPr>
          <p:sp>
            <p:nvSpPr>
              <p:cNvPr id="136329" name="Oval 19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0" name="Oval 20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1" name="Oval 20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2" name="Oval 20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3" name="Oval 20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34" name="Group 204"/>
            <p:cNvGrpSpPr>
              <a:grpSpLocks/>
            </p:cNvGrpSpPr>
            <p:nvPr/>
          </p:nvGrpSpPr>
          <p:grpSpPr bwMode="auto">
            <a:xfrm>
              <a:off x="2880" y="3430"/>
              <a:ext cx="182" cy="90"/>
              <a:chOff x="2381" y="2024"/>
              <a:chExt cx="271" cy="136"/>
            </a:xfrm>
          </p:grpSpPr>
          <p:sp>
            <p:nvSpPr>
              <p:cNvPr id="136335" name="Oval 20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6" name="Oval 20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7" name="Oval 20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8" name="Oval 20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39" name="Oval 20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40" name="Group 210"/>
            <p:cNvGrpSpPr>
              <a:grpSpLocks/>
            </p:cNvGrpSpPr>
            <p:nvPr/>
          </p:nvGrpSpPr>
          <p:grpSpPr bwMode="auto">
            <a:xfrm>
              <a:off x="2699" y="3430"/>
              <a:ext cx="182" cy="90"/>
              <a:chOff x="2381" y="2024"/>
              <a:chExt cx="271" cy="136"/>
            </a:xfrm>
          </p:grpSpPr>
          <p:sp>
            <p:nvSpPr>
              <p:cNvPr id="136341" name="Oval 21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2" name="Oval 21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3" name="Oval 21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4" name="Oval 21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5" name="Oval 21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46" name="Group 216"/>
            <p:cNvGrpSpPr>
              <a:grpSpLocks/>
            </p:cNvGrpSpPr>
            <p:nvPr/>
          </p:nvGrpSpPr>
          <p:grpSpPr bwMode="auto">
            <a:xfrm>
              <a:off x="2562" y="3430"/>
              <a:ext cx="182" cy="90"/>
              <a:chOff x="2381" y="2024"/>
              <a:chExt cx="271" cy="136"/>
            </a:xfrm>
          </p:grpSpPr>
          <p:sp>
            <p:nvSpPr>
              <p:cNvPr id="136347" name="Oval 21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8" name="Oval 21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49" name="Oval 21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0" name="Oval 22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1" name="Oval 22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52" name="Group 222"/>
            <p:cNvGrpSpPr>
              <a:grpSpLocks/>
            </p:cNvGrpSpPr>
            <p:nvPr/>
          </p:nvGrpSpPr>
          <p:grpSpPr bwMode="auto">
            <a:xfrm>
              <a:off x="2381" y="3430"/>
              <a:ext cx="182" cy="90"/>
              <a:chOff x="2381" y="2024"/>
              <a:chExt cx="271" cy="136"/>
            </a:xfrm>
          </p:grpSpPr>
          <p:sp>
            <p:nvSpPr>
              <p:cNvPr id="136353" name="Oval 22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4" name="Oval 22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5" name="Oval 22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6" name="Oval 22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57" name="Oval 22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58" name="Group 228"/>
            <p:cNvGrpSpPr>
              <a:grpSpLocks/>
            </p:cNvGrpSpPr>
            <p:nvPr/>
          </p:nvGrpSpPr>
          <p:grpSpPr bwMode="auto">
            <a:xfrm>
              <a:off x="2200" y="3430"/>
              <a:ext cx="182" cy="90"/>
              <a:chOff x="2381" y="2024"/>
              <a:chExt cx="271" cy="136"/>
            </a:xfrm>
          </p:grpSpPr>
          <p:sp>
            <p:nvSpPr>
              <p:cNvPr id="136359" name="Oval 22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0" name="Oval 23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1" name="Oval 23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2" name="Oval 23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3" name="Oval 23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64" name="Group 234"/>
            <p:cNvGrpSpPr>
              <a:grpSpLocks/>
            </p:cNvGrpSpPr>
            <p:nvPr/>
          </p:nvGrpSpPr>
          <p:grpSpPr bwMode="auto">
            <a:xfrm>
              <a:off x="2018" y="3430"/>
              <a:ext cx="182" cy="90"/>
              <a:chOff x="2381" y="2024"/>
              <a:chExt cx="271" cy="136"/>
            </a:xfrm>
          </p:grpSpPr>
          <p:sp>
            <p:nvSpPr>
              <p:cNvPr id="136365" name="Oval 23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6" name="Oval 23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7" name="Oval 23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8" name="Oval 23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69" name="Oval 23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70" name="Group 240"/>
            <p:cNvGrpSpPr>
              <a:grpSpLocks/>
            </p:cNvGrpSpPr>
            <p:nvPr/>
          </p:nvGrpSpPr>
          <p:grpSpPr bwMode="auto">
            <a:xfrm>
              <a:off x="3924" y="3430"/>
              <a:ext cx="182" cy="90"/>
              <a:chOff x="2381" y="2024"/>
              <a:chExt cx="271" cy="136"/>
            </a:xfrm>
          </p:grpSpPr>
          <p:sp>
            <p:nvSpPr>
              <p:cNvPr id="136371" name="Oval 24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2" name="Oval 24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3" name="Oval 24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4" name="Oval 24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5" name="Oval 24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76" name="Group 246"/>
            <p:cNvGrpSpPr>
              <a:grpSpLocks/>
            </p:cNvGrpSpPr>
            <p:nvPr/>
          </p:nvGrpSpPr>
          <p:grpSpPr bwMode="auto">
            <a:xfrm>
              <a:off x="3743" y="3430"/>
              <a:ext cx="182" cy="90"/>
              <a:chOff x="2381" y="2024"/>
              <a:chExt cx="271" cy="136"/>
            </a:xfrm>
          </p:grpSpPr>
          <p:sp>
            <p:nvSpPr>
              <p:cNvPr id="136377" name="Oval 24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8" name="Oval 24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79" name="Oval 24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0" name="Oval 25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1" name="Oval 25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82" name="Group 252"/>
            <p:cNvGrpSpPr>
              <a:grpSpLocks/>
            </p:cNvGrpSpPr>
            <p:nvPr/>
          </p:nvGrpSpPr>
          <p:grpSpPr bwMode="auto">
            <a:xfrm>
              <a:off x="3606" y="3430"/>
              <a:ext cx="182" cy="90"/>
              <a:chOff x="2381" y="2024"/>
              <a:chExt cx="271" cy="136"/>
            </a:xfrm>
          </p:grpSpPr>
          <p:sp>
            <p:nvSpPr>
              <p:cNvPr id="136383" name="Oval 25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4" name="Oval 25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5" name="Oval 25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6" name="Oval 25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87" name="Oval 25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88" name="Group 258"/>
            <p:cNvGrpSpPr>
              <a:grpSpLocks/>
            </p:cNvGrpSpPr>
            <p:nvPr/>
          </p:nvGrpSpPr>
          <p:grpSpPr bwMode="auto">
            <a:xfrm>
              <a:off x="3425" y="3430"/>
              <a:ext cx="182" cy="90"/>
              <a:chOff x="2381" y="2024"/>
              <a:chExt cx="271" cy="136"/>
            </a:xfrm>
          </p:grpSpPr>
          <p:sp>
            <p:nvSpPr>
              <p:cNvPr id="136389" name="Oval 25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0" name="Oval 26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1" name="Oval 26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2" name="Oval 26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3" name="Oval 26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394" name="Group 264"/>
            <p:cNvGrpSpPr>
              <a:grpSpLocks/>
            </p:cNvGrpSpPr>
            <p:nvPr/>
          </p:nvGrpSpPr>
          <p:grpSpPr bwMode="auto">
            <a:xfrm>
              <a:off x="3244" y="3430"/>
              <a:ext cx="182" cy="90"/>
              <a:chOff x="2381" y="2024"/>
              <a:chExt cx="271" cy="136"/>
            </a:xfrm>
          </p:grpSpPr>
          <p:sp>
            <p:nvSpPr>
              <p:cNvPr id="136395" name="Oval 26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6" name="Oval 26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7" name="Oval 26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8" name="Oval 26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399" name="Oval 26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00" name="Group 270"/>
            <p:cNvGrpSpPr>
              <a:grpSpLocks/>
            </p:cNvGrpSpPr>
            <p:nvPr/>
          </p:nvGrpSpPr>
          <p:grpSpPr bwMode="auto">
            <a:xfrm>
              <a:off x="3062" y="3430"/>
              <a:ext cx="182" cy="90"/>
              <a:chOff x="2381" y="2024"/>
              <a:chExt cx="271" cy="136"/>
            </a:xfrm>
          </p:grpSpPr>
          <p:sp>
            <p:nvSpPr>
              <p:cNvPr id="136401" name="Oval 27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2" name="Oval 27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3" name="Oval 27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4" name="Oval 27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5" name="Oval 27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06" name="Group 282"/>
            <p:cNvGrpSpPr>
              <a:grpSpLocks/>
            </p:cNvGrpSpPr>
            <p:nvPr/>
          </p:nvGrpSpPr>
          <p:grpSpPr bwMode="auto">
            <a:xfrm>
              <a:off x="4741" y="3430"/>
              <a:ext cx="182" cy="90"/>
              <a:chOff x="2381" y="2024"/>
              <a:chExt cx="271" cy="136"/>
            </a:xfrm>
          </p:grpSpPr>
          <p:sp>
            <p:nvSpPr>
              <p:cNvPr id="136407" name="Oval 283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8" name="Oval 284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09" name="Oval 285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0" name="Oval 286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1" name="Oval 287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12" name="Group 288"/>
            <p:cNvGrpSpPr>
              <a:grpSpLocks/>
            </p:cNvGrpSpPr>
            <p:nvPr/>
          </p:nvGrpSpPr>
          <p:grpSpPr bwMode="auto">
            <a:xfrm>
              <a:off x="4604" y="3430"/>
              <a:ext cx="182" cy="90"/>
              <a:chOff x="2381" y="2024"/>
              <a:chExt cx="271" cy="136"/>
            </a:xfrm>
          </p:grpSpPr>
          <p:sp>
            <p:nvSpPr>
              <p:cNvPr id="136413" name="Oval 289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4" name="Oval 290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5" name="Oval 291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6" name="Oval 292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17" name="Oval 293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18" name="Group 294"/>
            <p:cNvGrpSpPr>
              <a:grpSpLocks/>
            </p:cNvGrpSpPr>
            <p:nvPr/>
          </p:nvGrpSpPr>
          <p:grpSpPr bwMode="auto">
            <a:xfrm>
              <a:off x="4423" y="3430"/>
              <a:ext cx="182" cy="90"/>
              <a:chOff x="2381" y="2024"/>
              <a:chExt cx="271" cy="136"/>
            </a:xfrm>
          </p:grpSpPr>
          <p:sp>
            <p:nvSpPr>
              <p:cNvPr id="136419" name="Oval 295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0" name="Oval 296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1" name="Oval 297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2" name="Oval 298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3" name="Oval 299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24" name="Group 300"/>
            <p:cNvGrpSpPr>
              <a:grpSpLocks/>
            </p:cNvGrpSpPr>
            <p:nvPr/>
          </p:nvGrpSpPr>
          <p:grpSpPr bwMode="auto">
            <a:xfrm>
              <a:off x="4242" y="3430"/>
              <a:ext cx="182" cy="90"/>
              <a:chOff x="2381" y="2024"/>
              <a:chExt cx="271" cy="136"/>
            </a:xfrm>
          </p:grpSpPr>
          <p:sp>
            <p:nvSpPr>
              <p:cNvPr id="136425" name="Oval 301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6" name="Oval 302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7" name="Oval 303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8" name="Oval 304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29" name="Oval 305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6430" name="Group 306"/>
            <p:cNvGrpSpPr>
              <a:grpSpLocks/>
            </p:cNvGrpSpPr>
            <p:nvPr/>
          </p:nvGrpSpPr>
          <p:grpSpPr bwMode="auto">
            <a:xfrm>
              <a:off x="4060" y="3430"/>
              <a:ext cx="182" cy="90"/>
              <a:chOff x="2381" y="2024"/>
              <a:chExt cx="271" cy="136"/>
            </a:xfrm>
          </p:grpSpPr>
          <p:sp>
            <p:nvSpPr>
              <p:cNvPr id="136431" name="Oval 307"/>
              <p:cNvSpPr>
                <a:spLocks noChangeArrowheads="1"/>
              </p:cNvSpPr>
              <p:nvPr/>
            </p:nvSpPr>
            <p:spPr bwMode="auto">
              <a:xfrm>
                <a:off x="247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32" name="Oval 308"/>
              <p:cNvSpPr>
                <a:spLocks noChangeArrowheads="1"/>
              </p:cNvSpPr>
              <p:nvPr/>
            </p:nvSpPr>
            <p:spPr bwMode="auto">
              <a:xfrm>
                <a:off x="2562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33" name="Oval 309"/>
              <p:cNvSpPr>
                <a:spLocks noChangeArrowheads="1"/>
              </p:cNvSpPr>
              <p:nvPr/>
            </p:nvSpPr>
            <p:spPr bwMode="auto">
              <a:xfrm>
                <a:off x="2381" y="2069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34" name="Oval 310"/>
              <p:cNvSpPr>
                <a:spLocks noChangeArrowheads="1"/>
              </p:cNvSpPr>
              <p:nvPr/>
            </p:nvSpPr>
            <p:spPr bwMode="auto">
              <a:xfrm>
                <a:off x="2426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6435" name="Oval 311"/>
              <p:cNvSpPr>
                <a:spLocks noChangeArrowheads="1"/>
              </p:cNvSpPr>
              <p:nvPr/>
            </p:nvSpPr>
            <p:spPr bwMode="auto">
              <a:xfrm>
                <a:off x="2517" y="2024"/>
                <a:ext cx="90" cy="91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1846" name="Group 342"/>
          <p:cNvGrpSpPr>
            <a:grpSpLocks/>
          </p:cNvGrpSpPr>
          <p:nvPr/>
        </p:nvGrpSpPr>
        <p:grpSpPr bwMode="auto">
          <a:xfrm>
            <a:off x="1547813" y="5013325"/>
            <a:ext cx="360362" cy="431800"/>
            <a:chOff x="975" y="3158"/>
            <a:chExt cx="227" cy="272"/>
          </a:xfrm>
        </p:grpSpPr>
        <p:sp>
          <p:nvSpPr>
            <p:cNvPr id="136437" name="Oval 167"/>
            <p:cNvSpPr>
              <a:spLocks noChangeArrowheads="1"/>
            </p:cNvSpPr>
            <p:nvPr/>
          </p:nvSpPr>
          <p:spPr bwMode="auto">
            <a:xfrm>
              <a:off x="975" y="333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38" name="Oval 313"/>
            <p:cNvSpPr>
              <a:spLocks noChangeArrowheads="1"/>
            </p:cNvSpPr>
            <p:nvPr/>
          </p:nvSpPr>
          <p:spPr bwMode="auto">
            <a:xfrm>
              <a:off x="1066" y="333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39" name="Oval 314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0" name="Oval 315"/>
            <p:cNvSpPr>
              <a:spLocks noChangeArrowheads="1"/>
            </p:cNvSpPr>
            <p:nvPr/>
          </p:nvSpPr>
          <p:spPr bwMode="auto">
            <a:xfrm>
              <a:off x="975" y="324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1" name="Oval 316"/>
            <p:cNvSpPr>
              <a:spLocks noChangeArrowheads="1"/>
            </p:cNvSpPr>
            <p:nvPr/>
          </p:nvSpPr>
          <p:spPr bwMode="auto">
            <a:xfrm>
              <a:off x="975" y="315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2" name="Oval 319"/>
            <p:cNvSpPr>
              <a:spLocks noChangeArrowheads="1"/>
            </p:cNvSpPr>
            <p:nvPr/>
          </p:nvSpPr>
          <p:spPr bwMode="auto">
            <a:xfrm>
              <a:off x="1066" y="315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3" name="Oval 327"/>
            <p:cNvSpPr>
              <a:spLocks noChangeArrowheads="1"/>
            </p:cNvSpPr>
            <p:nvPr/>
          </p:nvSpPr>
          <p:spPr bwMode="auto">
            <a:xfrm>
              <a:off x="1020" y="3203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4" name="Oval 328"/>
            <p:cNvSpPr>
              <a:spLocks noChangeArrowheads="1"/>
            </p:cNvSpPr>
            <p:nvPr/>
          </p:nvSpPr>
          <p:spPr bwMode="auto">
            <a:xfrm>
              <a:off x="1020" y="3294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5" name="Oval 329"/>
            <p:cNvSpPr>
              <a:spLocks noChangeArrowheads="1"/>
            </p:cNvSpPr>
            <p:nvPr/>
          </p:nvSpPr>
          <p:spPr bwMode="auto">
            <a:xfrm>
              <a:off x="1111" y="3203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sp>
        <p:nvSpPr>
          <p:cNvPr id="21834" name="Oval 330"/>
          <p:cNvSpPr>
            <a:spLocks noChangeArrowheads="1"/>
          </p:cNvSpPr>
          <p:nvPr/>
        </p:nvSpPr>
        <p:spPr bwMode="auto">
          <a:xfrm>
            <a:off x="1476375" y="4797425"/>
            <a:ext cx="287338" cy="287338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21847" name="Group 343"/>
          <p:cNvGrpSpPr>
            <a:grpSpLocks/>
          </p:cNvGrpSpPr>
          <p:nvPr/>
        </p:nvGrpSpPr>
        <p:grpSpPr bwMode="auto">
          <a:xfrm>
            <a:off x="1619250" y="4149725"/>
            <a:ext cx="719138" cy="935038"/>
            <a:chOff x="975" y="2614"/>
            <a:chExt cx="453" cy="589"/>
          </a:xfrm>
        </p:grpSpPr>
        <p:sp>
          <p:nvSpPr>
            <p:cNvPr id="136448" name="Oval 169"/>
            <p:cNvSpPr>
              <a:spLocks noChangeArrowheads="1"/>
            </p:cNvSpPr>
            <p:nvPr/>
          </p:nvSpPr>
          <p:spPr bwMode="auto">
            <a:xfrm>
              <a:off x="975" y="2886"/>
              <a:ext cx="181" cy="182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49" name="Oval 170"/>
            <p:cNvSpPr>
              <a:spLocks noChangeArrowheads="1"/>
            </p:cNvSpPr>
            <p:nvPr/>
          </p:nvSpPr>
          <p:spPr bwMode="auto">
            <a:xfrm>
              <a:off x="1020" y="2750"/>
              <a:ext cx="182" cy="181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0" name="Oval 171"/>
            <p:cNvSpPr>
              <a:spLocks noChangeArrowheads="1"/>
            </p:cNvSpPr>
            <p:nvPr/>
          </p:nvSpPr>
          <p:spPr bwMode="auto">
            <a:xfrm>
              <a:off x="1111" y="2614"/>
              <a:ext cx="182" cy="181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1" name="Oval 172"/>
            <p:cNvSpPr>
              <a:spLocks noChangeArrowheads="1"/>
            </p:cNvSpPr>
            <p:nvPr/>
          </p:nvSpPr>
          <p:spPr bwMode="auto">
            <a:xfrm>
              <a:off x="1066" y="3067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2" name="Oval 324"/>
            <p:cNvSpPr>
              <a:spLocks noChangeArrowheads="1"/>
            </p:cNvSpPr>
            <p:nvPr/>
          </p:nvSpPr>
          <p:spPr bwMode="auto">
            <a:xfrm>
              <a:off x="1111" y="2976"/>
              <a:ext cx="136" cy="13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3" name="Oval 325"/>
            <p:cNvSpPr>
              <a:spLocks noChangeArrowheads="1"/>
            </p:cNvSpPr>
            <p:nvPr/>
          </p:nvSpPr>
          <p:spPr bwMode="auto">
            <a:xfrm>
              <a:off x="1156" y="2886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4" name="Oval 326"/>
            <p:cNvSpPr>
              <a:spLocks noChangeArrowheads="1"/>
            </p:cNvSpPr>
            <p:nvPr/>
          </p:nvSpPr>
          <p:spPr bwMode="auto">
            <a:xfrm>
              <a:off x="1202" y="2795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5" name="Oval 331"/>
            <p:cNvSpPr>
              <a:spLocks noChangeArrowheads="1"/>
            </p:cNvSpPr>
            <p:nvPr/>
          </p:nvSpPr>
          <p:spPr bwMode="auto">
            <a:xfrm>
              <a:off x="1247" y="270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6" name="Oval 332"/>
            <p:cNvSpPr>
              <a:spLocks noChangeArrowheads="1"/>
            </p:cNvSpPr>
            <p:nvPr/>
          </p:nvSpPr>
          <p:spPr bwMode="auto">
            <a:xfrm>
              <a:off x="1292" y="261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852" name="Group 348"/>
          <p:cNvGrpSpPr>
            <a:grpSpLocks/>
          </p:cNvGrpSpPr>
          <p:nvPr/>
        </p:nvGrpSpPr>
        <p:grpSpPr bwMode="auto">
          <a:xfrm>
            <a:off x="2268538" y="4149725"/>
            <a:ext cx="431800" cy="215900"/>
            <a:chOff x="1429" y="2614"/>
            <a:chExt cx="272" cy="136"/>
          </a:xfrm>
        </p:grpSpPr>
        <p:sp>
          <p:nvSpPr>
            <p:cNvPr id="136458" name="Oval 333"/>
            <p:cNvSpPr>
              <a:spLocks noChangeArrowheads="1"/>
            </p:cNvSpPr>
            <p:nvPr/>
          </p:nvSpPr>
          <p:spPr bwMode="auto">
            <a:xfrm>
              <a:off x="1429" y="261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59" name="Oval 334"/>
            <p:cNvSpPr>
              <a:spLocks noChangeArrowheads="1"/>
            </p:cNvSpPr>
            <p:nvPr/>
          </p:nvSpPr>
          <p:spPr bwMode="auto">
            <a:xfrm>
              <a:off x="1565" y="261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853" name="Group 349"/>
          <p:cNvGrpSpPr>
            <a:grpSpLocks/>
          </p:cNvGrpSpPr>
          <p:nvPr/>
        </p:nvGrpSpPr>
        <p:grpSpPr bwMode="auto">
          <a:xfrm>
            <a:off x="2700338" y="4221163"/>
            <a:ext cx="1079500" cy="1079500"/>
            <a:chOff x="1701" y="2659"/>
            <a:chExt cx="680" cy="680"/>
          </a:xfrm>
        </p:grpSpPr>
        <p:sp>
          <p:nvSpPr>
            <p:cNvPr id="136461" name="Oval 335"/>
            <p:cNvSpPr>
              <a:spLocks noChangeArrowheads="1"/>
            </p:cNvSpPr>
            <p:nvPr/>
          </p:nvSpPr>
          <p:spPr bwMode="auto">
            <a:xfrm>
              <a:off x="1701" y="2659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2" name="Oval 336"/>
            <p:cNvSpPr>
              <a:spLocks noChangeArrowheads="1"/>
            </p:cNvSpPr>
            <p:nvPr/>
          </p:nvSpPr>
          <p:spPr bwMode="auto">
            <a:xfrm>
              <a:off x="1791" y="2750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3" name="Oval 337"/>
            <p:cNvSpPr>
              <a:spLocks noChangeArrowheads="1"/>
            </p:cNvSpPr>
            <p:nvPr/>
          </p:nvSpPr>
          <p:spPr bwMode="auto">
            <a:xfrm>
              <a:off x="1882" y="2840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4" name="Oval 338"/>
            <p:cNvSpPr>
              <a:spLocks noChangeArrowheads="1"/>
            </p:cNvSpPr>
            <p:nvPr/>
          </p:nvSpPr>
          <p:spPr bwMode="auto">
            <a:xfrm>
              <a:off x="1973" y="2931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5" name="Oval 339"/>
            <p:cNvSpPr>
              <a:spLocks noChangeArrowheads="1"/>
            </p:cNvSpPr>
            <p:nvPr/>
          </p:nvSpPr>
          <p:spPr bwMode="auto">
            <a:xfrm>
              <a:off x="2064" y="3022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6" name="Oval 340"/>
            <p:cNvSpPr>
              <a:spLocks noChangeArrowheads="1"/>
            </p:cNvSpPr>
            <p:nvPr/>
          </p:nvSpPr>
          <p:spPr bwMode="auto">
            <a:xfrm>
              <a:off x="2154" y="3113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67" name="Oval 341"/>
            <p:cNvSpPr>
              <a:spLocks noChangeArrowheads="1"/>
            </p:cNvSpPr>
            <p:nvPr/>
          </p:nvSpPr>
          <p:spPr bwMode="auto">
            <a:xfrm>
              <a:off x="2245" y="3203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sp>
        <p:nvSpPr>
          <p:cNvPr id="21850" name="Oval 346"/>
          <p:cNvSpPr>
            <a:spLocks noChangeArrowheads="1"/>
          </p:cNvSpPr>
          <p:nvPr/>
        </p:nvSpPr>
        <p:spPr bwMode="auto">
          <a:xfrm rot="-473338">
            <a:off x="2195513" y="3357563"/>
            <a:ext cx="504825" cy="5048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21934" name="Group 430"/>
          <p:cNvGrpSpPr>
            <a:grpSpLocks/>
          </p:cNvGrpSpPr>
          <p:nvPr/>
        </p:nvGrpSpPr>
        <p:grpSpPr bwMode="auto">
          <a:xfrm>
            <a:off x="2459038" y="2133600"/>
            <a:ext cx="1247775" cy="1273175"/>
            <a:chOff x="1549" y="1344"/>
            <a:chExt cx="786" cy="802"/>
          </a:xfrm>
        </p:grpSpPr>
        <p:sp>
          <p:nvSpPr>
            <p:cNvPr id="136470" name="Oval 351"/>
            <p:cNvSpPr>
              <a:spLocks noChangeArrowheads="1"/>
            </p:cNvSpPr>
            <p:nvPr/>
          </p:nvSpPr>
          <p:spPr bwMode="auto">
            <a:xfrm rot="218809">
              <a:off x="1549" y="1828"/>
              <a:ext cx="317" cy="3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71" name="Oval 354"/>
            <p:cNvSpPr>
              <a:spLocks noChangeArrowheads="1"/>
            </p:cNvSpPr>
            <p:nvPr/>
          </p:nvSpPr>
          <p:spPr bwMode="auto">
            <a:xfrm rot="218809">
              <a:off x="1746" y="1570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72" name="Oval 355"/>
            <p:cNvSpPr>
              <a:spLocks noChangeArrowheads="1"/>
            </p:cNvSpPr>
            <p:nvPr/>
          </p:nvSpPr>
          <p:spPr bwMode="auto">
            <a:xfrm rot="218809">
              <a:off x="1973" y="1344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936" name="Group 432"/>
          <p:cNvGrpSpPr>
            <a:grpSpLocks/>
          </p:cNvGrpSpPr>
          <p:nvPr/>
        </p:nvGrpSpPr>
        <p:grpSpPr bwMode="auto">
          <a:xfrm>
            <a:off x="3708400" y="2060575"/>
            <a:ext cx="1150938" cy="576263"/>
            <a:chOff x="2336" y="1298"/>
            <a:chExt cx="725" cy="363"/>
          </a:xfrm>
        </p:grpSpPr>
        <p:sp>
          <p:nvSpPr>
            <p:cNvPr id="136474" name="Oval 356"/>
            <p:cNvSpPr>
              <a:spLocks noChangeArrowheads="1"/>
            </p:cNvSpPr>
            <p:nvPr/>
          </p:nvSpPr>
          <p:spPr bwMode="auto">
            <a:xfrm>
              <a:off x="2336" y="1298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75" name="Oval 357"/>
            <p:cNvSpPr>
              <a:spLocks noChangeArrowheads="1"/>
            </p:cNvSpPr>
            <p:nvPr/>
          </p:nvSpPr>
          <p:spPr bwMode="auto">
            <a:xfrm>
              <a:off x="2699" y="1298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935" name="Group 431"/>
          <p:cNvGrpSpPr>
            <a:grpSpLocks/>
          </p:cNvGrpSpPr>
          <p:nvPr/>
        </p:nvGrpSpPr>
        <p:grpSpPr bwMode="auto">
          <a:xfrm>
            <a:off x="4859338" y="2205038"/>
            <a:ext cx="2738437" cy="3167062"/>
            <a:chOff x="3061" y="1389"/>
            <a:chExt cx="1725" cy="1995"/>
          </a:xfrm>
        </p:grpSpPr>
        <p:sp>
          <p:nvSpPr>
            <p:cNvPr id="136477" name="Oval 358"/>
            <p:cNvSpPr>
              <a:spLocks noChangeArrowheads="1"/>
            </p:cNvSpPr>
            <p:nvPr/>
          </p:nvSpPr>
          <p:spPr bwMode="auto">
            <a:xfrm>
              <a:off x="3061" y="1389"/>
              <a:ext cx="362" cy="36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78" name="Oval 360"/>
            <p:cNvSpPr>
              <a:spLocks noChangeArrowheads="1"/>
            </p:cNvSpPr>
            <p:nvPr/>
          </p:nvSpPr>
          <p:spPr bwMode="auto">
            <a:xfrm>
              <a:off x="3379" y="1616"/>
              <a:ext cx="272" cy="27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79" name="Oval 367"/>
            <p:cNvSpPr>
              <a:spLocks noChangeArrowheads="1"/>
            </p:cNvSpPr>
            <p:nvPr/>
          </p:nvSpPr>
          <p:spPr bwMode="auto">
            <a:xfrm>
              <a:off x="3606" y="1752"/>
              <a:ext cx="272" cy="27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0" name="Oval 370"/>
            <p:cNvSpPr>
              <a:spLocks noChangeArrowheads="1"/>
            </p:cNvSpPr>
            <p:nvPr/>
          </p:nvSpPr>
          <p:spPr bwMode="auto">
            <a:xfrm>
              <a:off x="3833" y="2024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1" name="Oval 371"/>
            <p:cNvSpPr>
              <a:spLocks noChangeArrowheads="1"/>
            </p:cNvSpPr>
            <p:nvPr/>
          </p:nvSpPr>
          <p:spPr bwMode="auto">
            <a:xfrm>
              <a:off x="3969" y="2160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2" name="Oval 372"/>
            <p:cNvSpPr>
              <a:spLocks noChangeArrowheads="1"/>
            </p:cNvSpPr>
            <p:nvPr/>
          </p:nvSpPr>
          <p:spPr bwMode="auto">
            <a:xfrm>
              <a:off x="4105" y="2296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3" name="Oval 373"/>
            <p:cNvSpPr>
              <a:spLocks noChangeArrowheads="1"/>
            </p:cNvSpPr>
            <p:nvPr/>
          </p:nvSpPr>
          <p:spPr bwMode="auto">
            <a:xfrm>
              <a:off x="4195" y="2478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4" name="Oval 374"/>
            <p:cNvSpPr>
              <a:spLocks noChangeArrowheads="1"/>
            </p:cNvSpPr>
            <p:nvPr/>
          </p:nvSpPr>
          <p:spPr bwMode="auto">
            <a:xfrm>
              <a:off x="4332" y="2659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5" name="Oval 375"/>
            <p:cNvSpPr>
              <a:spLocks noChangeArrowheads="1"/>
            </p:cNvSpPr>
            <p:nvPr/>
          </p:nvSpPr>
          <p:spPr bwMode="auto">
            <a:xfrm>
              <a:off x="4422" y="2840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6" name="Oval 376"/>
            <p:cNvSpPr>
              <a:spLocks noChangeArrowheads="1"/>
            </p:cNvSpPr>
            <p:nvPr/>
          </p:nvSpPr>
          <p:spPr bwMode="auto">
            <a:xfrm>
              <a:off x="4513" y="3022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87" name="Oval 377"/>
            <p:cNvSpPr>
              <a:spLocks noChangeArrowheads="1"/>
            </p:cNvSpPr>
            <p:nvPr/>
          </p:nvSpPr>
          <p:spPr bwMode="auto">
            <a:xfrm>
              <a:off x="4604" y="3203"/>
              <a:ext cx="182" cy="181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887" name="Group 383"/>
          <p:cNvGrpSpPr>
            <a:grpSpLocks/>
          </p:cNvGrpSpPr>
          <p:nvPr/>
        </p:nvGrpSpPr>
        <p:grpSpPr bwMode="auto">
          <a:xfrm>
            <a:off x="4284663" y="5013325"/>
            <a:ext cx="360362" cy="431800"/>
            <a:chOff x="975" y="3158"/>
            <a:chExt cx="227" cy="272"/>
          </a:xfrm>
        </p:grpSpPr>
        <p:sp>
          <p:nvSpPr>
            <p:cNvPr id="136489" name="Oval 384"/>
            <p:cNvSpPr>
              <a:spLocks noChangeArrowheads="1"/>
            </p:cNvSpPr>
            <p:nvPr/>
          </p:nvSpPr>
          <p:spPr bwMode="auto">
            <a:xfrm>
              <a:off x="975" y="333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0" name="Oval 385"/>
            <p:cNvSpPr>
              <a:spLocks noChangeArrowheads="1"/>
            </p:cNvSpPr>
            <p:nvPr/>
          </p:nvSpPr>
          <p:spPr bwMode="auto">
            <a:xfrm>
              <a:off x="1066" y="333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1" name="Oval 386"/>
            <p:cNvSpPr>
              <a:spLocks noChangeArrowheads="1"/>
            </p:cNvSpPr>
            <p:nvPr/>
          </p:nvSpPr>
          <p:spPr bwMode="auto">
            <a:xfrm>
              <a:off x="1066" y="324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2" name="Oval 387"/>
            <p:cNvSpPr>
              <a:spLocks noChangeArrowheads="1"/>
            </p:cNvSpPr>
            <p:nvPr/>
          </p:nvSpPr>
          <p:spPr bwMode="auto">
            <a:xfrm>
              <a:off x="975" y="324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3" name="Oval 388"/>
            <p:cNvSpPr>
              <a:spLocks noChangeArrowheads="1"/>
            </p:cNvSpPr>
            <p:nvPr/>
          </p:nvSpPr>
          <p:spPr bwMode="auto">
            <a:xfrm>
              <a:off x="975" y="315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4" name="Oval 389"/>
            <p:cNvSpPr>
              <a:spLocks noChangeArrowheads="1"/>
            </p:cNvSpPr>
            <p:nvPr/>
          </p:nvSpPr>
          <p:spPr bwMode="auto">
            <a:xfrm>
              <a:off x="1066" y="315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5" name="Oval 390"/>
            <p:cNvSpPr>
              <a:spLocks noChangeArrowheads="1"/>
            </p:cNvSpPr>
            <p:nvPr/>
          </p:nvSpPr>
          <p:spPr bwMode="auto">
            <a:xfrm>
              <a:off x="1020" y="3203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6" name="Oval 391"/>
            <p:cNvSpPr>
              <a:spLocks noChangeArrowheads="1"/>
            </p:cNvSpPr>
            <p:nvPr/>
          </p:nvSpPr>
          <p:spPr bwMode="auto">
            <a:xfrm>
              <a:off x="1020" y="3294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497" name="Oval 392"/>
            <p:cNvSpPr>
              <a:spLocks noChangeArrowheads="1"/>
            </p:cNvSpPr>
            <p:nvPr/>
          </p:nvSpPr>
          <p:spPr bwMode="auto">
            <a:xfrm>
              <a:off x="1111" y="3203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sp>
        <p:nvSpPr>
          <p:cNvPr id="21912" name="Oval 408"/>
          <p:cNvSpPr>
            <a:spLocks noChangeArrowheads="1"/>
          </p:cNvSpPr>
          <p:nvPr/>
        </p:nvSpPr>
        <p:spPr bwMode="auto">
          <a:xfrm rot="558167">
            <a:off x="5219700" y="3429000"/>
            <a:ext cx="503238" cy="50482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21915" name="Group 411"/>
          <p:cNvGrpSpPr>
            <a:grpSpLocks/>
          </p:cNvGrpSpPr>
          <p:nvPr/>
        </p:nvGrpSpPr>
        <p:grpSpPr bwMode="auto">
          <a:xfrm>
            <a:off x="5076825" y="4292600"/>
            <a:ext cx="431800" cy="215900"/>
            <a:chOff x="1429" y="2614"/>
            <a:chExt cx="272" cy="136"/>
          </a:xfrm>
        </p:grpSpPr>
        <p:sp>
          <p:nvSpPr>
            <p:cNvPr id="136500" name="Oval 412"/>
            <p:cNvSpPr>
              <a:spLocks noChangeArrowheads="1"/>
            </p:cNvSpPr>
            <p:nvPr/>
          </p:nvSpPr>
          <p:spPr bwMode="auto">
            <a:xfrm>
              <a:off x="1429" y="261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1" name="Oval 413"/>
            <p:cNvSpPr>
              <a:spLocks noChangeArrowheads="1"/>
            </p:cNvSpPr>
            <p:nvPr/>
          </p:nvSpPr>
          <p:spPr bwMode="auto">
            <a:xfrm>
              <a:off x="1565" y="2614"/>
              <a:ext cx="136" cy="1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918" name="Group 414"/>
          <p:cNvGrpSpPr>
            <a:grpSpLocks/>
          </p:cNvGrpSpPr>
          <p:nvPr/>
        </p:nvGrpSpPr>
        <p:grpSpPr bwMode="auto">
          <a:xfrm>
            <a:off x="5435600" y="4292600"/>
            <a:ext cx="1079500" cy="1079500"/>
            <a:chOff x="1701" y="2659"/>
            <a:chExt cx="680" cy="680"/>
          </a:xfrm>
        </p:grpSpPr>
        <p:sp>
          <p:nvSpPr>
            <p:cNvPr id="136503" name="Oval 415"/>
            <p:cNvSpPr>
              <a:spLocks noChangeArrowheads="1"/>
            </p:cNvSpPr>
            <p:nvPr/>
          </p:nvSpPr>
          <p:spPr bwMode="auto">
            <a:xfrm>
              <a:off x="1701" y="2659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4" name="Oval 416"/>
            <p:cNvSpPr>
              <a:spLocks noChangeArrowheads="1"/>
            </p:cNvSpPr>
            <p:nvPr/>
          </p:nvSpPr>
          <p:spPr bwMode="auto">
            <a:xfrm>
              <a:off x="1791" y="2750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5" name="Oval 417"/>
            <p:cNvSpPr>
              <a:spLocks noChangeArrowheads="1"/>
            </p:cNvSpPr>
            <p:nvPr/>
          </p:nvSpPr>
          <p:spPr bwMode="auto">
            <a:xfrm>
              <a:off x="1882" y="2840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6" name="Oval 418"/>
            <p:cNvSpPr>
              <a:spLocks noChangeArrowheads="1"/>
            </p:cNvSpPr>
            <p:nvPr/>
          </p:nvSpPr>
          <p:spPr bwMode="auto">
            <a:xfrm>
              <a:off x="1973" y="2931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7" name="Oval 419"/>
            <p:cNvSpPr>
              <a:spLocks noChangeArrowheads="1"/>
            </p:cNvSpPr>
            <p:nvPr/>
          </p:nvSpPr>
          <p:spPr bwMode="auto">
            <a:xfrm>
              <a:off x="2064" y="3022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8" name="Oval 420"/>
            <p:cNvSpPr>
              <a:spLocks noChangeArrowheads="1"/>
            </p:cNvSpPr>
            <p:nvPr/>
          </p:nvSpPr>
          <p:spPr bwMode="auto">
            <a:xfrm>
              <a:off x="2154" y="3113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09" name="Oval 421"/>
            <p:cNvSpPr>
              <a:spLocks noChangeArrowheads="1"/>
            </p:cNvSpPr>
            <p:nvPr/>
          </p:nvSpPr>
          <p:spPr bwMode="auto">
            <a:xfrm>
              <a:off x="2245" y="3203"/>
              <a:ext cx="136" cy="1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939" name="Group 435"/>
          <p:cNvGrpSpPr>
            <a:grpSpLocks/>
          </p:cNvGrpSpPr>
          <p:nvPr/>
        </p:nvGrpSpPr>
        <p:grpSpPr bwMode="auto">
          <a:xfrm>
            <a:off x="5651500" y="2349500"/>
            <a:ext cx="1511300" cy="1222375"/>
            <a:chOff x="3560" y="1480"/>
            <a:chExt cx="952" cy="770"/>
          </a:xfrm>
        </p:grpSpPr>
        <p:sp>
          <p:nvSpPr>
            <p:cNvPr id="136511" name="Oval 409"/>
            <p:cNvSpPr>
              <a:spLocks noChangeArrowheads="1"/>
            </p:cNvSpPr>
            <p:nvPr/>
          </p:nvSpPr>
          <p:spPr bwMode="auto">
            <a:xfrm rot="558167">
              <a:off x="3560" y="1933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12" name="Oval 410"/>
            <p:cNvSpPr>
              <a:spLocks noChangeArrowheads="1"/>
            </p:cNvSpPr>
            <p:nvPr/>
          </p:nvSpPr>
          <p:spPr bwMode="auto">
            <a:xfrm rot="558167">
              <a:off x="3833" y="1706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13" name="Oval 422"/>
            <p:cNvSpPr>
              <a:spLocks noChangeArrowheads="1"/>
            </p:cNvSpPr>
            <p:nvPr/>
          </p:nvSpPr>
          <p:spPr bwMode="auto">
            <a:xfrm rot="558167">
              <a:off x="4150" y="1480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21940" name="Group 436"/>
          <p:cNvGrpSpPr>
            <a:grpSpLocks/>
          </p:cNvGrpSpPr>
          <p:nvPr/>
        </p:nvGrpSpPr>
        <p:grpSpPr bwMode="auto">
          <a:xfrm>
            <a:off x="7092950" y="1700213"/>
            <a:ext cx="1077913" cy="865187"/>
            <a:chOff x="4468" y="1071"/>
            <a:chExt cx="679" cy="545"/>
          </a:xfrm>
        </p:grpSpPr>
        <p:sp>
          <p:nvSpPr>
            <p:cNvPr id="136515" name="Oval 423"/>
            <p:cNvSpPr>
              <a:spLocks noChangeArrowheads="1"/>
            </p:cNvSpPr>
            <p:nvPr/>
          </p:nvSpPr>
          <p:spPr bwMode="auto">
            <a:xfrm rot="558167">
              <a:off x="4468" y="1253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sp>
          <p:nvSpPr>
            <p:cNvPr id="136516" name="Oval 424"/>
            <p:cNvSpPr>
              <a:spLocks noChangeArrowheads="1"/>
            </p:cNvSpPr>
            <p:nvPr/>
          </p:nvSpPr>
          <p:spPr bwMode="auto">
            <a:xfrm rot="558167">
              <a:off x="4785" y="1071"/>
              <a:ext cx="362" cy="3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</p:grpSp>
      <p:sp>
        <p:nvSpPr>
          <p:cNvPr id="21930" name="AutoShape 426"/>
          <p:cNvSpPr>
            <a:spLocks noChangeArrowheads="1"/>
          </p:cNvSpPr>
          <p:nvPr/>
        </p:nvSpPr>
        <p:spPr bwMode="auto">
          <a:xfrm>
            <a:off x="8316913" y="1628775"/>
            <a:ext cx="360362" cy="863600"/>
          </a:xfrm>
          <a:prstGeom prst="moon">
            <a:avLst>
              <a:gd name="adj" fmla="val 50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tr-TR" altLang="tr-TR" sz="1800">
              <a:latin typeface="Arial" panose="020B0604020202020204" pitchFamily="34" charset="0"/>
            </a:endParaRPr>
          </a:p>
        </p:txBody>
      </p:sp>
      <p:grpSp>
        <p:nvGrpSpPr>
          <p:cNvPr id="21938" name="Group 434"/>
          <p:cNvGrpSpPr>
            <a:grpSpLocks/>
          </p:cNvGrpSpPr>
          <p:nvPr/>
        </p:nvGrpSpPr>
        <p:grpSpPr bwMode="auto">
          <a:xfrm>
            <a:off x="4211638" y="3716338"/>
            <a:ext cx="1008062" cy="1295400"/>
            <a:chOff x="2699" y="2387"/>
            <a:chExt cx="635" cy="816"/>
          </a:xfrm>
        </p:grpSpPr>
        <p:sp>
          <p:nvSpPr>
            <p:cNvPr id="136519" name="Oval 403"/>
            <p:cNvSpPr>
              <a:spLocks noChangeArrowheads="1"/>
            </p:cNvSpPr>
            <p:nvPr/>
          </p:nvSpPr>
          <p:spPr bwMode="auto">
            <a:xfrm>
              <a:off x="3061" y="2387"/>
              <a:ext cx="273" cy="272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tr-TR" altLang="tr-TR" sz="1800">
                <a:latin typeface="Arial" panose="020B0604020202020204" pitchFamily="34" charset="0"/>
              </a:endParaRPr>
            </a:p>
          </p:txBody>
        </p:sp>
        <p:grpSp>
          <p:nvGrpSpPr>
            <p:cNvPr id="136520" name="Group 433"/>
            <p:cNvGrpSpPr>
              <a:grpSpLocks/>
            </p:cNvGrpSpPr>
            <p:nvPr/>
          </p:nvGrpSpPr>
          <p:grpSpPr bwMode="auto">
            <a:xfrm>
              <a:off x="2699" y="2614"/>
              <a:ext cx="543" cy="589"/>
              <a:chOff x="2699" y="2614"/>
              <a:chExt cx="543" cy="589"/>
            </a:xfrm>
          </p:grpSpPr>
          <p:grpSp>
            <p:nvGrpSpPr>
              <p:cNvPr id="136521" name="Group 393"/>
              <p:cNvGrpSpPr>
                <a:grpSpLocks/>
              </p:cNvGrpSpPr>
              <p:nvPr/>
            </p:nvGrpSpPr>
            <p:grpSpPr bwMode="auto">
              <a:xfrm rot="655987">
                <a:off x="2789" y="2614"/>
                <a:ext cx="453" cy="589"/>
                <a:chOff x="975" y="2614"/>
                <a:chExt cx="453" cy="589"/>
              </a:xfrm>
            </p:grpSpPr>
            <p:sp>
              <p:nvSpPr>
                <p:cNvPr id="136522" name="Oval 394"/>
                <p:cNvSpPr>
                  <a:spLocks noChangeArrowheads="1"/>
                </p:cNvSpPr>
                <p:nvPr/>
              </p:nvSpPr>
              <p:spPr bwMode="auto">
                <a:xfrm>
                  <a:off x="975" y="2886"/>
                  <a:ext cx="181" cy="182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3" name="Oval 395"/>
                <p:cNvSpPr>
                  <a:spLocks noChangeArrowheads="1"/>
                </p:cNvSpPr>
                <p:nvPr/>
              </p:nvSpPr>
              <p:spPr bwMode="auto">
                <a:xfrm>
                  <a:off x="1020" y="2750"/>
                  <a:ext cx="182" cy="18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4" name="Oval 396"/>
                <p:cNvSpPr>
                  <a:spLocks noChangeArrowheads="1"/>
                </p:cNvSpPr>
                <p:nvPr/>
              </p:nvSpPr>
              <p:spPr bwMode="auto">
                <a:xfrm>
                  <a:off x="1111" y="2614"/>
                  <a:ext cx="182" cy="18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5" name="Oval 397"/>
                <p:cNvSpPr>
                  <a:spLocks noChangeArrowheads="1"/>
                </p:cNvSpPr>
                <p:nvPr/>
              </p:nvSpPr>
              <p:spPr bwMode="auto">
                <a:xfrm>
                  <a:off x="1066" y="3067"/>
                  <a:ext cx="136" cy="13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6" name="Oval 398"/>
                <p:cNvSpPr>
                  <a:spLocks noChangeArrowheads="1"/>
                </p:cNvSpPr>
                <p:nvPr/>
              </p:nvSpPr>
              <p:spPr bwMode="auto">
                <a:xfrm>
                  <a:off x="1111" y="2976"/>
                  <a:ext cx="136" cy="137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7" name="Oval 399"/>
                <p:cNvSpPr>
                  <a:spLocks noChangeArrowheads="1"/>
                </p:cNvSpPr>
                <p:nvPr/>
              </p:nvSpPr>
              <p:spPr bwMode="auto">
                <a:xfrm>
                  <a:off x="1156" y="2886"/>
                  <a:ext cx="136" cy="13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8" name="Oval 400"/>
                <p:cNvSpPr>
                  <a:spLocks noChangeArrowheads="1"/>
                </p:cNvSpPr>
                <p:nvPr/>
              </p:nvSpPr>
              <p:spPr bwMode="auto">
                <a:xfrm>
                  <a:off x="1202" y="2795"/>
                  <a:ext cx="136" cy="13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29" name="Oval 401"/>
                <p:cNvSpPr>
                  <a:spLocks noChangeArrowheads="1"/>
                </p:cNvSpPr>
                <p:nvPr/>
              </p:nvSpPr>
              <p:spPr bwMode="auto">
                <a:xfrm>
                  <a:off x="1247" y="2704"/>
                  <a:ext cx="136" cy="13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30" name="Oval 402"/>
                <p:cNvSpPr>
                  <a:spLocks noChangeArrowheads="1"/>
                </p:cNvSpPr>
                <p:nvPr/>
              </p:nvSpPr>
              <p:spPr bwMode="auto">
                <a:xfrm>
                  <a:off x="1292" y="2614"/>
                  <a:ext cx="136" cy="13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endParaRPr lang="tr-TR" altLang="tr-TR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6531" name="Oval 429"/>
              <p:cNvSpPr>
                <a:spLocks noChangeArrowheads="1"/>
              </p:cNvSpPr>
              <p:nvPr/>
            </p:nvSpPr>
            <p:spPr bwMode="auto">
              <a:xfrm>
                <a:off x="2699" y="3022"/>
                <a:ext cx="181" cy="18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tr-TR" altLang="tr-TR" sz="1800">
                  <a:latin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5" grpId="0" animBg="1"/>
      <p:bldP spid="17445" grpId="0" animBg="1"/>
      <p:bldP spid="21677" grpId="0" animBg="1"/>
      <p:bldP spid="21834" grpId="0" animBg="1"/>
      <p:bldP spid="21850" grpId="0" animBg="1"/>
      <p:bldP spid="21912" grpId="0" animBg="1"/>
      <p:bldP spid="219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AutoShape 5" descr="Schéma du tractus génital de la vache (vue frontale)"/>
          <p:cNvSpPr>
            <a:spLocks noChangeAspect="1" noChangeArrowheads="1"/>
          </p:cNvSpPr>
          <p:nvPr/>
        </p:nvSpPr>
        <p:spPr bwMode="auto">
          <a:xfrm>
            <a:off x="3435350" y="995363"/>
            <a:ext cx="385762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122886" name="Picture 6" descr="31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6250"/>
            <a:ext cx="4259263" cy="613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284663" y="4652963"/>
            <a:ext cx="2232025" cy="1295400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4643438" y="3355975"/>
            <a:ext cx="1512887" cy="12239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4932363" y="1987550"/>
            <a:ext cx="936625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4859338" y="2420938"/>
            <a:ext cx="1009650" cy="863600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3995738" y="763588"/>
            <a:ext cx="3097212" cy="1152525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3348038" y="1555750"/>
            <a:ext cx="431800" cy="649288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6443663" y="2058988"/>
            <a:ext cx="431800" cy="433387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 rot="16200000">
            <a:off x="-720725" y="2673350"/>
            <a:ext cx="295275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BE" altLang="tr-TR"/>
              <a:t>The genital tract </a:t>
            </a:r>
            <a:endParaRPr lang="fr-FR" altLang="tr-TR"/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1547813" y="5084763"/>
            <a:ext cx="123944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 dirty="0">
                <a:latin typeface="Arial Narrow" panose="020B0606020202030204" pitchFamily="34" charset="0"/>
              </a:rPr>
              <a:t>8 </a:t>
            </a:r>
            <a:r>
              <a:rPr lang="tr-TR" altLang="tr-TR" sz="2400" dirty="0" smtClean="0">
                <a:latin typeface="Arial Narrow" panose="020B0606020202030204" pitchFamily="34" charset="0"/>
              </a:rPr>
              <a:t>-</a:t>
            </a:r>
            <a:r>
              <a:rPr lang="fr-BE" altLang="tr-TR" sz="2400" dirty="0" smtClean="0">
                <a:latin typeface="Arial Narrow" panose="020B0606020202030204" pitchFamily="34" charset="0"/>
              </a:rPr>
              <a:t> </a:t>
            </a:r>
            <a:r>
              <a:rPr lang="fr-BE" altLang="tr-TR" sz="2400" dirty="0">
                <a:latin typeface="Arial Narrow" panose="020B0606020202030204" pitchFamily="34" charset="0"/>
              </a:rPr>
              <a:t>10 cm</a:t>
            </a:r>
            <a:endParaRPr lang="fr-FR" altLang="tr-TR" sz="2400" dirty="0">
              <a:latin typeface="Arial Narrow" panose="020B0606020202030204" pitchFamily="34" charset="0"/>
            </a:endParaRPr>
          </a:p>
        </p:txBody>
      </p:sp>
      <p:sp>
        <p:nvSpPr>
          <p:cNvPr id="122896" name="Text Box 16"/>
          <p:cNvSpPr txBox="1">
            <a:spLocks noChangeArrowheads="1"/>
          </p:cNvSpPr>
          <p:nvPr/>
        </p:nvSpPr>
        <p:spPr bwMode="auto">
          <a:xfrm>
            <a:off x="1908175" y="3644900"/>
            <a:ext cx="8763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30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1835150" y="2779713"/>
            <a:ext cx="8763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10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  <p:sp>
        <p:nvSpPr>
          <p:cNvPr id="122898" name="Text Box 18"/>
          <p:cNvSpPr txBox="1">
            <a:spLocks noChangeArrowheads="1"/>
          </p:cNvSpPr>
          <p:nvPr/>
        </p:nvSpPr>
        <p:spPr bwMode="auto">
          <a:xfrm>
            <a:off x="1908175" y="1987550"/>
            <a:ext cx="736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3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1835150" y="692150"/>
            <a:ext cx="8763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40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1835150" y="1339850"/>
            <a:ext cx="8763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30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 flipH="1">
            <a:off x="2843213" y="5372100"/>
            <a:ext cx="144145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3" name="Line 23"/>
          <p:cNvSpPr>
            <a:spLocks noChangeShapeType="1"/>
          </p:cNvSpPr>
          <p:nvPr/>
        </p:nvSpPr>
        <p:spPr bwMode="auto">
          <a:xfrm flipH="1">
            <a:off x="2771775" y="3860800"/>
            <a:ext cx="1871663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4" name="Line 24"/>
          <p:cNvSpPr>
            <a:spLocks noChangeShapeType="1"/>
          </p:cNvSpPr>
          <p:nvPr/>
        </p:nvSpPr>
        <p:spPr bwMode="auto">
          <a:xfrm flipH="1">
            <a:off x="2700338" y="2995613"/>
            <a:ext cx="2160587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6877050" y="2205038"/>
            <a:ext cx="790575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6" name="Line 26"/>
          <p:cNvSpPr>
            <a:spLocks noChangeShapeType="1"/>
          </p:cNvSpPr>
          <p:nvPr/>
        </p:nvSpPr>
        <p:spPr bwMode="auto">
          <a:xfrm flipH="1">
            <a:off x="2627313" y="2276475"/>
            <a:ext cx="230505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7" name="Line 27"/>
          <p:cNvSpPr>
            <a:spLocks noChangeShapeType="1"/>
          </p:cNvSpPr>
          <p:nvPr/>
        </p:nvSpPr>
        <p:spPr bwMode="auto">
          <a:xfrm flipH="1">
            <a:off x="2700338" y="979488"/>
            <a:ext cx="12954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8" name="Line 28"/>
          <p:cNvSpPr>
            <a:spLocks noChangeShapeType="1"/>
          </p:cNvSpPr>
          <p:nvPr/>
        </p:nvSpPr>
        <p:spPr bwMode="auto">
          <a:xfrm flipH="1">
            <a:off x="2700338" y="1700213"/>
            <a:ext cx="647700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2909" name="Text Box 29"/>
          <p:cNvSpPr txBox="1">
            <a:spLocks noChangeArrowheads="1"/>
          </p:cNvSpPr>
          <p:nvPr/>
        </p:nvSpPr>
        <p:spPr bwMode="auto">
          <a:xfrm>
            <a:off x="7667625" y="2060575"/>
            <a:ext cx="12668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2400">
                <a:latin typeface="Arial Narrow" panose="020B0606020202030204" pitchFamily="34" charset="0"/>
              </a:rPr>
              <a:t>4x2x2 cm</a:t>
            </a:r>
            <a:endParaRPr lang="fr-FR" altLang="tr-TR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04138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altLang="tr-TR" smtClean="0"/>
              <a:t>The oestrus cycle of the cow : 21 days (18 to 24)</a:t>
            </a:r>
            <a:endParaRPr lang="fr-FR" altLang="tr-TR" sz="3200" smtClean="0"/>
          </a:p>
        </p:txBody>
      </p:sp>
      <p:pic>
        <p:nvPicPr>
          <p:cNvPr id="150578" name="Picture 50" descr="31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2850" y="2255838"/>
            <a:ext cx="2212975" cy="178276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77" name="Picture 49" descr="07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2420938"/>
            <a:ext cx="2160587" cy="1620837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1" name="Line 3"/>
          <p:cNvSpPr>
            <a:spLocks noChangeShapeType="1"/>
          </p:cNvSpPr>
          <p:nvPr/>
        </p:nvSpPr>
        <p:spPr bwMode="auto">
          <a:xfrm flipV="1">
            <a:off x="6773863" y="6230938"/>
            <a:ext cx="0" cy="57150"/>
          </a:xfrm>
          <a:prstGeom prst="lin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6661150" y="1700213"/>
            <a:ext cx="403225" cy="3462337"/>
          </a:xfrm>
          <a:prstGeom prst="rect">
            <a:avLst/>
          </a:prstGeom>
          <a:solidFill>
            <a:srgbClr val="FC0128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573213" y="1700213"/>
            <a:ext cx="401637" cy="3452812"/>
          </a:xfrm>
          <a:prstGeom prst="rect">
            <a:avLst/>
          </a:prstGeom>
          <a:solidFill>
            <a:srgbClr val="FC0128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4" name="Line 6"/>
          <p:cNvSpPr>
            <a:spLocks noChangeShapeType="1"/>
          </p:cNvSpPr>
          <p:nvPr/>
        </p:nvSpPr>
        <p:spPr bwMode="auto">
          <a:xfrm>
            <a:off x="6881813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>
            <a:off x="6626225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>
            <a:off x="6403975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7" name="Line 9"/>
          <p:cNvSpPr>
            <a:spLocks noChangeShapeType="1"/>
          </p:cNvSpPr>
          <p:nvPr/>
        </p:nvSpPr>
        <p:spPr bwMode="auto">
          <a:xfrm>
            <a:off x="594201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8" name="Line 10"/>
          <p:cNvSpPr>
            <a:spLocks noChangeShapeType="1"/>
          </p:cNvSpPr>
          <p:nvPr/>
        </p:nvSpPr>
        <p:spPr bwMode="auto">
          <a:xfrm>
            <a:off x="616426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>
            <a:off x="5240338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5473700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>
            <a:off x="571341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4538663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3" name="Line 15"/>
          <p:cNvSpPr>
            <a:spLocks noChangeShapeType="1"/>
          </p:cNvSpPr>
          <p:nvPr/>
        </p:nvSpPr>
        <p:spPr bwMode="auto">
          <a:xfrm>
            <a:off x="476726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4" name="Line 16"/>
          <p:cNvSpPr>
            <a:spLocks noChangeShapeType="1"/>
          </p:cNvSpPr>
          <p:nvPr/>
        </p:nvSpPr>
        <p:spPr bwMode="auto">
          <a:xfrm>
            <a:off x="5006975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5" name="Line 17"/>
          <p:cNvSpPr>
            <a:spLocks noChangeShapeType="1"/>
          </p:cNvSpPr>
          <p:nvPr/>
        </p:nvSpPr>
        <p:spPr bwMode="auto">
          <a:xfrm>
            <a:off x="4300538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6" name="Line 18"/>
          <p:cNvSpPr>
            <a:spLocks noChangeShapeType="1"/>
          </p:cNvSpPr>
          <p:nvPr/>
        </p:nvSpPr>
        <p:spPr bwMode="auto">
          <a:xfrm>
            <a:off x="3832225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7" name="Line 19"/>
          <p:cNvSpPr>
            <a:spLocks noChangeShapeType="1"/>
          </p:cNvSpPr>
          <p:nvPr/>
        </p:nvSpPr>
        <p:spPr bwMode="auto">
          <a:xfrm>
            <a:off x="4060825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8" name="Line 20"/>
          <p:cNvSpPr>
            <a:spLocks noChangeShapeType="1"/>
          </p:cNvSpPr>
          <p:nvPr/>
        </p:nvSpPr>
        <p:spPr bwMode="auto">
          <a:xfrm>
            <a:off x="337026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49" name="Line 21"/>
          <p:cNvSpPr>
            <a:spLocks noChangeShapeType="1"/>
          </p:cNvSpPr>
          <p:nvPr/>
        </p:nvSpPr>
        <p:spPr bwMode="auto">
          <a:xfrm>
            <a:off x="3598863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0" name="Line 22"/>
          <p:cNvSpPr>
            <a:spLocks noChangeShapeType="1"/>
          </p:cNvSpPr>
          <p:nvPr/>
        </p:nvSpPr>
        <p:spPr bwMode="auto">
          <a:xfrm>
            <a:off x="2184400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1" name="Line 23"/>
          <p:cNvSpPr>
            <a:spLocks noChangeShapeType="1"/>
          </p:cNvSpPr>
          <p:nvPr/>
        </p:nvSpPr>
        <p:spPr bwMode="auto">
          <a:xfrm>
            <a:off x="2892425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2" name="Line 24"/>
          <p:cNvSpPr>
            <a:spLocks noChangeShapeType="1"/>
          </p:cNvSpPr>
          <p:nvPr/>
        </p:nvSpPr>
        <p:spPr bwMode="auto">
          <a:xfrm>
            <a:off x="3143250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3" name="Line 25"/>
          <p:cNvSpPr>
            <a:spLocks noChangeShapeType="1"/>
          </p:cNvSpPr>
          <p:nvPr/>
        </p:nvSpPr>
        <p:spPr bwMode="auto">
          <a:xfrm>
            <a:off x="2663825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4" name="Line 26"/>
          <p:cNvSpPr>
            <a:spLocks noChangeShapeType="1"/>
          </p:cNvSpPr>
          <p:nvPr/>
        </p:nvSpPr>
        <p:spPr bwMode="auto">
          <a:xfrm>
            <a:off x="2419350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5" name="Line 27"/>
          <p:cNvSpPr>
            <a:spLocks noChangeShapeType="1"/>
          </p:cNvSpPr>
          <p:nvPr/>
        </p:nvSpPr>
        <p:spPr bwMode="auto">
          <a:xfrm>
            <a:off x="1957388" y="5186363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6" name="Line 28"/>
          <p:cNvSpPr>
            <a:spLocks noChangeShapeType="1"/>
          </p:cNvSpPr>
          <p:nvPr/>
        </p:nvSpPr>
        <p:spPr bwMode="auto">
          <a:xfrm flipV="1">
            <a:off x="6877050" y="5106988"/>
            <a:ext cx="0" cy="746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57" name="Rectangle 29"/>
          <p:cNvSpPr>
            <a:spLocks noChangeArrowheads="1"/>
          </p:cNvSpPr>
          <p:nvPr/>
        </p:nvSpPr>
        <p:spPr bwMode="auto">
          <a:xfrm>
            <a:off x="1801813" y="5230813"/>
            <a:ext cx="285750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0</a:t>
            </a:r>
          </a:p>
        </p:txBody>
      </p:sp>
      <p:sp>
        <p:nvSpPr>
          <p:cNvPr id="150558" name="Rectangle 30"/>
          <p:cNvSpPr>
            <a:spLocks noChangeArrowheads="1"/>
          </p:cNvSpPr>
          <p:nvPr/>
        </p:nvSpPr>
        <p:spPr bwMode="auto">
          <a:xfrm>
            <a:off x="3201988" y="5230813"/>
            <a:ext cx="285750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150559" name="Rectangle 31"/>
          <p:cNvSpPr>
            <a:spLocks noChangeArrowheads="1"/>
          </p:cNvSpPr>
          <p:nvPr/>
        </p:nvSpPr>
        <p:spPr bwMode="auto">
          <a:xfrm>
            <a:off x="5951538" y="5230813"/>
            <a:ext cx="377825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18</a:t>
            </a:r>
          </a:p>
        </p:txBody>
      </p:sp>
      <p:sp>
        <p:nvSpPr>
          <p:cNvPr id="150560" name="Rectangle 32"/>
          <p:cNvSpPr>
            <a:spLocks noChangeArrowheads="1"/>
          </p:cNvSpPr>
          <p:nvPr/>
        </p:nvSpPr>
        <p:spPr bwMode="auto">
          <a:xfrm>
            <a:off x="6657975" y="5230813"/>
            <a:ext cx="377825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21</a:t>
            </a:r>
          </a:p>
        </p:txBody>
      </p:sp>
      <p:sp>
        <p:nvSpPr>
          <p:cNvPr id="150561" name="Line 33"/>
          <p:cNvSpPr>
            <a:spLocks noChangeShapeType="1"/>
          </p:cNvSpPr>
          <p:nvPr/>
        </p:nvSpPr>
        <p:spPr bwMode="auto">
          <a:xfrm>
            <a:off x="1009650" y="5156200"/>
            <a:ext cx="6661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7561263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3" name="Line 35"/>
          <p:cNvSpPr>
            <a:spLocks noChangeShapeType="1"/>
          </p:cNvSpPr>
          <p:nvPr/>
        </p:nvSpPr>
        <p:spPr bwMode="auto">
          <a:xfrm>
            <a:off x="7319963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7092950" y="5194300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5" name="AutoShape 37"/>
          <p:cNvSpPr>
            <a:spLocks noChangeArrowheads="1"/>
          </p:cNvSpPr>
          <p:nvPr/>
        </p:nvSpPr>
        <p:spPr bwMode="auto">
          <a:xfrm rot="-5400000">
            <a:off x="945357" y="2729706"/>
            <a:ext cx="3430588" cy="1400175"/>
          </a:xfrm>
          <a:prstGeom prst="rtTriangle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6" name="Rectangle 38"/>
          <p:cNvSpPr>
            <a:spLocks noChangeArrowheads="1"/>
          </p:cNvSpPr>
          <p:nvPr/>
        </p:nvSpPr>
        <p:spPr bwMode="auto">
          <a:xfrm>
            <a:off x="3348038" y="1700213"/>
            <a:ext cx="2760662" cy="345281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7" name="AutoShape 39"/>
          <p:cNvSpPr>
            <a:spLocks noChangeArrowheads="1"/>
          </p:cNvSpPr>
          <p:nvPr/>
        </p:nvSpPr>
        <p:spPr bwMode="auto">
          <a:xfrm>
            <a:off x="6108700" y="1617663"/>
            <a:ext cx="550863" cy="3535362"/>
          </a:xfrm>
          <a:prstGeom prst="rtTriangle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0568" name="Text Box 40"/>
          <p:cNvSpPr txBox="1">
            <a:spLocks noChangeArrowheads="1"/>
          </p:cNvSpPr>
          <p:nvPr/>
        </p:nvSpPr>
        <p:spPr bwMode="auto">
          <a:xfrm>
            <a:off x="1116013" y="5589588"/>
            <a:ext cx="99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Oestrus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15 hours</a:t>
            </a:r>
          </a:p>
        </p:txBody>
      </p:sp>
      <p:sp>
        <p:nvSpPr>
          <p:cNvPr id="150569" name="Text Box 41"/>
          <p:cNvSpPr txBox="1">
            <a:spLocks noChangeArrowheads="1"/>
          </p:cNvSpPr>
          <p:nvPr/>
        </p:nvSpPr>
        <p:spPr bwMode="auto">
          <a:xfrm>
            <a:off x="2195513" y="5589588"/>
            <a:ext cx="1214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Metoestrus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6 days</a:t>
            </a:r>
          </a:p>
        </p:txBody>
      </p:sp>
      <p:sp>
        <p:nvSpPr>
          <p:cNvPr id="150570" name="Text Box 42"/>
          <p:cNvSpPr txBox="1">
            <a:spLocks noChangeArrowheads="1"/>
          </p:cNvSpPr>
          <p:nvPr/>
        </p:nvSpPr>
        <p:spPr bwMode="auto">
          <a:xfrm>
            <a:off x="4140200" y="5589588"/>
            <a:ext cx="1065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Dioestrus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12 days</a:t>
            </a:r>
          </a:p>
        </p:txBody>
      </p:sp>
      <p:sp>
        <p:nvSpPr>
          <p:cNvPr id="150571" name="Text Box 43"/>
          <p:cNvSpPr txBox="1">
            <a:spLocks noChangeArrowheads="1"/>
          </p:cNvSpPr>
          <p:nvPr/>
        </p:nvSpPr>
        <p:spPr bwMode="auto">
          <a:xfrm>
            <a:off x="6084888" y="5589588"/>
            <a:ext cx="119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Prooestrus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3 days</a:t>
            </a:r>
          </a:p>
        </p:txBody>
      </p:sp>
      <p:sp>
        <p:nvSpPr>
          <p:cNvPr id="150572" name="Text Box 44"/>
          <p:cNvSpPr txBox="1">
            <a:spLocks noChangeArrowheads="1"/>
          </p:cNvSpPr>
          <p:nvPr/>
        </p:nvSpPr>
        <p:spPr bwMode="auto">
          <a:xfrm>
            <a:off x="7793038" y="5222875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days</a:t>
            </a:r>
          </a:p>
        </p:txBody>
      </p:sp>
      <p:sp>
        <p:nvSpPr>
          <p:cNvPr id="150573" name="Rectangle 45"/>
          <p:cNvSpPr>
            <a:spLocks noChangeArrowheads="1"/>
          </p:cNvSpPr>
          <p:nvPr/>
        </p:nvSpPr>
        <p:spPr bwMode="auto">
          <a:xfrm>
            <a:off x="1979613" y="1700213"/>
            <a:ext cx="4105275" cy="5032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BE" altLang="tr-TR">
              <a:solidFill>
                <a:srgbClr val="006600"/>
              </a:solidFill>
            </a:endParaRPr>
          </a:p>
        </p:txBody>
      </p:sp>
      <p:sp>
        <p:nvSpPr>
          <p:cNvPr id="150574" name="Rectangle 46"/>
          <p:cNvSpPr>
            <a:spLocks noChangeArrowheads="1"/>
          </p:cNvSpPr>
          <p:nvPr/>
        </p:nvSpPr>
        <p:spPr bwMode="auto">
          <a:xfrm>
            <a:off x="6084888" y="1700213"/>
            <a:ext cx="936625" cy="5032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BE" altLang="tr-TR">
              <a:solidFill>
                <a:srgbClr val="006600"/>
              </a:solidFill>
            </a:endParaRPr>
          </a:p>
        </p:txBody>
      </p:sp>
      <p:sp>
        <p:nvSpPr>
          <p:cNvPr id="150575" name="Text Box 47"/>
          <p:cNvSpPr txBox="1">
            <a:spLocks noChangeArrowheads="1"/>
          </p:cNvSpPr>
          <p:nvPr/>
        </p:nvSpPr>
        <p:spPr bwMode="auto">
          <a:xfrm>
            <a:off x="2916238" y="1125538"/>
            <a:ext cx="2062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Progesterone phase</a:t>
            </a:r>
          </a:p>
        </p:txBody>
      </p:sp>
      <p:sp>
        <p:nvSpPr>
          <p:cNvPr id="150576" name="Text Box 48"/>
          <p:cNvSpPr txBox="1">
            <a:spLocks noChangeArrowheads="1"/>
          </p:cNvSpPr>
          <p:nvPr/>
        </p:nvSpPr>
        <p:spPr bwMode="auto">
          <a:xfrm>
            <a:off x="6084888" y="1125538"/>
            <a:ext cx="1758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Oestradiol phase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50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68" grpId="0"/>
      <p:bldP spid="150569" grpId="0"/>
      <p:bldP spid="150570" grpId="0"/>
      <p:bldP spid="150571" grpId="0"/>
      <p:bldP spid="150573" grpId="0" animBg="1"/>
      <p:bldP spid="150574" grpId="0" animBg="1"/>
      <p:bldP spid="150575" grpId="0"/>
      <p:bldP spid="1505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6250"/>
            <a:ext cx="6537325" cy="609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altLang="tr-TR" smtClean="0"/>
              <a:t>Hormonal regulation of the cycle in the the cow</a:t>
            </a:r>
            <a:endParaRPr lang="fr-FR" altLang="tr-TR" sz="3200" smtClean="0"/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 flipV="1">
            <a:off x="6773863" y="6230938"/>
            <a:ext cx="0" cy="57150"/>
          </a:xfrm>
          <a:prstGeom prst="lin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6996113" y="3795713"/>
            <a:ext cx="21304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fr-FR" altLang="tr-TR" sz="1400">
                <a:latin typeface="Comic Sans MS" panose="030F0702030302020204" pitchFamily="66" charset="0"/>
              </a:rPr>
              <a:t>Progestérone</a:t>
            </a:r>
            <a:endParaRPr lang="fr-FR" altLang="tr-TR" sz="1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6996113" y="4108450"/>
            <a:ext cx="14081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fr-FR" altLang="tr-TR" sz="1400">
                <a:latin typeface="Arial Narrow" panose="020B0606020202030204" pitchFamily="34" charset="0"/>
              </a:rPr>
              <a:t>Oestradiol</a:t>
            </a:r>
            <a:endParaRPr lang="fr-FR" altLang="tr-TR" sz="1400"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6985000" y="4381500"/>
            <a:ext cx="5127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400">
                <a:latin typeface="Arial Narrow" panose="020B0606020202030204" pitchFamily="34" charset="0"/>
              </a:rPr>
              <a:t>FSH </a:t>
            </a:r>
            <a:endParaRPr lang="fr-FR" altLang="tr-TR" sz="1800">
              <a:latin typeface="Arial Narrow" panose="020B0606020202030204" pitchFamily="34" charset="0"/>
            </a:endParaRPr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6769100" y="3897313"/>
            <a:ext cx="173038" cy="152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6769100" y="4159250"/>
            <a:ext cx="173038" cy="152400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769100" y="4486275"/>
            <a:ext cx="173038" cy="152400"/>
          </a:xfrm>
          <a:prstGeom prst="rect">
            <a:avLst/>
          </a:prstGeom>
          <a:solidFill>
            <a:srgbClr val="FE9B0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6769100" y="4746625"/>
            <a:ext cx="173038" cy="152400"/>
          </a:xfrm>
          <a:prstGeom prst="rect">
            <a:avLst/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6996113" y="4676775"/>
            <a:ext cx="644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tr-TR" sz="1400">
                <a:latin typeface="Arial Narrow" panose="020B0606020202030204" pitchFamily="34" charset="0"/>
              </a:rPr>
              <a:t>PGF2a</a:t>
            </a: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6769100" y="3570288"/>
            <a:ext cx="173038" cy="152400"/>
          </a:xfrm>
          <a:prstGeom prst="rect">
            <a:avLst/>
          </a:prstGeom>
          <a:solidFill>
            <a:srgbClr val="00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6996113" y="3500438"/>
            <a:ext cx="1116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tr-TR" sz="1400">
                <a:latin typeface="Arial Narrow" panose="020B0606020202030204" pitchFamily="34" charset="0"/>
              </a:rPr>
              <a:t>LH tonic/cyclic</a:t>
            </a:r>
          </a:p>
        </p:txBody>
      </p:sp>
      <p:sp>
        <p:nvSpPr>
          <p:cNvPr id="152590" name="Rectangle 14"/>
          <p:cNvSpPr>
            <a:spLocks noChangeArrowheads="1"/>
          </p:cNvSpPr>
          <p:nvPr/>
        </p:nvSpPr>
        <p:spPr bwMode="auto">
          <a:xfrm>
            <a:off x="5838825" y="1882775"/>
            <a:ext cx="403225" cy="3678238"/>
          </a:xfrm>
          <a:prstGeom prst="rect">
            <a:avLst/>
          </a:prstGeom>
          <a:solidFill>
            <a:srgbClr val="FC012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1" name="Rectangle 15"/>
          <p:cNvSpPr>
            <a:spLocks noChangeArrowheads="1"/>
          </p:cNvSpPr>
          <p:nvPr/>
        </p:nvSpPr>
        <p:spPr bwMode="auto">
          <a:xfrm>
            <a:off x="752475" y="1903413"/>
            <a:ext cx="401638" cy="3678237"/>
          </a:xfrm>
          <a:prstGeom prst="rect">
            <a:avLst/>
          </a:prstGeom>
          <a:solidFill>
            <a:srgbClr val="FC012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2" name="AutoShape 16"/>
          <p:cNvSpPr>
            <a:spLocks noChangeArrowheads="1"/>
          </p:cNvSpPr>
          <p:nvPr/>
        </p:nvSpPr>
        <p:spPr bwMode="auto">
          <a:xfrm>
            <a:off x="5891213" y="1471613"/>
            <a:ext cx="263525" cy="4110037"/>
          </a:xfrm>
          <a:prstGeom prst="triangle">
            <a:avLst>
              <a:gd name="adj" fmla="val 49995"/>
            </a:avLst>
          </a:prstGeom>
          <a:solidFill>
            <a:srgbClr val="00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hangingPunct="0"/>
            <a:endParaRPr lang="fr-BE" altLang="tr-TR" sz="18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2593" name="AutoShape 17"/>
          <p:cNvSpPr>
            <a:spLocks noChangeArrowheads="1"/>
          </p:cNvSpPr>
          <p:nvPr/>
        </p:nvSpPr>
        <p:spPr bwMode="auto">
          <a:xfrm>
            <a:off x="5761038" y="1492250"/>
            <a:ext cx="239712" cy="4081463"/>
          </a:xfrm>
          <a:prstGeom prst="triangle">
            <a:avLst>
              <a:gd name="adj" fmla="val 49995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4" name="AutoShape 18"/>
          <p:cNvSpPr>
            <a:spLocks noChangeArrowheads="1"/>
          </p:cNvSpPr>
          <p:nvPr/>
        </p:nvSpPr>
        <p:spPr bwMode="auto">
          <a:xfrm>
            <a:off x="5524500" y="1636713"/>
            <a:ext cx="333375" cy="3917950"/>
          </a:xfrm>
          <a:prstGeom prst="triangle">
            <a:avLst>
              <a:gd name="adj" fmla="val 49995"/>
            </a:avLst>
          </a:prstGeom>
          <a:solidFill>
            <a:srgbClr val="FE9B0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5" name="Line 19"/>
          <p:cNvSpPr>
            <a:spLocks noChangeShapeType="1"/>
          </p:cNvSpPr>
          <p:nvPr/>
        </p:nvSpPr>
        <p:spPr bwMode="auto">
          <a:xfrm>
            <a:off x="6061075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6" name="Line 20"/>
          <p:cNvSpPr>
            <a:spLocks noChangeShapeType="1"/>
          </p:cNvSpPr>
          <p:nvPr/>
        </p:nvSpPr>
        <p:spPr bwMode="auto">
          <a:xfrm>
            <a:off x="5805488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7" name="Line 21"/>
          <p:cNvSpPr>
            <a:spLocks noChangeShapeType="1"/>
          </p:cNvSpPr>
          <p:nvPr/>
        </p:nvSpPr>
        <p:spPr bwMode="auto">
          <a:xfrm>
            <a:off x="5583238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8" name="Line 22"/>
          <p:cNvSpPr>
            <a:spLocks noChangeShapeType="1"/>
          </p:cNvSpPr>
          <p:nvPr/>
        </p:nvSpPr>
        <p:spPr bwMode="auto">
          <a:xfrm>
            <a:off x="512127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599" name="Line 23"/>
          <p:cNvSpPr>
            <a:spLocks noChangeShapeType="1"/>
          </p:cNvSpPr>
          <p:nvPr/>
        </p:nvSpPr>
        <p:spPr bwMode="auto">
          <a:xfrm>
            <a:off x="534352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0" name="Line 24"/>
          <p:cNvSpPr>
            <a:spLocks noChangeShapeType="1"/>
          </p:cNvSpPr>
          <p:nvPr/>
        </p:nvSpPr>
        <p:spPr bwMode="auto">
          <a:xfrm>
            <a:off x="4419600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1" name="Line 25"/>
          <p:cNvSpPr>
            <a:spLocks noChangeShapeType="1"/>
          </p:cNvSpPr>
          <p:nvPr/>
        </p:nvSpPr>
        <p:spPr bwMode="auto">
          <a:xfrm>
            <a:off x="4652963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2" name="Line 26"/>
          <p:cNvSpPr>
            <a:spLocks noChangeShapeType="1"/>
          </p:cNvSpPr>
          <p:nvPr/>
        </p:nvSpPr>
        <p:spPr bwMode="auto">
          <a:xfrm>
            <a:off x="489267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3" name="Line 27"/>
          <p:cNvSpPr>
            <a:spLocks noChangeShapeType="1"/>
          </p:cNvSpPr>
          <p:nvPr/>
        </p:nvSpPr>
        <p:spPr bwMode="auto">
          <a:xfrm>
            <a:off x="3717925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4" name="Line 28"/>
          <p:cNvSpPr>
            <a:spLocks noChangeShapeType="1"/>
          </p:cNvSpPr>
          <p:nvPr/>
        </p:nvSpPr>
        <p:spPr bwMode="auto">
          <a:xfrm>
            <a:off x="394652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5" name="Line 29"/>
          <p:cNvSpPr>
            <a:spLocks noChangeShapeType="1"/>
          </p:cNvSpPr>
          <p:nvPr/>
        </p:nvSpPr>
        <p:spPr bwMode="auto">
          <a:xfrm>
            <a:off x="4186238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6" name="Line 30"/>
          <p:cNvSpPr>
            <a:spLocks noChangeShapeType="1"/>
          </p:cNvSpPr>
          <p:nvPr/>
        </p:nvSpPr>
        <p:spPr bwMode="auto">
          <a:xfrm>
            <a:off x="3479800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7" name="Line 31"/>
          <p:cNvSpPr>
            <a:spLocks noChangeShapeType="1"/>
          </p:cNvSpPr>
          <p:nvPr/>
        </p:nvSpPr>
        <p:spPr bwMode="auto">
          <a:xfrm>
            <a:off x="3011488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8" name="Line 32"/>
          <p:cNvSpPr>
            <a:spLocks noChangeShapeType="1"/>
          </p:cNvSpPr>
          <p:nvPr/>
        </p:nvSpPr>
        <p:spPr bwMode="auto">
          <a:xfrm>
            <a:off x="3240088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09" name="Line 33"/>
          <p:cNvSpPr>
            <a:spLocks noChangeShapeType="1"/>
          </p:cNvSpPr>
          <p:nvPr/>
        </p:nvSpPr>
        <p:spPr bwMode="auto">
          <a:xfrm>
            <a:off x="254952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0" name="Line 34"/>
          <p:cNvSpPr>
            <a:spLocks noChangeShapeType="1"/>
          </p:cNvSpPr>
          <p:nvPr/>
        </p:nvSpPr>
        <p:spPr bwMode="auto">
          <a:xfrm>
            <a:off x="2778125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1" name="Line 35"/>
          <p:cNvSpPr>
            <a:spLocks noChangeShapeType="1"/>
          </p:cNvSpPr>
          <p:nvPr/>
        </p:nvSpPr>
        <p:spPr bwMode="auto">
          <a:xfrm>
            <a:off x="1363663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2" name="Line 36"/>
          <p:cNvSpPr>
            <a:spLocks noChangeShapeType="1"/>
          </p:cNvSpPr>
          <p:nvPr/>
        </p:nvSpPr>
        <p:spPr bwMode="auto">
          <a:xfrm>
            <a:off x="2071688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3" name="Line 37"/>
          <p:cNvSpPr>
            <a:spLocks noChangeShapeType="1"/>
          </p:cNvSpPr>
          <p:nvPr/>
        </p:nvSpPr>
        <p:spPr bwMode="auto">
          <a:xfrm>
            <a:off x="2322513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4" name="Line 38"/>
          <p:cNvSpPr>
            <a:spLocks noChangeShapeType="1"/>
          </p:cNvSpPr>
          <p:nvPr/>
        </p:nvSpPr>
        <p:spPr bwMode="auto">
          <a:xfrm>
            <a:off x="1843088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5" name="Line 39"/>
          <p:cNvSpPr>
            <a:spLocks noChangeShapeType="1"/>
          </p:cNvSpPr>
          <p:nvPr/>
        </p:nvSpPr>
        <p:spPr bwMode="auto">
          <a:xfrm>
            <a:off x="1598613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6" name="Line 40"/>
          <p:cNvSpPr>
            <a:spLocks noChangeShapeType="1"/>
          </p:cNvSpPr>
          <p:nvPr/>
        </p:nvSpPr>
        <p:spPr bwMode="auto">
          <a:xfrm>
            <a:off x="1136650" y="5614988"/>
            <a:ext cx="0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7" name="Line 41"/>
          <p:cNvSpPr>
            <a:spLocks noChangeShapeType="1"/>
          </p:cNvSpPr>
          <p:nvPr/>
        </p:nvSpPr>
        <p:spPr bwMode="auto">
          <a:xfrm flipV="1">
            <a:off x="6056313" y="5535613"/>
            <a:ext cx="0" cy="746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18" name="Rectangle 42"/>
          <p:cNvSpPr>
            <a:spLocks noChangeArrowheads="1"/>
          </p:cNvSpPr>
          <p:nvPr/>
        </p:nvSpPr>
        <p:spPr bwMode="auto">
          <a:xfrm>
            <a:off x="981075" y="5659438"/>
            <a:ext cx="285750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0</a:t>
            </a:r>
          </a:p>
        </p:txBody>
      </p:sp>
      <p:sp>
        <p:nvSpPr>
          <p:cNvPr id="152619" name="Rectangle 43"/>
          <p:cNvSpPr>
            <a:spLocks noChangeArrowheads="1"/>
          </p:cNvSpPr>
          <p:nvPr/>
        </p:nvSpPr>
        <p:spPr bwMode="auto">
          <a:xfrm>
            <a:off x="2381250" y="5659438"/>
            <a:ext cx="285750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152620" name="Rectangle 44"/>
          <p:cNvSpPr>
            <a:spLocks noChangeArrowheads="1"/>
          </p:cNvSpPr>
          <p:nvPr/>
        </p:nvSpPr>
        <p:spPr bwMode="auto">
          <a:xfrm>
            <a:off x="5130800" y="5659438"/>
            <a:ext cx="377825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18</a:t>
            </a:r>
          </a:p>
        </p:txBody>
      </p:sp>
      <p:sp>
        <p:nvSpPr>
          <p:cNvPr id="152621" name="Rectangle 45"/>
          <p:cNvSpPr>
            <a:spLocks noChangeArrowheads="1"/>
          </p:cNvSpPr>
          <p:nvPr/>
        </p:nvSpPr>
        <p:spPr bwMode="auto">
          <a:xfrm>
            <a:off x="5837238" y="5659438"/>
            <a:ext cx="377825" cy="346075"/>
          </a:xfrm>
          <a:prstGeom prst="rect">
            <a:avLst/>
          </a:prstGeom>
          <a:solidFill>
            <a:srgbClr val="6666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fr-FR" altLang="tr-TR" sz="1600">
                <a:solidFill>
                  <a:srgbClr val="000000"/>
                </a:solidFill>
                <a:latin typeface="Arial Narrow" panose="020B0606020202030204" pitchFamily="34" charset="0"/>
              </a:rPr>
              <a:t>21</a:t>
            </a:r>
          </a:p>
        </p:txBody>
      </p:sp>
      <p:sp>
        <p:nvSpPr>
          <p:cNvPr id="152622" name="Line 46"/>
          <p:cNvSpPr>
            <a:spLocks noChangeShapeType="1"/>
          </p:cNvSpPr>
          <p:nvPr/>
        </p:nvSpPr>
        <p:spPr bwMode="auto">
          <a:xfrm>
            <a:off x="288925" y="5589588"/>
            <a:ext cx="66611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3" name="Line 47"/>
          <p:cNvSpPr>
            <a:spLocks noChangeShapeType="1"/>
          </p:cNvSpPr>
          <p:nvPr/>
        </p:nvSpPr>
        <p:spPr bwMode="auto">
          <a:xfrm>
            <a:off x="6740525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4" name="Line 48"/>
          <p:cNvSpPr>
            <a:spLocks noChangeShapeType="1"/>
          </p:cNvSpPr>
          <p:nvPr/>
        </p:nvSpPr>
        <p:spPr bwMode="auto">
          <a:xfrm>
            <a:off x="6499225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5" name="Line 49"/>
          <p:cNvSpPr>
            <a:spLocks noChangeShapeType="1"/>
          </p:cNvSpPr>
          <p:nvPr/>
        </p:nvSpPr>
        <p:spPr bwMode="auto">
          <a:xfrm>
            <a:off x="6272213" y="5622925"/>
            <a:ext cx="0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6" name="AutoShape 50"/>
          <p:cNvSpPr>
            <a:spLocks noChangeArrowheads="1"/>
          </p:cNvSpPr>
          <p:nvPr/>
        </p:nvSpPr>
        <p:spPr bwMode="auto">
          <a:xfrm rot="-5400000">
            <a:off x="124619" y="3158331"/>
            <a:ext cx="3430588" cy="1400175"/>
          </a:xfrm>
          <a:prstGeom prst="rtTriangle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7" name="Rectangle 51"/>
          <p:cNvSpPr>
            <a:spLocks noChangeArrowheads="1"/>
          </p:cNvSpPr>
          <p:nvPr/>
        </p:nvSpPr>
        <p:spPr bwMode="auto">
          <a:xfrm>
            <a:off x="2527300" y="2128838"/>
            <a:ext cx="2760663" cy="345281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8" name="AutoShape 52"/>
          <p:cNvSpPr>
            <a:spLocks noChangeArrowheads="1"/>
          </p:cNvSpPr>
          <p:nvPr/>
        </p:nvSpPr>
        <p:spPr bwMode="auto">
          <a:xfrm>
            <a:off x="5287963" y="2046288"/>
            <a:ext cx="550862" cy="3535362"/>
          </a:xfrm>
          <a:prstGeom prst="rtTriangle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29" name="AutoShape 53"/>
          <p:cNvSpPr>
            <a:spLocks noChangeArrowheads="1"/>
          </p:cNvSpPr>
          <p:nvPr/>
        </p:nvSpPr>
        <p:spPr bwMode="auto">
          <a:xfrm>
            <a:off x="1238250" y="1882775"/>
            <a:ext cx="473075" cy="903288"/>
          </a:xfrm>
          <a:prstGeom prst="moon">
            <a:avLst>
              <a:gd name="adj" fmla="val 50000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30" name="AutoShape 54"/>
          <p:cNvSpPr>
            <a:spLocks noChangeArrowheads="1"/>
          </p:cNvSpPr>
          <p:nvPr/>
        </p:nvSpPr>
        <p:spPr bwMode="auto">
          <a:xfrm>
            <a:off x="6943725" y="1800225"/>
            <a:ext cx="473075" cy="904875"/>
          </a:xfrm>
          <a:prstGeom prst="moon">
            <a:avLst>
              <a:gd name="adj" fmla="val 50000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31" name="AutoShape 55"/>
          <p:cNvSpPr>
            <a:spLocks noChangeArrowheads="1"/>
          </p:cNvSpPr>
          <p:nvPr/>
        </p:nvSpPr>
        <p:spPr bwMode="auto">
          <a:xfrm>
            <a:off x="1673225" y="4335463"/>
            <a:ext cx="209550" cy="1258887"/>
          </a:xfrm>
          <a:prstGeom prst="triangle">
            <a:avLst>
              <a:gd name="adj" fmla="val 38889"/>
            </a:avLst>
          </a:prstGeom>
          <a:solidFill>
            <a:srgbClr val="FE9B0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32" name="AutoShape 56"/>
          <p:cNvSpPr>
            <a:spLocks noChangeArrowheads="1"/>
          </p:cNvSpPr>
          <p:nvPr/>
        </p:nvSpPr>
        <p:spPr bwMode="auto">
          <a:xfrm>
            <a:off x="4972050" y="2868613"/>
            <a:ext cx="157163" cy="2698750"/>
          </a:xfrm>
          <a:prstGeom prst="triangle">
            <a:avLst>
              <a:gd name="adj" fmla="val 49995"/>
            </a:avLst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152633" name="Group 57"/>
          <p:cNvGrpSpPr>
            <a:grpSpLocks/>
          </p:cNvGrpSpPr>
          <p:nvPr/>
        </p:nvGrpSpPr>
        <p:grpSpPr bwMode="auto">
          <a:xfrm>
            <a:off x="4195763" y="2605088"/>
            <a:ext cx="1035050" cy="1103312"/>
            <a:chOff x="2880" y="1872"/>
            <a:chExt cx="590" cy="604"/>
          </a:xfrm>
        </p:grpSpPr>
        <p:sp>
          <p:nvSpPr>
            <p:cNvPr id="152634" name="Oval 58"/>
            <p:cNvSpPr>
              <a:spLocks noChangeArrowheads="1"/>
            </p:cNvSpPr>
            <p:nvPr/>
          </p:nvSpPr>
          <p:spPr bwMode="auto">
            <a:xfrm>
              <a:off x="2880" y="1872"/>
              <a:ext cx="336" cy="32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35" name="Oval 59"/>
            <p:cNvSpPr>
              <a:spLocks noChangeArrowheads="1"/>
            </p:cNvSpPr>
            <p:nvPr/>
          </p:nvSpPr>
          <p:spPr bwMode="auto">
            <a:xfrm>
              <a:off x="3264" y="2256"/>
              <a:ext cx="206" cy="22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152636" name="Group 60"/>
          <p:cNvGrpSpPr>
            <a:grpSpLocks/>
          </p:cNvGrpSpPr>
          <p:nvPr/>
        </p:nvGrpSpPr>
        <p:grpSpPr bwMode="auto">
          <a:xfrm>
            <a:off x="2605088" y="2293938"/>
            <a:ext cx="1360487" cy="979487"/>
            <a:chOff x="1920" y="1632"/>
            <a:chExt cx="828" cy="572"/>
          </a:xfrm>
        </p:grpSpPr>
        <p:sp>
          <p:nvSpPr>
            <p:cNvPr id="152637" name="Oval 61"/>
            <p:cNvSpPr>
              <a:spLocks noChangeArrowheads="1"/>
            </p:cNvSpPr>
            <p:nvPr/>
          </p:nvSpPr>
          <p:spPr bwMode="auto">
            <a:xfrm>
              <a:off x="1920" y="1872"/>
              <a:ext cx="327" cy="332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38" name="Oval 62"/>
            <p:cNvSpPr>
              <a:spLocks noChangeArrowheads="1"/>
            </p:cNvSpPr>
            <p:nvPr/>
          </p:nvSpPr>
          <p:spPr bwMode="auto">
            <a:xfrm>
              <a:off x="2352" y="1632"/>
              <a:ext cx="396" cy="388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52639" name="Oval 63"/>
          <p:cNvSpPr>
            <a:spLocks noChangeArrowheads="1"/>
          </p:cNvSpPr>
          <p:nvPr/>
        </p:nvSpPr>
        <p:spPr bwMode="auto">
          <a:xfrm>
            <a:off x="5287963" y="2457450"/>
            <a:ext cx="566737" cy="623888"/>
          </a:xfrm>
          <a:prstGeom prst="ellipse">
            <a:avLst/>
          </a:prstGeom>
          <a:solidFill>
            <a:srgbClr val="FF66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40" name="Oval 64"/>
          <p:cNvSpPr>
            <a:spLocks noChangeArrowheads="1"/>
          </p:cNvSpPr>
          <p:nvPr/>
        </p:nvSpPr>
        <p:spPr bwMode="auto">
          <a:xfrm>
            <a:off x="6075363" y="1882775"/>
            <a:ext cx="711200" cy="822325"/>
          </a:xfrm>
          <a:prstGeom prst="ellipse">
            <a:avLst/>
          </a:prstGeom>
          <a:solidFill>
            <a:srgbClr val="FF66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152641" name="Group 65"/>
          <p:cNvGrpSpPr>
            <a:grpSpLocks/>
          </p:cNvGrpSpPr>
          <p:nvPr/>
        </p:nvGrpSpPr>
        <p:grpSpPr bwMode="auto">
          <a:xfrm>
            <a:off x="4271963" y="3598863"/>
            <a:ext cx="709612" cy="1068387"/>
            <a:chOff x="2934" y="2394"/>
            <a:chExt cx="432" cy="624"/>
          </a:xfrm>
        </p:grpSpPr>
        <p:sp>
          <p:nvSpPr>
            <p:cNvPr id="152642" name="Oval 66"/>
            <p:cNvSpPr>
              <a:spLocks noChangeArrowheads="1"/>
            </p:cNvSpPr>
            <p:nvPr/>
          </p:nvSpPr>
          <p:spPr bwMode="auto">
            <a:xfrm>
              <a:off x="3030" y="2394"/>
              <a:ext cx="336" cy="336"/>
            </a:xfrm>
            <a:prstGeom prst="ellipse">
              <a:avLst/>
            </a:prstGeom>
            <a:solidFill>
              <a:srgbClr val="96969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43" name="Oval 67"/>
            <p:cNvSpPr>
              <a:spLocks noChangeArrowheads="1"/>
            </p:cNvSpPr>
            <p:nvPr/>
          </p:nvSpPr>
          <p:spPr bwMode="auto">
            <a:xfrm>
              <a:off x="2934" y="2778"/>
              <a:ext cx="240" cy="240"/>
            </a:xfrm>
            <a:prstGeom prst="ellipse">
              <a:avLst/>
            </a:prstGeom>
            <a:solidFill>
              <a:srgbClr val="96969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152644" name="Group 68"/>
          <p:cNvGrpSpPr>
            <a:grpSpLocks/>
          </p:cNvGrpSpPr>
          <p:nvPr/>
        </p:nvGrpSpPr>
        <p:grpSpPr bwMode="auto">
          <a:xfrm>
            <a:off x="1501775" y="4484688"/>
            <a:ext cx="450850" cy="644525"/>
            <a:chOff x="1392" y="2928"/>
            <a:chExt cx="275" cy="376"/>
          </a:xfrm>
        </p:grpSpPr>
        <p:sp>
          <p:nvSpPr>
            <p:cNvPr id="152645" name="Oval 69"/>
            <p:cNvSpPr>
              <a:spLocks noChangeArrowheads="1"/>
            </p:cNvSpPr>
            <p:nvPr/>
          </p:nvSpPr>
          <p:spPr bwMode="auto">
            <a:xfrm>
              <a:off x="1392" y="3120"/>
              <a:ext cx="132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46" name="Oval 70"/>
            <p:cNvSpPr>
              <a:spLocks noChangeArrowheads="1"/>
            </p:cNvSpPr>
            <p:nvPr/>
          </p:nvSpPr>
          <p:spPr bwMode="auto">
            <a:xfrm>
              <a:off x="1440" y="2928"/>
              <a:ext cx="131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47" name="Oval 71"/>
            <p:cNvSpPr>
              <a:spLocks noChangeArrowheads="1"/>
            </p:cNvSpPr>
            <p:nvPr/>
          </p:nvSpPr>
          <p:spPr bwMode="auto">
            <a:xfrm>
              <a:off x="1536" y="3168"/>
              <a:ext cx="131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52648" name="Oval 72"/>
          <p:cNvSpPr>
            <a:spLocks noChangeArrowheads="1"/>
          </p:cNvSpPr>
          <p:nvPr/>
        </p:nvSpPr>
        <p:spPr bwMode="auto">
          <a:xfrm>
            <a:off x="2051050" y="3279775"/>
            <a:ext cx="554038" cy="576263"/>
          </a:xfrm>
          <a:prstGeom prst="ellipse">
            <a:avLst/>
          </a:prstGeom>
          <a:solidFill>
            <a:srgbClr val="969696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49" name="Oval 73"/>
          <p:cNvSpPr>
            <a:spLocks noChangeArrowheads="1"/>
          </p:cNvSpPr>
          <p:nvPr/>
        </p:nvSpPr>
        <p:spPr bwMode="auto">
          <a:xfrm>
            <a:off x="1790700" y="4075113"/>
            <a:ext cx="373063" cy="396875"/>
          </a:xfrm>
          <a:prstGeom prst="ellipse">
            <a:avLst/>
          </a:prstGeom>
          <a:solidFill>
            <a:srgbClr val="969696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50" name="AutoShape 74"/>
          <p:cNvSpPr>
            <a:spLocks noChangeArrowheads="1"/>
          </p:cNvSpPr>
          <p:nvPr/>
        </p:nvSpPr>
        <p:spPr bwMode="auto">
          <a:xfrm>
            <a:off x="4797425" y="4359275"/>
            <a:ext cx="158750" cy="1219200"/>
          </a:xfrm>
          <a:prstGeom prst="triangle">
            <a:avLst>
              <a:gd name="adj" fmla="val 49995"/>
            </a:avLst>
          </a:prstGeom>
          <a:solidFill>
            <a:srgbClr val="FF0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2651" name="AutoShape 75"/>
          <p:cNvSpPr>
            <a:spLocks noChangeArrowheads="1"/>
          </p:cNvSpPr>
          <p:nvPr/>
        </p:nvSpPr>
        <p:spPr bwMode="auto">
          <a:xfrm>
            <a:off x="4005263" y="4211638"/>
            <a:ext cx="184150" cy="1355725"/>
          </a:xfrm>
          <a:prstGeom prst="triangle">
            <a:avLst>
              <a:gd name="adj" fmla="val 49995"/>
            </a:avLst>
          </a:prstGeom>
          <a:solidFill>
            <a:srgbClr val="FE9B0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152652" name="Group 76"/>
          <p:cNvGrpSpPr>
            <a:grpSpLocks/>
          </p:cNvGrpSpPr>
          <p:nvPr/>
        </p:nvGrpSpPr>
        <p:grpSpPr bwMode="auto">
          <a:xfrm>
            <a:off x="1427163" y="4983163"/>
            <a:ext cx="473075" cy="557212"/>
            <a:chOff x="1104" y="3227"/>
            <a:chExt cx="288" cy="325"/>
          </a:xfrm>
        </p:grpSpPr>
        <p:sp>
          <p:nvSpPr>
            <p:cNvPr id="152653" name="Oval 77"/>
            <p:cNvSpPr>
              <a:spLocks noChangeArrowheads="1"/>
            </p:cNvSpPr>
            <p:nvPr/>
          </p:nvSpPr>
          <p:spPr bwMode="auto">
            <a:xfrm>
              <a:off x="1312" y="3394"/>
              <a:ext cx="80" cy="6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54" name="Oval 78"/>
            <p:cNvSpPr>
              <a:spLocks noChangeArrowheads="1"/>
            </p:cNvSpPr>
            <p:nvPr/>
          </p:nvSpPr>
          <p:spPr bwMode="auto">
            <a:xfrm>
              <a:off x="1104" y="3394"/>
              <a:ext cx="80" cy="6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55" name="Oval 79"/>
            <p:cNvSpPr>
              <a:spLocks noChangeArrowheads="1"/>
            </p:cNvSpPr>
            <p:nvPr/>
          </p:nvSpPr>
          <p:spPr bwMode="auto">
            <a:xfrm>
              <a:off x="1104" y="3227"/>
              <a:ext cx="80" cy="6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56" name="Oval 80"/>
            <p:cNvSpPr>
              <a:spLocks noChangeArrowheads="1"/>
            </p:cNvSpPr>
            <p:nvPr/>
          </p:nvSpPr>
          <p:spPr bwMode="auto">
            <a:xfrm>
              <a:off x="1201" y="3303"/>
              <a:ext cx="81" cy="6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57" name="Oval 81"/>
            <p:cNvSpPr>
              <a:spLocks noChangeArrowheads="1"/>
            </p:cNvSpPr>
            <p:nvPr/>
          </p:nvSpPr>
          <p:spPr bwMode="auto">
            <a:xfrm>
              <a:off x="1216" y="3486"/>
              <a:ext cx="79" cy="6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152658" name="AutoShape 82"/>
          <p:cNvSpPr>
            <a:spLocks noChangeArrowheads="1"/>
          </p:cNvSpPr>
          <p:nvPr/>
        </p:nvSpPr>
        <p:spPr bwMode="auto">
          <a:xfrm>
            <a:off x="4305300" y="4030663"/>
            <a:ext cx="157163" cy="156051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152659" name="Group 83"/>
          <p:cNvGrpSpPr>
            <a:grpSpLocks/>
          </p:cNvGrpSpPr>
          <p:nvPr/>
        </p:nvGrpSpPr>
        <p:grpSpPr bwMode="auto">
          <a:xfrm>
            <a:off x="3881438" y="4622800"/>
            <a:ext cx="450850" cy="642938"/>
            <a:chOff x="1392" y="2928"/>
            <a:chExt cx="275" cy="376"/>
          </a:xfrm>
        </p:grpSpPr>
        <p:sp>
          <p:nvSpPr>
            <p:cNvPr id="152660" name="Oval 84"/>
            <p:cNvSpPr>
              <a:spLocks noChangeArrowheads="1"/>
            </p:cNvSpPr>
            <p:nvPr/>
          </p:nvSpPr>
          <p:spPr bwMode="auto">
            <a:xfrm>
              <a:off x="1392" y="3120"/>
              <a:ext cx="132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61" name="Oval 85"/>
            <p:cNvSpPr>
              <a:spLocks noChangeArrowheads="1"/>
            </p:cNvSpPr>
            <p:nvPr/>
          </p:nvSpPr>
          <p:spPr bwMode="auto">
            <a:xfrm>
              <a:off x="1440" y="2928"/>
              <a:ext cx="131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52662" name="Oval 86"/>
            <p:cNvSpPr>
              <a:spLocks noChangeArrowheads="1"/>
            </p:cNvSpPr>
            <p:nvPr/>
          </p:nvSpPr>
          <p:spPr bwMode="auto">
            <a:xfrm>
              <a:off x="1536" y="3168"/>
              <a:ext cx="131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Periods of cycling or not cycling in heifers</a:t>
            </a: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4932363" y="3213100"/>
            <a:ext cx="935037" cy="288925"/>
          </a:xfrm>
          <a:prstGeom prst="rect">
            <a:avLst/>
          </a:prstGeom>
          <a:solidFill>
            <a:srgbClr val="0066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5867400" y="3213100"/>
            <a:ext cx="2736850" cy="28892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8872538" y="2579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fr-BE" altLang="tr-TR" sz="2400">
              <a:latin typeface="Arial Narrow" panose="020B0606020202030204" pitchFamily="34" charset="0"/>
            </a:endParaRPr>
          </a:p>
        </p:txBody>
      </p:sp>
      <p:grpSp>
        <p:nvGrpSpPr>
          <p:cNvPr id="153606" name="Group 6"/>
          <p:cNvGrpSpPr>
            <a:grpSpLocks/>
          </p:cNvGrpSpPr>
          <p:nvPr/>
        </p:nvGrpSpPr>
        <p:grpSpPr bwMode="auto">
          <a:xfrm>
            <a:off x="7788275" y="1430338"/>
            <a:ext cx="1362075" cy="1782762"/>
            <a:chOff x="4906" y="901"/>
            <a:chExt cx="858" cy="1123"/>
          </a:xfrm>
        </p:grpSpPr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4906" y="901"/>
              <a:ext cx="8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fr-BE" altLang="tr-TR">
                  <a:latin typeface="Arial Narrow" panose="020B0606020202030204" pitchFamily="34" charset="0"/>
                </a:rPr>
                <a:t>C1 : 24 mths</a:t>
              </a:r>
            </a:p>
          </p:txBody>
        </p:sp>
        <p:sp>
          <p:nvSpPr>
            <p:cNvPr id="153608" name="Line 8"/>
            <p:cNvSpPr>
              <a:spLocks noChangeShapeType="1"/>
            </p:cNvSpPr>
            <p:nvPr/>
          </p:nvSpPr>
          <p:spPr bwMode="auto">
            <a:xfrm flipV="1">
              <a:off x="5420" y="1162"/>
              <a:ext cx="0" cy="86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468313" y="1071563"/>
            <a:ext cx="61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BE" altLang="tr-TR">
                <a:latin typeface="Arial Narrow" panose="020B0606020202030204" pitchFamily="34" charset="0"/>
              </a:rPr>
              <a:t>Birth</a:t>
            </a: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 flipV="1">
            <a:off x="468313" y="1557338"/>
            <a:ext cx="0" cy="165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4067175" y="3213100"/>
            <a:ext cx="865188" cy="2889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468313" y="3213100"/>
            <a:ext cx="3598862" cy="288925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13" name="Line 13"/>
          <p:cNvSpPr>
            <a:spLocks noChangeShapeType="1"/>
          </p:cNvSpPr>
          <p:nvPr/>
        </p:nvSpPr>
        <p:spPr bwMode="auto">
          <a:xfrm flipV="1">
            <a:off x="4067175" y="1916113"/>
            <a:ext cx="0" cy="1296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14" name="Text Box 14"/>
          <p:cNvSpPr txBox="1">
            <a:spLocks noChangeArrowheads="1"/>
          </p:cNvSpPr>
          <p:nvPr/>
        </p:nvSpPr>
        <p:spPr bwMode="auto">
          <a:xfrm>
            <a:off x="3419475" y="1196975"/>
            <a:ext cx="1700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Puberty 12 mths</a:t>
            </a:r>
          </a:p>
        </p:txBody>
      </p:sp>
      <p:sp>
        <p:nvSpPr>
          <p:cNvPr id="153615" name="Text Box 15"/>
          <p:cNvSpPr txBox="1">
            <a:spLocks noChangeArrowheads="1"/>
          </p:cNvSpPr>
          <p:nvPr/>
        </p:nvSpPr>
        <p:spPr bwMode="auto">
          <a:xfrm>
            <a:off x="4695825" y="1766888"/>
            <a:ext cx="1754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First AI : 14 mths</a:t>
            </a:r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>
            <a:off x="5775325" y="2414588"/>
            <a:ext cx="2373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Beginning of pregnancy</a:t>
            </a:r>
          </a:p>
        </p:txBody>
      </p:sp>
      <p:sp>
        <p:nvSpPr>
          <p:cNvPr id="153617" name="Line 17"/>
          <p:cNvSpPr>
            <a:spLocks noChangeShapeType="1"/>
          </p:cNvSpPr>
          <p:nvPr/>
        </p:nvSpPr>
        <p:spPr bwMode="auto">
          <a:xfrm flipV="1">
            <a:off x="5867400" y="2781300"/>
            <a:ext cx="0" cy="431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18" name="Line 18"/>
          <p:cNvSpPr>
            <a:spLocks noChangeShapeType="1"/>
          </p:cNvSpPr>
          <p:nvPr/>
        </p:nvSpPr>
        <p:spPr bwMode="auto">
          <a:xfrm flipV="1">
            <a:off x="4932363" y="2205038"/>
            <a:ext cx="0" cy="10080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1042988" y="4005263"/>
            <a:ext cx="1435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Period of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physiological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anoestrus</a:t>
            </a:r>
          </a:p>
        </p:txBody>
      </p:sp>
      <p:sp>
        <p:nvSpPr>
          <p:cNvPr id="153620" name="AutoShape 20"/>
          <p:cNvSpPr>
            <a:spLocks noChangeArrowheads="1"/>
          </p:cNvSpPr>
          <p:nvPr/>
        </p:nvSpPr>
        <p:spPr bwMode="auto">
          <a:xfrm flipV="1">
            <a:off x="4067175" y="50847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3995738" y="4005263"/>
            <a:ext cx="9350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Waiting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period: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cycles</a:t>
            </a:r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5076825" y="4005263"/>
            <a:ext cx="1423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Reproduction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Period: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cycles</a:t>
            </a:r>
          </a:p>
        </p:txBody>
      </p:sp>
      <p:sp>
        <p:nvSpPr>
          <p:cNvPr id="153623" name="Line 23"/>
          <p:cNvSpPr>
            <a:spLocks noChangeShapeType="1"/>
          </p:cNvSpPr>
          <p:nvPr/>
        </p:nvSpPr>
        <p:spPr bwMode="auto">
          <a:xfrm>
            <a:off x="1619250" y="3500438"/>
            <a:ext cx="0" cy="5762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24" name="Line 24"/>
          <p:cNvSpPr>
            <a:spLocks noChangeShapeType="1"/>
          </p:cNvSpPr>
          <p:nvPr/>
        </p:nvSpPr>
        <p:spPr bwMode="auto">
          <a:xfrm>
            <a:off x="4427538" y="3500438"/>
            <a:ext cx="0" cy="5048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25" name="Line 25"/>
          <p:cNvSpPr>
            <a:spLocks noChangeShapeType="1"/>
          </p:cNvSpPr>
          <p:nvPr/>
        </p:nvSpPr>
        <p:spPr bwMode="auto">
          <a:xfrm>
            <a:off x="5364163" y="3500438"/>
            <a:ext cx="0" cy="5048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26" name="AutoShape 26"/>
          <p:cNvSpPr>
            <a:spLocks noChangeArrowheads="1"/>
          </p:cNvSpPr>
          <p:nvPr/>
        </p:nvSpPr>
        <p:spPr bwMode="auto">
          <a:xfrm flipV="1">
            <a:off x="4283075" y="53006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27" name="AutoShape 27"/>
          <p:cNvSpPr>
            <a:spLocks noChangeArrowheads="1"/>
          </p:cNvSpPr>
          <p:nvPr/>
        </p:nvSpPr>
        <p:spPr bwMode="auto">
          <a:xfrm flipV="1">
            <a:off x="4500563" y="55165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28" name="AutoShape 28"/>
          <p:cNvSpPr>
            <a:spLocks noChangeArrowheads="1"/>
          </p:cNvSpPr>
          <p:nvPr/>
        </p:nvSpPr>
        <p:spPr bwMode="auto">
          <a:xfrm flipV="1">
            <a:off x="5508625" y="50847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29" name="AutoShape 29"/>
          <p:cNvSpPr>
            <a:spLocks noChangeArrowheads="1"/>
          </p:cNvSpPr>
          <p:nvPr/>
        </p:nvSpPr>
        <p:spPr bwMode="auto">
          <a:xfrm flipV="1">
            <a:off x="5724525" y="53006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30" name="AutoShape 30"/>
          <p:cNvSpPr>
            <a:spLocks noChangeArrowheads="1"/>
          </p:cNvSpPr>
          <p:nvPr/>
        </p:nvSpPr>
        <p:spPr bwMode="auto">
          <a:xfrm flipV="1">
            <a:off x="5940425" y="55165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31" name="AutoShape 31"/>
          <p:cNvSpPr>
            <a:spLocks noChangeArrowheads="1"/>
          </p:cNvSpPr>
          <p:nvPr/>
        </p:nvSpPr>
        <p:spPr bwMode="auto">
          <a:xfrm flipV="1">
            <a:off x="1403350" y="50847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32" name="AutoShape 32"/>
          <p:cNvSpPr>
            <a:spLocks noChangeArrowheads="1"/>
          </p:cNvSpPr>
          <p:nvPr/>
        </p:nvSpPr>
        <p:spPr bwMode="auto">
          <a:xfrm flipV="1">
            <a:off x="1619250" y="53006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33" name="AutoShape 33"/>
          <p:cNvSpPr>
            <a:spLocks noChangeArrowheads="1"/>
          </p:cNvSpPr>
          <p:nvPr/>
        </p:nvSpPr>
        <p:spPr bwMode="auto">
          <a:xfrm flipV="1">
            <a:off x="7308850" y="50847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3634" name="Text Box 34"/>
          <p:cNvSpPr txBox="1">
            <a:spLocks noChangeArrowheads="1"/>
          </p:cNvSpPr>
          <p:nvPr/>
        </p:nvSpPr>
        <p:spPr bwMode="auto">
          <a:xfrm>
            <a:off x="7143750" y="3998913"/>
            <a:ext cx="1458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Period of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Physiological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anoestrus</a:t>
            </a:r>
          </a:p>
        </p:txBody>
      </p:sp>
      <p:sp>
        <p:nvSpPr>
          <p:cNvPr id="153635" name="Line 35"/>
          <p:cNvSpPr>
            <a:spLocks noChangeShapeType="1"/>
          </p:cNvSpPr>
          <p:nvPr/>
        </p:nvSpPr>
        <p:spPr bwMode="auto">
          <a:xfrm>
            <a:off x="7667625" y="3500438"/>
            <a:ext cx="0" cy="5048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3636" name="AutoShape 36"/>
          <p:cNvSpPr>
            <a:spLocks noChangeArrowheads="1"/>
          </p:cNvSpPr>
          <p:nvPr/>
        </p:nvSpPr>
        <p:spPr bwMode="auto">
          <a:xfrm flipV="1">
            <a:off x="1835150" y="55165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3637" name="AutoShape 37"/>
          <p:cNvSpPr>
            <a:spLocks noChangeArrowheads="1"/>
          </p:cNvSpPr>
          <p:nvPr/>
        </p:nvSpPr>
        <p:spPr bwMode="auto">
          <a:xfrm flipV="1">
            <a:off x="7524750" y="53006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3638" name="AutoShape 38"/>
          <p:cNvSpPr>
            <a:spLocks noChangeArrowheads="1"/>
          </p:cNvSpPr>
          <p:nvPr/>
        </p:nvSpPr>
        <p:spPr bwMode="auto">
          <a:xfrm flipV="1">
            <a:off x="7740650" y="55165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3639" name="Line 39"/>
          <p:cNvSpPr>
            <a:spLocks noChangeShapeType="1"/>
          </p:cNvSpPr>
          <p:nvPr/>
        </p:nvSpPr>
        <p:spPr bwMode="auto">
          <a:xfrm flipV="1">
            <a:off x="468313" y="3213100"/>
            <a:ext cx="813593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9" grpId="0"/>
      <p:bldP spid="153614" grpId="0"/>
      <p:bldP spid="153614" grpId="1"/>
      <p:bldP spid="153615" grpId="0"/>
      <p:bldP spid="153616" grpId="0"/>
      <p:bldP spid="153619" grpId="0"/>
      <p:bldP spid="153621" grpId="0"/>
      <p:bldP spid="153622" grpId="0"/>
      <p:bldP spid="153633" grpId="0" animBg="1"/>
      <p:bldP spid="153634" grpId="0"/>
      <p:bldP spid="153637" grpId="0" animBg="1"/>
      <p:bldP spid="1536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416800" cy="69215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Periods of cycling or not cycling in cows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3995738" y="3429000"/>
            <a:ext cx="1368425" cy="288925"/>
          </a:xfrm>
          <a:prstGeom prst="rect">
            <a:avLst/>
          </a:prstGeom>
          <a:solidFill>
            <a:srgbClr val="0066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364163" y="3429000"/>
            <a:ext cx="2736850" cy="28892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8872538" y="25844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fr-BE" altLang="tr-TR" sz="2400"/>
          </a:p>
        </p:txBody>
      </p:sp>
      <p:grpSp>
        <p:nvGrpSpPr>
          <p:cNvPr id="154630" name="Group 6"/>
          <p:cNvGrpSpPr>
            <a:grpSpLocks/>
          </p:cNvGrpSpPr>
          <p:nvPr/>
        </p:nvGrpSpPr>
        <p:grpSpPr bwMode="auto">
          <a:xfrm>
            <a:off x="7235825" y="1628775"/>
            <a:ext cx="1362075" cy="1782763"/>
            <a:chOff x="4906" y="901"/>
            <a:chExt cx="858" cy="1123"/>
          </a:xfrm>
        </p:grpSpPr>
        <p:sp>
          <p:nvSpPr>
            <p:cNvPr id="154631" name="Text Box 7"/>
            <p:cNvSpPr txBox="1">
              <a:spLocks noChangeArrowheads="1"/>
            </p:cNvSpPr>
            <p:nvPr/>
          </p:nvSpPr>
          <p:spPr bwMode="auto">
            <a:xfrm>
              <a:off x="4906" y="901"/>
              <a:ext cx="8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fr-BE" altLang="tr-TR">
                  <a:latin typeface="Arial Narrow" panose="020B0606020202030204" pitchFamily="34" charset="0"/>
                </a:rPr>
                <a:t>C2 : 12 mths</a:t>
              </a:r>
            </a:p>
          </p:txBody>
        </p:sp>
        <p:sp>
          <p:nvSpPr>
            <p:cNvPr id="154632" name="Line 8"/>
            <p:cNvSpPr>
              <a:spLocks noChangeShapeType="1"/>
            </p:cNvSpPr>
            <p:nvPr/>
          </p:nvSpPr>
          <p:spPr bwMode="auto">
            <a:xfrm flipV="1">
              <a:off x="5420" y="1162"/>
              <a:ext cx="0" cy="86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95288" y="1341438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BE" altLang="tr-TR">
                <a:latin typeface="Arial Narrow" panose="020B0606020202030204" pitchFamily="34" charset="0"/>
              </a:rPr>
              <a:t>Calving</a:t>
            </a:r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 flipV="1">
            <a:off x="900113" y="1773238"/>
            <a:ext cx="0" cy="165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2195513" y="3429000"/>
            <a:ext cx="1800225" cy="2889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900113" y="3429000"/>
            <a:ext cx="1295400" cy="288925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H="1" flipV="1">
            <a:off x="2195513" y="3068638"/>
            <a:ext cx="0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1474788" y="2349500"/>
            <a:ext cx="1689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15d : dairy cows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30d : beef cows</a:t>
            </a:r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3490913" y="1268413"/>
            <a:ext cx="1362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First AI : 50d</a:t>
            </a: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4859338" y="1700213"/>
            <a:ext cx="1389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Begining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of pregnancy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90d</a:t>
            </a: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V="1">
            <a:off x="5364163" y="2708275"/>
            <a:ext cx="0" cy="7207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 flipV="1">
            <a:off x="3995738" y="1628775"/>
            <a:ext cx="0" cy="431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43" name="Text Box 19"/>
          <p:cNvSpPr txBox="1">
            <a:spLocks noChangeArrowheads="1"/>
          </p:cNvSpPr>
          <p:nvPr/>
        </p:nvSpPr>
        <p:spPr bwMode="auto">
          <a:xfrm>
            <a:off x="755650" y="4221163"/>
            <a:ext cx="1435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Period of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physiological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anoestrus</a:t>
            </a:r>
          </a:p>
        </p:txBody>
      </p:sp>
      <p:sp>
        <p:nvSpPr>
          <p:cNvPr id="154644" name="AutoShape 20"/>
          <p:cNvSpPr>
            <a:spLocks noChangeArrowheads="1"/>
          </p:cNvSpPr>
          <p:nvPr/>
        </p:nvSpPr>
        <p:spPr bwMode="auto">
          <a:xfrm flipV="1">
            <a:off x="4498975" y="53006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4140200" y="4221163"/>
            <a:ext cx="1423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Reproduction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Period: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cycles</a:t>
            </a:r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>
            <a:off x="1547813" y="3716338"/>
            <a:ext cx="0" cy="5762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>
            <a:off x="4859338" y="3716338"/>
            <a:ext cx="0" cy="5048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48" name="AutoShape 24"/>
          <p:cNvSpPr>
            <a:spLocks noChangeArrowheads="1"/>
          </p:cNvSpPr>
          <p:nvPr/>
        </p:nvSpPr>
        <p:spPr bwMode="auto">
          <a:xfrm flipV="1">
            <a:off x="4714875" y="5516563"/>
            <a:ext cx="792163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49" name="AutoShape 25"/>
          <p:cNvSpPr>
            <a:spLocks noChangeArrowheads="1"/>
          </p:cNvSpPr>
          <p:nvPr/>
        </p:nvSpPr>
        <p:spPr bwMode="auto">
          <a:xfrm flipV="1">
            <a:off x="4932363" y="57324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4650" name="AutoShape 26"/>
          <p:cNvSpPr>
            <a:spLocks noChangeArrowheads="1"/>
          </p:cNvSpPr>
          <p:nvPr/>
        </p:nvSpPr>
        <p:spPr bwMode="auto">
          <a:xfrm flipV="1">
            <a:off x="1042988" y="53006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51" name="AutoShape 27"/>
          <p:cNvSpPr>
            <a:spLocks noChangeArrowheads="1"/>
          </p:cNvSpPr>
          <p:nvPr/>
        </p:nvSpPr>
        <p:spPr bwMode="auto">
          <a:xfrm flipV="1">
            <a:off x="6516688" y="53006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4652" name="Text Box 28"/>
          <p:cNvSpPr txBox="1">
            <a:spLocks noChangeArrowheads="1"/>
          </p:cNvSpPr>
          <p:nvPr/>
        </p:nvSpPr>
        <p:spPr bwMode="auto">
          <a:xfrm>
            <a:off x="6083300" y="4221163"/>
            <a:ext cx="1458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Period of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Physiological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anoestrus</a:t>
            </a:r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>
            <a:off x="6659563" y="3716338"/>
            <a:ext cx="0" cy="5048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54" name="AutoShape 30"/>
          <p:cNvSpPr>
            <a:spLocks noChangeArrowheads="1"/>
          </p:cNvSpPr>
          <p:nvPr/>
        </p:nvSpPr>
        <p:spPr bwMode="auto">
          <a:xfrm flipV="1">
            <a:off x="6732588" y="55165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4655" name="AutoShape 31"/>
          <p:cNvSpPr>
            <a:spLocks noChangeArrowheads="1"/>
          </p:cNvSpPr>
          <p:nvPr/>
        </p:nvSpPr>
        <p:spPr bwMode="auto">
          <a:xfrm flipV="1">
            <a:off x="6948488" y="57324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4656" name="Line 32"/>
          <p:cNvSpPr>
            <a:spLocks noChangeShapeType="1"/>
          </p:cNvSpPr>
          <p:nvPr/>
        </p:nvSpPr>
        <p:spPr bwMode="auto">
          <a:xfrm flipV="1">
            <a:off x="900113" y="3429000"/>
            <a:ext cx="71993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57" name="AutoShape 33"/>
          <p:cNvSpPr>
            <a:spLocks noChangeArrowheads="1"/>
          </p:cNvSpPr>
          <p:nvPr/>
        </p:nvSpPr>
        <p:spPr bwMode="auto">
          <a:xfrm flipV="1">
            <a:off x="1258888" y="55165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58" name="AutoShape 34"/>
          <p:cNvSpPr>
            <a:spLocks noChangeArrowheads="1"/>
          </p:cNvSpPr>
          <p:nvPr/>
        </p:nvSpPr>
        <p:spPr bwMode="auto">
          <a:xfrm flipV="1">
            <a:off x="1474788" y="5732463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59" name="Rectangle 35"/>
          <p:cNvSpPr>
            <a:spLocks noChangeArrowheads="1"/>
          </p:cNvSpPr>
          <p:nvPr/>
        </p:nvSpPr>
        <p:spPr bwMode="auto">
          <a:xfrm>
            <a:off x="2411413" y="4221163"/>
            <a:ext cx="16383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Period of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Functionnal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anoestrus</a:t>
            </a:r>
          </a:p>
        </p:txBody>
      </p:sp>
      <p:sp>
        <p:nvSpPr>
          <p:cNvPr id="154660" name="Rectangle 36"/>
          <p:cNvSpPr>
            <a:spLocks noChangeArrowheads="1"/>
          </p:cNvSpPr>
          <p:nvPr/>
        </p:nvSpPr>
        <p:spPr bwMode="auto">
          <a:xfrm>
            <a:off x="900113" y="2060575"/>
            <a:ext cx="3095625" cy="288925"/>
          </a:xfrm>
          <a:prstGeom prst="rect">
            <a:avLst/>
          </a:prstGeom>
          <a:solidFill>
            <a:srgbClr val="339933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61" name="Line 37"/>
          <p:cNvSpPr>
            <a:spLocks noChangeShapeType="1"/>
          </p:cNvSpPr>
          <p:nvPr/>
        </p:nvSpPr>
        <p:spPr bwMode="auto">
          <a:xfrm>
            <a:off x="2916238" y="3716338"/>
            <a:ext cx="0" cy="5762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62" name="AutoShape 38"/>
          <p:cNvSpPr>
            <a:spLocks noChangeArrowheads="1"/>
          </p:cNvSpPr>
          <p:nvPr/>
        </p:nvSpPr>
        <p:spPr bwMode="auto">
          <a:xfrm flipV="1">
            <a:off x="2627313" y="5373688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63" name="AutoShape 39"/>
          <p:cNvSpPr>
            <a:spLocks noChangeArrowheads="1"/>
          </p:cNvSpPr>
          <p:nvPr/>
        </p:nvSpPr>
        <p:spPr bwMode="auto">
          <a:xfrm flipV="1">
            <a:off x="2843213" y="5589588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BE" altLang="tr-TR"/>
          </a:p>
        </p:txBody>
      </p:sp>
      <p:sp>
        <p:nvSpPr>
          <p:cNvPr id="154664" name="AutoShape 40"/>
          <p:cNvSpPr>
            <a:spLocks noChangeArrowheads="1"/>
          </p:cNvSpPr>
          <p:nvPr/>
        </p:nvSpPr>
        <p:spPr bwMode="auto">
          <a:xfrm flipV="1">
            <a:off x="3059113" y="5805488"/>
            <a:ext cx="7921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54665" name="Line 41"/>
          <p:cNvSpPr>
            <a:spLocks noChangeShapeType="1"/>
          </p:cNvSpPr>
          <p:nvPr/>
        </p:nvSpPr>
        <p:spPr bwMode="auto">
          <a:xfrm flipV="1">
            <a:off x="3995738" y="2060575"/>
            <a:ext cx="0" cy="136842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1979613" y="1052513"/>
            <a:ext cx="1079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tr-TR">
                <a:latin typeface="Arial Narrow" panose="020B0606020202030204" pitchFamily="34" charset="0"/>
              </a:rPr>
              <a:t>Waiting </a:t>
            </a:r>
          </a:p>
          <a:p>
            <a:r>
              <a:rPr lang="fr-BE" altLang="tr-TR">
                <a:latin typeface="Arial Narrow" panose="020B0606020202030204" pitchFamily="34" charset="0"/>
              </a:rPr>
              <a:t>period</a:t>
            </a:r>
          </a:p>
        </p:txBody>
      </p:sp>
      <p:sp>
        <p:nvSpPr>
          <p:cNvPr id="154667" name="Line 43"/>
          <p:cNvSpPr>
            <a:spLocks noChangeShapeType="1"/>
          </p:cNvSpPr>
          <p:nvPr/>
        </p:nvSpPr>
        <p:spPr bwMode="auto">
          <a:xfrm flipH="1" flipV="1">
            <a:off x="2338388" y="1700213"/>
            <a:ext cx="0" cy="360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  <p:bldP spid="154638" grpId="0"/>
      <p:bldP spid="154639" grpId="0"/>
      <p:bldP spid="154640" grpId="0"/>
      <p:bldP spid="154643" grpId="0"/>
      <p:bldP spid="154645" grpId="0"/>
      <p:bldP spid="154649" grpId="0" animBg="1"/>
      <p:bldP spid="154651" grpId="0" animBg="1"/>
      <p:bldP spid="154652" grpId="0"/>
      <p:bldP spid="154654" grpId="0" animBg="1"/>
      <p:bldP spid="154655" grpId="0" animBg="1"/>
      <p:bldP spid="154659" grpId="0"/>
      <p:bldP spid="154663" grpId="0" animBg="1"/>
      <p:bldP spid="1546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351837" cy="1728788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z="5400" smtClean="0"/>
              <a:t>Aims of the genital tract examination </a:t>
            </a:r>
            <a:endParaRPr lang="fr-FR" altLang="tr-TR" sz="54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To answer to different questions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>
              <a:buFont typeface="Arial Narrow" panose="020B0606020202030204" pitchFamily="34" charset="0"/>
              <a:buNone/>
            </a:pPr>
            <a:endParaRPr lang="fr-FR" altLang="tr-TR" smtClean="0"/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Where we are ? (waiting, reproduction or pregnancy period)</a:t>
            </a:r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Is the animal pregnant ?</a:t>
            </a:r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BE" altLang="tr-TR" smtClean="0"/>
              <a:t>If yes , which is his stage of pregnancy ?</a:t>
            </a:r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BE" altLang="tr-TR" smtClean="0"/>
              <a:t>If the animal is not pregnant, is he cycled ?</a:t>
            </a:r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BE" altLang="tr-TR" smtClean="0"/>
              <a:t>If yes at which stage of the cycle he is ?</a:t>
            </a:r>
          </a:p>
          <a:p>
            <a:pPr marL="533400" indent="-533400" eaLnBrk="1" hangingPunct="1">
              <a:buFont typeface="Arial Narrow" panose="020B0606020202030204" pitchFamily="34" charset="0"/>
              <a:buAutoNum type="arabicPeriod"/>
            </a:pPr>
            <a:r>
              <a:rPr lang="fr-BE" altLang="tr-TR" smtClean="0"/>
              <a:t>If the animal is not pregnant and not cycled , why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179388" y="6381750"/>
            <a:ext cx="7058025" cy="2873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tr-TR" sz="1600">
                <a:latin typeface="Arial Narrow" panose="020B0606020202030204" pitchFamily="34" charset="0"/>
              </a:rPr>
              <a:t>Prof. Ch. Hanzen – propédeutique génitale femelle des ruminants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993063" cy="93503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dirty="0" smtClean="0"/>
              <a:t>Don’</a:t>
            </a:r>
            <a:r>
              <a:rPr lang="tr-TR" altLang="tr-TR" dirty="0" smtClean="0"/>
              <a:t>t</a:t>
            </a:r>
            <a:r>
              <a:rPr lang="fr-FR" altLang="tr-TR" dirty="0" smtClean="0"/>
              <a:t> </a:t>
            </a:r>
            <a:r>
              <a:rPr lang="fr-FR" altLang="tr-TR" dirty="0" err="1" smtClean="0"/>
              <a:t>forget</a:t>
            </a:r>
            <a:endParaRPr lang="fr-FR" altLang="tr-TR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20938"/>
            <a:ext cx="8353425" cy="2087562"/>
          </a:xfrm>
        </p:spPr>
        <p:txBody>
          <a:bodyPr/>
          <a:lstStyle/>
          <a:p>
            <a:pPr eaLnBrk="1" hangingPunct="1"/>
            <a:r>
              <a:rPr lang="fr-FR" altLang="tr-TR" smtClean="0"/>
              <a:t>To use your different senses : To see, to smell, to ear, to touch </a:t>
            </a:r>
          </a:p>
          <a:p>
            <a:pPr eaLnBrk="1" hangingPunct="1"/>
            <a:r>
              <a:rPr lang="fr-FR" altLang="tr-TR" smtClean="0"/>
              <a:t>To ask the good questions </a:t>
            </a:r>
          </a:p>
          <a:p>
            <a:pPr eaLnBrk="1" hangingPunct="1"/>
            <a:r>
              <a:rPr lang="fr-FR" altLang="tr-TR" smtClean="0"/>
              <a:t>To describe as precisely as possible the different signs </a:t>
            </a:r>
          </a:p>
          <a:p>
            <a:pPr eaLnBrk="1" hangingPunct="1"/>
            <a:r>
              <a:rPr lang="fr-BE" altLang="tr-TR" smtClean="0"/>
              <a:t>To whrite the observations  </a:t>
            </a:r>
            <a:endParaRPr lang="fr-FR" altLang="tr-TR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179388" y="6381750"/>
            <a:ext cx="7058025" cy="2873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tr-TR" sz="1600">
                <a:latin typeface="Arial Narrow" panose="020B0606020202030204" pitchFamily="34" charset="0"/>
              </a:rPr>
              <a:t>Prof. Ch. Hanzen – propédeutique génitale femelle des ruminants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351837" cy="1728788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z="5400" smtClean="0"/>
              <a:t>The locoregional examination </a:t>
            </a:r>
            <a:endParaRPr lang="fr-FR" altLang="tr-TR" sz="540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704137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Loco-regional exam : 5 aspects</a:t>
            </a:r>
            <a:endParaRPr lang="fr-BE" altLang="tr-TR" smtClean="0"/>
          </a:p>
        </p:txBody>
      </p:sp>
      <p:pic>
        <p:nvPicPr>
          <p:cNvPr id="1536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272338" cy="5334000"/>
          </a:xfrm>
        </p:spPr>
      </p:pic>
      <p:sp>
        <p:nvSpPr>
          <p:cNvPr id="857097" name="Oval 9"/>
          <p:cNvSpPr>
            <a:spLocks noChangeArrowheads="1"/>
          </p:cNvSpPr>
          <p:nvPr/>
        </p:nvSpPr>
        <p:spPr bwMode="auto">
          <a:xfrm>
            <a:off x="6443663" y="3644900"/>
            <a:ext cx="720725" cy="935038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857098" name="Rectangle 10"/>
          <p:cNvSpPr>
            <a:spLocks noChangeArrowheads="1"/>
          </p:cNvSpPr>
          <p:nvPr/>
        </p:nvSpPr>
        <p:spPr bwMode="auto">
          <a:xfrm>
            <a:off x="6372225" y="1339850"/>
            <a:ext cx="865188" cy="2159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857099" name="Rectangle 11"/>
          <p:cNvSpPr>
            <a:spLocks noChangeArrowheads="1"/>
          </p:cNvSpPr>
          <p:nvPr/>
        </p:nvSpPr>
        <p:spPr bwMode="auto">
          <a:xfrm>
            <a:off x="5867400" y="1844675"/>
            <a:ext cx="360363" cy="11509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857100" name="Rectangle 12"/>
          <p:cNvSpPr>
            <a:spLocks noChangeArrowheads="1"/>
          </p:cNvSpPr>
          <p:nvPr/>
        </p:nvSpPr>
        <p:spPr bwMode="auto">
          <a:xfrm>
            <a:off x="7740650" y="1628775"/>
            <a:ext cx="215900" cy="11509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tr-TR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435600" y="1484313"/>
            <a:ext cx="1800225" cy="431800"/>
            <a:chOff x="3470" y="845"/>
            <a:chExt cx="1134" cy="272"/>
          </a:xfrm>
        </p:grpSpPr>
        <p:sp>
          <p:nvSpPr>
            <p:cNvPr id="15370" name="Rectangle 13"/>
            <p:cNvSpPr>
              <a:spLocks noChangeArrowheads="1"/>
            </p:cNvSpPr>
            <p:nvPr/>
          </p:nvSpPr>
          <p:spPr bwMode="auto">
            <a:xfrm>
              <a:off x="4105" y="981"/>
              <a:ext cx="499" cy="13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/>
            </a:p>
          </p:txBody>
        </p:sp>
        <p:sp>
          <p:nvSpPr>
            <p:cNvPr id="15371" name="Rectangle 14"/>
            <p:cNvSpPr>
              <a:spLocks noChangeArrowheads="1"/>
            </p:cNvSpPr>
            <p:nvPr/>
          </p:nvSpPr>
          <p:spPr bwMode="auto">
            <a:xfrm>
              <a:off x="3470" y="845"/>
              <a:ext cx="317" cy="9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tr-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097" grpId="0" animBg="1"/>
      <p:bldP spid="857098" grpId="0" animBg="1"/>
      <p:bldP spid="857099" grpId="0" animBg="1"/>
      <p:bldP spid="85710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5"/>
          <p:cNvSpPr>
            <a:spLocks noGrp="1" noChangeArrowheads="1"/>
          </p:cNvSpPr>
          <p:nvPr>
            <p:ph type="title" sz="quarter"/>
          </p:nvPr>
        </p:nvSpPr>
        <p:spPr>
          <a:xfrm>
            <a:off x="827584" y="320167"/>
            <a:ext cx="3816424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BE" altLang="tr-TR" smtClean="0"/>
              <a:t>The vulva area</a:t>
            </a:r>
          </a:p>
        </p:txBody>
      </p:sp>
      <p:pic>
        <p:nvPicPr>
          <p:cNvPr id="16388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839772"/>
            <a:ext cx="2428875" cy="3816350"/>
          </a:xfrm>
          <a:noFill/>
        </p:spPr>
      </p:pic>
      <p:pic>
        <p:nvPicPr>
          <p:cNvPr id="16389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1196975"/>
            <a:ext cx="3057525" cy="2300288"/>
          </a:xfrm>
          <a:noFill/>
        </p:spPr>
      </p:pic>
      <p:pic>
        <p:nvPicPr>
          <p:cNvPr id="16390" name="Picture 11" descr="dia17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56" y="4013708"/>
            <a:ext cx="2779776" cy="2005584"/>
          </a:xfrm>
          <a:noFill/>
        </p:spPr>
      </p:pic>
      <p:pic>
        <p:nvPicPr>
          <p:cNvPr id="16391" name="Picture 14" descr="pat178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628775"/>
            <a:ext cx="2076450" cy="3384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2" descr="Schéma du tractus génital de la vache (vue frontale)"/>
          <p:cNvSpPr>
            <a:spLocks noChangeAspect="1" noChangeArrowheads="1"/>
          </p:cNvSpPr>
          <p:nvPr/>
        </p:nvSpPr>
        <p:spPr bwMode="auto">
          <a:xfrm>
            <a:off x="4659313" y="923925"/>
            <a:ext cx="385762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9035" name="Rectangle 11"/>
          <p:cNvSpPr>
            <a:spLocks noChangeArrowheads="1"/>
          </p:cNvSpPr>
          <p:nvPr/>
        </p:nvSpPr>
        <p:spPr bwMode="auto">
          <a:xfrm>
            <a:off x="539750" y="333375"/>
            <a:ext cx="2663825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BE" altLang="tr-TR"/>
              <a:t>The genital tract </a:t>
            </a:r>
            <a:endParaRPr lang="fr-FR" altLang="tr-TR"/>
          </a:p>
        </p:txBody>
      </p:sp>
      <p:pic>
        <p:nvPicPr>
          <p:cNvPr id="129036" name="Picture 12" descr="3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6250"/>
            <a:ext cx="4587875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481388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12875"/>
            <a:ext cx="39417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2519363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tr-TR" smtClean="0"/>
              <a:t>The vulva area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dia07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697662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3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6192366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BE" altLang="tr-TR" smtClean="0"/>
              <a:t>Signs of mounted activity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3887788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tr-TR" smtClean="0"/>
              <a:t>Scar of C section</a:t>
            </a:r>
            <a:endParaRPr lang="fr-FR" altLang="tr-TR" smtClean="0"/>
          </a:p>
        </p:txBody>
      </p:sp>
      <p:pic>
        <p:nvPicPr>
          <p:cNvPr id="165894" name="Picture 6" descr="dia2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6983413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46085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6192838" cy="79216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tr-TR" smtClean="0"/>
              <a:t>Development of the mammary gland 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351837" cy="1728788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z="5400" smtClean="0"/>
              <a:t>The genital tract palpation </a:t>
            </a:r>
            <a:endParaRPr lang="fr-FR" altLang="tr-TR" sz="540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355013" cy="863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tr-TR" smtClean="0"/>
              <a:t>Fields of application of manual palpation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Exams of the genital tract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Pregnancy diagnosis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Artificial insemination 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FIVETE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Intra-uterine treatment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Ovum pick up</a:t>
            </a:r>
          </a:p>
          <a:p>
            <a:pPr marL="495300" indent="-495300" eaLnBrk="1" hangingPunct="1">
              <a:buFont typeface="Arial Narrow" panose="020B0606020202030204" pitchFamily="34" charset="0"/>
              <a:buAutoNum type="arabicPeriod"/>
            </a:pPr>
            <a:r>
              <a:rPr lang="fr-FR" altLang="tr-TR" smtClean="0"/>
              <a:t>Obstetrics</a:t>
            </a:r>
          </a:p>
          <a:p>
            <a:pPr marL="495300" indent="-495300" eaLnBrk="1" hangingPunct="1"/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3096146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BE" altLang="tr-TR" smtClean="0"/>
              <a:t>Main facts</a:t>
            </a:r>
            <a:endParaRPr lang="fr-BE" altLang="tr-TR" sz="2000" smtClean="0">
              <a:solidFill>
                <a:srgbClr val="FF9900"/>
              </a:solidFill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5400675" cy="5327650"/>
          </a:xfrm>
        </p:spPr>
        <p:txBody>
          <a:bodyPr/>
          <a:lstStyle/>
          <a:p>
            <a:pPr marL="495300" indent="-495300" eaLnBrk="1" hangingPunct="1">
              <a:lnSpc>
                <a:spcPct val="90000"/>
              </a:lnSpc>
            </a:pPr>
            <a:r>
              <a:rPr lang="fr-BE" altLang="tr-TR" sz="2400" smtClean="0"/>
              <a:t>Systematically done  : </a:t>
            </a:r>
            <a:r>
              <a:rPr lang="tr-TR" altLang="tr-TR" sz="2200" smtClean="0"/>
              <a:t>from back to front</a:t>
            </a:r>
          </a:p>
          <a:p>
            <a:pPr marL="495300" indent="-495300" eaLnBrk="1" hangingPunct="1">
              <a:lnSpc>
                <a:spcPct val="90000"/>
              </a:lnSpc>
            </a:pPr>
            <a:r>
              <a:rPr lang="fr-BE" altLang="tr-TR" sz="2400" smtClean="0"/>
              <a:t>All part of the genital tract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Vagina : distension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Cervix : diameter and position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At the bifurcation of the uterine horns : symetry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Horns : number, diamter, position, consistency and complications (adhesions, strings, scar)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Oviducts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Ovaries  :size, symetry, mobility structures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fr-BE" altLang="tr-TR" smtClean="0"/>
              <a:t>Uterine artery (thrill)</a:t>
            </a:r>
          </a:p>
          <a:p>
            <a:pPr marL="495300" indent="-495300" eaLnBrk="1" hangingPunct="1">
              <a:lnSpc>
                <a:spcPct val="90000"/>
              </a:lnSpc>
            </a:pPr>
            <a:endParaRPr lang="fr-BE" altLang="tr-TR" sz="2400" smtClean="0"/>
          </a:p>
          <a:p>
            <a:pPr marL="495300" indent="-495300" eaLnBrk="1" hangingPunct="1">
              <a:lnSpc>
                <a:spcPct val="90000"/>
              </a:lnSpc>
            </a:pPr>
            <a:endParaRPr lang="fr-BE" altLang="tr-TR" sz="2200" smtClean="0"/>
          </a:p>
        </p:txBody>
      </p:sp>
      <p:pic>
        <p:nvPicPr>
          <p:cNvPr id="2253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64" y="1412875"/>
            <a:ext cx="3660185" cy="4754563"/>
          </a:xfr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04137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vagina</a:t>
            </a:r>
            <a:endParaRPr lang="fr-FR" altLang="tr-TR" sz="1500" smtClean="0"/>
          </a:p>
        </p:txBody>
      </p:sp>
      <p:pic>
        <p:nvPicPr>
          <p:cNvPr id="23557" name="Picture 4" descr="dia079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708275"/>
            <a:ext cx="4895850" cy="3835400"/>
          </a:xfrm>
          <a:noFill/>
        </p:spPr>
      </p:pic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5" y="1412875"/>
            <a:ext cx="8353425" cy="4754563"/>
          </a:xfrm>
        </p:spPr>
        <p:txBody>
          <a:bodyPr/>
          <a:lstStyle/>
          <a:p>
            <a:pPr eaLnBrk="1" hangingPunct="1"/>
            <a:r>
              <a:rPr lang="fr-FR" altLang="tr-TR" smtClean="0"/>
              <a:t> distension : air, mucus (mucocolpos), tumors</a:t>
            </a:r>
          </a:p>
          <a:p>
            <a:pPr eaLnBrk="1" hangingPunct="1"/>
            <a:r>
              <a:rPr lang="fr-FR" altLang="tr-TR" smtClean="0"/>
              <a:t> perforations (voir complications obstétricales)</a:t>
            </a:r>
          </a:p>
          <a:p>
            <a:pPr lvl="1" eaLnBrk="1" hangingPunct="1"/>
            <a:endParaRPr lang="fr-FR" altLang="tr-TR" smtClean="0"/>
          </a:p>
          <a:p>
            <a:pPr eaLnBrk="1" hangingPunct="1"/>
            <a:endParaRPr lang="fr-FR" altLang="tr-TR" smtClean="0"/>
          </a:p>
          <a:p>
            <a:pPr lvl="1" eaLnBrk="1" hangingPunct="1"/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cervix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pic>
        <p:nvPicPr>
          <p:cNvPr id="24581" name="Picture 4" descr="dia00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10" y="3169285"/>
            <a:ext cx="1097280" cy="1706880"/>
          </a:xfrm>
          <a:noFill/>
        </p:spPr>
      </p:pic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0575" y="1412875"/>
            <a:ext cx="8353425" cy="4754563"/>
          </a:xfrm>
        </p:spPr>
        <p:txBody>
          <a:bodyPr/>
          <a:lstStyle/>
          <a:p>
            <a:pPr eaLnBrk="1" hangingPunct="1"/>
            <a:r>
              <a:rPr lang="fr-FR" altLang="tr-TR" smtClean="0"/>
              <a:t> position : on the floor or the brim or in the abdomen</a:t>
            </a:r>
          </a:p>
          <a:p>
            <a:pPr eaLnBrk="1" hangingPunct="1"/>
            <a:r>
              <a:rPr lang="fr-FR" altLang="tr-TR" smtClean="0"/>
              <a:t> diameter : &lt; 5 cm, 5 à 10 cm, &gt; 10 cm</a:t>
            </a:r>
          </a:p>
          <a:p>
            <a:pPr eaLnBrk="1" hangingPunct="1"/>
            <a:r>
              <a:rPr lang="fr-FR" altLang="tr-TR" smtClean="0"/>
              <a:t> consistancy ?</a:t>
            </a:r>
          </a:p>
          <a:p>
            <a:pPr lvl="1" eaLnBrk="1" hangingPunct="1"/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uterine horns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tr-TR" smtClean="0"/>
              <a:t>number</a:t>
            </a:r>
          </a:p>
          <a:p>
            <a:pPr eaLnBrk="1" hangingPunct="1"/>
            <a:r>
              <a:rPr lang="fr-FR" altLang="tr-TR" smtClean="0"/>
              <a:t>position : on the floor or the brim or in the abdomen</a:t>
            </a:r>
          </a:p>
          <a:p>
            <a:pPr eaLnBrk="1" hangingPunct="1"/>
            <a:r>
              <a:rPr lang="fr-FR" altLang="tr-TR" smtClean="0"/>
              <a:t>Diameter and symetry : &lt; 5, 5 à 10, &gt; 10 cm</a:t>
            </a:r>
          </a:p>
          <a:p>
            <a:pPr eaLnBrk="1" hangingPunct="1"/>
            <a:r>
              <a:rPr lang="fr-FR" altLang="tr-TR" smtClean="0"/>
              <a:t>consistancy : no tone, firm, tonic</a:t>
            </a:r>
          </a:p>
          <a:p>
            <a:pPr eaLnBrk="1" hangingPunct="1"/>
            <a:r>
              <a:rPr lang="fr-FR" altLang="tr-TR" smtClean="0"/>
              <a:t>Inflammatory reactions : </a:t>
            </a:r>
          </a:p>
          <a:p>
            <a:pPr lvl="1" eaLnBrk="1" hangingPunct="1"/>
            <a:r>
              <a:rPr lang="fr-FR" altLang="tr-TR" smtClean="0"/>
              <a:t>A: adhesions</a:t>
            </a:r>
          </a:p>
          <a:p>
            <a:pPr lvl="1" eaLnBrk="1" hangingPunct="1"/>
            <a:r>
              <a:rPr lang="fr-FR" altLang="tr-TR" smtClean="0"/>
              <a:t>B : strings</a:t>
            </a:r>
          </a:p>
          <a:p>
            <a:pPr lvl="1" eaLnBrk="1" hangingPunct="1"/>
            <a:r>
              <a:rPr lang="fr-FR" altLang="tr-TR" smtClean="0"/>
              <a:t>C : scar of cesarean</a:t>
            </a:r>
          </a:p>
          <a:p>
            <a:pPr lvl="1" eaLnBrk="1" hangingPunct="1"/>
            <a:endParaRPr lang="fr-FR" altLang="tr-TR" smtClean="0"/>
          </a:p>
          <a:p>
            <a:pPr lvl="1" eaLnBrk="1" hangingPunct="1"/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The vulva and the vestibule</a:t>
            </a:r>
            <a:endParaRPr lang="fr-FR" altLang="tr-TR" smtClean="0"/>
          </a:p>
        </p:txBody>
      </p:sp>
      <p:pic>
        <p:nvPicPr>
          <p:cNvPr id="124933" name="Picture 5" descr="3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748823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569325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How to evaluate the size of the uterine horns </a:t>
            </a:r>
            <a:endParaRPr lang="fr-FR" altLang="tr-TR" smtClean="0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835150" y="5589588"/>
            <a:ext cx="1674813" cy="588962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3200">
                <a:solidFill>
                  <a:srgbClr val="FF33CC"/>
                </a:solidFill>
                <a:latin typeface="Arial Narrow" panose="020B0606020202030204" pitchFamily="34" charset="0"/>
              </a:rPr>
              <a:t>3,5- 4 cm </a:t>
            </a:r>
            <a:endParaRPr lang="fr-FR" altLang="tr-TR" sz="320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6227763" y="5516563"/>
            <a:ext cx="1766887" cy="588962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3200">
                <a:solidFill>
                  <a:srgbClr val="FF33CC"/>
                </a:solidFill>
                <a:latin typeface="Arial Narrow" panose="020B0606020202030204" pitchFamily="34" charset="0"/>
              </a:rPr>
              <a:t>2,5 - 3 cm </a:t>
            </a:r>
            <a:endParaRPr lang="fr-FR" altLang="tr-TR" sz="320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87788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00213"/>
            <a:ext cx="4160838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2268538" y="2924175"/>
            <a:ext cx="863600" cy="100965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6588125" y="2852738"/>
            <a:ext cx="647700" cy="1008062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dia1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608512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dia1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708275"/>
            <a:ext cx="47529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altLang="tr-TR" smtClean="0"/>
              <a:t>Illustrations tractus génital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ia2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8974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altLang="tr-TR" smtClean="0"/>
              <a:t>Illustrations tractus génital</a:t>
            </a:r>
            <a:endParaRPr lang="fr-FR" altLang="tr-TR" smtClean="0"/>
          </a:p>
        </p:txBody>
      </p:sp>
      <p:pic>
        <p:nvPicPr>
          <p:cNvPr id="27653" name="Picture 6" descr="dia018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138" y="692150"/>
            <a:ext cx="2963862" cy="5329238"/>
          </a:xfrm>
          <a:noFill/>
        </p:spPr>
      </p:pic>
      <p:sp>
        <p:nvSpPr>
          <p:cNvPr id="27654" name="Line 10"/>
          <p:cNvSpPr>
            <a:spLocks noChangeShapeType="1"/>
          </p:cNvSpPr>
          <p:nvPr/>
        </p:nvSpPr>
        <p:spPr bwMode="auto">
          <a:xfrm flipH="1">
            <a:off x="4643438" y="1700213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2555875" y="1412875"/>
            <a:ext cx="13747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Aplasia (FM)</a:t>
            </a:r>
            <a:endParaRPr lang="fr-FR" altLang="tr-TR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05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4357687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dia1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31702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35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868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Line 8"/>
          <p:cNvSpPr>
            <a:spLocks noChangeShapeType="1"/>
          </p:cNvSpPr>
          <p:nvPr/>
        </p:nvSpPr>
        <p:spPr bwMode="auto">
          <a:xfrm flipH="1">
            <a:off x="2843213" y="40052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1763713" y="5373688"/>
            <a:ext cx="14319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Uterine string</a:t>
            </a:r>
            <a:endParaRPr lang="fr-FR" altLang="tr-TR">
              <a:latin typeface="Arial Narrow" panose="020B0606020202030204" pitchFamily="34" charset="0"/>
            </a:endParaRP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7451725" y="1989138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6443663" y="3429000"/>
            <a:ext cx="13176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Uterine scar</a:t>
            </a:r>
            <a:endParaRPr lang="fr-FR" altLang="tr-TR">
              <a:latin typeface="Arial Narrow" panose="020B0606020202030204" pitchFamily="34" charset="0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3419475" y="5805488"/>
            <a:ext cx="16049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Ovarian string  </a:t>
            </a:r>
            <a:endParaRPr lang="fr-FR" altLang="tr-TR">
              <a:latin typeface="Arial Narrow" panose="020B0606020202030204" pitchFamily="34" charset="0"/>
            </a:endParaRPr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 flipH="1">
            <a:off x="5219700" y="5445125"/>
            <a:ext cx="22320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569325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Evaluate the size of the ovaries </a:t>
            </a:r>
            <a:endParaRPr lang="fr-FR" altLang="tr-TR" smtClean="0"/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280400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1403" name="Group 27"/>
          <p:cNvGrpSpPr>
            <a:grpSpLocks/>
          </p:cNvGrpSpPr>
          <p:nvPr/>
        </p:nvGrpSpPr>
        <p:grpSpPr bwMode="auto">
          <a:xfrm>
            <a:off x="1619250" y="1484313"/>
            <a:ext cx="6643688" cy="2232025"/>
            <a:chOff x="1020" y="935"/>
            <a:chExt cx="4185" cy="1406"/>
          </a:xfrm>
        </p:grpSpPr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1020" y="1071"/>
              <a:ext cx="449" cy="3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3200">
                  <a:solidFill>
                    <a:srgbClr val="000000"/>
                  </a:solidFill>
                  <a:latin typeface="Arial Narrow" panose="020B0606020202030204" pitchFamily="34" charset="0"/>
                </a:rPr>
                <a:t>Nut</a:t>
              </a:r>
              <a:endParaRPr lang="fr-FR" altLang="tr-TR" sz="32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2381" y="1071"/>
              <a:ext cx="601" cy="3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3200">
                  <a:solidFill>
                    <a:srgbClr val="000000"/>
                  </a:solidFill>
                  <a:latin typeface="Arial Narrow" panose="020B0606020202030204" pitchFamily="34" charset="0"/>
                </a:rPr>
                <a:t>Plum</a:t>
              </a:r>
              <a:endParaRPr lang="fr-FR" altLang="tr-TR" sz="32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84" name="Text Box 8"/>
            <p:cNvSpPr txBox="1">
              <a:spLocks noChangeArrowheads="1"/>
            </p:cNvSpPr>
            <p:nvPr/>
          </p:nvSpPr>
          <p:spPr bwMode="auto">
            <a:xfrm>
              <a:off x="3379" y="1525"/>
              <a:ext cx="952" cy="3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3200">
                  <a:solidFill>
                    <a:srgbClr val="000000"/>
                  </a:solidFill>
                  <a:latin typeface="Arial Narrow" panose="020B0606020202030204" pitchFamily="34" charset="0"/>
                </a:rPr>
                <a:t>Hazelnut</a:t>
              </a:r>
              <a:endParaRPr lang="fr-FR" altLang="tr-TR" sz="32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85" name="Text Box 9"/>
            <p:cNvSpPr txBox="1">
              <a:spLocks noChangeArrowheads="1"/>
            </p:cNvSpPr>
            <p:nvPr/>
          </p:nvSpPr>
          <p:spPr bwMode="auto">
            <a:xfrm>
              <a:off x="3787" y="935"/>
              <a:ext cx="1418" cy="3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3200">
                  <a:solidFill>
                    <a:srgbClr val="000000"/>
                  </a:solidFill>
                  <a:latin typeface="Arial Narrow" panose="020B0606020202030204" pitchFamily="34" charset="0"/>
                </a:rPr>
                <a:t>Stone of plum</a:t>
              </a:r>
              <a:endParaRPr lang="fr-FR" altLang="tr-TR" sz="32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86" name="Line 10"/>
            <p:cNvSpPr>
              <a:spLocks noChangeShapeType="1"/>
            </p:cNvSpPr>
            <p:nvPr/>
          </p:nvSpPr>
          <p:spPr bwMode="auto">
            <a:xfrm flipV="1">
              <a:off x="1292" y="1434"/>
              <a:ext cx="0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87" name="Line 11"/>
            <p:cNvSpPr>
              <a:spLocks noChangeShapeType="1"/>
            </p:cNvSpPr>
            <p:nvPr/>
          </p:nvSpPr>
          <p:spPr bwMode="auto">
            <a:xfrm flipV="1">
              <a:off x="2699" y="1434"/>
              <a:ext cx="0" cy="5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88" name="Line 12"/>
            <p:cNvSpPr>
              <a:spLocks noChangeShapeType="1"/>
            </p:cNvSpPr>
            <p:nvPr/>
          </p:nvSpPr>
          <p:spPr bwMode="auto">
            <a:xfrm flipV="1">
              <a:off x="3742" y="1888"/>
              <a:ext cx="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89" name="Line 13"/>
            <p:cNvSpPr>
              <a:spLocks noChangeShapeType="1"/>
            </p:cNvSpPr>
            <p:nvPr/>
          </p:nvSpPr>
          <p:spPr bwMode="auto">
            <a:xfrm flipV="1">
              <a:off x="4513" y="1298"/>
              <a:ext cx="0" cy="10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1116013" y="4292600"/>
            <a:ext cx="7280275" cy="1789113"/>
            <a:chOff x="703" y="2704"/>
            <a:chExt cx="4586" cy="1127"/>
          </a:xfrm>
        </p:grpSpPr>
        <p:sp>
          <p:nvSpPr>
            <p:cNvPr id="101390" name="Text Box 14"/>
            <p:cNvSpPr txBox="1">
              <a:spLocks noChangeArrowheads="1"/>
            </p:cNvSpPr>
            <p:nvPr/>
          </p:nvSpPr>
          <p:spPr bwMode="auto">
            <a:xfrm>
              <a:off x="4377" y="2948"/>
              <a:ext cx="912" cy="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rgbClr val="000000"/>
                  </a:solidFill>
                  <a:latin typeface="Arial Narrow" panose="020B0606020202030204" pitchFamily="34" charset="0"/>
                </a:rPr>
                <a:t>15 / 10 mm</a:t>
              </a:r>
              <a:endParaRPr lang="fr-FR" altLang="tr-TR" sz="24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91" name="Text Box 15"/>
            <p:cNvSpPr txBox="1">
              <a:spLocks noChangeArrowheads="1"/>
            </p:cNvSpPr>
            <p:nvPr/>
          </p:nvSpPr>
          <p:spPr bwMode="auto">
            <a:xfrm>
              <a:off x="3515" y="3537"/>
              <a:ext cx="912" cy="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rgbClr val="000000"/>
                  </a:solidFill>
                  <a:latin typeface="Arial Narrow" panose="020B0606020202030204" pitchFamily="34" charset="0"/>
                </a:rPr>
                <a:t>20 / 15 mm</a:t>
              </a:r>
              <a:endParaRPr lang="fr-FR" altLang="tr-TR" sz="24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92" name="Text Box 16"/>
            <p:cNvSpPr txBox="1">
              <a:spLocks noChangeArrowheads="1"/>
            </p:cNvSpPr>
            <p:nvPr/>
          </p:nvSpPr>
          <p:spPr bwMode="auto">
            <a:xfrm>
              <a:off x="2472" y="3084"/>
              <a:ext cx="912" cy="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rgbClr val="000000"/>
                  </a:solidFill>
                  <a:latin typeface="Arial Narrow" panose="020B0606020202030204" pitchFamily="34" charset="0"/>
                </a:rPr>
                <a:t>40 / 30 mm</a:t>
              </a:r>
              <a:endParaRPr lang="fr-FR" altLang="tr-TR" sz="24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703" y="3084"/>
              <a:ext cx="912" cy="29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rgbClr val="000000"/>
                  </a:solidFill>
                  <a:latin typeface="Arial Narrow" panose="020B0606020202030204" pitchFamily="34" charset="0"/>
                </a:rPr>
                <a:t>35 / 30 mm</a:t>
              </a:r>
              <a:endParaRPr lang="fr-FR" altLang="tr-TR" sz="240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394" name="Line 18"/>
            <p:cNvSpPr>
              <a:spLocks noChangeShapeType="1"/>
            </p:cNvSpPr>
            <p:nvPr/>
          </p:nvSpPr>
          <p:spPr bwMode="auto">
            <a:xfrm>
              <a:off x="1338" y="2840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95" name="Line 19"/>
            <p:cNvSpPr>
              <a:spLocks noChangeShapeType="1"/>
            </p:cNvSpPr>
            <p:nvPr/>
          </p:nvSpPr>
          <p:spPr bwMode="auto">
            <a:xfrm>
              <a:off x="2699" y="2795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>
              <a:off x="3787" y="2750"/>
              <a:ext cx="0" cy="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>
              <a:off x="4513" y="2704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1405" name="Group 29"/>
          <p:cNvGrpSpPr>
            <a:grpSpLocks/>
          </p:cNvGrpSpPr>
          <p:nvPr/>
        </p:nvGrpSpPr>
        <p:grpSpPr bwMode="auto">
          <a:xfrm>
            <a:off x="1908175" y="3933825"/>
            <a:ext cx="1008063" cy="2292350"/>
            <a:chOff x="1202" y="2478"/>
            <a:chExt cx="635" cy="1444"/>
          </a:xfrm>
        </p:grpSpPr>
        <p:sp>
          <p:nvSpPr>
            <p:cNvPr id="101398" name="Line 22"/>
            <p:cNvSpPr>
              <a:spLocks noChangeShapeType="1"/>
            </p:cNvSpPr>
            <p:nvPr/>
          </p:nvSpPr>
          <p:spPr bwMode="auto">
            <a:xfrm>
              <a:off x="1837" y="2478"/>
              <a:ext cx="0" cy="10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202" y="3628"/>
              <a:ext cx="588" cy="29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chemeClr val="accent1"/>
                  </a:solidFill>
                  <a:latin typeface="Arial Narrow" panose="020B0606020202030204" pitchFamily="34" charset="0"/>
                </a:rPr>
                <a:t>Rough</a:t>
              </a:r>
              <a:endParaRPr lang="fr-FR" altLang="tr-TR" sz="240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01406" name="Group 30"/>
          <p:cNvGrpSpPr>
            <a:grpSpLocks/>
          </p:cNvGrpSpPr>
          <p:nvPr/>
        </p:nvGrpSpPr>
        <p:grpSpPr bwMode="auto">
          <a:xfrm>
            <a:off x="3708400" y="4221163"/>
            <a:ext cx="1057275" cy="1979612"/>
            <a:chOff x="2336" y="2659"/>
            <a:chExt cx="666" cy="1247"/>
          </a:xfrm>
        </p:grpSpPr>
        <p:sp>
          <p:nvSpPr>
            <p:cNvPr id="101401" name="Text Box 25"/>
            <p:cNvSpPr txBox="1">
              <a:spLocks noChangeArrowheads="1"/>
            </p:cNvSpPr>
            <p:nvPr/>
          </p:nvSpPr>
          <p:spPr bwMode="auto">
            <a:xfrm>
              <a:off x="2336" y="3612"/>
              <a:ext cx="666" cy="29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tr-TR" sz="2400">
                  <a:solidFill>
                    <a:schemeClr val="accent1"/>
                  </a:solidFill>
                  <a:latin typeface="Arial Narrow" panose="020B0606020202030204" pitchFamily="34" charset="0"/>
                </a:rPr>
                <a:t>Smooth</a:t>
              </a:r>
              <a:endParaRPr lang="fr-FR" altLang="tr-TR" sz="240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>
              <a:off x="2381" y="2659"/>
              <a:ext cx="0" cy="95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569325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Evaluate the size of the ovaries</a:t>
            </a:r>
            <a:endParaRPr lang="fr-FR" altLang="tr-TR" smtClean="0"/>
          </a:p>
        </p:txBody>
      </p:sp>
      <p:pic>
        <p:nvPicPr>
          <p:cNvPr id="11983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6481763" cy="43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37" name="Text Box 29"/>
          <p:cNvSpPr txBox="1">
            <a:spLocks noChangeArrowheads="1"/>
          </p:cNvSpPr>
          <p:nvPr/>
        </p:nvSpPr>
        <p:spPr bwMode="auto">
          <a:xfrm>
            <a:off x="2195513" y="1341438"/>
            <a:ext cx="1879600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3200">
                <a:latin typeface="Arial Narrow" panose="020B0606020202030204" pitchFamily="34" charset="0"/>
              </a:rPr>
              <a:t>The thumb </a:t>
            </a:r>
            <a:endParaRPr lang="fr-FR" altLang="tr-TR" sz="3200">
              <a:latin typeface="Arial Narrow" panose="020B0606020202030204" pitchFamily="34" charset="0"/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1763713" y="5805488"/>
            <a:ext cx="3529012" cy="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9840" name="Text Box 32"/>
          <p:cNvSpPr txBox="1">
            <a:spLocks noChangeArrowheads="1"/>
          </p:cNvSpPr>
          <p:nvPr/>
        </p:nvSpPr>
        <p:spPr bwMode="auto">
          <a:xfrm>
            <a:off x="2700338" y="5949950"/>
            <a:ext cx="1285875" cy="588963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3200">
                <a:solidFill>
                  <a:srgbClr val="FF33CC"/>
                </a:solidFill>
                <a:latin typeface="Arial Narrow" panose="020B0606020202030204" pitchFamily="34" charset="0"/>
              </a:rPr>
              <a:t>3,5 cm </a:t>
            </a:r>
            <a:endParaRPr lang="fr-FR" altLang="tr-TR" sz="320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19841" name="Line 33"/>
          <p:cNvSpPr>
            <a:spLocks noChangeShapeType="1"/>
          </p:cNvSpPr>
          <p:nvPr/>
        </p:nvSpPr>
        <p:spPr bwMode="auto">
          <a:xfrm flipH="1">
            <a:off x="4356100" y="3068638"/>
            <a:ext cx="0" cy="2592387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9842" name="Text Box 34"/>
          <p:cNvSpPr txBox="1">
            <a:spLocks noChangeArrowheads="1"/>
          </p:cNvSpPr>
          <p:nvPr/>
        </p:nvSpPr>
        <p:spPr bwMode="auto">
          <a:xfrm>
            <a:off x="2843213" y="4005263"/>
            <a:ext cx="1285875" cy="588962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BE" altLang="tr-TR" sz="3200">
                <a:solidFill>
                  <a:srgbClr val="FF33CC"/>
                </a:solidFill>
                <a:latin typeface="Arial Narrow" panose="020B0606020202030204" pitchFamily="34" charset="0"/>
              </a:rPr>
              <a:t>2,5 cm </a:t>
            </a:r>
            <a:endParaRPr lang="fr-FR" altLang="tr-TR" sz="320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3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824412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3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781300"/>
            <a:ext cx="48244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How to palpate the ovary 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 descr="dia1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412875"/>
            <a:ext cx="28813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dia1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341438"/>
            <a:ext cx="295275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0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31670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3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05263"/>
            <a:ext cx="28797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3240088" cy="7921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tr-TR" smtClean="0"/>
              <a:t>The ovarian structures</a:t>
            </a:r>
            <a:r>
              <a:rPr lang="fr-BE" altLang="tr-TR" b="1" smtClean="0">
                <a:solidFill>
                  <a:srgbClr val="006600"/>
                </a:solidFill>
              </a:rPr>
              <a:t> </a:t>
            </a:r>
            <a:endParaRPr lang="fr-FR" altLang="tr-TR" b="1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haemorragic corpus luteum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pic>
        <p:nvPicPr>
          <p:cNvPr id="38917" name="Picture 4" descr="dia1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33829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dia15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2416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dia15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221163"/>
            <a:ext cx="30956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 descr="dia1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28082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Mid cycle corpus luteum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pic>
        <p:nvPicPr>
          <p:cNvPr id="39941" name="Picture 4" descr="3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3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4032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5256213" cy="10080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The cervix : vaginal opening</a:t>
            </a:r>
            <a:endParaRPr lang="fr-FR" altLang="tr-TR" smtClean="0"/>
          </a:p>
        </p:txBody>
      </p:sp>
      <p:pic>
        <p:nvPicPr>
          <p:cNvPr id="131076" name="Picture 4" descr="3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7561262" cy="29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4248150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tr-TR" smtClean="0"/>
              <a:t>The corpus luteum with cavity</a:t>
            </a:r>
            <a:endParaRPr lang="fr-FR" altLang="tr-TR" sz="2000" smtClean="0">
              <a:solidFill>
                <a:srgbClr val="FF9900"/>
              </a:solidFill>
            </a:endParaRPr>
          </a:p>
        </p:txBody>
      </p:sp>
      <p:pic>
        <p:nvPicPr>
          <p:cNvPr id="45061" name="Picture 4" descr="dia1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5290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dia18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79763"/>
            <a:ext cx="46815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tr-TR" smtClean="0"/>
              <a:t>The vaginocsopy</a:t>
            </a:r>
            <a:endParaRPr lang="fr-FR" altLang="tr-TR" sz="1500" smtClean="0"/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1438"/>
            <a:ext cx="8353425" cy="4683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tr-TR" smtClean="0"/>
              <a:t>Material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2 bucketts (water and antiseptic)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2 sponges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1 spéculum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1 light</a:t>
            </a:r>
          </a:p>
          <a:p>
            <a:pPr eaLnBrk="1" hangingPunct="1">
              <a:lnSpc>
                <a:spcPct val="90000"/>
              </a:lnSpc>
            </a:pPr>
            <a:r>
              <a:rPr lang="fr-FR" altLang="tr-TR" smtClean="0"/>
              <a:t>Aims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Examination of the wall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Exalmination of the cervical opening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tr-TR" smtClean="0"/>
              <a:t>Parameters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Secretions : aspects quantitatifs et qualitatifs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Congestion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tr-TR" smtClean="0"/>
              <a:t>Opening level of the cervix  ?</a:t>
            </a:r>
          </a:p>
          <a:p>
            <a:pPr lvl="1" eaLnBrk="1" hangingPunct="1">
              <a:lnSpc>
                <a:spcPct val="90000"/>
              </a:lnSpc>
            </a:pP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dia2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2738"/>
            <a:ext cx="40322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dia2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16113"/>
            <a:ext cx="3924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6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7704138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Old vaginoscopes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36417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5877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How to introduce the vaginal speculum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dia09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36675"/>
            <a:ext cx="680561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How to look the vaginal cavity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pat1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27352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dia17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392430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dia05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81075"/>
            <a:ext cx="2411412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 descr="dia17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34925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9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3384550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tr-TR" smtClean="0"/>
              <a:t>Some vaginal lesions</a:t>
            </a:r>
            <a:endParaRPr lang="fr-FR" altLang="tr-TR" smtClean="0"/>
          </a:p>
        </p:txBody>
      </p:sp>
      <p:sp>
        <p:nvSpPr>
          <p:cNvPr id="56328" name="Line 10"/>
          <p:cNvSpPr>
            <a:spLocks noChangeShapeType="1"/>
          </p:cNvSpPr>
          <p:nvPr/>
        </p:nvSpPr>
        <p:spPr bwMode="auto">
          <a:xfrm>
            <a:off x="6516688" y="20605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6329" name="Text Box 11"/>
          <p:cNvSpPr txBox="1">
            <a:spLocks noChangeArrowheads="1"/>
          </p:cNvSpPr>
          <p:nvPr/>
        </p:nvSpPr>
        <p:spPr bwMode="auto">
          <a:xfrm>
            <a:off x="7667625" y="1916113"/>
            <a:ext cx="15716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Double cervix  </a:t>
            </a:r>
            <a:endParaRPr lang="fr-FR" altLang="tr-TR">
              <a:latin typeface="Arial Narrow" panose="020B0606020202030204" pitchFamily="34" charset="0"/>
            </a:endParaRPr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179388" y="2349500"/>
            <a:ext cx="8890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Vaginal</a:t>
            </a:r>
          </a:p>
          <a:p>
            <a:pPr eaLnBrk="1" hangingPunct="1"/>
            <a:r>
              <a:rPr lang="fr-BE" altLang="tr-TR">
                <a:latin typeface="Arial Narrow" panose="020B0606020202030204" pitchFamily="34" charset="0"/>
              </a:rPr>
              <a:t>string</a:t>
            </a:r>
            <a:endParaRPr lang="fr-FR" altLang="tr-TR">
              <a:latin typeface="Arial Narrow" panose="020B0606020202030204" pitchFamily="34" charset="0"/>
            </a:endParaRPr>
          </a:p>
        </p:txBody>
      </p:sp>
      <p:sp>
        <p:nvSpPr>
          <p:cNvPr id="56331" name="Line 13"/>
          <p:cNvSpPr>
            <a:spLocks noChangeShapeType="1"/>
          </p:cNvSpPr>
          <p:nvPr/>
        </p:nvSpPr>
        <p:spPr bwMode="auto">
          <a:xfrm flipH="1" flipV="1">
            <a:off x="900113" y="3141663"/>
            <a:ext cx="935037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351837" cy="2232025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z="5400" smtClean="0"/>
              <a:t>How to make a manual pregnancy diagnosis </a:t>
            </a:r>
            <a:endParaRPr lang="fr-FR" altLang="tr-TR" sz="540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351837" cy="1728788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z="5400" smtClean="0"/>
              <a:t>Some additional tests </a:t>
            </a:r>
            <a:endParaRPr lang="fr-FR" altLang="tr-TR" sz="540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2" descr="dia2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6264275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 descr="dia24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6700"/>
            <a:ext cx="33115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6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To take a sampling of secretions into the vagina</a:t>
            </a:r>
            <a:r>
              <a:rPr lang="fr-BE" altLang="tr-TR" b="1" smtClean="0">
                <a:solidFill>
                  <a:srgbClr val="006600"/>
                </a:solidFill>
              </a:rPr>
              <a:t> </a:t>
            </a:r>
            <a:endParaRPr lang="fr-FR" altLang="tr-TR" b="1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2" descr="dia18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36195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 descr="dia24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33162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dia24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80279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7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To make a biopsy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tr-TR" smtClean="0"/>
              <a:t>The cervix : longitudinal view</a:t>
            </a:r>
            <a:endParaRPr lang="fr-FR" altLang="tr-TR" smtClean="0"/>
          </a:p>
        </p:txBody>
      </p:sp>
      <p:pic>
        <p:nvPicPr>
          <p:cNvPr id="130052" name="Picture 4" descr="3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8351838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 descr="dia0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2400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3" descr="dia0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3883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dia0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9363"/>
            <a:ext cx="4462463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8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To take a sampling of uterine secretions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35125"/>
            <a:ext cx="645318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5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BE" altLang="tr-TR" smtClean="0"/>
              <a:t>To measure the thoracic perimeter</a:t>
            </a:r>
            <a:endParaRPr lang="fr-F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1800225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The cervix</a:t>
            </a:r>
            <a:endParaRPr lang="fr-FR" altLang="tr-TR" smtClean="0"/>
          </a:p>
        </p:txBody>
      </p:sp>
      <p:pic>
        <p:nvPicPr>
          <p:cNvPr id="126980" name="Picture 4" descr="3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5903913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4176713" cy="720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The uterine horns ligaments</a:t>
            </a:r>
            <a:endParaRPr lang="fr-FR" altLang="tr-TR" smtClean="0"/>
          </a:p>
        </p:txBody>
      </p:sp>
      <p:pic>
        <p:nvPicPr>
          <p:cNvPr id="134148" name="Picture 2" descr="3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554355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4608513" cy="863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BE" altLang="tr-TR" smtClean="0"/>
              <a:t>The oviduct and the ovary</a:t>
            </a:r>
            <a:endParaRPr lang="fr-FR" altLang="tr-TR" smtClean="0"/>
          </a:p>
        </p:txBody>
      </p:sp>
      <p:pic>
        <p:nvPicPr>
          <p:cNvPr id="128004" name="Picture 4" descr="31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392612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3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17900"/>
            <a:ext cx="4140200" cy="3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7897</TotalTime>
  <Words>1300</Words>
  <Application>Microsoft Office PowerPoint</Application>
  <PresentationFormat>Ekran Gösterisi (4:3)</PresentationFormat>
  <Paragraphs>367</Paragraphs>
  <Slides>61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70" baseType="lpstr">
      <vt:lpstr>Arial</vt:lpstr>
      <vt:lpstr>Arial Narrow</vt:lpstr>
      <vt:lpstr>Calibri</vt:lpstr>
      <vt:lpstr>Century Gothic</vt:lpstr>
      <vt:lpstr>Comic Sans MS</vt:lpstr>
      <vt:lpstr>Times New Roman</vt:lpstr>
      <vt:lpstr>Wingdings</vt:lpstr>
      <vt:lpstr>Wingdings 3</vt:lpstr>
      <vt:lpstr>Duman</vt:lpstr>
      <vt:lpstr>The cow is a production tool  </vt:lpstr>
      <vt:lpstr>PowerPoint Sunusu</vt:lpstr>
      <vt:lpstr>PowerPoint Sunusu</vt:lpstr>
      <vt:lpstr>The vulva and the vestibule</vt:lpstr>
      <vt:lpstr>The cervix : vaginal opening</vt:lpstr>
      <vt:lpstr>The cervix : longitudinal view</vt:lpstr>
      <vt:lpstr>The cervix</vt:lpstr>
      <vt:lpstr>The uterine horns ligaments</vt:lpstr>
      <vt:lpstr>The oviduct and the ovary</vt:lpstr>
      <vt:lpstr>The ovary : two main structures</vt:lpstr>
      <vt:lpstr>The ovary : two main structures</vt:lpstr>
      <vt:lpstr>Ovary bearing a corpus luteum (after incision)</vt:lpstr>
      <vt:lpstr>The preovulatory follicle and his oocyte</vt:lpstr>
      <vt:lpstr>Ovary without antral follicles (after incision)</vt:lpstr>
      <vt:lpstr>How does it work ?</vt:lpstr>
      <vt:lpstr>The hypophysis-hypothalamus complex</vt:lpstr>
      <vt:lpstr>Hormonal relationship in the hypothalamic-hypophysis-ovarian complex </vt:lpstr>
      <vt:lpstr>PowerPoint Sunusu</vt:lpstr>
      <vt:lpstr>PowerPoint Sunusu</vt:lpstr>
      <vt:lpstr>The oestrus cycle of the cow : 21 days (18 to 24)</vt:lpstr>
      <vt:lpstr>Hormonal regulation of the cycle in the the cow</vt:lpstr>
      <vt:lpstr>Periods of cycling or not cycling in heifers</vt:lpstr>
      <vt:lpstr>Periods of cycling or not cycling in cows</vt:lpstr>
      <vt:lpstr>Aims of the genital tract examination </vt:lpstr>
      <vt:lpstr>To answer to different questions</vt:lpstr>
      <vt:lpstr>Don’t forget</vt:lpstr>
      <vt:lpstr>The locoregional examination </vt:lpstr>
      <vt:lpstr>Loco-regional exam : 5 aspects</vt:lpstr>
      <vt:lpstr>The vulva area</vt:lpstr>
      <vt:lpstr>The vulva area</vt:lpstr>
      <vt:lpstr>Signs of mounted activity</vt:lpstr>
      <vt:lpstr>Scar of C section</vt:lpstr>
      <vt:lpstr>Development of the mammary gland </vt:lpstr>
      <vt:lpstr>The genital tract palpation </vt:lpstr>
      <vt:lpstr>Fields of application of manual palpation</vt:lpstr>
      <vt:lpstr>Main facts</vt:lpstr>
      <vt:lpstr>The vagina</vt:lpstr>
      <vt:lpstr>The cervix</vt:lpstr>
      <vt:lpstr>The uterine horns</vt:lpstr>
      <vt:lpstr>How to evaluate the size of the uterine horns </vt:lpstr>
      <vt:lpstr>Illustrations tractus génital</vt:lpstr>
      <vt:lpstr>Illustrations tractus génital</vt:lpstr>
      <vt:lpstr>PowerPoint Sunusu</vt:lpstr>
      <vt:lpstr>Evaluate the size of the ovaries </vt:lpstr>
      <vt:lpstr>Evaluate the size of the ovaries</vt:lpstr>
      <vt:lpstr>How to palpate the ovary </vt:lpstr>
      <vt:lpstr>The ovarian structures </vt:lpstr>
      <vt:lpstr>The haemorragic corpus luteum</vt:lpstr>
      <vt:lpstr>The Mid cycle corpus luteum</vt:lpstr>
      <vt:lpstr>The corpus luteum with cavity</vt:lpstr>
      <vt:lpstr>The vaginocsopy</vt:lpstr>
      <vt:lpstr>Old vaginoscopes</vt:lpstr>
      <vt:lpstr>How to introduce the vaginal speculum</vt:lpstr>
      <vt:lpstr>How to look the vaginal cavity</vt:lpstr>
      <vt:lpstr>Some vaginal lesions</vt:lpstr>
      <vt:lpstr>How to make a manual pregnancy diagnosis </vt:lpstr>
      <vt:lpstr>Some additional tests </vt:lpstr>
      <vt:lpstr>To take a sampling of secretions into the vagina </vt:lpstr>
      <vt:lpstr>To make a biopsy</vt:lpstr>
      <vt:lpstr>To take a sampling of uterine secretions</vt:lpstr>
      <vt:lpstr>To measure the thoracic perimeter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dupond</dc:creator>
  <cp:lastModifiedBy>Halit</cp:lastModifiedBy>
  <cp:revision>373</cp:revision>
  <dcterms:created xsi:type="dcterms:W3CDTF">2003-05-09T16:46:00Z</dcterms:created>
  <dcterms:modified xsi:type="dcterms:W3CDTF">2020-01-03T13:00:02Z</dcterms:modified>
</cp:coreProperties>
</file>