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8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19E62-972E-4770-A57B-811A3F9F0F56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3E9B0-96D0-4EF0-BF5B-901F5AD53E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108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09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221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586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253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41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949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86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108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62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49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885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39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Esneklikler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Bir malın talep edilen miktarının, o miktarı belirleyen etkenlere karşı ne derece </a:t>
            </a:r>
            <a:r>
              <a:rPr lang="en-US" altLang="en-US" smtClean="0"/>
              <a:t>“</a:t>
            </a:r>
            <a:r>
              <a:rPr lang="en-US" altLang="ja-JP" smtClean="0"/>
              <a:t>hassas (duyarlı)</a:t>
            </a:r>
            <a:r>
              <a:rPr lang="en-US" altLang="en-US" smtClean="0"/>
              <a:t>”</a:t>
            </a:r>
            <a:r>
              <a:rPr lang="en-US" altLang="ja-JP" smtClean="0"/>
              <a:t> olduğunu gösterir.</a:t>
            </a:r>
          </a:p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Esneklik, bağımsız değişkendeki %1 değişmenin bağımlı değişkeni % kaç etkilediğini gösteren kavrama denir. </a:t>
            </a:r>
          </a:p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Bağımsız değişkenler??</a:t>
            </a:r>
          </a:p>
          <a:p>
            <a:pPr eaLnBrk="1" hangingPunct="1"/>
            <a:endParaRPr lang="en-US" altLang="tr-TR" smtClean="0">
              <a:solidFill>
                <a:srgbClr val="FF0000"/>
              </a:solidFill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305285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Örnekler: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Petrol? Fiyat artışlarından ne kadar etkilenir?Kısa dönemde, tüketimin bir miktar azaltılması için, petrol fiyatının </a:t>
            </a:r>
            <a:r>
              <a:rPr lang="en-US" altLang="tr-TR" smtClean="0">
                <a:solidFill>
                  <a:schemeClr val="accent2"/>
                </a:solidFill>
              </a:rPr>
              <a:t>çok artırılması </a:t>
            </a:r>
            <a:r>
              <a:rPr lang="en-US" altLang="tr-TR" smtClean="0"/>
              <a:t>gerekmektedir. </a:t>
            </a:r>
          </a:p>
          <a:p>
            <a:pPr eaLnBrk="1" hangingPunct="1"/>
            <a:r>
              <a:rPr lang="en-US" altLang="tr-TR" smtClean="0"/>
              <a:t>Sigara?Fiyat artarsa,tüketim ne kadar etkilenir ?</a:t>
            </a:r>
          </a:p>
          <a:p>
            <a:pPr eaLnBrk="1" hangingPunct="1"/>
            <a:r>
              <a:rPr lang="en-US" altLang="tr-TR" smtClean="0"/>
              <a:t>Beyaz eşya?Fiyatlardaki değişim talebi etkiler mi?Ne kadar?</a:t>
            </a:r>
          </a:p>
        </p:txBody>
      </p:sp>
    </p:spTree>
    <p:extLst>
      <p:ext uri="{BB962C8B-B14F-4D97-AF65-F5344CB8AC3E}">
        <p14:creationId xmlns:p14="http://schemas.microsoft.com/office/powerpoint/2010/main" val="271421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Esneklik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iktisat literatüründe temelde iki esneklik türü vardır. Bunlar; </a:t>
            </a:r>
            <a:r>
              <a:rPr lang="tr-TR" altLang="tr-TR" smtClean="0">
                <a:solidFill>
                  <a:srgbClr val="0000FF"/>
                </a:solidFill>
              </a:rPr>
              <a:t>talep esnekliği ve arz esnekliğidir.</a:t>
            </a:r>
            <a:r>
              <a:rPr lang="tr-TR" altLang="tr-TR" smtClean="0"/>
              <a:t> talep esnekliği</a:t>
            </a:r>
            <a:r>
              <a:rPr lang="tr-TR" altLang="tr-TR" smtClean="0">
                <a:solidFill>
                  <a:srgbClr val="FF6600"/>
                </a:solidFill>
              </a:rPr>
              <a:t>; talebin fiyat, talebin gelir ve talebin çapraz fiyat esnekliği </a:t>
            </a:r>
            <a:r>
              <a:rPr lang="tr-TR" altLang="tr-TR" smtClean="0"/>
              <a:t>şeklinde üç kısımdan oluşurken, arz esnekliğinde ise yalnızca </a:t>
            </a:r>
            <a:r>
              <a:rPr lang="tr-TR" altLang="tr-TR" smtClean="0">
                <a:solidFill>
                  <a:srgbClr val="FF6600"/>
                </a:solidFill>
              </a:rPr>
              <a:t>arzın fiyat </a:t>
            </a:r>
            <a:r>
              <a:rPr lang="tr-TR" altLang="tr-TR" smtClean="0"/>
              <a:t>esnekliği vardır.</a:t>
            </a:r>
          </a:p>
          <a:p>
            <a:pPr eaLnBrk="1" hangingPunct="1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4248443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>
                <a:solidFill>
                  <a:srgbClr val="953735"/>
                </a:solidFill>
              </a:rPr>
              <a:t>Esneklik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1981200" y="1270001"/>
            <a:ext cx="8229600" cy="4856163"/>
          </a:xfrm>
        </p:spPr>
        <p:txBody>
          <a:bodyPr/>
          <a:lstStyle/>
          <a:p>
            <a:pPr eaLnBrk="1" hangingPunct="1"/>
            <a:r>
              <a:rPr lang="en-US" altLang="tr-TR" smtClean="0"/>
              <a:t>Firmaların üretim kararlarını etkiler.</a:t>
            </a:r>
          </a:p>
          <a:p>
            <a:pPr eaLnBrk="1" hangingPunct="1"/>
            <a:r>
              <a:rPr lang="tr-TR" altLang="tr-TR" smtClean="0"/>
              <a:t>	Yüzdesel bir değişimi gösterir.</a:t>
            </a:r>
          </a:p>
          <a:p>
            <a:pPr eaLnBrk="1" hangingPunct="1"/>
            <a:r>
              <a:rPr lang="tr-TR" altLang="tr-TR" smtClean="0"/>
              <a:t> Duyarlılık ölçüsüdür-bir değişken başka bir değişkene ne kadar duyarlı.</a:t>
            </a:r>
          </a:p>
          <a:p>
            <a:pPr eaLnBrk="1" hangingPunct="1"/>
            <a:r>
              <a:rPr lang="tr-TR" altLang="tr-TR" smtClean="0"/>
              <a:t>Talep doğrusu üzerinde her noktada farklı değerlere sahiptir. </a:t>
            </a:r>
          </a:p>
          <a:p>
            <a:pPr eaLnBrk="1" hangingPunct="1"/>
            <a:r>
              <a:rPr lang="tr-TR" altLang="tr-TR" smtClean="0"/>
              <a:t>Orta noktasında esneklik 1, orta noktasının altında birden küçük, üstünde ise birden büyük bir değer alır.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6237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>
                <a:solidFill>
                  <a:srgbClr val="953735"/>
                </a:solidFill>
              </a:rPr>
              <a:t>Talebin fiyat esnekliğini neler etkiler?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tr-TR" smtClean="0"/>
          </a:p>
          <a:p>
            <a:pPr eaLnBrk="1" hangingPunct="1"/>
            <a:r>
              <a:rPr lang="en-US" altLang="tr-TR" smtClean="0"/>
              <a:t>İkame edilebilir mallar ve hizmetlerin varlığı</a:t>
            </a:r>
          </a:p>
          <a:p>
            <a:pPr eaLnBrk="1" hangingPunct="1"/>
            <a:r>
              <a:rPr lang="en-US" altLang="tr-TR" smtClean="0"/>
              <a:t>Mal ve hizmet için ayrılan payın bütçedeki payı</a:t>
            </a:r>
          </a:p>
          <a:p>
            <a:pPr eaLnBrk="1" hangingPunct="1"/>
            <a:r>
              <a:rPr lang="en-US" altLang="tr-TR" smtClean="0"/>
              <a:t>Fiyat değişiminden sonra geçen süre </a:t>
            </a:r>
          </a:p>
          <a:p>
            <a:pPr eaLnBrk="1" hangingPunct="1"/>
            <a:r>
              <a:rPr lang="en-US" altLang="tr-TR" smtClean="0"/>
              <a:t>Gelir düzeyi</a:t>
            </a:r>
          </a:p>
          <a:p>
            <a:pPr eaLnBrk="1" hangingPunct="1"/>
            <a:r>
              <a:rPr lang="en-US" altLang="tr-TR" smtClean="0"/>
              <a:t>Neden negatif?</a:t>
            </a:r>
          </a:p>
          <a:p>
            <a:pPr eaLnBrk="1" hangingPunct="1"/>
            <a:endParaRPr lang="en-US" altLang="tr-TR" smtClean="0"/>
          </a:p>
          <a:p>
            <a:pPr eaLnBrk="1" hangingPunct="1"/>
            <a:endParaRPr lang="en-US" altLang="tr-TR" smtClean="0"/>
          </a:p>
          <a:p>
            <a:pPr eaLnBrk="1" hangingPunct="1"/>
            <a:endParaRPr lang="en-US" altLang="tr-TR" smtClean="0"/>
          </a:p>
          <a:p>
            <a:pPr eaLnBrk="1" hangingPunct="1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47736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>
                <a:solidFill>
                  <a:srgbClr val="953735"/>
                </a:solidFill>
              </a:rPr>
              <a:t>Talebin fiyat esnekliğini neler etkiler?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tr-TR" smtClean="0"/>
          </a:p>
          <a:p>
            <a:pPr eaLnBrk="1" hangingPunct="1"/>
            <a:r>
              <a:rPr lang="en-US" altLang="tr-TR" smtClean="0"/>
              <a:t>E=0</a:t>
            </a:r>
          </a:p>
          <a:p>
            <a:pPr eaLnBrk="1" hangingPunct="1"/>
            <a:r>
              <a:rPr lang="en-US" altLang="tr-TR" smtClean="0"/>
              <a:t>E=∞</a:t>
            </a:r>
          </a:p>
          <a:p>
            <a:pPr eaLnBrk="1" hangingPunct="1"/>
            <a:r>
              <a:rPr lang="en-US" altLang="tr-TR" smtClean="0"/>
              <a:t>E=1</a:t>
            </a:r>
          </a:p>
          <a:p>
            <a:pPr eaLnBrk="1" hangingPunct="1"/>
            <a:r>
              <a:rPr lang="en-US" altLang="tr-TR" smtClean="0"/>
              <a:t>E&gt;1</a:t>
            </a:r>
          </a:p>
          <a:p>
            <a:pPr eaLnBrk="1" hangingPunct="1"/>
            <a:r>
              <a:rPr lang="en-US" altLang="tr-TR" smtClean="0"/>
              <a:t>E&lt;1</a:t>
            </a:r>
          </a:p>
          <a:p>
            <a:pPr eaLnBrk="1" hangingPunct="1"/>
            <a:endParaRPr lang="en-US" altLang="tr-TR" smtClean="0"/>
          </a:p>
          <a:p>
            <a:pPr eaLnBrk="1" hangingPunct="1"/>
            <a:endParaRPr lang="en-US" altLang="tr-TR" smtClean="0"/>
          </a:p>
          <a:p>
            <a:pPr eaLnBrk="1" hangingPunct="1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9285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Çapraz Fiyat Esnekliği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mtClean="0"/>
              <a:t>E</a:t>
            </a:r>
            <a:r>
              <a:rPr lang="en-US" altLang="tr-TR" baseline="-25000" smtClean="0"/>
              <a:t>xy</a:t>
            </a:r>
            <a:r>
              <a:rPr lang="en-US" altLang="tr-TR" smtClean="0"/>
              <a:t>(+) ikame mal</a:t>
            </a:r>
          </a:p>
          <a:p>
            <a:r>
              <a:rPr lang="en-US" altLang="tr-TR" smtClean="0"/>
              <a:t>E</a:t>
            </a:r>
            <a:r>
              <a:rPr lang="en-US" altLang="tr-TR" baseline="-25000" smtClean="0"/>
              <a:t>xy</a:t>
            </a:r>
            <a:r>
              <a:rPr lang="en-US" altLang="tr-TR" smtClean="0"/>
              <a:t>(-) tamamlayıcı mal</a:t>
            </a:r>
          </a:p>
          <a:p>
            <a:endParaRPr lang="en-US" altLang="tr-TR" smtClean="0"/>
          </a:p>
          <a:p>
            <a:r>
              <a:rPr lang="en-US" altLang="tr-TR" smtClean="0"/>
              <a:t>Örnek?</a:t>
            </a:r>
          </a:p>
          <a:p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4062236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>
                <a:solidFill>
                  <a:srgbClr val="953735"/>
                </a:solidFill>
              </a:rPr>
              <a:t>Yay esnekliği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tr-TR" smtClean="0"/>
          </a:p>
          <a:p>
            <a:pPr eaLnBrk="1" hangingPunct="1"/>
            <a:r>
              <a:rPr lang="en-US" altLang="tr-TR" smtClean="0"/>
              <a:t>Eğer fiyat ve miktar değişimleri </a:t>
            </a:r>
            <a:r>
              <a:rPr lang="en-US" altLang="tr-TR" smtClean="0">
                <a:solidFill>
                  <a:srgbClr val="953735"/>
                </a:solidFill>
              </a:rPr>
              <a:t>büyükse esneklik </a:t>
            </a:r>
            <a:r>
              <a:rPr lang="en-US" altLang="tr-TR" smtClean="0"/>
              <a:t>değerleri arasındaki arasındaki fark da büyük olur.</a:t>
            </a:r>
          </a:p>
          <a:p>
            <a:pPr eaLnBrk="1" hangingPunct="1"/>
            <a:r>
              <a:rPr lang="en-US" altLang="tr-TR" smtClean="0">
                <a:solidFill>
                  <a:srgbClr val="953735"/>
                </a:solidFill>
              </a:rPr>
              <a:t>Talep eğrisi yay şeklindedir.</a:t>
            </a:r>
            <a:endParaRPr lang="en-US" altLang="tr-TR" smtClean="0"/>
          </a:p>
          <a:p>
            <a:pPr eaLnBrk="1" hangingPunct="1"/>
            <a:endParaRPr lang="en-US" altLang="tr-TR" smtClean="0"/>
          </a:p>
          <a:p>
            <a:pPr eaLnBrk="1" hangingPunct="1"/>
            <a:endParaRPr lang="en-US" altLang="tr-TR" smtClean="0"/>
          </a:p>
          <a:p>
            <a:pPr eaLnBrk="1" hangingPunct="1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39782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Talebin gelir esnekliği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mtClean="0"/>
              <a:t>Q</a:t>
            </a:r>
            <a:r>
              <a:rPr lang="en-US" altLang="tr-TR" baseline="-25000" smtClean="0"/>
              <a:t>d</a:t>
            </a:r>
            <a:r>
              <a:rPr lang="en-US" altLang="tr-TR" smtClean="0"/>
              <a:t>=f(I)</a:t>
            </a:r>
          </a:p>
          <a:p>
            <a:endParaRPr lang="en-US" altLang="tr-TR" smtClean="0"/>
          </a:p>
          <a:p>
            <a:r>
              <a:rPr lang="en-US" altLang="tr-TR" smtClean="0"/>
              <a:t>E</a:t>
            </a:r>
            <a:r>
              <a:rPr lang="en-US" altLang="tr-TR" baseline="-25000" smtClean="0"/>
              <a:t>x,I</a:t>
            </a:r>
            <a:r>
              <a:rPr lang="en-US" altLang="tr-TR" smtClean="0"/>
              <a:t> (+) =normal mal</a:t>
            </a:r>
          </a:p>
          <a:p>
            <a:r>
              <a:rPr lang="en-US" altLang="tr-TR" smtClean="0"/>
              <a:t>Ex,I (-)=düşük mal,giffen mal</a:t>
            </a:r>
          </a:p>
          <a:p>
            <a:r>
              <a:rPr lang="en-US" altLang="tr-TR" smtClean="0"/>
              <a:t>E&gt;0 normal mal (lüks,zorunlu)</a:t>
            </a:r>
          </a:p>
          <a:p>
            <a:r>
              <a:rPr lang="en-US" altLang="tr-TR" smtClean="0"/>
              <a:t>E&lt;0 giffen mal</a:t>
            </a:r>
          </a:p>
        </p:txBody>
      </p:sp>
    </p:spTree>
    <p:extLst>
      <p:ext uri="{BB962C8B-B14F-4D97-AF65-F5344CB8AC3E}">
        <p14:creationId xmlns:p14="http://schemas.microsoft.com/office/powerpoint/2010/main" val="2941893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Arzın Fiyat Esnekliği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mtClean="0"/>
              <a:t>İkame malların varlığı (varsa esnek)</a:t>
            </a:r>
          </a:p>
          <a:p>
            <a:r>
              <a:rPr lang="en-US" altLang="tr-TR" smtClean="0"/>
              <a:t>Dayanıklı olup olmaması </a:t>
            </a:r>
          </a:p>
          <a:p>
            <a:pPr lvl="1"/>
            <a:r>
              <a:rPr lang="en-US" altLang="tr-TR" smtClean="0"/>
              <a:t>Dayanıksız esneklik düşük</a:t>
            </a:r>
          </a:p>
          <a:p>
            <a:pPr lvl="1"/>
            <a:r>
              <a:rPr lang="en-US" altLang="tr-TR" smtClean="0"/>
              <a:t>Dayanıklı esneklik yüksek </a:t>
            </a:r>
          </a:p>
          <a:p>
            <a:r>
              <a:rPr lang="en-US" altLang="tr-TR" smtClean="0"/>
              <a:t>Üretim miktarı maliyet ilişkisi</a:t>
            </a:r>
          </a:p>
          <a:p>
            <a:pPr lvl="1"/>
            <a:r>
              <a:rPr lang="en-US" altLang="tr-TR" smtClean="0"/>
              <a:t>Üretim artışı maliyetleri çok artırıyosa az esnek</a:t>
            </a:r>
          </a:p>
          <a:p>
            <a:r>
              <a:rPr lang="en-US" altLang="tr-TR" smtClean="0"/>
              <a:t>Zaman</a:t>
            </a:r>
          </a:p>
          <a:p>
            <a:pPr lvl="1"/>
            <a:r>
              <a:rPr lang="en-US" altLang="tr-TR" smtClean="0"/>
              <a:t>Kısa dönem az esnek</a:t>
            </a:r>
          </a:p>
          <a:p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53104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262</Words>
  <Application>Microsoft Office PowerPoint</Application>
  <PresentationFormat>Geniş ekran</PresentationFormat>
  <Paragraphs>59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游ゴシック</vt:lpstr>
      <vt:lpstr>Arial</vt:lpstr>
      <vt:lpstr>Calibri</vt:lpstr>
      <vt:lpstr>Calibri Light</vt:lpstr>
      <vt:lpstr>Office Teması</vt:lpstr>
      <vt:lpstr>Esneklikler</vt:lpstr>
      <vt:lpstr>Esneklik</vt:lpstr>
      <vt:lpstr>Esneklik</vt:lpstr>
      <vt:lpstr>Talebin fiyat esnekliğini neler etkiler?</vt:lpstr>
      <vt:lpstr>Talebin fiyat esnekliğini neler etkiler?</vt:lpstr>
      <vt:lpstr>Çapraz Fiyat Esnekliği</vt:lpstr>
      <vt:lpstr>Yay esnekliği</vt:lpstr>
      <vt:lpstr>Talebin gelir esnekliği</vt:lpstr>
      <vt:lpstr>Arzın Fiyat Esnekliği</vt:lpstr>
      <vt:lpstr>Örnekler: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İktisada Giriş </dc:title>
  <dc:creator>Sıdıka Ceren Arslan Olcay</dc:creator>
  <cp:lastModifiedBy>Sıdıka Ceren Arslan Olcay</cp:lastModifiedBy>
  <cp:revision>2</cp:revision>
  <dcterms:created xsi:type="dcterms:W3CDTF">2020-01-07T09:34:30Z</dcterms:created>
  <dcterms:modified xsi:type="dcterms:W3CDTF">2020-01-07T09:45:52Z</dcterms:modified>
</cp:coreProperties>
</file>