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226"/>
  </p:notesMasterIdLst>
  <p:sldIdLst>
    <p:sldId id="1082" r:id="rId4"/>
    <p:sldId id="604" r:id="rId5"/>
    <p:sldId id="611" r:id="rId6"/>
    <p:sldId id="1083" r:id="rId7"/>
    <p:sldId id="1084" r:id="rId8"/>
    <p:sldId id="1085" r:id="rId9"/>
    <p:sldId id="1086" r:id="rId10"/>
    <p:sldId id="1087" r:id="rId11"/>
    <p:sldId id="1088" r:id="rId12"/>
    <p:sldId id="1089" r:id="rId13"/>
    <p:sldId id="1090" r:id="rId14"/>
    <p:sldId id="1091" r:id="rId15"/>
    <p:sldId id="1092" r:id="rId16"/>
    <p:sldId id="1093" r:id="rId17"/>
    <p:sldId id="1094" r:id="rId18"/>
    <p:sldId id="1095" r:id="rId19"/>
    <p:sldId id="1096" r:id="rId20"/>
    <p:sldId id="1097" r:id="rId21"/>
    <p:sldId id="1098" r:id="rId22"/>
    <p:sldId id="1099" r:id="rId23"/>
    <p:sldId id="1100" r:id="rId24"/>
    <p:sldId id="1101" r:id="rId25"/>
    <p:sldId id="1102" r:id="rId26"/>
    <p:sldId id="1103" r:id="rId27"/>
    <p:sldId id="1104" r:id="rId28"/>
    <p:sldId id="1105" r:id="rId29"/>
    <p:sldId id="1106" r:id="rId30"/>
    <p:sldId id="1107" r:id="rId31"/>
    <p:sldId id="1108" r:id="rId32"/>
    <p:sldId id="1109" r:id="rId33"/>
    <p:sldId id="1110" r:id="rId34"/>
    <p:sldId id="1111" r:id="rId35"/>
    <p:sldId id="1112" r:id="rId36"/>
    <p:sldId id="1113" r:id="rId37"/>
    <p:sldId id="1114" r:id="rId38"/>
    <p:sldId id="1115" r:id="rId39"/>
    <p:sldId id="1116" r:id="rId40"/>
    <p:sldId id="1117" r:id="rId41"/>
    <p:sldId id="1118" r:id="rId42"/>
    <p:sldId id="1119" r:id="rId43"/>
    <p:sldId id="1120" r:id="rId44"/>
    <p:sldId id="1121" r:id="rId45"/>
    <p:sldId id="1122" r:id="rId46"/>
    <p:sldId id="1124" r:id="rId47"/>
    <p:sldId id="1125" r:id="rId48"/>
    <p:sldId id="1126" r:id="rId49"/>
    <p:sldId id="1127" r:id="rId50"/>
    <p:sldId id="1128" r:id="rId51"/>
    <p:sldId id="1129" r:id="rId52"/>
    <p:sldId id="1136" r:id="rId53"/>
    <p:sldId id="1137" r:id="rId54"/>
    <p:sldId id="1138" r:id="rId55"/>
    <p:sldId id="1139" r:id="rId56"/>
    <p:sldId id="1130" r:id="rId57"/>
    <p:sldId id="1131" r:id="rId58"/>
    <p:sldId id="1132" r:id="rId59"/>
    <p:sldId id="1135" r:id="rId60"/>
    <p:sldId id="1133" r:id="rId61"/>
    <p:sldId id="1134" r:id="rId62"/>
    <p:sldId id="1123" r:id="rId63"/>
    <p:sldId id="1141" r:id="rId64"/>
    <p:sldId id="1140" r:id="rId65"/>
    <p:sldId id="1142" r:id="rId66"/>
    <p:sldId id="1143" r:id="rId67"/>
    <p:sldId id="1144" r:id="rId68"/>
    <p:sldId id="1145" r:id="rId69"/>
    <p:sldId id="1146" r:id="rId70"/>
    <p:sldId id="1147" r:id="rId71"/>
    <p:sldId id="1148" r:id="rId72"/>
    <p:sldId id="1149" r:id="rId73"/>
    <p:sldId id="1150" r:id="rId74"/>
    <p:sldId id="1151" r:id="rId75"/>
    <p:sldId id="1152" r:id="rId76"/>
    <p:sldId id="1153" r:id="rId77"/>
    <p:sldId id="1154" r:id="rId78"/>
    <p:sldId id="1155" r:id="rId79"/>
    <p:sldId id="1156" r:id="rId80"/>
    <p:sldId id="1157" r:id="rId81"/>
    <p:sldId id="1158" r:id="rId82"/>
    <p:sldId id="1159" r:id="rId83"/>
    <p:sldId id="1160" r:id="rId84"/>
    <p:sldId id="1161" r:id="rId85"/>
    <p:sldId id="1162" r:id="rId86"/>
    <p:sldId id="1163" r:id="rId87"/>
    <p:sldId id="1164" r:id="rId88"/>
    <p:sldId id="1166" r:id="rId89"/>
    <p:sldId id="1165" r:id="rId90"/>
    <p:sldId id="1167" r:id="rId91"/>
    <p:sldId id="1168" r:id="rId92"/>
    <p:sldId id="1169" r:id="rId93"/>
    <p:sldId id="1170" r:id="rId94"/>
    <p:sldId id="1171" r:id="rId95"/>
    <p:sldId id="1172" r:id="rId96"/>
    <p:sldId id="1173" r:id="rId97"/>
    <p:sldId id="1174" r:id="rId98"/>
    <p:sldId id="1175" r:id="rId99"/>
    <p:sldId id="1177" r:id="rId100"/>
    <p:sldId id="1176" r:id="rId101"/>
    <p:sldId id="1178" r:id="rId102"/>
    <p:sldId id="1179" r:id="rId103"/>
    <p:sldId id="1181" r:id="rId104"/>
    <p:sldId id="1180" r:id="rId105"/>
    <p:sldId id="1182" r:id="rId106"/>
    <p:sldId id="1183" r:id="rId107"/>
    <p:sldId id="1184" r:id="rId108"/>
    <p:sldId id="1185" r:id="rId109"/>
    <p:sldId id="1186" r:id="rId110"/>
    <p:sldId id="1187" r:id="rId111"/>
    <p:sldId id="1188" r:id="rId112"/>
    <p:sldId id="1189" r:id="rId113"/>
    <p:sldId id="1190" r:id="rId114"/>
    <p:sldId id="1191" r:id="rId115"/>
    <p:sldId id="1192" r:id="rId116"/>
    <p:sldId id="1193" r:id="rId117"/>
    <p:sldId id="1194" r:id="rId118"/>
    <p:sldId id="1200" r:id="rId119"/>
    <p:sldId id="1201" r:id="rId120"/>
    <p:sldId id="1202" r:id="rId121"/>
    <p:sldId id="1203" r:id="rId122"/>
    <p:sldId id="1204" r:id="rId123"/>
    <p:sldId id="1205" r:id="rId124"/>
    <p:sldId id="1206" r:id="rId125"/>
    <p:sldId id="1207" r:id="rId126"/>
    <p:sldId id="1208" r:id="rId127"/>
    <p:sldId id="1209" r:id="rId128"/>
    <p:sldId id="1210" r:id="rId129"/>
    <p:sldId id="1211" r:id="rId130"/>
    <p:sldId id="1212" r:id="rId131"/>
    <p:sldId id="1213" r:id="rId132"/>
    <p:sldId id="1195" r:id="rId133"/>
    <p:sldId id="1214" r:id="rId134"/>
    <p:sldId id="1215" r:id="rId135"/>
    <p:sldId id="1216" r:id="rId136"/>
    <p:sldId id="1217" r:id="rId137"/>
    <p:sldId id="1218" r:id="rId138"/>
    <p:sldId id="1219" r:id="rId139"/>
    <p:sldId id="1220" r:id="rId140"/>
    <p:sldId id="1221" r:id="rId141"/>
    <p:sldId id="1196" r:id="rId142"/>
    <p:sldId id="1222" r:id="rId143"/>
    <p:sldId id="1223" r:id="rId144"/>
    <p:sldId id="1224" r:id="rId145"/>
    <p:sldId id="1225" r:id="rId146"/>
    <p:sldId id="1226" r:id="rId147"/>
    <p:sldId id="1229" r:id="rId148"/>
    <p:sldId id="1230" r:id="rId149"/>
    <p:sldId id="1227" r:id="rId150"/>
    <p:sldId id="1228" r:id="rId151"/>
    <p:sldId id="1231" r:id="rId152"/>
    <p:sldId id="1232" r:id="rId153"/>
    <p:sldId id="1233" r:id="rId154"/>
    <p:sldId id="1234" r:id="rId155"/>
    <p:sldId id="1197" r:id="rId156"/>
    <p:sldId id="1235" r:id="rId157"/>
    <p:sldId id="1239" r:id="rId158"/>
    <p:sldId id="1240" r:id="rId159"/>
    <p:sldId id="1241" r:id="rId160"/>
    <p:sldId id="1236" r:id="rId161"/>
    <p:sldId id="1237" r:id="rId162"/>
    <p:sldId id="1238" r:id="rId163"/>
    <p:sldId id="1198" r:id="rId164"/>
    <p:sldId id="1242" r:id="rId165"/>
    <p:sldId id="1243" r:id="rId166"/>
    <p:sldId id="1245" r:id="rId167"/>
    <p:sldId id="1244" r:id="rId168"/>
    <p:sldId id="1246" r:id="rId169"/>
    <p:sldId id="1247" r:id="rId170"/>
    <p:sldId id="1248" r:id="rId171"/>
    <p:sldId id="1249" r:id="rId172"/>
    <p:sldId id="1250" r:id="rId173"/>
    <p:sldId id="1251" r:id="rId174"/>
    <p:sldId id="1252" r:id="rId175"/>
    <p:sldId id="1199" r:id="rId176"/>
    <p:sldId id="1253" r:id="rId177"/>
    <p:sldId id="1254" r:id="rId178"/>
    <p:sldId id="1255" r:id="rId179"/>
    <p:sldId id="1256" r:id="rId180"/>
    <p:sldId id="1257" r:id="rId181"/>
    <p:sldId id="1258" r:id="rId182"/>
    <p:sldId id="1259" r:id="rId183"/>
    <p:sldId id="1260" r:id="rId184"/>
    <p:sldId id="1261" r:id="rId185"/>
    <p:sldId id="1262" r:id="rId186"/>
    <p:sldId id="1263" r:id="rId187"/>
    <p:sldId id="1264" r:id="rId188"/>
    <p:sldId id="1265" r:id="rId189"/>
    <p:sldId id="1266" r:id="rId190"/>
    <p:sldId id="1267" r:id="rId191"/>
    <p:sldId id="1268" r:id="rId192"/>
    <p:sldId id="1269" r:id="rId193"/>
    <p:sldId id="1270" r:id="rId194"/>
    <p:sldId id="1271" r:id="rId195"/>
    <p:sldId id="1272" r:id="rId196"/>
    <p:sldId id="1273" r:id="rId197"/>
    <p:sldId id="1274" r:id="rId198"/>
    <p:sldId id="1275" r:id="rId199"/>
    <p:sldId id="1276" r:id="rId200"/>
    <p:sldId id="1277" r:id="rId201"/>
    <p:sldId id="1278" r:id="rId202"/>
    <p:sldId id="1279" r:id="rId203"/>
    <p:sldId id="1280" r:id="rId204"/>
    <p:sldId id="1281" r:id="rId205"/>
    <p:sldId id="1282" r:id="rId206"/>
    <p:sldId id="1283" r:id="rId207"/>
    <p:sldId id="1285" r:id="rId208"/>
    <p:sldId id="1286" r:id="rId209"/>
    <p:sldId id="1287" r:id="rId210"/>
    <p:sldId id="1288" r:id="rId211"/>
    <p:sldId id="1289" r:id="rId212"/>
    <p:sldId id="1290" r:id="rId213"/>
    <p:sldId id="1291" r:id="rId214"/>
    <p:sldId id="1292" r:id="rId215"/>
    <p:sldId id="1293" r:id="rId216"/>
    <p:sldId id="1294" r:id="rId217"/>
    <p:sldId id="1295" r:id="rId218"/>
    <p:sldId id="1296" r:id="rId219"/>
    <p:sldId id="1297" r:id="rId220"/>
    <p:sldId id="1298" r:id="rId221"/>
    <p:sldId id="1299" r:id="rId222"/>
    <p:sldId id="1300" r:id="rId223"/>
    <p:sldId id="1301" r:id="rId224"/>
    <p:sldId id="1302" r:id="rId2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64" autoAdjust="0"/>
    <p:restoredTop sz="91471" autoAdjust="0"/>
  </p:normalViewPr>
  <p:slideViewPr>
    <p:cSldViewPr snapToGrid="0">
      <p:cViewPr varScale="1">
        <p:scale>
          <a:sx n="63" d="100"/>
          <a:sy n="63" d="100"/>
        </p:scale>
        <p:origin x="1044" y="6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notesMaster" Target="notesMasters/notesMaster1.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92" Type="http://schemas.openxmlformats.org/officeDocument/2006/relationships/slide" Target="slides/slide189.xml"/><Relationship Id="rId197" Type="http://schemas.openxmlformats.org/officeDocument/2006/relationships/slide" Target="slides/slide194.xml"/><Relationship Id="rId206" Type="http://schemas.openxmlformats.org/officeDocument/2006/relationships/slide" Target="slides/slide203.xml"/><Relationship Id="rId227" Type="http://schemas.openxmlformats.org/officeDocument/2006/relationships/presProps" Target="presProps.xml"/><Relationship Id="rId201" Type="http://schemas.openxmlformats.org/officeDocument/2006/relationships/slide" Target="slides/slide198.xml"/><Relationship Id="rId222" Type="http://schemas.openxmlformats.org/officeDocument/2006/relationships/slide" Target="slides/slide219.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217" Type="http://schemas.openxmlformats.org/officeDocument/2006/relationships/slide" Target="slides/slide214.xml"/><Relationship Id="rId1" Type="http://schemas.openxmlformats.org/officeDocument/2006/relationships/slideMaster" Target="slideMasters/slideMaster1.xml"/><Relationship Id="rId6" Type="http://schemas.openxmlformats.org/officeDocument/2006/relationships/slide" Target="slides/slide3.xml"/><Relationship Id="rId212" Type="http://schemas.openxmlformats.org/officeDocument/2006/relationships/slide" Target="slides/slide209.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slide" Target="slides/slide204.xml"/><Relationship Id="rId223" Type="http://schemas.openxmlformats.org/officeDocument/2006/relationships/slide" Target="slides/slide220.xml"/><Relationship Id="rId228"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13" Type="http://schemas.openxmlformats.org/officeDocument/2006/relationships/slide" Target="slides/slide210.xml"/><Relationship Id="rId218" Type="http://schemas.openxmlformats.org/officeDocument/2006/relationships/slide" Target="slides/slide215.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slide" Target="slides/slide205.xml"/><Relationship Id="rId229" Type="http://schemas.openxmlformats.org/officeDocument/2006/relationships/theme" Target="theme/theme1.xml"/><Relationship Id="rId19" Type="http://schemas.openxmlformats.org/officeDocument/2006/relationships/slide" Target="slides/slide16.xml"/><Relationship Id="rId224" Type="http://schemas.openxmlformats.org/officeDocument/2006/relationships/slide" Target="slides/slide221.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slide" Target="slides/slide216.xml"/><Relationship Id="rId3" Type="http://schemas.openxmlformats.org/officeDocument/2006/relationships/slideMaster" Target="slideMasters/slideMaster3.xml"/><Relationship Id="rId214" Type="http://schemas.openxmlformats.org/officeDocument/2006/relationships/slide" Target="slides/slide211.xml"/><Relationship Id="rId230" Type="http://schemas.openxmlformats.org/officeDocument/2006/relationships/tableStyles" Target="tableStyles.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slide" Target="slides/slide222.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4AB59-78D8-4D47-8859-19C1F3A3C5EF}"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tr-TR"/>
        </a:p>
      </dgm:t>
    </dgm:pt>
    <dgm:pt modelId="{ED881B05-47E5-43D8-975E-83D98CFE3B83}">
      <dgm:prSet phldrT="[Metin]" custT="1"/>
      <dgm:spPr>
        <a:xfrm rot="16200000">
          <a:off x="-1331010" y="3316538"/>
          <a:ext cx="3486373" cy="662410"/>
        </a:xfrm>
        <a:prstGeom prst="rect">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tr-TR" sz="1800">
              <a:solidFill>
                <a:sysClr val="windowText" lastClr="000000"/>
              </a:solidFill>
              <a:latin typeface="Calibri" panose="020F0502020204030204"/>
              <a:ea typeface="+mn-ea"/>
              <a:cs typeface="+mn-cs"/>
            </a:rPr>
            <a:t>Borçlar Hukukuna Hakim Olan İlkeler</a:t>
          </a:r>
        </a:p>
      </dgm:t>
    </dgm:pt>
    <dgm:pt modelId="{027AF183-3BD9-4D2F-B715-346A825273DD}" type="parTrans" cxnId="{61632457-B927-4CD7-BC58-EB6A4A022B15}">
      <dgm:prSet/>
      <dgm:spPr/>
      <dgm:t>
        <a:bodyPr/>
        <a:lstStyle/>
        <a:p>
          <a:endParaRPr lang="tr-TR" sz="1800"/>
        </a:p>
      </dgm:t>
    </dgm:pt>
    <dgm:pt modelId="{DCA547A6-6D4C-48C8-82C1-FE77DE401E3E}" type="sibTrans" cxnId="{61632457-B927-4CD7-BC58-EB6A4A022B15}">
      <dgm:prSet/>
      <dgm:spPr/>
      <dgm:t>
        <a:bodyPr/>
        <a:lstStyle/>
        <a:p>
          <a:endParaRPr lang="tr-TR" sz="1800"/>
        </a:p>
      </dgm:t>
    </dgm:pt>
    <dgm:pt modelId="{C0DA9805-2004-4CBE-8A88-43EBDD9ECAD5}">
      <dgm:prSet phldrT="[Metin]" custT="1"/>
      <dgm:spPr>
        <a:xfrm>
          <a:off x="1177922" y="832497"/>
          <a:ext cx="2172707" cy="662410"/>
        </a:xfrm>
        <a:prstGeom prst="rect">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tr-TR" sz="1800">
              <a:solidFill>
                <a:sysClr val="windowText" lastClr="000000"/>
              </a:solidFill>
              <a:latin typeface="Calibri" panose="020F0502020204030204"/>
              <a:ea typeface="+mn-ea"/>
              <a:cs typeface="+mn-cs"/>
            </a:rPr>
            <a:t>İrade Özerkliği İlkesi</a:t>
          </a:r>
        </a:p>
      </dgm:t>
    </dgm:pt>
    <dgm:pt modelId="{E81F1F29-E4FD-4061-A792-6A533853238D}" type="parTrans" cxnId="{816553E3-49EC-41EF-AEA8-F0221EEFC2B3}">
      <dgm:prSet custT="1"/>
      <dgm:spPr>
        <a:xfrm>
          <a:off x="743381" y="1163703"/>
          <a:ext cx="434541" cy="2484040"/>
        </a:xfrm>
        <a:custGeom>
          <a:avLst/>
          <a:gdLst/>
          <a:ahLst/>
          <a:cxnLst/>
          <a:rect l="0" t="0" r="0" b="0"/>
          <a:pathLst>
            <a:path>
              <a:moveTo>
                <a:pt x="0" y="2484040"/>
              </a:moveTo>
              <a:lnTo>
                <a:pt x="217270" y="2484040"/>
              </a:lnTo>
              <a:lnTo>
                <a:pt x="217270" y="0"/>
              </a:lnTo>
              <a:lnTo>
                <a:pt x="434541" y="0"/>
              </a:lnTo>
            </a:path>
          </a:pathLst>
        </a:custGeom>
        <a:noFill/>
        <a:ln w="12700" cap="flat" cmpd="sng" algn="ctr">
          <a:solidFill>
            <a:srgbClr val="70AD47">
              <a:hueOff val="0"/>
              <a:satOff val="0"/>
              <a:lumOff val="0"/>
              <a:alphaOff val="0"/>
            </a:srgbClr>
          </a:solidFill>
          <a:prstDash val="solid"/>
          <a:miter lim="800000"/>
        </a:ln>
        <a:effectLst/>
      </dgm:spPr>
      <dgm:t>
        <a:bodyPr/>
        <a:lstStyle/>
        <a:p>
          <a:pPr>
            <a:buNone/>
          </a:pPr>
          <a:endParaRPr lang="tr-TR" sz="1800">
            <a:solidFill>
              <a:sysClr val="windowText" lastClr="000000">
                <a:hueOff val="0"/>
                <a:satOff val="0"/>
                <a:lumOff val="0"/>
                <a:alphaOff val="0"/>
              </a:sysClr>
            </a:solidFill>
            <a:latin typeface="Calibri" panose="020F0502020204030204"/>
            <a:ea typeface="+mn-ea"/>
            <a:cs typeface="+mn-cs"/>
          </a:endParaRPr>
        </a:p>
      </dgm:t>
    </dgm:pt>
    <dgm:pt modelId="{7823EFA8-8431-4971-B0AB-E59FBC55F338}" type="sibTrans" cxnId="{816553E3-49EC-41EF-AEA8-F0221EEFC2B3}">
      <dgm:prSet/>
      <dgm:spPr/>
      <dgm:t>
        <a:bodyPr/>
        <a:lstStyle/>
        <a:p>
          <a:endParaRPr lang="tr-TR" sz="1800"/>
        </a:p>
      </dgm:t>
    </dgm:pt>
    <dgm:pt modelId="{EC3EC337-35F3-4F9D-8956-30D2381661D4}">
      <dgm:prSet phldrT="[Metin]" custT="1"/>
      <dgm:spPr>
        <a:xfrm>
          <a:off x="3785172" y="4484"/>
          <a:ext cx="2172707" cy="662410"/>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tr-TR" sz="1800">
              <a:solidFill>
                <a:sysClr val="windowText" lastClr="000000"/>
              </a:solidFill>
              <a:latin typeface="Calibri" panose="020F0502020204030204"/>
              <a:ea typeface="+mn-ea"/>
              <a:cs typeface="+mn-cs"/>
            </a:rPr>
            <a:t>Sözleşme Özgürlüğü İlkesi</a:t>
          </a:r>
        </a:p>
      </dgm:t>
    </dgm:pt>
    <dgm:pt modelId="{41951D98-4FEC-4590-A182-F8F2BD6AA24B}" type="parTrans" cxnId="{235CC686-0C30-4CCA-BEED-F14E0A23D1FE}">
      <dgm:prSet custT="1"/>
      <dgm:spPr>
        <a:xfrm>
          <a:off x="3350630" y="335689"/>
          <a:ext cx="434541" cy="828013"/>
        </a:xfrm>
        <a:custGeom>
          <a:avLst/>
          <a:gdLst/>
          <a:ahLst/>
          <a:cxnLst/>
          <a:rect l="0" t="0" r="0" b="0"/>
          <a:pathLst>
            <a:path>
              <a:moveTo>
                <a:pt x="0" y="828013"/>
              </a:moveTo>
              <a:lnTo>
                <a:pt x="217270" y="828013"/>
              </a:lnTo>
              <a:lnTo>
                <a:pt x="217270" y="0"/>
              </a:lnTo>
              <a:lnTo>
                <a:pt x="434541" y="0"/>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tr-TR" sz="1800">
            <a:solidFill>
              <a:sysClr val="windowText" lastClr="000000">
                <a:hueOff val="0"/>
                <a:satOff val="0"/>
                <a:lumOff val="0"/>
                <a:alphaOff val="0"/>
              </a:sysClr>
            </a:solidFill>
            <a:latin typeface="Calibri" panose="020F0502020204030204"/>
            <a:ea typeface="+mn-ea"/>
            <a:cs typeface="+mn-cs"/>
          </a:endParaRPr>
        </a:p>
      </dgm:t>
    </dgm:pt>
    <dgm:pt modelId="{345769A1-5015-45CF-82B6-891138BBCF11}" type="sibTrans" cxnId="{235CC686-0C30-4CCA-BEED-F14E0A23D1FE}">
      <dgm:prSet/>
      <dgm:spPr/>
      <dgm:t>
        <a:bodyPr/>
        <a:lstStyle/>
        <a:p>
          <a:endParaRPr lang="tr-TR" sz="1800"/>
        </a:p>
      </dgm:t>
    </dgm:pt>
    <dgm:pt modelId="{4039B04B-C0A1-441B-B4F1-010DD9D1ED07}">
      <dgm:prSet phldrT="[Metin]" custT="1"/>
      <dgm:spPr>
        <a:xfrm>
          <a:off x="3785172" y="1660511"/>
          <a:ext cx="2172707" cy="662410"/>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tr-TR" sz="1800">
              <a:solidFill>
                <a:sysClr val="windowText" lastClr="000000"/>
              </a:solidFill>
              <a:latin typeface="Calibri" panose="020F0502020204030204"/>
              <a:ea typeface="+mn-ea"/>
              <a:cs typeface="+mn-cs"/>
            </a:rPr>
            <a:t>Şekil Özgürlüğü İlkesi</a:t>
          </a:r>
        </a:p>
      </dgm:t>
    </dgm:pt>
    <dgm:pt modelId="{D103CB47-5361-4B1D-AD67-4BEB69EC2468}" type="parTrans" cxnId="{C2B057B0-D1FC-4348-A3FC-8AB020454C8E}">
      <dgm:prSet custT="1"/>
      <dgm:spPr>
        <a:xfrm>
          <a:off x="3350630" y="1163703"/>
          <a:ext cx="434541" cy="828013"/>
        </a:xfrm>
        <a:custGeom>
          <a:avLst/>
          <a:gdLst/>
          <a:ahLst/>
          <a:cxnLst/>
          <a:rect l="0" t="0" r="0" b="0"/>
          <a:pathLst>
            <a:path>
              <a:moveTo>
                <a:pt x="0" y="0"/>
              </a:moveTo>
              <a:lnTo>
                <a:pt x="217270" y="0"/>
              </a:lnTo>
              <a:lnTo>
                <a:pt x="217270" y="828013"/>
              </a:lnTo>
              <a:lnTo>
                <a:pt x="434541" y="828013"/>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tr-TR" sz="1800">
            <a:solidFill>
              <a:sysClr val="windowText" lastClr="000000">
                <a:hueOff val="0"/>
                <a:satOff val="0"/>
                <a:lumOff val="0"/>
                <a:alphaOff val="0"/>
              </a:sysClr>
            </a:solidFill>
            <a:latin typeface="Calibri" panose="020F0502020204030204"/>
            <a:ea typeface="+mn-ea"/>
            <a:cs typeface="+mn-cs"/>
          </a:endParaRPr>
        </a:p>
      </dgm:t>
    </dgm:pt>
    <dgm:pt modelId="{4D6CF82B-9FCF-4CBC-AC71-9912F93861AA}" type="sibTrans" cxnId="{C2B057B0-D1FC-4348-A3FC-8AB020454C8E}">
      <dgm:prSet/>
      <dgm:spPr/>
      <dgm:t>
        <a:bodyPr/>
        <a:lstStyle/>
        <a:p>
          <a:endParaRPr lang="tr-TR" sz="1800"/>
        </a:p>
      </dgm:t>
    </dgm:pt>
    <dgm:pt modelId="{F5C1D919-358A-4AFE-BFF9-E9C27BDCE02B}">
      <dgm:prSet phldrT="[Metin]" custT="1"/>
      <dgm:spPr>
        <a:xfrm>
          <a:off x="1177922" y="1660511"/>
          <a:ext cx="2172707" cy="662410"/>
        </a:xfrm>
        <a:prstGeom prst="rect">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tr-TR" sz="1800">
              <a:solidFill>
                <a:sysClr val="windowText" lastClr="000000"/>
              </a:solidFill>
              <a:latin typeface="Calibri" panose="020F0502020204030204"/>
              <a:ea typeface="+mn-ea"/>
              <a:cs typeface="+mn-cs"/>
            </a:rPr>
            <a:t>Nipîlik İlkesi</a:t>
          </a:r>
        </a:p>
      </dgm:t>
    </dgm:pt>
    <dgm:pt modelId="{C939FCEF-028C-4536-9CEC-B0B90F2D96FF}" type="parTrans" cxnId="{F8BE95E1-AD24-4BEE-B2B3-85FCFFF4FDA8}">
      <dgm:prSet custT="1"/>
      <dgm:spPr>
        <a:xfrm>
          <a:off x="743381" y="1991717"/>
          <a:ext cx="434541" cy="1656027"/>
        </a:xfrm>
        <a:custGeom>
          <a:avLst/>
          <a:gdLst/>
          <a:ahLst/>
          <a:cxnLst/>
          <a:rect l="0" t="0" r="0" b="0"/>
          <a:pathLst>
            <a:path>
              <a:moveTo>
                <a:pt x="0" y="1656027"/>
              </a:moveTo>
              <a:lnTo>
                <a:pt x="217270" y="1656027"/>
              </a:lnTo>
              <a:lnTo>
                <a:pt x="217270" y="0"/>
              </a:lnTo>
              <a:lnTo>
                <a:pt x="434541" y="0"/>
              </a:lnTo>
            </a:path>
          </a:pathLst>
        </a:custGeom>
        <a:noFill/>
        <a:ln w="12700" cap="flat" cmpd="sng" algn="ctr">
          <a:solidFill>
            <a:srgbClr val="70AD47">
              <a:hueOff val="0"/>
              <a:satOff val="0"/>
              <a:lumOff val="0"/>
              <a:alphaOff val="0"/>
            </a:srgbClr>
          </a:solidFill>
          <a:prstDash val="solid"/>
          <a:miter lim="800000"/>
        </a:ln>
        <a:effectLst/>
      </dgm:spPr>
      <dgm:t>
        <a:bodyPr/>
        <a:lstStyle/>
        <a:p>
          <a:pPr>
            <a:buNone/>
          </a:pPr>
          <a:endParaRPr lang="tr-TR" sz="1800">
            <a:solidFill>
              <a:sysClr val="windowText" lastClr="000000">
                <a:hueOff val="0"/>
                <a:satOff val="0"/>
                <a:lumOff val="0"/>
                <a:alphaOff val="0"/>
              </a:sysClr>
            </a:solidFill>
            <a:latin typeface="Calibri" panose="020F0502020204030204"/>
            <a:ea typeface="+mn-ea"/>
            <a:cs typeface="+mn-cs"/>
          </a:endParaRPr>
        </a:p>
      </dgm:t>
    </dgm:pt>
    <dgm:pt modelId="{6CB3FC66-5D6F-4DA2-88FF-40D81106FC45}" type="sibTrans" cxnId="{F8BE95E1-AD24-4BEE-B2B3-85FCFFF4FDA8}">
      <dgm:prSet/>
      <dgm:spPr/>
      <dgm:t>
        <a:bodyPr/>
        <a:lstStyle/>
        <a:p>
          <a:endParaRPr lang="tr-TR" sz="1800"/>
        </a:p>
      </dgm:t>
    </dgm:pt>
    <dgm:pt modelId="{01619002-D2BA-4B46-8BC4-C1B9B8EA6226}">
      <dgm:prSet phldrT="[Metin]" custT="1"/>
      <dgm:spPr>
        <a:xfrm>
          <a:off x="3785172" y="832497"/>
          <a:ext cx="2172707" cy="662410"/>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tr-TR" sz="1800">
              <a:solidFill>
                <a:sysClr val="windowText" lastClr="000000"/>
              </a:solidFill>
              <a:latin typeface="Calibri" panose="020F0502020204030204"/>
              <a:ea typeface="+mn-ea"/>
              <a:cs typeface="+mn-cs"/>
            </a:rPr>
            <a:t>Eşitlik İlkesi</a:t>
          </a:r>
        </a:p>
      </dgm:t>
    </dgm:pt>
    <dgm:pt modelId="{9B159107-EFA5-4DB4-9DBE-BE47C5A95A63}" type="parTrans" cxnId="{3543B080-8E3E-480D-8D30-465BAA90B508}">
      <dgm:prSet custT="1"/>
      <dgm:spPr>
        <a:xfrm>
          <a:off x="3350630" y="1117983"/>
          <a:ext cx="434541" cy="91440"/>
        </a:xfrm>
        <a:custGeom>
          <a:avLst/>
          <a:gdLst/>
          <a:ahLst/>
          <a:cxnLst/>
          <a:rect l="0" t="0" r="0" b="0"/>
          <a:pathLst>
            <a:path>
              <a:moveTo>
                <a:pt x="0" y="45720"/>
              </a:moveTo>
              <a:lnTo>
                <a:pt x="434541" y="45720"/>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tr-TR" sz="1800">
            <a:solidFill>
              <a:sysClr val="windowText" lastClr="000000">
                <a:hueOff val="0"/>
                <a:satOff val="0"/>
                <a:lumOff val="0"/>
                <a:alphaOff val="0"/>
              </a:sysClr>
            </a:solidFill>
            <a:latin typeface="Calibri" panose="020F0502020204030204"/>
            <a:ea typeface="+mn-ea"/>
            <a:cs typeface="+mn-cs"/>
          </a:endParaRPr>
        </a:p>
      </dgm:t>
    </dgm:pt>
    <dgm:pt modelId="{9FAD413E-BA21-4324-B66C-AC73B4695BB7}" type="sibTrans" cxnId="{3543B080-8E3E-480D-8D30-465BAA90B508}">
      <dgm:prSet/>
      <dgm:spPr/>
      <dgm:t>
        <a:bodyPr/>
        <a:lstStyle/>
        <a:p>
          <a:endParaRPr lang="tr-TR" sz="1800"/>
        </a:p>
      </dgm:t>
    </dgm:pt>
    <dgm:pt modelId="{A3CDBFBC-4DDF-4BBF-AC5B-F3B76DF8177C}">
      <dgm:prSet phldrT="[Metin]" custT="1"/>
      <dgm:spPr>
        <a:xfrm>
          <a:off x="1177922" y="2488525"/>
          <a:ext cx="2172707" cy="662410"/>
        </a:xfrm>
        <a:prstGeom prst="rect">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tr-TR" sz="1800">
              <a:solidFill>
                <a:sysClr val="windowText" lastClr="000000"/>
              </a:solidFill>
              <a:latin typeface="Calibri" panose="020F0502020204030204"/>
              <a:ea typeface="+mn-ea"/>
              <a:cs typeface="+mn-cs"/>
            </a:rPr>
            <a:t>Dürüstlük İlkesi</a:t>
          </a:r>
        </a:p>
      </dgm:t>
    </dgm:pt>
    <dgm:pt modelId="{9BF525AA-3C67-4E67-9FF7-F9E7D239CA47}" type="parTrans" cxnId="{9EC5648B-F8CA-4DA2-970E-D3D4B3BF09F9}">
      <dgm:prSet custT="1"/>
      <dgm:spPr>
        <a:xfrm>
          <a:off x="743381" y="2819730"/>
          <a:ext cx="434541" cy="828013"/>
        </a:xfrm>
        <a:custGeom>
          <a:avLst/>
          <a:gdLst/>
          <a:ahLst/>
          <a:cxnLst/>
          <a:rect l="0" t="0" r="0" b="0"/>
          <a:pathLst>
            <a:path>
              <a:moveTo>
                <a:pt x="0" y="828013"/>
              </a:moveTo>
              <a:lnTo>
                <a:pt x="217270" y="828013"/>
              </a:lnTo>
              <a:lnTo>
                <a:pt x="217270" y="0"/>
              </a:lnTo>
              <a:lnTo>
                <a:pt x="434541" y="0"/>
              </a:lnTo>
            </a:path>
          </a:pathLst>
        </a:custGeom>
        <a:noFill/>
        <a:ln w="12700" cap="flat" cmpd="sng" algn="ctr">
          <a:solidFill>
            <a:srgbClr val="70AD47">
              <a:hueOff val="0"/>
              <a:satOff val="0"/>
              <a:lumOff val="0"/>
              <a:alphaOff val="0"/>
            </a:srgbClr>
          </a:solidFill>
          <a:prstDash val="solid"/>
          <a:miter lim="800000"/>
        </a:ln>
        <a:effectLst/>
      </dgm:spPr>
      <dgm:t>
        <a:bodyPr/>
        <a:lstStyle/>
        <a:p>
          <a:pPr>
            <a:buNone/>
          </a:pPr>
          <a:endParaRPr lang="tr-TR" sz="1800">
            <a:solidFill>
              <a:sysClr val="windowText" lastClr="000000">
                <a:hueOff val="0"/>
                <a:satOff val="0"/>
                <a:lumOff val="0"/>
                <a:alphaOff val="0"/>
              </a:sysClr>
            </a:solidFill>
            <a:latin typeface="Calibri" panose="020F0502020204030204"/>
            <a:ea typeface="+mn-ea"/>
            <a:cs typeface="+mn-cs"/>
          </a:endParaRPr>
        </a:p>
      </dgm:t>
    </dgm:pt>
    <dgm:pt modelId="{720AF16E-72D3-4658-A4BA-D48B64E0A105}" type="sibTrans" cxnId="{9EC5648B-F8CA-4DA2-970E-D3D4B3BF09F9}">
      <dgm:prSet/>
      <dgm:spPr/>
      <dgm:t>
        <a:bodyPr/>
        <a:lstStyle/>
        <a:p>
          <a:endParaRPr lang="tr-TR" sz="1800"/>
        </a:p>
      </dgm:t>
    </dgm:pt>
    <dgm:pt modelId="{A9E7106C-5F51-4740-9D3C-D3EDD4B9D970}">
      <dgm:prSet phldrT="[Metin]" custT="1"/>
      <dgm:spPr>
        <a:xfrm>
          <a:off x="1177922" y="3316538"/>
          <a:ext cx="2172707" cy="662410"/>
        </a:xfrm>
        <a:prstGeom prst="rect">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tr-TR" sz="1800">
              <a:solidFill>
                <a:sysClr val="windowText" lastClr="000000"/>
              </a:solidFill>
              <a:latin typeface="Calibri" panose="020F0502020204030204"/>
              <a:ea typeface="+mn-ea"/>
              <a:cs typeface="+mn-cs"/>
            </a:rPr>
            <a:t>Kusurlu Sorumluluk İlkesi</a:t>
          </a:r>
        </a:p>
      </dgm:t>
    </dgm:pt>
    <dgm:pt modelId="{C7F1D15A-34FA-4A31-9457-1640B462917F}" type="parTrans" cxnId="{BCAC2942-180E-4B5B-A6BF-3E91FAE94A5B}">
      <dgm:prSet custT="1"/>
      <dgm:spPr>
        <a:xfrm>
          <a:off x="743381" y="3602024"/>
          <a:ext cx="434541" cy="91440"/>
        </a:xfrm>
        <a:custGeom>
          <a:avLst/>
          <a:gdLst/>
          <a:ahLst/>
          <a:cxnLst/>
          <a:rect l="0" t="0" r="0" b="0"/>
          <a:pathLst>
            <a:path>
              <a:moveTo>
                <a:pt x="0" y="45720"/>
              </a:moveTo>
              <a:lnTo>
                <a:pt x="434541" y="45720"/>
              </a:lnTo>
            </a:path>
          </a:pathLst>
        </a:custGeom>
        <a:noFill/>
        <a:ln w="12700" cap="flat" cmpd="sng" algn="ctr">
          <a:solidFill>
            <a:srgbClr val="70AD47">
              <a:hueOff val="0"/>
              <a:satOff val="0"/>
              <a:lumOff val="0"/>
              <a:alphaOff val="0"/>
            </a:srgbClr>
          </a:solidFill>
          <a:prstDash val="solid"/>
          <a:miter lim="800000"/>
        </a:ln>
        <a:effectLst/>
      </dgm:spPr>
      <dgm:t>
        <a:bodyPr/>
        <a:lstStyle/>
        <a:p>
          <a:pPr>
            <a:buNone/>
          </a:pPr>
          <a:endParaRPr lang="tr-TR" sz="1800">
            <a:solidFill>
              <a:sysClr val="windowText" lastClr="000000">
                <a:hueOff val="0"/>
                <a:satOff val="0"/>
                <a:lumOff val="0"/>
                <a:alphaOff val="0"/>
              </a:sysClr>
            </a:solidFill>
            <a:latin typeface="Calibri" panose="020F0502020204030204"/>
            <a:ea typeface="+mn-ea"/>
            <a:cs typeface="+mn-cs"/>
          </a:endParaRPr>
        </a:p>
      </dgm:t>
    </dgm:pt>
    <dgm:pt modelId="{5580A63D-BBA5-43CA-A865-5BF9B395EA7E}" type="sibTrans" cxnId="{BCAC2942-180E-4B5B-A6BF-3E91FAE94A5B}">
      <dgm:prSet/>
      <dgm:spPr/>
      <dgm:t>
        <a:bodyPr/>
        <a:lstStyle/>
        <a:p>
          <a:endParaRPr lang="tr-TR" sz="1800"/>
        </a:p>
      </dgm:t>
    </dgm:pt>
    <dgm:pt modelId="{A1259210-2F1E-46EC-9D88-D30CE4CA56F9}">
      <dgm:prSet phldrT="[Metin]" custT="1"/>
      <dgm:spPr>
        <a:xfrm>
          <a:off x="1177922" y="4144552"/>
          <a:ext cx="2172707" cy="662410"/>
        </a:xfrm>
        <a:prstGeom prst="rect">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tr-TR" sz="1800">
              <a:solidFill>
                <a:sysClr val="windowText" lastClr="000000"/>
              </a:solidFill>
              <a:latin typeface="Calibri" panose="020F0502020204030204"/>
              <a:ea typeface="+mn-ea"/>
              <a:cs typeface="+mn-cs"/>
            </a:rPr>
            <a:t>Üçüncü Kişi Aleyhine Borç Kurulamaması İlkesi</a:t>
          </a:r>
        </a:p>
      </dgm:t>
    </dgm:pt>
    <dgm:pt modelId="{76C9938B-13FF-415E-9B9B-0660A6CB2926}" type="parTrans" cxnId="{AD523BD4-BF5E-486A-ACED-09C2630BCD20}">
      <dgm:prSet custT="1"/>
      <dgm:spPr>
        <a:xfrm>
          <a:off x="743381" y="3647744"/>
          <a:ext cx="434541" cy="828013"/>
        </a:xfrm>
        <a:custGeom>
          <a:avLst/>
          <a:gdLst/>
          <a:ahLst/>
          <a:cxnLst/>
          <a:rect l="0" t="0" r="0" b="0"/>
          <a:pathLst>
            <a:path>
              <a:moveTo>
                <a:pt x="0" y="0"/>
              </a:moveTo>
              <a:lnTo>
                <a:pt x="217270" y="0"/>
              </a:lnTo>
              <a:lnTo>
                <a:pt x="217270" y="828013"/>
              </a:lnTo>
              <a:lnTo>
                <a:pt x="434541" y="828013"/>
              </a:lnTo>
            </a:path>
          </a:pathLst>
        </a:custGeom>
        <a:noFill/>
        <a:ln w="12700" cap="flat" cmpd="sng" algn="ctr">
          <a:solidFill>
            <a:srgbClr val="70AD47">
              <a:hueOff val="0"/>
              <a:satOff val="0"/>
              <a:lumOff val="0"/>
              <a:alphaOff val="0"/>
            </a:srgbClr>
          </a:solidFill>
          <a:prstDash val="solid"/>
          <a:miter lim="800000"/>
        </a:ln>
        <a:effectLst/>
      </dgm:spPr>
      <dgm:t>
        <a:bodyPr/>
        <a:lstStyle/>
        <a:p>
          <a:pPr>
            <a:buNone/>
          </a:pPr>
          <a:endParaRPr lang="tr-TR" sz="1800">
            <a:solidFill>
              <a:sysClr val="windowText" lastClr="000000">
                <a:hueOff val="0"/>
                <a:satOff val="0"/>
                <a:lumOff val="0"/>
                <a:alphaOff val="0"/>
              </a:sysClr>
            </a:solidFill>
            <a:latin typeface="Calibri" panose="020F0502020204030204"/>
            <a:ea typeface="+mn-ea"/>
            <a:cs typeface="+mn-cs"/>
          </a:endParaRPr>
        </a:p>
      </dgm:t>
    </dgm:pt>
    <dgm:pt modelId="{D4DFB781-1A39-4D0D-8295-CE227C815E98}" type="sibTrans" cxnId="{AD523BD4-BF5E-486A-ACED-09C2630BCD20}">
      <dgm:prSet/>
      <dgm:spPr/>
      <dgm:t>
        <a:bodyPr/>
        <a:lstStyle/>
        <a:p>
          <a:endParaRPr lang="tr-TR" sz="1800"/>
        </a:p>
      </dgm:t>
    </dgm:pt>
    <dgm:pt modelId="{2B7526AB-9468-425B-8B51-7C69778273E6}">
      <dgm:prSet phldrT="[Metin]" custT="1"/>
      <dgm:spPr>
        <a:xfrm>
          <a:off x="1177922" y="4972566"/>
          <a:ext cx="2172707" cy="662410"/>
        </a:xfrm>
        <a:prstGeom prst="rect">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tr-TR" sz="1800">
              <a:solidFill>
                <a:sysClr val="windowText" lastClr="000000"/>
              </a:solidFill>
              <a:latin typeface="Calibri" panose="020F0502020204030204"/>
              <a:ea typeface="+mn-ea"/>
              <a:cs typeface="+mn-cs"/>
            </a:rPr>
            <a:t>Sözleşmelerde Karşılıklılık İlkesi</a:t>
          </a:r>
        </a:p>
      </dgm:t>
    </dgm:pt>
    <dgm:pt modelId="{7C103659-E8C4-4F59-A076-040DF861AFAA}" type="parTrans" cxnId="{E23C79A0-5EAE-4C02-B277-2E14F7C2FD0A}">
      <dgm:prSet custT="1"/>
      <dgm:spPr>
        <a:xfrm>
          <a:off x="743381" y="3647744"/>
          <a:ext cx="434541" cy="1656027"/>
        </a:xfrm>
        <a:custGeom>
          <a:avLst/>
          <a:gdLst/>
          <a:ahLst/>
          <a:cxnLst/>
          <a:rect l="0" t="0" r="0" b="0"/>
          <a:pathLst>
            <a:path>
              <a:moveTo>
                <a:pt x="0" y="0"/>
              </a:moveTo>
              <a:lnTo>
                <a:pt x="217270" y="0"/>
              </a:lnTo>
              <a:lnTo>
                <a:pt x="217270" y="1656027"/>
              </a:lnTo>
              <a:lnTo>
                <a:pt x="434541" y="1656027"/>
              </a:lnTo>
            </a:path>
          </a:pathLst>
        </a:custGeom>
        <a:noFill/>
        <a:ln w="12700" cap="flat" cmpd="sng" algn="ctr">
          <a:solidFill>
            <a:srgbClr val="70AD47">
              <a:hueOff val="0"/>
              <a:satOff val="0"/>
              <a:lumOff val="0"/>
              <a:alphaOff val="0"/>
            </a:srgbClr>
          </a:solidFill>
          <a:prstDash val="solid"/>
          <a:miter lim="800000"/>
        </a:ln>
        <a:effectLst/>
      </dgm:spPr>
      <dgm:t>
        <a:bodyPr/>
        <a:lstStyle/>
        <a:p>
          <a:pPr>
            <a:buNone/>
          </a:pPr>
          <a:endParaRPr lang="tr-TR" sz="1800">
            <a:solidFill>
              <a:sysClr val="windowText" lastClr="000000">
                <a:hueOff val="0"/>
                <a:satOff val="0"/>
                <a:lumOff val="0"/>
                <a:alphaOff val="0"/>
              </a:sysClr>
            </a:solidFill>
            <a:latin typeface="Calibri" panose="020F0502020204030204"/>
            <a:ea typeface="+mn-ea"/>
            <a:cs typeface="+mn-cs"/>
          </a:endParaRPr>
        </a:p>
      </dgm:t>
    </dgm:pt>
    <dgm:pt modelId="{A8437F9D-8043-4DAF-B057-C34F744E61B6}" type="sibTrans" cxnId="{E23C79A0-5EAE-4C02-B277-2E14F7C2FD0A}">
      <dgm:prSet/>
      <dgm:spPr/>
      <dgm:t>
        <a:bodyPr/>
        <a:lstStyle/>
        <a:p>
          <a:endParaRPr lang="tr-TR" sz="1800"/>
        </a:p>
      </dgm:t>
    </dgm:pt>
    <dgm:pt modelId="{B1C20C6C-71CF-4A00-AEDA-56348A67AC7C}">
      <dgm:prSet phldrT="[Metin]" custT="1"/>
      <dgm:spPr>
        <a:xfrm>
          <a:off x="1177922" y="5800579"/>
          <a:ext cx="2172707" cy="662410"/>
        </a:xfrm>
        <a:prstGeom prst="rect">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tr-TR" sz="1800">
              <a:solidFill>
                <a:sysClr val="windowText" lastClr="000000"/>
              </a:solidFill>
              <a:latin typeface="Calibri" panose="020F0502020204030204"/>
              <a:ea typeface="+mn-ea"/>
              <a:cs typeface="+mn-cs"/>
            </a:rPr>
            <a:t>Borçlunun Yerleşim Yerinde İfa İlkesi</a:t>
          </a:r>
        </a:p>
      </dgm:t>
    </dgm:pt>
    <dgm:pt modelId="{7F474D5E-7B76-432A-9090-1341F4947943}" type="parTrans" cxnId="{DE545813-0BD7-4772-A40D-8D13820CC9F8}">
      <dgm:prSet custT="1"/>
      <dgm:spPr>
        <a:xfrm>
          <a:off x="743381" y="3647744"/>
          <a:ext cx="434541" cy="2484040"/>
        </a:xfrm>
        <a:custGeom>
          <a:avLst/>
          <a:gdLst/>
          <a:ahLst/>
          <a:cxnLst/>
          <a:rect l="0" t="0" r="0" b="0"/>
          <a:pathLst>
            <a:path>
              <a:moveTo>
                <a:pt x="0" y="0"/>
              </a:moveTo>
              <a:lnTo>
                <a:pt x="217270" y="0"/>
              </a:lnTo>
              <a:lnTo>
                <a:pt x="217270" y="2484040"/>
              </a:lnTo>
              <a:lnTo>
                <a:pt x="434541" y="2484040"/>
              </a:lnTo>
            </a:path>
          </a:pathLst>
        </a:custGeom>
        <a:noFill/>
        <a:ln w="12700" cap="flat" cmpd="sng" algn="ctr">
          <a:solidFill>
            <a:srgbClr val="70AD47">
              <a:hueOff val="0"/>
              <a:satOff val="0"/>
              <a:lumOff val="0"/>
              <a:alphaOff val="0"/>
            </a:srgbClr>
          </a:solidFill>
          <a:prstDash val="solid"/>
          <a:miter lim="800000"/>
        </a:ln>
        <a:effectLst/>
      </dgm:spPr>
      <dgm:t>
        <a:bodyPr/>
        <a:lstStyle/>
        <a:p>
          <a:pPr>
            <a:buNone/>
          </a:pPr>
          <a:endParaRPr lang="tr-TR" sz="1800">
            <a:solidFill>
              <a:sysClr val="windowText" lastClr="000000">
                <a:hueOff val="0"/>
                <a:satOff val="0"/>
                <a:lumOff val="0"/>
                <a:alphaOff val="0"/>
              </a:sysClr>
            </a:solidFill>
            <a:latin typeface="Calibri" panose="020F0502020204030204"/>
            <a:ea typeface="+mn-ea"/>
            <a:cs typeface="+mn-cs"/>
          </a:endParaRPr>
        </a:p>
      </dgm:t>
    </dgm:pt>
    <dgm:pt modelId="{C4C4E01C-331A-481F-BF57-57F833371A55}" type="sibTrans" cxnId="{DE545813-0BD7-4772-A40D-8D13820CC9F8}">
      <dgm:prSet/>
      <dgm:spPr/>
      <dgm:t>
        <a:bodyPr/>
        <a:lstStyle/>
        <a:p>
          <a:endParaRPr lang="tr-TR" sz="1800"/>
        </a:p>
      </dgm:t>
    </dgm:pt>
    <dgm:pt modelId="{63AD796E-E6DF-4DBE-A2D6-78A2A4706E31}" type="pres">
      <dgm:prSet presAssocID="{BA24AB59-78D8-4D47-8859-19C1F3A3C5EF}" presName="Name0" presStyleCnt="0">
        <dgm:presLayoutVars>
          <dgm:chPref val="1"/>
          <dgm:dir/>
          <dgm:animOne val="branch"/>
          <dgm:animLvl val="lvl"/>
          <dgm:resizeHandles val="exact"/>
        </dgm:presLayoutVars>
      </dgm:prSet>
      <dgm:spPr/>
    </dgm:pt>
    <dgm:pt modelId="{A220EA6F-CFC0-4B88-9D41-F6E7CF9BECEC}" type="pres">
      <dgm:prSet presAssocID="{ED881B05-47E5-43D8-975E-83D98CFE3B83}" presName="root1" presStyleCnt="0"/>
      <dgm:spPr/>
    </dgm:pt>
    <dgm:pt modelId="{FA82968F-A568-4AF3-B4F6-363123E4A701}" type="pres">
      <dgm:prSet presAssocID="{ED881B05-47E5-43D8-975E-83D98CFE3B83}" presName="LevelOneTextNode" presStyleLbl="node0" presStyleIdx="0" presStyleCnt="1">
        <dgm:presLayoutVars>
          <dgm:chPref val="3"/>
        </dgm:presLayoutVars>
      </dgm:prSet>
      <dgm:spPr/>
    </dgm:pt>
    <dgm:pt modelId="{2079595E-36EF-47CD-8114-794C210BEBA0}" type="pres">
      <dgm:prSet presAssocID="{ED881B05-47E5-43D8-975E-83D98CFE3B83}" presName="level2hierChild" presStyleCnt="0"/>
      <dgm:spPr/>
    </dgm:pt>
    <dgm:pt modelId="{13DAACB4-2F98-4CAC-A95D-6C05E18AF5A0}" type="pres">
      <dgm:prSet presAssocID="{E81F1F29-E4FD-4061-A792-6A533853238D}" presName="conn2-1" presStyleLbl="parChTrans1D2" presStyleIdx="0" presStyleCnt="7"/>
      <dgm:spPr/>
    </dgm:pt>
    <dgm:pt modelId="{07A23F73-3E77-405C-A9F2-55C6B6FF2C09}" type="pres">
      <dgm:prSet presAssocID="{E81F1F29-E4FD-4061-A792-6A533853238D}" presName="connTx" presStyleLbl="parChTrans1D2" presStyleIdx="0" presStyleCnt="7"/>
      <dgm:spPr/>
    </dgm:pt>
    <dgm:pt modelId="{8C65600C-3248-4385-BC0B-58B355BC4458}" type="pres">
      <dgm:prSet presAssocID="{C0DA9805-2004-4CBE-8A88-43EBDD9ECAD5}" presName="root2" presStyleCnt="0"/>
      <dgm:spPr/>
    </dgm:pt>
    <dgm:pt modelId="{5CB35C6E-DD71-4D09-9218-EE6D1084219B}" type="pres">
      <dgm:prSet presAssocID="{C0DA9805-2004-4CBE-8A88-43EBDD9ECAD5}" presName="LevelTwoTextNode" presStyleLbl="node2" presStyleIdx="0" presStyleCnt="7">
        <dgm:presLayoutVars>
          <dgm:chPref val="3"/>
        </dgm:presLayoutVars>
      </dgm:prSet>
      <dgm:spPr/>
    </dgm:pt>
    <dgm:pt modelId="{E0F7AFAE-900B-49CA-933B-EFABB824F92D}" type="pres">
      <dgm:prSet presAssocID="{C0DA9805-2004-4CBE-8A88-43EBDD9ECAD5}" presName="level3hierChild" presStyleCnt="0"/>
      <dgm:spPr/>
    </dgm:pt>
    <dgm:pt modelId="{4F7D3D48-6171-490B-8CB4-C29EFC09B43D}" type="pres">
      <dgm:prSet presAssocID="{41951D98-4FEC-4590-A182-F8F2BD6AA24B}" presName="conn2-1" presStyleLbl="parChTrans1D3" presStyleIdx="0" presStyleCnt="3"/>
      <dgm:spPr/>
    </dgm:pt>
    <dgm:pt modelId="{DF92C63B-A8F3-46A2-94DA-F7C22B2EADC4}" type="pres">
      <dgm:prSet presAssocID="{41951D98-4FEC-4590-A182-F8F2BD6AA24B}" presName="connTx" presStyleLbl="parChTrans1D3" presStyleIdx="0" presStyleCnt="3"/>
      <dgm:spPr/>
    </dgm:pt>
    <dgm:pt modelId="{8A09F370-4525-4762-89CB-B7145FB83306}" type="pres">
      <dgm:prSet presAssocID="{EC3EC337-35F3-4F9D-8956-30D2381661D4}" presName="root2" presStyleCnt="0"/>
      <dgm:spPr/>
    </dgm:pt>
    <dgm:pt modelId="{F577A5DE-2DC6-4221-B4D9-7599993F012F}" type="pres">
      <dgm:prSet presAssocID="{EC3EC337-35F3-4F9D-8956-30D2381661D4}" presName="LevelTwoTextNode" presStyleLbl="node3" presStyleIdx="0" presStyleCnt="3">
        <dgm:presLayoutVars>
          <dgm:chPref val="3"/>
        </dgm:presLayoutVars>
      </dgm:prSet>
      <dgm:spPr/>
    </dgm:pt>
    <dgm:pt modelId="{C2370532-D133-4747-B544-89FB7272F381}" type="pres">
      <dgm:prSet presAssocID="{EC3EC337-35F3-4F9D-8956-30D2381661D4}" presName="level3hierChild" presStyleCnt="0"/>
      <dgm:spPr/>
    </dgm:pt>
    <dgm:pt modelId="{94557D22-4734-45BF-9C38-B116D31FF98B}" type="pres">
      <dgm:prSet presAssocID="{9B159107-EFA5-4DB4-9DBE-BE47C5A95A63}" presName="conn2-1" presStyleLbl="parChTrans1D3" presStyleIdx="1" presStyleCnt="3"/>
      <dgm:spPr/>
    </dgm:pt>
    <dgm:pt modelId="{F2955D5E-0CD5-4D86-9140-EF53355346DF}" type="pres">
      <dgm:prSet presAssocID="{9B159107-EFA5-4DB4-9DBE-BE47C5A95A63}" presName="connTx" presStyleLbl="parChTrans1D3" presStyleIdx="1" presStyleCnt="3"/>
      <dgm:spPr/>
    </dgm:pt>
    <dgm:pt modelId="{32D5D21C-EAAE-4C84-9244-092410609703}" type="pres">
      <dgm:prSet presAssocID="{01619002-D2BA-4B46-8BC4-C1B9B8EA6226}" presName="root2" presStyleCnt="0"/>
      <dgm:spPr/>
    </dgm:pt>
    <dgm:pt modelId="{22F788C0-D436-4BEB-AB66-521D5AC8DDE2}" type="pres">
      <dgm:prSet presAssocID="{01619002-D2BA-4B46-8BC4-C1B9B8EA6226}" presName="LevelTwoTextNode" presStyleLbl="node3" presStyleIdx="1" presStyleCnt="3">
        <dgm:presLayoutVars>
          <dgm:chPref val="3"/>
        </dgm:presLayoutVars>
      </dgm:prSet>
      <dgm:spPr/>
    </dgm:pt>
    <dgm:pt modelId="{6A4C018E-02F8-489A-8A1C-7258EB33731F}" type="pres">
      <dgm:prSet presAssocID="{01619002-D2BA-4B46-8BC4-C1B9B8EA6226}" presName="level3hierChild" presStyleCnt="0"/>
      <dgm:spPr/>
    </dgm:pt>
    <dgm:pt modelId="{BDDFD363-FE1E-4F6C-AE14-60A47EB78049}" type="pres">
      <dgm:prSet presAssocID="{D103CB47-5361-4B1D-AD67-4BEB69EC2468}" presName="conn2-1" presStyleLbl="parChTrans1D3" presStyleIdx="2" presStyleCnt="3"/>
      <dgm:spPr/>
    </dgm:pt>
    <dgm:pt modelId="{C2335C98-70E2-4FBF-9295-80982AC1EDD1}" type="pres">
      <dgm:prSet presAssocID="{D103CB47-5361-4B1D-AD67-4BEB69EC2468}" presName="connTx" presStyleLbl="parChTrans1D3" presStyleIdx="2" presStyleCnt="3"/>
      <dgm:spPr/>
    </dgm:pt>
    <dgm:pt modelId="{F603A7B0-9AF5-4941-913C-0C8907AF3A59}" type="pres">
      <dgm:prSet presAssocID="{4039B04B-C0A1-441B-B4F1-010DD9D1ED07}" presName="root2" presStyleCnt="0"/>
      <dgm:spPr/>
    </dgm:pt>
    <dgm:pt modelId="{FFF8BB3E-A4AD-49DF-BB60-FDD3199F362C}" type="pres">
      <dgm:prSet presAssocID="{4039B04B-C0A1-441B-B4F1-010DD9D1ED07}" presName="LevelTwoTextNode" presStyleLbl="node3" presStyleIdx="2" presStyleCnt="3">
        <dgm:presLayoutVars>
          <dgm:chPref val="3"/>
        </dgm:presLayoutVars>
      </dgm:prSet>
      <dgm:spPr/>
    </dgm:pt>
    <dgm:pt modelId="{B905D0C8-1A85-43DC-A47E-3D8CBCB6FD2C}" type="pres">
      <dgm:prSet presAssocID="{4039B04B-C0A1-441B-B4F1-010DD9D1ED07}" presName="level3hierChild" presStyleCnt="0"/>
      <dgm:spPr/>
    </dgm:pt>
    <dgm:pt modelId="{1C630C65-813E-422B-BDA0-EEFE1C6E1147}" type="pres">
      <dgm:prSet presAssocID="{C939FCEF-028C-4536-9CEC-B0B90F2D96FF}" presName="conn2-1" presStyleLbl="parChTrans1D2" presStyleIdx="1" presStyleCnt="7"/>
      <dgm:spPr/>
    </dgm:pt>
    <dgm:pt modelId="{DD980A1D-DDF8-4F77-BA8A-1D0FBF977886}" type="pres">
      <dgm:prSet presAssocID="{C939FCEF-028C-4536-9CEC-B0B90F2D96FF}" presName="connTx" presStyleLbl="parChTrans1D2" presStyleIdx="1" presStyleCnt="7"/>
      <dgm:spPr/>
    </dgm:pt>
    <dgm:pt modelId="{F03FDA81-5FB6-4B11-98A0-073D59B1D434}" type="pres">
      <dgm:prSet presAssocID="{F5C1D919-358A-4AFE-BFF9-E9C27BDCE02B}" presName="root2" presStyleCnt="0"/>
      <dgm:spPr/>
    </dgm:pt>
    <dgm:pt modelId="{8ACFC2BA-7015-4A7C-B1D3-2C6D2B4EA631}" type="pres">
      <dgm:prSet presAssocID="{F5C1D919-358A-4AFE-BFF9-E9C27BDCE02B}" presName="LevelTwoTextNode" presStyleLbl="node2" presStyleIdx="1" presStyleCnt="7">
        <dgm:presLayoutVars>
          <dgm:chPref val="3"/>
        </dgm:presLayoutVars>
      </dgm:prSet>
      <dgm:spPr/>
    </dgm:pt>
    <dgm:pt modelId="{D84D4B03-64A6-4017-A29F-1DD0D367816D}" type="pres">
      <dgm:prSet presAssocID="{F5C1D919-358A-4AFE-BFF9-E9C27BDCE02B}" presName="level3hierChild" presStyleCnt="0"/>
      <dgm:spPr/>
    </dgm:pt>
    <dgm:pt modelId="{A51C3439-FCD6-45C6-8BCA-AA5542C65DF7}" type="pres">
      <dgm:prSet presAssocID="{9BF525AA-3C67-4E67-9FF7-F9E7D239CA47}" presName="conn2-1" presStyleLbl="parChTrans1D2" presStyleIdx="2" presStyleCnt="7"/>
      <dgm:spPr/>
    </dgm:pt>
    <dgm:pt modelId="{B8F884B8-0FBD-46B1-85A4-209473112C60}" type="pres">
      <dgm:prSet presAssocID="{9BF525AA-3C67-4E67-9FF7-F9E7D239CA47}" presName="connTx" presStyleLbl="parChTrans1D2" presStyleIdx="2" presStyleCnt="7"/>
      <dgm:spPr/>
    </dgm:pt>
    <dgm:pt modelId="{83A05CD6-5988-4511-A96F-25D57F4050BE}" type="pres">
      <dgm:prSet presAssocID="{A3CDBFBC-4DDF-4BBF-AC5B-F3B76DF8177C}" presName="root2" presStyleCnt="0"/>
      <dgm:spPr/>
    </dgm:pt>
    <dgm:pt modelId="{3A6CA2BD-DEAF-4896-A6BF-CBEC0C7584E6}" type="pres">
      <dgm:prSet presAssocID="{A3CDBFBC-4DDF-4BBF-AC5B-F3B76DF8177C}" presName="LevelTwoTextNode" presStyleLbl="node2" presStyleIdx="2" presStyleCnt="7">
        <dgm:presLayoutVars>
          <dgm:chPref val="3"/>
        </dgm:presLayoutVars>
      </dgm:prSet>
      <dgm:spPr/>
    </dgm:pt>
    <dgm:pt modelId="{CAF6173C-319D-42B6-84B4-CDA6E51B283E}" type="pres">
      <dgm:prSet presAssocID="{A3CDBFBC-4DDF-4BBF-AC5B-F3B76DF8177C}" presName="level3hierChild" presStyleCnt="0"/>
      <dgm:spPr/>
    </dgm:pt>
    <dgm:pt modelId="{A7FFCDB4-803C-417D-946D-0507A2725873}" type="pres">
      <dgm:prSet presAssocID="{C7F1D15A-34FA-4A31-9457-1640B462917F}" presName="conn2-1" presStyleLbl="parChTrans1D2" presStyleIdx="3" presStyleCnt="7"/>
      <dgm:spPr/>
    </dgm:pt>
    <dgm:pt modelId="{D113FBAE-21AC-4D93-BCEB-E6F798F4729A}" type="pres">
      <dgm:prSet presAssocID="{C7F1D15A-34FA-4A31-9457-1640B462917F}" presName="connTx" presStyleLbl="parChTrans1D2" presStyleIdx="3" presStyleCnt="7"/>
      <dgm:spPr/>
    </dgm:pt>
    <dgm:pt modelId="{9F1F60E3-A207-4ED0-AD08-943C27BC5EAF}" type="pres">
      <dgm:prSet presAssocID="{A9E7106C-5F51-4740-9D3C-D3EDD4B9D970}" presName="root2" presStyleCnt="0"/>
      <dgm:spPr/>
    </dgm:pt>
    <dgm:pt modelId="{9420BC1E-79F5-43EF-A73F-92448F7036AD}" type="pres">
      <dgm:prSet presAssocID="{A9E7106C-5F51-4740-9D3C-D3EDD4B9D970}" presName="LevelTwoTextNode" presStyleLbl="node2" presStyleIdx="3" presStyleCnt="7">
        <dgm:presLayoutVars>
          <dgm:chPref val="3"/>
        </dgm:presLayoutVars>
      </dgm:prSet>
      <dgm:spPr/>
    </dgm:pt>
    <dgm:pt modelId="{A444BEA3-1D95-41B5-B023-067BD81DBD69}" type="pres">
      <dgm:prSet presAssocID="{A9E7106C-5F51-4740-9D3C-D3EDD4B9D970}" presName="level3hierChild" presStyleCnt="0"/>
      <dgm:spPr/>
    </dgm:pt>
    <dgm:pt modelId="{87618CE2-55E7-4AA6-AC94-317A47B71BD9}" type="pres">
      <dgm:prSet presAssocID="{76C9938B-13FF-415E-9B9B-0660A6CB2926}" presName="conn2-1" presStyleLbl="parChTrans1D2" presStyleIdx="4" presStyleCnt="7"/>
      <dgm:spPr/>
    </dgm:pt>
    <dgm:pt modelId="{694C6857-0D5E-4343-9633-12BC5D0B4AC5}" type="pres">
      <dgm:prSet presAssocID="{76C9938B-13FF-415E-9B9B-0660A6CB2926}" presName="connTx" presStyleLbl="parChTrans1D2" presStyleIdx="4" presStyleCnt="7"/>
      <dgm:spPr/>
    </dgm:pt>
    <dgm:pt modelId="{3946BDAF-ABD8-4F1D-97D2-A985CF0F218A}" type="pres">
      <dgm:prSet presAssocID="{A1259210-2F1E-46EC-9D88-D30CE4CA56F9}" presName="root2" presStyleCnt="0"/>
      <dgm:spPr/>
    </dgm:pt>
    <dgm:pt modelId="{53E0AF5B-DF8B-4CE2-94FA-CFA81C1DA46B}" type="pres">
      <dgm:prSet presAssocID="{A1259210-2F1E-46EC-9D88-D30CE4CA56F9}" presName="LevelTwoTextNode" presStyleLbl="node2" presStyleIdx="4" presStyleCnt="7">
        <dgm:presLayoutVars>
          <dgm:chPref val="3"/>
        </dgm:presLayoutVars>
      </dgm:prSet>
      <dgm:spPr/>
    </dgm:pt>
    <dgm:pt modelId="{C91EDE16-218F-4531-8B7E-4A38F3BD0687}" type="pres">
      <dgm:prSet presAssocID="{A1259210-2F1E-46EC-9D88-D30CE4CA56F9}" presName="level3hierChild" presStyleCnt="0"/>
      <dgm:spPr/>
    </dgm:pt>
    <dgm:pt modelId="{118EE949-41F8-436F-8487-9D4FA4B59886}" type="pres">
      <dgm:prSet presAssocID="{7C103659-E8C4-4F59-A076-040DF861AFAA}" presName="conn2-1" presStyleLbl="parChTrans1D2" presStyleIdx="5" presStyleCnt="7"/>
      <dgm:spPr/>
    </dgm:pt>
    <dgm:pt modelId="{7DEF7C5D-3320-4EAD-AE3E-D1E82FDAE5FD}" type="pres">
      <dgm:prSet presAssocID="{7C103659-E8C4-4F59-A076-040DF861AFAA}" presName="connTx" presStyleLbl="parChTrans1D2" presStyleIdx="5" presStyleCnt="7"/>
      <dgm:spPr/>
    </dgm:pt>
    <dgm:pt modelId="{625BB64E-34E4-4431-B817-E7D7BA5D4A43}" type="pres">
      <dgm:prSet presAssocID="{2B7526AB-9468-425B-8B51-7C69778273E6}" presName="root2" presStyleCnt="0"/>
      <dgm:spPr/>
    </dgm:pt>
    <dgm:pt modelId="{3D162F22-8CC3-4817-9666-CE84CEF9A6E9}" type="pres">
      <dgm:prSet presAssocID="{2B7526AB-9468-425B-8B51-7C69778273E6}" presName="LevelTwoTextNode" presStyleLbl="node2" presStyleIdx="5" presStyleCnt="7">
        <dgm:presLayoutVars>
          <dgm:chPref val="3"/>
        </dgm:presLayoutVars>
      </dgm:prSet>
      <dgm:spPr/>
    </dgm:pt>
    <dgm:pt modelId="{468C7F7E-482D-4F40-A5ED-E91F65C82BF2}" type="pres">
      <dgm:prSet presAssocID="{2B7526AB-9468-425B-8B51-7C69778273E6}" presName="level3hierChild" presStyleCnt="0"/>
      <dgm:spPr/>
    </dgm:pt>
    <dgm:pt modelId="{45932FF7-E4C7-40A7-87A0-F668E95A708D}" type="pres">
      <dgm:prSet presAssocID="{7F474D5E-7B76-432A-9090-1341F4947943}" presName="conn2-1" presStyleLbl="parChTrans1D2" presStyleIdx="6" presStyleCnt="7"/>
      <dgm:spPr/>
    </dgm:pt>
    <dgm:pt modelId="{81B858AA-D722-456D-953D-930A48D9FD80}" type="pres">
      <dgm:prSet presAssocID="{7F474D5E-7B76-432A-9090-1341F4947943}" presName="connTx" presStyleLbl="parChTrans1D2" presStyleIdx="6" presStyleCnt="7"/>
      <dgm:spPr/>
    </dgm:pt>
    <dgm:pt modelId="{5F95D66C-D23A-4980-BF4C-353B8A930AE3}" type="pres">
      <dgm:prSet presAssocID="{B1C20C6C-71CF-4A00-AEDA-56348A67AC7C}" presName="root2" presStyleCnt="0"/>
      <dgm:spPr/>
    </dgm:pt>
    <dgm:pt modelId="{DCE56646-D281-4C25-8D3F-740CAF0AF357}" type="pres">
      <dgm:prSet presAssocID="{B1C20C6C-71CF-4A00-AEDA-56348A67AC7C}" presName="LevelTwoTextNode" presStyleLbl="node2" presStyleIdx="6" presStyleCnt="7">
        <dgm:presLayoutVars>
          <dgm:chPref val="3"/>
        </dgm:presLayoutVars>
      </dgm:prSet>
      <dgm:spPr/>
    </dgm:pt>
    <dgm:pt modelId="{ED8577B9-BCBE-4A00-8889-EC4C70F3A2F3}" type="pres">
      <dgm:prSet presAssocID="{B1C20C6C-71CF-4A00-AEDA-56348A67AC7C}" presName="level3hierChild" presStyleCnt="0"/>
      <dgm:spPr/>
    </dgm:pt>
  </dgm:ptLst>
  <dgm:cxnLst>
    <dgm:cxn modelId="{78C97D02-67EB-46D2-AB7F-DF6829CB7A4C}" type="presOf" srcId="{7C103659-E8C4-4F59-A076-040DF861AFAA}" destId="{118EE949-41F8-436F-8487-9D4FA4B59886}" srcOrd="0" destOrd="0" presId="urn:microsoft.com/office/officeart/2008/layout/HorizontalMultiLevelHierarchy"/>
    <dgm:cxn modelId="{30A0D709-5C01-467B-8A56-3D7ECEB45A02}" type="presOf" srcId="{41951D98-4FEC-4590-A182-F8F2BD6AA24B}" destId="{DF92C63B-A8F3-46A2-94DA-F7C22B2EADC4}" srcOrd="1" destOrd="0" presId="urn:microsoft.com/office/officeart/2008/layout/HorizontalMultiLevelHierarchy"/>
    <dgm:cxn modelId="{0249A30F-D2DF-4B7B-B290-59F8745D7437}" type="presOf" srcId="{C7F1D15A-34FA-4A31-9457-1640B462917F}" destId="{A7FFCDB4-803C-417D-946D-0507A2725873}" srcOrd="0" destOrd="0" presId="urn:microsoft.com/office/officeart/2008/layout/HorizontalMultiLevelHierarchy"/>
    <dgm:cxn modelId="{DE545813-0BD7-4772-A40D-8D13820CC9F8}" srcId="{ED881B05-47E5-43D8-975E-83D98CFE3B83}" destId="{B1C20C6C-71CF-4A00-AEDA-56348A67AC7C}" srcOrd="6" destOrd="0" parTransId="{7F474D5E-7B76-432A-9090-1341F4947943}" sibTransId="{C4C4E01C-331A-481F-BF57-57F833371A55}"/>
    <dgm:cxn modelId="{99803A17-66F3-4220-8EE2-77C9B7B36352}" type="presOf" srcId="{01619002-D2BA-4B46-8BC4-C1B9B8EA6226}" destId="{22F788C0-D436-4BEB-AB66-521D5AC8DDE2}" srcOrd="0" destOrd="0" presId="urn:microsoft.com/office/officeart/2008/layout/HorizontalMultiLevelHierarchy"/>
    <dgm:cxn modelId="{D4DF4D1D-476D-411C-ACDA-517D848D33B2}" type="presOf" srcId="{E81F1F29-E4FD-4061-A792-6A533853238D}" destId="{07A23F73-3E77-405C-A9F2-55C6B6FF2C09}" srcOrd="1" destOrd="0" presId="urn:microsoft.com/office/officeart/2008/layout/HorizontalMultiLevelHierarchy"/>
    <dgm:cxn modelId="{84C65424-3C08-46AE-9D84-A23ADE9219A5}" type="presOf" srcId="{9B159107-EFA5-4DB4-9DBE-BE47C5A95A63}" destId="{94557D22-4734-45BF-9C38-B116D31FF98B}" srcOrd="0" destOrd="0" presId="urn:microsoft.com/office/officeart/2008/layout/HorizontalMultiLevelHierarchy"/>
    <dgm:cxn modelId="{E158F735-E5C6-4C4B-889B-FA01F64E6307}" type="presOf" srcId="{9BF525AA-3C67-4E67-9FF7-F9E7D239CA47}" destId="{B8F884B8-0FBD-46B1-85A4-209473112C60}" srcOrd="1" destOrd="0" presId="urn:microsoft.com/office/officeart/2008/layout/HorizontalMultiLevelHierarchy"/>
    <dgm:cxn modelId="{13BB715B-7F22-4093-AA76-4745B484BF24}" type="presOf" srcId="{C0DA9805-2004-4CBE-8A88-43EBDD9ECAD5}" destId="{5CB35C6E-DD71-4D09-9218-EE6D1084219B}" srcOrd="0" destOrd="0" presId="urn:microsoft.com/office/officeart/2008/layout/HorizontalMultiLevelHierarchy"/>
    <dgm:cxn modelId="{7D4E9A5C-77E4-4D94-B0E9-0FAC67A8423F}" type="presOf" srcId="{7F474D5E-7B76-432A-9090-1341F4947943}" destId="{81B858AA-D722-456D-953D-930A48D9FD80}" srcOrd="1" destOrd="0" presId="urn:microsoft.com/office/officeart/2008/layout/HorizontalMultiLevelHierarchy"/>
    <dgm:cxn modelId="{BCAC2942-180E-4B5B-A6BF-3E91FAE94A5B}" srcId="{ED881B05-47E5-43D8-975E-83D98CFE3B83}" destId="{A9E7106C-5F51-4740-9D3C-D3EDD4B9D970}" srcOrd="3" destOrd="0" parTransId="{C7F1D15A-34FA-4A31-9457-1640B462917F}" sibTransId="{5580A63D-BBA5-43CA-A865-5BF9B395EA7E}"/>
    <dgm:cxn modelId="{5DE4DB43-F577-4977-A93B-E1F2252177A6}" type="presOf" srcId="{E81F1F29-E4FD-4061-A792-6A533853238D}" destId="{13DAACB4-2F98-4CAC-A95D-6C05E18AF5A0}" srcOrd="0" destOrd="0" presId="urn:microsoft.com/office/officeart/2008/layout/HorizontalMultiLevelHierarchy"/>
    <dgm:cxn modelId="{F9AC1D44-D808-4687-9BDF-B7E9E307BA23}" type="presOf" srcId="{7C103659-E8C4-4F59-A076-040DF861AFAA}" destId="{7DEF7C5D-3320-4EAD-AE3E-D1E82FDAE5FD}" srcOrd="1" destOrd="0" presId="urn:microsoft.com/office/officeart/2008/layout/HorizontalMultiLevelHierarchy"/>
    <dgm:cxn modelId="{DDA3C365-8E98-4D39-9FDB-511E7C4BC1CB}" type="presOf" srcId="{ED881B05-47E5-43D8-975E-83D98CFE3B83}" destId="{FA82968F-A568-4AF3-B4F6-363123E4A701}" srcOrd="0" destOrd="0" presId="urn:microsoft.com/office/officeart/2008/layout/HorizontalMultiLevelHierarchy"/>
    <dgm:cxn modelId="{9BFBC947-BB94-4CBA-8C60-4D9282916FA6}" type="presOf" srcId="{D103CB47-5361-4B1D-AD67-4BEB69EC2468}" destId="{C2335C98-70E2-4FBF-9295-80982AC1EDD1}" srcOrd="1" destOrd="0" presId="urn:microsoft.com/office/officeart/2008/layout/HorizontalMultiLevelHierarchy"/>
    <dgm:cxn modelId="{25A8DB4B-126F-4563-A521-B625D40C8F3C}" type="presOf" srcId="{C7F1D15A-34FA-4A31-9457-1640B462917F}" destId="{D113FBAE-21AC-4D93-BCEB-E6F798F4729A}" srcOrd="1" destOrd="0" presId="urn:microsoft.com/office/officeart/2008/layout/HorizontalMultiLevelHierarchy"/>
    <dgm:cxn modelId="{4E00216D-E284-49FD-95D4-1A8E723B4311}" type="presOf" srcId="{41951D98-4FEC-4590-A182-F8F2BD6AA24B}" destId="{4F7D3D48-6171-490B-8CB4-C29EFC09B43D}" srcOrd="0" destOrd="0" presId="urn:microsoft.com/office/officeart/2008/layout/HorizontalMultiLevelHierarchy"/>
    <dgm:cxn modelId="{BC0D2E54-B55F-4A79-A75B-BBC13F541DE7}" type="presOf" srcId="{9B159107-EFA5-4DB4-9DBE-BE47C5A95A63}" destId="{F2955D5E-0CD5-4D86-9140-EF53355346DF}" srcOrd="1" destOrd="0" presId="urn:microsoft.com/office/officeart/2008/layout/HorizontalMultiLevelHierarchy"/>
    <dgm:cxn modelId="{F28C5B76-2898-4262-8670-0572D55D2036}" type="presOf" srcId="{76C9938B-13FF-415E-9B9B-0660A6CB2926}" destId="{87618CE2-55E7-4AA6-AC94-317A47B71BD9}" srcOrd="0" destOrd="0" presId="urn:microsoft.com/office/officeart/2008/layout/HorizontalMultiLevelHierarchy"/>
    <dgm:cxn modelId="{61632457-B927-4CD7-BC58-EB6A4A022B15}" srcId="{BA24AB59-78D8-4D47-8859-19C1F3A3C5EF}" destId="{ED881B05-47E5-43D8-975E-83D98CFE3B83}" srcOrd="0" destOrd="0" parTransId="{027AF183-3BD9-4D2F-B715-346A825273DD}" sibTransId="{DCA547A6-6D4C-48C8-82C1-FE77DE401E3E}"/>
    <dgm:cxn modelId="{CB96837E-873B-4CC0-81EF-E140B7973794}" type="presOf" srcId="{F5C1D919-358A-4AFE-BFF9-E9C27BDCE02B}" destId="{8ACFC2BA-7015-4A7C-B1D3-2C6D2B4EA631}" srcOrd="0" destOrd="0" presId="urn:microsoft.com/office/officeart/2008/layout/HorizontalMultiLevelHierarchy"/>
    <dgm:cxn modelId="{3543B080-8E3E-480D-8D30-465BAA90B508}" srcId="{C0DA9805-2004-4CBE-8A88-43EBDD9ECAD5}" destId="{01619002-D2BA-4B46-8BC4-C1B9B8EA6226}" srcOrd="1" destOrd="0" parTransId="{9B159107-EFA5-4DB4-9DBE-BE47C5A95A63}" sibTransId="{9FAD413E-BA21-4324-B66C-AC73B4695BB7}"/>
    <dgm:cxn modelId="{235CC686-0C30-4CCA-BEED-F14E0A23D1FE}" srcId="{C0DA9805-2004-4CBE-8A88-43EBDD9ECAD5}" destId="{EC3EC337-35F3-4F9D-8956-30D2381661D4}" srcOrd="0" destOrd="0" parTransId="{41951D98-4FEC-4590-A182-F8F2BD6AA24B}" sibTransId="{345769A1-5015-45CF-82B6-891138BBCF11}"/>
    <dgm:cxn modelId="{0B50A487-7EEF-4E97-9721-AFEBFE6E3E73}" type="presOf" srcId="{EC3EC337-35F3-4F9D-8956-30D2381661D4}" destId="{F577A5DE-2DC6-4221-B4D9-7599993F012F}" srcOrd="0" destOrd="0" presId="urn:microsoft.com/office/officeart/2008/layout/HorizontalMultiLevelHierarchy"/>
    <dgm:cxn modelId="{9EC5648B-F8CA-4DA2-970E-D3D4B3BF09F9}" srcId="{ED881B05-47E5-43D8-975E-83D98CFE3B83}" destId="{A3CDBFBC-4DDF-4BBF-AC5B-F3B76DF8177C}" srcOrd="2" destOrd="0" parTransId="{9BF525AA-3C67-4E67-9FF7-F9E7D239CA47}" sibTransId="{720AF16E-72D3-4658-A4BA-D48B64E0A105}"/>
    <dgm:cxn modelId="{AC820291-05AA-4972-B8A0-39CEE032E620}" type="presOf" srcId="{D103CB47-5361-4B1D-AD67-4BEB69EC2468}" destId="{BDDFD363-FE1E-4F6C-AE14-60A47EB78049}" srcOrd="0" destOrd="0" presId="urn:microsoft.com/office/officeart/2008/layout/HorizontalMultiLevelHierarchy"/>
    <dgm:cxn modelId="{2D3AD592-27B6-4F27-8DBA-8AE2766DCFCD}" type="presOf" srcId="{B1C20C6C-71CF-4A00-AEDA-56348A67AC7C}" destId="{DCE56646-D281-4C25-8D3F-740CAF0AF357}" srcOrd="0" destOrd="0" presId="urn:microsoft.com/office/officeart/2008/layout/HorizontalMultiLevelHierarchy"/>
    <dgm:cxn modelId="{E23C79A0-5EAE-4C02-B277-2E14F7C2FD0A}" srcId="{ED881B05-47E5-43D8-975E-83D98CFE3B83}" destId="{2B7526AB-9468-425B-8B51-7C69778273E6}" srcOrd="5" destOrd="0" parTransId="{7C103659-E8C4-4F59-A076-040DF861AFAA}" sibTransId="{A8437F9D-8043-4DAF-B057-C34F744E61B6}"/>
    <dgm:cxn modelId="{79102AAA-B943-4F78-932B-7A1C4E1015F1}" type="presOf" srcId="{A3CDBFBC-4DDF-4BBF-AC5B-F3B76DF8177C}" destId="{3A6CA2BD-DEAF-4896-A6BF-CBEC0C7584E6}" srcOrd="0" destOrd="0" presId="urn:microsoft.com/office/officeart/2008/layout/HorizontalMultiLevelHierarchy"/>
    <dgm:cxn modelId="{C2B057B0-D1FC-4348-A3FC-8AB020454C8E}" srcId="{C0DA9805-2004-4CBE-8A88-43EBDD9ECAD5}" destId="{4039B04B-C0A1-441B-B4F1-010DD9D1ED07}" srcOrd="2" destOrd="0" parTransId="{D103CB47-5361-4B1D-AD67-4BEB69EC2468}" sibTransId="{4D6CF82B-9FCF-4CBC-AC71-9912F93861AA}"/>
    <dgm:cxn modelId="{97E205B4-C4EA-4BC6-BEBE-1376CEA215F7}" type="presOf" srcId="{76C9938B-13FF-415E-9B9B-0660A6CB2926}" destId="{694C6857-0D5E-4343-9633-12BC5D0B4AC5}" srcOrd="1" destOrd="0" presId="urn:microsoft.com/office/officeart/2008/layout/HorizontalMultiLevelHierarchy"/>
    <dgm:cxn modelId="{139D59C8-BE45-4F4A-B539-5E4DEBEC6956}" type="presOf" srcId="{C939FCEF-028C-4536-9CEC-B0B90F2D96FF}" destId="{1C630C65-813E-422B-BDA0-EEFE1C6E1147}" srcOrd="0" destOrd="0" presId="urn:microsoft.com/office/officeart/2008/layout/HorizontalMultiLevelHierarchy"/>
    <dgm:cxn modelId="{285CB5CC-BED9-40D3-8107-D61120087C3F}" type="presOf" srcId="{A1259210-2F1E-46EC-9D88-D30CE4CA56F9}" destId="{53E0AF5B-DF8B-4CE2-94FA-CFA81C1DA46B}" srcOrd="0" destOrd="0" presId="urn:microsoft.com/office/officeart/2008/layout/HorizontalMultiLevelHierarchy"/>
    <dgm:cxn modelId="{89A96CD1-9ED1-4852-AEB2-622AF5AD6735}" type="presOf" srcId="{4039B04B-C0A1-441B-B4F1-010DD9D1ED07}" destId="{FFF8BB3E-A4AD-49DF-BB60-FDD3199F362C}" srcOrd="0" destOrd="0" presId="urn:microsoft.com/office/officeart/2008/layout/HorizontalMultiLevelHierarchy"/>
    <dgm:cxn modelId="{AD523BD4-BF5E-486A-ACED-09C2630BCD20}" srcId="{ED881B05-47E5-43D8-975E-83D98CFE3B83}" destId="{A1259210-2F1E-46EC-9D88-D30CE4CA56F9}" srcOrd="4" destOrd="0" parTransId="{76C9938B-13FF-415E-9B9B-0660A6CB2926}" sibTransId="{D4DFB781-1A39-4D0D-8295-CE227C815E98}"/>
    <dgm:cxn modelId="{D063F8D6-D49C-4A37-96CA-6724FB7E02B6}" type="presOf" srcId="{C939FCEF-028C-4536-9CEC-B0B90F2D96FF}" destId="{DD980A1D-DDF8-4F77-BA8A-1D0FBF977886}" srcOrd="1" destOrd="0" presId="urn:microsoft.com/office/officeart/2008/layout/HorizontalMultiLevelHierarchy"/>
    <dgm:cxn modelId="{83C45AD7-CB4D-4BA0-99BF-324C79F90F0F}" type="presOf" srcId="{A9E7106C-5F51-4740-9D3C-D3EDD4B9D970}" destId="{9420BC1E-79F5-43EF-A73F-92448F7036AD}" srcOrd="0" destOrd="0" presId="urn:microsoft.com/office/officeart/2008/layout/HorizontalMultiLevelHierarchy"/>
    <dgm:cxn modelId="{0202E2DB-DA39-4A81-A2D6-F9045BD72AFB}" type="presOf" srcId="{2B7526AB-9468-425B-8B51-7C69778273E6}" destId="{3D162F22-8CC3-4817-9666-CE84CEF9A6E9}" srcOrd="0" destOrd="0" presId="urn:microsoft.com/office/officeart/2008/layout/HorizontalMultiLevelHierarchy"/>
    <dgm:cxn modelId="{F8BE95E1-AD24-4BEE-B2B3-85FCFFF4FDA8}" srcId="{ED881B05-47E5-43D8-975E-83D98CFE3B83}" destId="{F5C1D919-358A-4AFE-BFF9-E9C27BDCE02B}" srcOrd="1" destOrd="0" parTransId="{C939FCEF-028C-4536-9CEC-B0B90F2D96FF}" sibTransId="{6CB3FC66-5D6F-4DA2-88FF-40D81106FC45}"/>
    <dgm:cxn modelId="{816553E3-49EC-41EF-AEA8-F0221EEFC2B3}" srcId="{ED881B05-47E5-43D8-975E-83D98CFE3B83}" destId="{C0DA9805-2004-4CBE-8A88-43EBDD9ECAD5}" srcOrd="0" destOrd="0" parTransId="{E81F1F29-E4FD-4061-A792-6A533853238D}" sibTransId="{7823EFA8-8431-4971-B0AB-E59FBC55F338}"/>
    <dgm:cxn modelId="{821192E7-B67F-419F-BDF2-AD1D40516FD3}" type="presOf" srcId="{BA24AB59-78D8-4D47-8859-19C1F3A3C5EF}" destId="{63AD796E-E6DF-4DBE-A2D6-78A2A4706E31}" srcOrd="0" destOrd="0" presId="urn:microsoft.com/office/officeart/2008/layout/HorizontalMultiLevelHierarchy"/>
    <dgm:cxn modelId="{0E5974F1-B08E-49E6-953A-1718DDEAD77D}" type="presOf" srcId="{7F474D5E-7B76-432A-9090-1341F4947943}" destId="{45932FF7-E4C7-40A7-87A0-F668E95A708D}" srcOrd="0" destOrd="0" presId="urn:microsoft.com/office/officeart/2008/layout/HorizontalMultiLevelHierarchy"/>
    <dgm:cxn modelId="{F52CC4F5-1AF8-47BC-AF3F-F76C0D161D2F}" type="presOf" srcId="{9BF525AA-3C67-4E67-9FF7-F9E7D239CA47}" destId="{A51C3439-FCD6-45C6-8BCA-AA5542C65DF7}" srcOrd="0" destOrd="0" presId="urn:microsoft.com/office/officeart/2008/layout/HorizontalMultiLevelHierarchy"/>
    <dgm:cxn modelId="{41768EB0-B03B-4B8E-B899-42963B70A164}" type="presParOf" srcId="{63AD796E-E6DF-4DBE-A2D6-78A2A4706E31}" destId="{A220EA6F-CFC0-4B88-9D41-F6E7CF9BECEC}" srcOrd="0" destOrd="0" presId="urn:microsoft.com/office/officeart/2008/layout/HorizontalMultiLevelHierarchy"/>
    <dgm:cxn modelId="{501DD68C-F188-46FC-867F-6C4A1ECD4B79}" type="presParOf" srcId="{A220EA6F-CFC0-4B88-9D41-F6E7CF9BECEC}" destId="{FA82968F-A568-4AF3-B4F6-363123E4A701}" srcOrd="0" destOrd="0" presId="urn:microsoft.com/office/officeart/2008/layout/HorizontalMultiLevelHierarchy"/>
    <dgm:cxn modelId="{298D84FD-1174-4582-B9DF-DB229A446E12}" type="presParOf" srcId="{A220EA6F-CFC0-4B88-9D41-F6E7CF9BECEC}" destId="{2079595E-36EF-47CD-8114-794C210BEBA0}" srcOrd="1" destOrd="0" presId="urn:microsoft.com/office/officeart/2008/layout/HorizontalMultiLevelHierarchy"/>
    <dgm:cxn modelId="{1B45170D-0C29-4B5E-82F2-93BFB09F7D8E}" type="presParOf" srcId="{2079595E-36EF-47CD-8114-794C210BEBA0}" destId="{13DAACB4-2F98-4CAC-A95D-6C05E18AF5A0}" srcOrd="0" destOrd="0" presId="urn:microsoft.com/office/officeart/2008/layout/HorizontalMultiLevelHierarchy"/>
    <dgm:cxn modelId="{BCAF1387-F298-4FF6-B93B-C5248B386D1E}" type="presParOf" srcId="{13DAACB4-2F98-4CAC-A95D-6C05E18AF5A0}" destId="{07A23F73-3E77-405C-A9F2-55C6B6FF2C09}" srcOrd="0" destOrd="0" presId="urn:microsoft.com/office/officeart/2008/layout/HorizontalMultiLevelHierarchy"/>
    <dgm:cxn modelId="{DCDE3932-E96F-485B-9560-4D65420C2276}" type="presParOf" srcId="{2079595E-36EF-47CD-8114-794C210BEBA0}" destId="{8C65600C-3248-4385-BC0B-58B355BC4458}" srcOrd="1" destOrd="0" presId="urn:microsoft.com/office/officeart/2008/layout/HorizontalMultiLevelHierarchy"/>
    <dgm:cxn modelId="{6A204D59-75C9-47B4-A375-310F13227C3D}" type="presParOf" srcId="{8C65600C-3248-4385-BC0B-58B355BC4458}" destId="{5CB35C6E-DD71-4D09-9218-EE6D1084219B}" srcOrd="0" destOrd="0" presId="urn:microsoft.com/office/officeart/2008/layout/HorizontalMultiLevelHierarchy"/>
    <dgm:cxn modelId="{07CDAFC7-0A9F-4DF4-A5DE-1377BE97C9C4}" type="presParOf" srcId="{8C65600C-3248-4385-BC0B-58B355BC4458}" destId="{E0F7AFAE-900B-49CA-933B-EFABB824F92D}" srcOrd="1" destOrd="0" presId="urn:microsoft.com/office/officeart/2008/layout/HorizontalMultiLevelHierarchy"/>
    <dgm:cxn modelId="{AE3BFC5A-0451-4341-810A-BE309692E0CC}" type="presParOf" srcId="{E0F7AFAE-900B-49CA-933B-EFABB824F92D}" destId="{4F7D3D48-6171-490B-8CB4-C29EFC09B43D}" srcOrd="0" destOrd="0" presId="urn:microsoft.com/office/officeart/2008/layout/HorizontalMultiLevelHierarchy"/>
    <dgm:cxn modelId="{2FE65BB7-7AB1-49C7-98D0-C17A92AB9CBE}" type="presParOf" srcId="{4F7D3D48-6171-490B-8CB4-C29EFC09B43D}" destId="{DF92C63B-A8F3-46A2-94DA-F7C22B2EADC4}" srcOrd="0" destOrd="0" presId="urn:microsoft.com/office/officeart/2008/layout/HorizontalMultiLevelHierarchy"/>
    <dgm:cxn modelId="{4D904961-7D74-441C-91C3-6572635EBE97}" type="presParOf" srcId="{E0F7AFAE-900B-49CA-933B-EFABB824F92D}" destId="{8A09F370-4525-4762-89CB-B7145FB83306}" srcOrd="1" destOrd="0" presId="urn:microsoft.com/office/officeart/2008/layout/HorizontalMultiLevelHierarchy"/>
    <dgm:cxn modelId="{0533CF28-857F-470A-A9CD-F54DF36DF842}" type="presParOf" srcId="{8A09F370-4525-4762-89CB-B7145FB83306}" destId="{F577A5DE-2DC6-4221-B4D9-7599993F012F}" srcOrd="0" destOrd="0" presId="urn:microsoft.com/office/officeart/2008/layout/HorizontalMultiLevelHierarchy"/>
    <dgm:cxn modelId="{7710AF3C-D31E-4CE0-AF4C-B48658B0AAC0}" type="presParOf" srcId="{8A09F370-4525-4762-89CB-B7145FB83306}" destId="{C2370532-D133-4747-B544-89FB7272F381}" srcOrd="1" destOrd="0" presId="urn:microsoft.com/office/officeart/2008/layout/HorizontalMultiLevelHierarchy"/>
    <dgm:cxn modelId="{EEBB0BEB-5BE0-4F34-917F-90F5B43BA492}" type="presParOf" srcId="{E0F7AFAE-900B-49CA-933B-EFABB824F92D}" destId="{94557D22-4734-45BF-9C38-B116D31FF98B}" srcOrd="2" destOrd="0" presId="urn:microsoft.com/office/officeart/2008/layout/HorizontalMultiLevelHierarchy"/>
    <dgm:cxn modelId="{4CB522C9-7077-4800-A347-4B6814180BA3}" type="presParOf" srcId="{94557D22-4734-45BF-9C38-B116D31FF98B}" destId="{F2955D5E-0CD5-4D86-9140-EF53355346DF}" srcOrd="0" destOrd="0" presId="urn:microsoft.com/office/officeart/2008/layout/HorizontalMultiLevelHierarchy"/>
    <dgm:cxn modelId="{660DE1C8-9BA1-4F44-A6D2-EC09BC04413B}" type="presParOf" srcId="{E0F7AFAE-900B-49CA-933B-EFABB824F92D}" destId="{32D5D21C-EAAE-4C84-9244-092410609703}" srcOrd="3" destOrd="0" presId="urn:microsoft.com/office/officeart/2008/layout/HorizontalMultiLevelHierarchy"/>
    <dgm:cxn modelId="{9FE316A7-4A2B-4CE4-AB27-108C27072EA2}" type="presParOf" srcId="{32D5D21C-EAAE-4C84-9244-092410609703}" destId="{22F788C0-D436-4BEB-AB66-521D5AC8DDE2}" srcOrd="0" destOrd="0" presId="urn:microsoft.com/office/officeart/2008/layout/HorizontalMultiLevelHierarchy"/>
    <dgm:cxn modelId="{403C5B3F-5608-430B-9A8F-8811A368106E}" type="presParOf" srcId="{32D5D21C-EAAE-4C84-9244-092410609703}" destId="{6A4C018E-02F8-489A-8A1C-7258EB33731F}" srcOrd="1" destOrd="0" presId="urn:microsoft.com/office/officeart/2008/layout/HorizontalMultiLevelHierarchy"/>
    <dgm:cxn modelId="{A0BA542F-311F-4456-A403-4018280B0A14}" type="presParOf" srcId="{E0F7AFAE-900B-49CA-933B-EFABB824F92D}" destId="{BDDFD363-FE1E-4F6C-AE14-60A47EB78049}" srcOrd="4" destOrd="0" presId="urn:microsoft.com/office/officeart/2008/layout/HorizontalMultiLevelHierarchy"/>
    <dgm:cxn modelId="{9B9721E2-A94E-460D-B80E-48470AAAFC6B}" type="presParOf" srcId="{BDDFD363-FE1E-4F6C-AE14-60A47EB78049}" destId="{C2335C98-70E2-4FBF-9295-80982AC1EDD1}" srcOrd="0" destOrd="0" presId="urn:microsoft.com/office/officeart/2008/layout/HorizontalMultiLevelHierarchy"/>
    <dgm:cxn modelId="{F763BCC3-9974-4138-A3E7-3FC95DE858C0}" type="presParOf" srcId="{E0F7AFAE-900B-49CA-933B-EFABB824F92D}" destId="{F603A7B0-9AF5-4941-913C-0C8907AF3A59}" srcOrd="5" destOrd="0" presId="urn:microsoft.com/office/officeart/2008/layout/HorizontalMultiLevelHierarchy"/>
    <dgm:cxn modelId="{04405121-61BF-47C5-AF1C-DA5ECC627F39}" type="presParOf" srcId="{F603A7B0-9AF5-4941-913C-0C8907AF3A59}" destId="{FFF8BB3E-A4AD-49DF-BB60-FDD3199F362C}" srcOrd="0" destOrd="0" presId="urn:microsoft.com/office/officeart/2008/layout/HorizontalMultiLevelHierarchy"/>
    <dgm:cxn modelId="{3224D8F2-9B48-4D73-94DB-9516C3F47EB7}" type="presParOf" srcId="{F603A7B0-9AF5-4941-913C-0C8907AF3A59}" destId="{B905D0C8-1A85-43DC-A47E-3D8CBCB6FD2C}" srcOrd="1" destOrd="0" presId="urn:microsoft.com/office/officeart/2008/layout/HorizontalMultiLevelHierarchy"/>
    <dgm:cxn modelId="{463D1348-BC57-4E98-9F41-F4017FE4E8D7}" type="presParOf" srcId="{2079595E-36EF-47CD-8114-794C210BEBA0}" destId="{1C630C65-813E-422B-BDA0-EEFE1C6E1147}" srcOrd="2" destOrd="0" presId="urn:microsoft.com/office/officeart/2008/layout/HorizontalMultiLevelHierarchy"/>
    <dgm:cxn modelId="{94F29BBE-1AAA-48A1-A22D-D7619238EDA0}" type="presParOf" srcId="{1C630C65-813E-422B-BDA0-EEFE1C6E1147}" destId="{DD980A1D-DDF8-4F77-BA8A-1D0FBF977886}" srcOrd="0" destOrd="0" presId="urn:microsoft.com/office/officeart/2008/layout/HorizontalMultiLevelHierarchy"/>
    <dgm:cxn modelId="{A0FC8454-D403-46B3-8C10-D546BCAC358B}" type="presParOf" srcId="{2079595E-36EF-47CD-8114-794C210BEBA0}" destId="{F03FDA81-5FB6-4B11-98A0-073D59B1D434}" srcOrd="3" destOrd="0" presId="urn:microsoft.com/office/officeart/2008/layout/HorizontalMultiLevelHierarchy"/>
    <dgm:cxn modelId="{E123B1FF-E4C4-4AC7-A638-E6269E19CB1E}" type="presParOf" srcId="{F03FDA81-5FB6-4B11-98A0-073D59B1D434}" destId="{8ACFC2BA-7015-4A7C-B1D3-2C6D2B4EA631}" srcOrd="0" destOrd="0" presId="urn:microsoft.com/office/officeart/2008/layout/HorizontalMultiLevelHierarchy"/>
    <dgm:cxn modelId="{50EB52BD-9780-48EB-883F-8407E640CB3E}" type="presParOf" srcId="{F03FDA81-5FB6-4B11-98A0-073D59B1D434}" destId="{D84D4B03-64A6-4017-A29F-1DD0D367816D}" srcOrd="1" destOrd="0" presId="urn:microsoft.com/office/officeart/2008/layout/HorizontalMultiLevelHierarchy"/>
    <dgm:cxn modelId="{84BD29AE-EB62-4943-AB48-ACE4DBDDDE31}" type="presParOf" srcId="{2079595E-36EF-47CD-8114-794C210BEBA0}" destId="{A51C3439-FCD6-45C6-8BCA-AA5542C65DF7}" srcOrd="4" destOrd="0" presId="urn:microsoft.com/office/officeart/2008/layout/HorizontalMultiLevelHierarchy"/>
    <dgm:cxn modelId="{77D0E6C8-36BE-4757-997A-A26FF4423F99}" type="presParOf" srcId="{A51C3439-FCD6-45C6-8BCA-AA5542C65DF7}" destId="{B8F884B8-0FBD-46B1-85A4-209473112C60}" srcOrd="0" destOrd="0" presId="urn:microsoft.com/office/officeart/2008/layout/HorizontalMultiLevelHierarchy"/>
    <dgm:cxn modelId="{D7E7F022-6375-4ADC-A776-6134184311A3}" type="presParOf" srcId="{2079595E-36EF-47CD-8114-794C210BEBA0}" destId="{83A05CD6-5988-4511-A96F-25D57F4050BE}" srcOrd="5" destOrd="0" presId="urn:microsoft.com/office/officeart/2008/layout/HorizontalMultiLevelHierarchy"/>
    <dgm:cxn modelId="{1A8FE0F0-A713-413F-B9B0-FA3E8A7B567D}" type="presParOf" srcId="{83A05CD6-5988-4511-A96F-25D57F4050BE}" destId="{3A6CA2BD-DEAF-4896-A6BF-CBEC0C7584E6}" srcOrd="0" destOrd="0" presId="urn:microsoft.com/office/officeart/2008/layout/HorizontalMultiLevelHierarchy"/>
    <dgm:cxn modelId="{190C2A22-A03E-4483-93ED-667FB7608136}" type="presParOf" srcId="{83A05CD6-5988-4511-A96F-25D57F4050BE}" destId="{CAF6173C-319D-42B6-84B4-CDA6E51B283E}" srcOrd="1" destOrd="0" presId="urn:microsoft.com/office/officeart/2008/layout/HorizontalMultiLevelHierarchy"/>
    <dgm:cxn modelId="{C0F65954-6286-41BB-9600-8A0C877C3BEF}" type="presParOf" srcId="{2079595E-36EF-47CD-8114-794C210BEBA0}" destId="{A7FFCDB4-803C-417D-946D-0507A2725873}" srcOrd="6" destOrd="0" presId="urn:microsoft.com/office/officeart/2008/layout/HorizontalMultiLevelHierarchy"/>
    <dgm:cxn modelId="{30FC2053-CF0B-40A5-9388-7741FD4CD975}" type="presParOf" srcId="{A7FFCDB4-803C-417D-946D-0507A2725873}" destId="{D113FBAE-21AC-4D93-BCEB-E6F798F4729A}" srcOrd="0" destOrd="0" presId="urn:microsoft.com/office/officeart/2008/layout/HorizontalMultiLevelHierarchy"/>
    <dgm:cxn modelId="{6D2DEB24-D90D-4D0A-8ADA-D569ADD0A290}" type="presParOf" srcId="{2079595E-36EF-47CD-8114-794C210BEBA0}" destId="{9F1F60E3-A207-4ED0-AD08-943C27BC5EAF}" srcOrd="7" destOrd="0" presId="urn:microsoft.com/office/officeart/2008/layout/HorizontalMultiLevelHierarchy"/>
    <dgm:cxn modelId="{49BEC061-B3AB-4961-BF3B-2262BDE9115B}" type="presParOf" srcId="{9F1F60E3-A207-4ED0-AD08-943C27BC5EAF}" destId="{9420BC1E-79F5-43EF-A73F-92448F7036AD}" srcOrd="0" destOrd="0" presId="urn:microsoft.com/office/officeart/2008/layout/HorizontalMultiLevelHierarchy"/>
    <dgm:cxn modelId="{FDF5A252-513E-41B8-A63E-43C2BD6B5FDC}" type="presParOf" srcId="{9F1F60E3-A207-4ED0-AD08-943C27BC5EAF}" destId="{A444BEA3-1D95-41B5-B023-067BD81DBD69}" srcOrd="1" destOrd="0" presId="urn:microsoft.com/office/officeart/2008/layout/HorizontalMultiLevelHierarchy"/>
    <dgm:cxn modelId="{BF2EEE51-8562-4F00-B117-A497603FC0F5}" type="presParOf" srcId="{2079595E-36EF-47CD-8114-794C210BEBA0}" destId="{87618CE2-55E7-4AA6-AC94-317A47B71BD9}" srcOrd="8" destOrd="0" presId="urn:microsoft.com/office/officeart/2008/layout/HorizontalMultiLevelHierarchy"/>
    <dgm:cxn modelId="{59E82545-5D50-4E11-BFE6-6112A363524F}" type="presParOf" srcId="{87618CE2-55E7-4AA6-AC94-317A47B71BD9}" destId="{694C6857-0D5E-4343-9633-12BC5D0B4AC5}" srcOrd="0" destOrd="0" presId="urn:microsoft.com/office/officeart/2008/layout/HorizontalMultiLevelHierarchy"/>
    <dgm:cxn modelId="{0D50B985-79A3-4CE2-A2BF-01251FE3AE0B}" type="presParOf" srcId="{2079595E-36EF-47CD-8114-794C210BEBA0}" destId="{3946BDAF-ABD8-4F1D-97D2-A985CF0F218A}" srcOrd="9" destOrd="0" presId="urn:microsoft.com/office/officeart/2008/layout/HorizontalMultiLevelHierarchy"/>
    <dgm:cxn modelId="{60A2CEB1-3D51-4683-A37E-171B9D4C7739}" type="presParOf" srcId="{3946BDAF-ABD8-4F1D-97D2-A985CF0F218A}" destId="{53E0AF5B-DF8B-4CE2-94FA-CFA81C1DA46B}" srcOrd="0" destOrd="0" presId="urn:microsoft.com/office/officeart/2008/layout/HorizontalMultiLevelHierarchy"/>
    <dgm:cxn modelId="{6EB7ECA5-0267-4960-90EB-B6E05200AFAB}" type="presParOf" srcId="{3946BDAF-ABD8-4F1D-97D2-A985CF0F218A}" destId="{C91EDE16-218F-4531-8B7E-4A38F3BD0687}" srcOrd="1" destOrd="0" presId="urn:microsoft.com/office/officeart/2008/layout/HorizontalMultiLevelHierarchy"/>
    <dgm:cxn modelId="{76F13FA0-BDA5-46A7-A4CB-D1483EB4160D}" type="presParOf" srcId="{2079595E-36EF-47CD-8114-794C210BEBA0}" destId="{118EE949-41F8-436F-8487-9D4FA4B59886}" srcOrd="10" destOrd="0" presId="urn:microsoft.com/office/officeart/2008/layout/HorizontalMultiLevelHierarchy"/>
    <dgm:cxn modelId="{B12D4280-0B6B-4F26-95A9-B1E7B75B363B}" type="presParOf" srcId="{118EE949-41F8-436F-8487-9D4FA4B59886}" destId="{7DEF7C5D-3320-4EAD-AE3E-D1E82FDAE5FD}" srcOrd="0" destOrd="0" presId="urn:microsoft.com/office/officeart/2008/layout/HorizontalMultiLevelHierarchy"/>
    <dgm:cxn modelId="{9C6B2949-958C-400B-9D9D-159ED6A45C0C}" type="presParOf" srcId="{2079595E-36EF-47CD-8114-794C210BEBA0}" destId="{625BB64E-34E4-4431-B817-E7D7BA5D4A43}" srcOrd="11" destOrd="0" presId="urn:microsoft.com/office/officeart/2008/layout/HorizontalMultiLevelHierarchy"/>
    <dgm:cxn modelId="{B1056D0C-8BB0-4B9A-AAF4-21CBE4DE50CC}" type="presParOf" srcId="{625BB64E-34E4-4431-B817-E7D7BA5D4A43}" destId="{3D162F22-8CC3-4817-9666-CE84CEF9A6E9}" srcOrd="0" destOrd="0" presId="urn:microsoft.com/office/officeart/2008/layout/HorizontalMultiLevelHierarchy"/>
    <dgm:cxn modelId="{92D0038D-C767-4BBD-8FE7-D0C30F6A0527}" type="presParOf" srcId="{625BB64E-34E4-4431-B817-E7D7BA5D4A43}" destId="{468C7F7E-482D-4F40-A5ED-E91F65C82BF2}" srcOrd="1" destOrd="0" presId="urn:microsoft.com/office/officeart/2008/layout/HorizontalMultiLevelHierarchy"/>
    <dgm:cxn modelId="{4F9602E3-ECD7-40A4-9A1E-0F6DB04EF26B}" type="presParOf" srcId="{2079595E-36EF-47CD-8114-794C210BEBA0}" destId="{45932FF7-E4C7-40A7-87A0-F668E95A708D}" srcOrd="12" destOrd="0" presId="urn:microsoft.com/office/officeart/2008/layout/HorizontalMultiLevelHierarchy"/>
    <dgm:cxn modelId="{4F94CBFF-40A4-4B28-B918-E8C91B5D00A8}" type="presParOf" srcId="{45932FF7-E4C7-40A7-87A0-F668E95A708D}" destId="{81B858AA-D722-456D-953D-930A48D9FD80}" srcOrd="0" destOrd="0" presId="urn:microsoft.com/office/officeart/2008/layout/HorizontalMultiLevelHierarchy"/>
    <dgm:cxn modelId="{C4E286B0-07DA-40DB-932F-1A000EA082F5}" type="presParOf" srcId="{2079595E-36EF-47CD-8114-794C210BEBA0}" destId="{5F95D66C-D23A-4980-BF4C-353B8A930AE3}" srcOrd="13" destOrd="0" presId="urn:microsoft.com/office/officeart/2008/layout/HorizontalMultiLevelHierarchy"/>
    <dgm:cxn modelId="{57CBE625-E6F1-483B-A758-68ADB04A29C5}" type="presParOf" srcId="{5F95D66C-D23A-4980-BF4C-353B8A930AE3}" destId="{DCE56646-D281-4C25-8D3F-740CAF0AF357}" srcOrd="0" destOrd="0" presId="urn:microsoft.com/office/officeart/2008/layout/HorizontalMultiLevelHierarchy"/>
    <dgm:cxn modelId="{74205E01-3C22-4B0E-9B0A-42DF7FC83372}" type="presParOf" srcId="{5F95D66C-D23A-4980-BF4C-353B8A930AE3}" destId="{ED8577B9-BCBE-4A00-8889-EC4C70F3A2F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C12781-C104-4D8D-B4E0-56D609A6BECC}"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tr-TR"/>
        </a:p>
      </dgm:t>
    </dgm:pt>
    <dgm:pt modelId="{988AC97C-5FA9-4D86-BE73-53BA8803CFE5}">
      <dgm:prSet phldrT="[Metin]"/>
      <dgm:spPr/>
      <dgm:t>
        <a:bodyPr/>
        <a:lstStyle/>
        <a:p>
          <a:r>
            <a:rPr lang="tr-TR"/>
            <a:t>Borç İlişkisinin Unsurları</a:t>
          </a:r>
        </a:p>
      </dgm:t>
    </dgm:pt>
    <dgm:pt modelId="{7C1D9675-D8B8-47E8-96A6-3158A5205771}" type="parTrans" cxnId="{86EAB722-41EC-48D9-9105-B3AE4C6F9C8D}">
      <dgm:prSet/>
      <dgm:spPr/>
      <dgm:t>
        <a:bodyPr/>
        <a:lstStyle/>
        <a:p>
          <a:endParaRPr lang="tr-TR"/>
        </a:p>
      </dgm:t>
    </dgm:pt>
    <dgm:pt modelId="{588A613B-FAF5-46E0-A7E6-EA9FAA9489DC}" type="sibTrans" cxnId="{86EAB722-41EC-48D9-9105-B3AE4C6F9C8D}">
      <dgm:prSet/>
      <dgm:spPr/>
      <dgm:t>
        <a:bodyPr/>
        <a:lstStyle/>
        <a:p>
          <a:endParaRPr lang="tr-TR"/>
        </a:p>
      </dgm:t>
    </dgm:pt>
    <dgm:pt modelId="{B95E4662-A7B2-4195-B946-32C642282048}">
      <dgm:prSet phldrT="[Metin]"/>
      <dgm:spPr/>
      <dgm:t>
        <a:bodyPr/>
        <a:lstStyle/>
        <a:p>
          <a:r>
            <a:rPr lang="tr-TR"/>
            <a:t>Alacaklı</a:t>
          </a:r>
        </a:p>
      </dgm:t>
    </dgm:pt>
    <dgm:pt modelId="{91087549-3299-4A22-877A-6A20ABF247C3}" type="parTrans" cxnId="{BE7831A0-ECDE-48D8-A857-D5F4D1FD0B36}">
      <dgm:prSet/>
      <dgm:spPr/>
      <dgm:t>
        <a:bodyPr/>
        <a:lstStyle/>
        <a:p>
          <a:endParaRPr lang="tr-TR"/>
        </a:p>
      </dgm:t>
    </dgm:pt>
    <dgm:pt modelId="{4F5A5BBE-7BA9-4C50-9508-FFC75BA89FAA}" type="sibTrans" cxnId="{BE7831A0-ECDE-48D8-A857-D5F4D1FD0B36}">
      <dgm:prSet/>
      <dgm:spPr/>
      <dgm:t>
        <a:bodyPr/>
        <a:lstStyle/>
        <a:p>
          <a:endParaRPr lang="tr-TR"/>
        </a:p>
      </dgm:t>
    </dgm:pt>
    <dgm:pt modelId="{7EE3A32B-375D-4184-BA3A-2E0F81CDB6BB}">
      <dgm:prSet phldrT="[Metin]"/>
      <dgm:spPr/>
      <dgm:t>
        <a:bodyPr/>
        <a:lstStyle/>
        <a:p>
          <a:r>
            <a:rPr lang="tr-TR"/>
            <a:t>Olumlu Edim-Olumsuz Edim</a:t>
          </a:r>
        </a:p>
      </dgm:t>
    </dgm:pt>
    <dgm:pt modelId="{5D2B84E8-99C8-40EC-BDC3-7721A4A9E865}" type="parTrans" cxnId="{8735BB1B-A01F-4127-87FB-3149FF93A269}">
      <dgm:prSet/>
      <dgm:spPr/>
      <dgm:t>
        <a:bodyPr/>
        <a:lstStyle/>
        <a:p>
          <a:endParaRPr lang="tr-TR"/>
        </a:p>
      </dgm:t>
    </dgm:pt>
    <dgm:pt modelId="{29DAA231-3F18-4F6E-A9AB-49112D7E458E}" type="sibTrans" cxnId="{8735BB1B-A01F-4127-87FB-3149FF93A269}">
      <dgm:prSet/>
      <dgm:spPr/>
      <dgm:t>
        <a:bodyPr/>
        <a:lstStyle/>
        <a:p>
          <a:endParaRPr lang="tr-TR"/>
        </a:p>
      </dgm:t>
    </dgm:pt>
    <dgm:pt modelId="{635CEFB4-92CB-4406-9F16-3CE85FE40D7C}">
      <dgm:prSet phldrT="[Metin]"/>
      <dgm:spPr/>
      <dgm:t>
        <a:bodyPr/>
        <a:lstStyle/>
        <a:p>
          <a:r>
            <a:rPr lang="tr-TR"/>
            <a:t>Borçlu</a:t>
          </a:r>
        </a:p>
      </dgm:t>
    </dgm:pt>
    <dgm:pt modelId="{47561642-1A8E-41E0-8D9F-B2EFF26EC3D9}" type="parTrans" cxnId="{CBCCB2FE-2A60-42B1-929F-1A5D1AFB5B98}">
      <dgm:prSet/>
      <dgm:spPr/>
      <dgm:t>
        <a:bodyPr/>
        <a:lstStyle/>
        <a:p>
          <a:endParaRPr lang="tr-TR"/>
        </a:p>
      </dgm:t>
    </dgm:pt>
    <dgm:pt modelId="{E183368B-1D00-49F3-AA1E-5AF8CD38A4E0}" type="sibTrans" cxnId="{CBCCB2FE-2A60-42B1-929F-1A5D1AFB5B98}">
      <dgm:prSet/>
      <dgm:spPr/>
      <dgm:t>
        <a:bodyPr/>
        <a:lstStyle/>
        <a:p>
          <a:endParaRPr lang="tr-TR"/>
        </a:p>
      </dgm:t>
    </dgm:pt>
    <dgm:pt modelId="{6600AC2B-B482-4820-98CB-220700538814}">
      <dgm:prSet phldrT="[Metin]"/>
      <dgm:spPr/>
      <dgm:t>
        <a:bodyPr/>
        <a:lstStyle/>
        <a:p>
          <a:r>
            <a:rPr lang="tr-TR"/>
            <a:t>Edim</a:t>
          </a:r>
        </a:p>
      </dgm:t>
    </dgm:pt>
    <dgm:pt modelId="{5E3D784B-AB79-4C64-A5B1-478D3B4736D8}" type="parTrans" cxnId="{32038225-0F04-496F-998E-266E4F301B80}">
      <dgm:prSet/>
      <dgm:spPr/>
      <dgm:t>
        <a:bodyPr/>
        <a:lstStyle/>
        <a:p>
          <a:endParaRPr lang="tr-TR"/>
        </a:p>
      </dgm:t>
    </dgm:pt>
    <dgm:pt modelId="{57E7DEE2-679F-498F-B2FD-382AE4CB5000}" type="sibTrans" cxnId="{32038225-0F04-496F-998E-266E4F301B80}">
      <dgm:prSet/>
      <dgm:spPr/>
      <dgm:t>
        <a:bodyPr/>
        <a:lstStyle/>
        <a:p>
          <a:endParaRPr lang="tr-TR"/>
        </a:p>
      </dgm:t>
    </dgm:pt>
    <dgm:pt modelId="{EB1864C2-F193-483B-AD8E-3E052D36614F}">
      <dgm:prSet phldrT="[Metin]"/>
      <dgm:spPr/>
      <dgm:t>
        <a:bodyPr/>
        <a:lstStyle/>
        <a:p>
          <a:r>
            <a:rPr lang="tr-TR"/>
            <a:t>Kişisel Edim-Maddi Edim</a:t>
          </a:r>
        </a:p>
      </dgm:t>
    </dgm:pt>
    <dgm:pt modelId="{42D7AC73-73BD-4E02-BB1F-FABFA4EA60E9}" type="parTrans" cxnId="{163CCBEF-83BA-4D34-A07C-82EC7A222A4E}">
      <dgm:prSet/>
      <dgm:spPr/>
      <dgm:t>
        <a:bodyPr/>
        <a:lstStyle/>
        <a:p>
          <a:endParaRPr lang="tr-TR"/>
        </a:p>
      </dgm:t>
    </dgm:pt>
    <dgm:pt modelId="{DEEB3DBE-63B3-4A9E-8BE3-917593206D4B}" type="sibTrans" cxnId="{163CCBEF-83BA-4D34-A07C-82EC7A222A4E}">
      <dgm:prSet/>
      <dgm:spPr/>
      <dgm:t>
        <a:bodyPr/>
        <a:lstStyle/>
        <a:p>
          <a:endParaRPr lang="tr-TR"/>
        </a:p>
      </dgm:t>
    </dgm:pt>
    <dgm:pt modelId="{92927275-98FE-49A2-BDC5-D02B7A079F35}">
      <dgm:prSet phldrT="[Metin]"/>
      <dgm:spPr/>
      <dgm:t>
        <a:bodyPr/>
        <a:lstStyle/>
        <a:p>
          <a:r>
            <a:rPr lang="tr-TR"/>
            <a:t>Anî Edim-Sürekli Edim</a:t>
          </a:r>
        </a:p>
      </dgm:t>
    </dgm:pt>
    <dgm:pt modelId="{41E7D870-262A-4FA8-8E3A-041D2DAE74C4}" type="parTrans" cxnId="{1549BCD3-8450-4C1E-9421-E2021EA3D844}">
      <dgm:prSet/>
      <dgm:spPr/>
      <dgm:t>
        <a:bodyPr/>
        <a:lstStyle/>
        <a:p>
          <a:endParaRPr lang="tr-TR"/>
        </a:p>
      </dgm:t>
    </dgm:pt>
    <dgm:pt modelId="{FE9C2A3F-8F4F-4C98-B3F1-6E106CB801CE}" type="sibTrans" cxnId="{1549BCD3-8450-4C1E-9421-E2021EA3D844}">
      <dgm:prSet/>
      <dgm:spPr/>
      <dgm:t>
        <a:bodyPr/>
        <a:lstStyle/>
        <a:p>
          <a:endParaRPr lang="tr-TR"/>
        </a:p>
      </dgm:t>
    </dgm:pt>
    <dgm:pt modelId="{3F78813C-FB18-4F9F-B84A-DEB92CA04B9C}">
      <dgm:prSet phldrT="[Metin]"/>
      <dgm:spPr/>
      <dgm:t>
        <a:bodyPr/>
        <a:lstStyle/>
        <a:p>
          <a:r>
            <a:rPr lang="tr-TR"/>
            <a:t>Bölünebilen Edim-Bölünemez Edim</a:t>
          </a:r>
        </a:p>
      </dgm:t>
    </dgm:pt>
    <dgm:pt modelId="{C20F4757-69A6-464A-BB45-46DF1EFDE791}" type="parTrans" cxnId="{30A4B721-0851-4D0F-BFA9-A4B57E41A6EE}">
      <dgm:prSet/>
      <dgm:spPr/>
      <dgm:t>
        <a:bodyPr/>
        <a:lstStyle/>
        <a:p>
          <a:endParaRPr lang="tr-TR"/>
        </a:p>
      </dgm:t>
    </dgm:pt>
    <dgm:pt modelId="{02FE25CB-C542-4010-9F02-1388BE620357}" type="sibTrans" cxnId="{30A4B721-0851-4D0F-BFA9-A4B57E41A6EE}">
      <dgm:prSet/>
      <dgm:spPr/>
      <dgm:t>
        <a:bodyPr/>
        <a:lstStyle/>
        <a:p>
          <a:endParaRPr lang="tr-TR"/>
        </a:p>
      </dgm:t>
    </dgm:pt>
    <dgm:pt modelId="{5D2940D0-2F11-4A06-90CD-DE54778C211A}" type="pres">
      <dgm:prSet presAssocID="{28C12781-C104-4D8D-B4E0-56D609A6BECC}" presName="diagram" presStyleCnt="0">
        <dgm:presLayoutVars>
          <dgm:chPref val="1"/>
          <dgm:dir/>
          <dgm:animOne val="branch"/>
          <dgm:animLvl val="lvl"/>
          <dgm:resizeHandles val="exact"/>
        </dgm:presLayoutVars>
      </dgm:prSet>
      <dgm:spPr/>
    </dgm:pt>
    <dgm:pt modelId="{5F66CC6B-CE34-4F2B-9D0B-C2AD09BC7E33}" type="pres">
      <dgm:prSet presAssocID="{988AC97C-5FA9-4D86-BE73-53BA8803CFE5}" presName="root1" presStyleCnt="0"/>
      <dgm:spPr/>
    </dgm:pt>
    <dgm:pt modelId="{F7E856DA-8127-4642-BC5B-819D5A4AE560}" type="pres">
      <dgm:prSet presAssocID="{988AC97C-5FA9-4D86-BE73-53BA8803CFE5}" presName="LevelOneTextNode" presStyleLbl="node0" presStyleIdx="0" presStyleCnt="1">
        <dgm:presLayoutVars>
          <dgm:chPref val="3"/>
        </dgm:presLayoutVars>
      </dgm:prSet>
      <dgm:spPr/>
    </dgm:pt>
    <dgm:pt modelId="{EF2EF7E2-3CEB-48D2-BA9F-096CD8B9FDE5}" type="pres">
      <dgm:prSet presAssocID="{988AC97C-5FA9-4D86-BE73-53BA8803CFE5}" presName="level2hierChild" presStyleCnt="0"/>
      <dgm:spPr/>
    </dgm:pt>
    <dgm:pt modelId="{67281039-621E-4D53-BC9E-EB6765D28877}" type="pres">
      <dgm:prSet presAssocID="{91087549-3299-4A22-877A-6A20ABF247C3}" presName="conn2-1" presStyleLbl="parChTrans1D2" presStyleIdx="0" presStyleCnt="3"/>
      <dgm:spPr/>
    </dgm:pt>
    <dgm:pt modelId="{38813F23-05A2-41E6-A7DD-9CA7723E1511}" type="pres">
      <dgm:prSet presAssocID="{91087549-3299-4A22-877A-6A20ABF247C3}" presName="connTx" presStyleLbl="parChTrans1D2" presStyleIdx="0" presStyleCnt="3"/>
      <dgm:spPr/>
    </dgm:pt>
    <dgm:pt modelId="{831EA9B5-20AC-4A6B-83DB-59CAAAFACAE5}" type="pres">
      <dgm:prSet presAssocID="{B95E4662-A7B2-4195-B946-32C642282048}" presName="root2" presStyleCnt="0"/>
      <dgm:spPr/>
    </dgm:pt>
    <dgm:pt modelId="{0A4E6B68-50DA-4640-98CB-B84252B24223}" type="pres">
      <dgm:prSet presAssocID="{B95E4662-A7B2-4195-B946-32C642282048}" presName="LevelTwoTextNode" presStyleLbl="node2" presStyleIdx="0" presStyleCnt="3">
        <dgm:presLayoutVars>
          <dgm:chPref val="3"/>
        </dgm:presLayoutVars>
      </dgm:prSet>
      <dgm:spPr/>
    </dgm:pt>
    <dgm:pt modelId="{71F24CD0-2E58-4D6E-AC9D-7300A231DED1}" type="pres">
      <dgm:prSet presAssocID="{B95E4662-A7B2-4195-B946-32C642282048}" presName="level3hierChild" presStyleCnt="0"/>
      <dgm:spPr/>
    </dgm:pt>
    <dgm:pt modelId="{C8CFB4D4-8D21-41F2-A44E-B8182E235040}" type="pres">
      <dgm:prSet presAssocID="{47561642-1A8E-41E0-8D9F-B2EFF26EC3D9}" presName="conn2-1" presStyleLbl="parChTrans1D2" presStyleIdx="1" presStyleCnt="3"/>
      <dgm:spPr/>
    </dgm:pt>
    <dgm:pt modelId="{51E3E4B9-3682-4493-B333-0ED43A661653}" type="pres">
      <dgm:prSet presAssocID="{47561642-1A8E-41E0-8D9F-B2EFF26EC3D9}" presName="connTx" presStyleLbl="parChTrans1D2" presStyleIdx="1" presStyleCnt="3"/>
      <dgm:spPr/>
    </dgm:pt>
    <dgm:pt modelId="{4786172A-B78E-4E4B-A2F9-E7B6FBCA46F9}" type="pres">
      <dgm:prSet presAssocID="{635CEFB4-92CB-4406-9F16-3CE85FE40D7C}" presName="root2" presStyleCnt="0"/>
      <dgm:spPr/>
    </dgm:pt>
    <dgm:pt modelId="{C6962593-7EED-4BD9-BA8A-11FB929E5FE1}" type="pres">
      <dgm:prSet presAssocID="{635CEFB4-92CB-4406-9F16-3CE85FE40D7C}" presName="LevelTwoTextNode" presStyleLbl="node2" presStyleIdx="1" presStyleCnt="3">
        <dgm:presLayoutVars>
          <dgm:chPref val="3"/>
        </dgm:presLayoutVars>
      </dgm:prSet>
      <dgm:spPr/>
    </dgm:pt>
    <dgm:pt modelId="{0DF25770-E8BE-42B4-A765-7CE18C334C67}" type="pres">
      <dgm:prSet presAssocID="{635CEFB4-92CB-4406-9F16-3CE85FE40D7C}" presName="level3hierChild" presStyleCnt="0"/>
      <dgm:spPr/>
    </dgm:pt>
    <dgm:pt modelId="{C0FB988C-8D4E-4844-AF72-61032646E512}" type="pres">
      <dgm:prSet presAssocID="{5E3D784B-AB79-4C64-A5B1-478D3B4736D8}" presName="conn2-1" presStyleLbl="parChTrans1D2" presStyleIdx="2" presStyleCnt="3"/>
      <dgm:spPr/>
    </dgm:pt>
    <dgm:pt modelId="{25DB67A9-0F22-4C68-BF48-CBAC647BCA43}" type="pres">
      <dgm:prSet presAssocID="{5E3D784B-AB79-4C64-A5B1-478D3B4736D8}" presName="connTx" presStyleLbl="parChTrans1D2" presStyleIdx="2" presStyleCnt="3"/>
      <dgm:spPr/>
    </dgm:pt>
    <dgm:pt modelId="{1A69B0EF-F017-4242-A10C-33A74DC163DE}" type="pres">
      <dgm:prSet presAssocID="{6600AC2B-B482-4820-98CB-220700538814}" presName="root2" presStyleCnt="0"/>
      <dgm:spPr/>
    </dgm:pt>
    <dgm:pt modelId="{0BD8F85C-AE4A-488E-89C5-0FE00A392C7E}" type="pres">
      <dgm:prSet presAssocID="{6600AC2B-B482-4820-98CB-220700538814}" presName="LevelTwoTextNode" presStyleLbl="node2" presStyleIdx="2" presStyleCnt="3">
        <dgm:presLayoutVars>
          <dgm:chPref val="3"/>
        </dgm:presLayoutVars>
      </dgm:prSet>
      <dgm:spPr/>
    </dgm:pt>
    <dgm:pt modelId="{847FD38F-31AC-49C2-A793-14AD0AAF01E3}" type="pres">
      <dgm:prSet presAssocID="{6600AC2B-B482-4820-98CB-220700538814}" presName="level3hierChild" presStyleCnt="0"/>
      <dgm:spPr/>
    </dgm:pt>
    <dgm:pt modelId="{1A35BEB4-9256-4524-8E86-CE2994C2E402}" type="pres">
      <dgm:prSet presAssocID="{5D2B84E8-99C8-40EC-BDC3-7721A4A9E865}" presName="conn2-1" presStyleLbl="parChTrans1D3" presStyleIdx="0" presStyleCnt="4"/>
      <dgm:spPr/>
    </dgm:pt>
    <dgm:pt modelId="{8564DF98-C38E-49F9-B0EA-DB30A0D5DBEE}" type="pres">
      <dgm:prSet presAssocID="{5D2B84E8-99C8-40EC-BDC3-7721A4A9E865}" presName="connTx" presStyleLbl="parChTrans1D3" presStyleIdx="0" presStyleCnt="4"/>
      <dgm:spPr/>
    </dgm:pt>
    <dgm:pt modelId="{8F2C10F8-E3D8-447E-9365-914D0F2D1B97}" type="pres">
      <dgm:prSet presAssocID="{7EE3A32B-375D-4184-BA3A-2E0F81CDB6BB}" presName="root2" presStyleCnt="0"/>
      <dgm:spPr/>
    </dgm:pt>
    <dgm:pt modelId="{097B42FA-5C95-4EDC-8C6B-0BEE6BB6B1B1}" type="pres">
      <dgm:prSet presAssocID="{7EE3A32B-375D-4184-BA3A-2E0F81CDB6BB}" presName="LevelTwoTextNode" presStyleLbl="node3" presStyleIdx="0" presStyleCnt="4">
        <dgm:presLayoutVars>
          <dgm:chPref val="3"/>
        </dgm:presLayoutVars>
      </dgm:prSet>
      <dgm:spPr/>
    </dgm:pt>
    <dgm:pt modelId="{F44D304B-44DD-4D16-AEE9-F883A5CA871A}" type="pres">
      <dgm:prSet presAssocID="{7EE3A32B-375D-4184-BA3A-2E0F81CDB6BB}" presName="level3hierChild" presStyleCnt="0"/>
      <dgm:spPr/>
    </dgm:pt>
    <dgm:pt modelId="{92D360A1-7580-4673-9A39-A1418EB646C0}" type="pres">
      <dgm:prSet presAssocID="{42D7AC73-73BD-4E02-BB1F-FABFA4EA60E9}" presName="conn2-1" presStyleLbl="parChTrans1D3" presStyleIdx="1" presStyleCnt="4"/>
      <dgm:spPr/>
    </dgm:pt>
    <dgm:pt modelId="{AB59582A-0B87-44E2-BB57-A9A64BBA4624}" type="pres">
      <dgm:prSet presAssocID="{42D7AC73-73BD-4E02-BB1F-FABFA4EA60E9}" presName="connTx" presStyleLbl="parChTrans1D3" presStyleIdx="1" presStyleCnt="4"/>
      <dgm:spPr/>
    </dgm:pt>
    <dgm:pt modelId="{FC505E8E-4C17-4C2F-957E-8127D39D1C7F}" type="pres">
      <dgm:prSet presAssocID="{EB1864C2-F193-483B-AD8E-3E052D36614F}" presName="root2" presStyleCnt="0"/>
      <dgm:spPr/>
    </dgm:pt>
    <dgm:pt modelId="{482882B0-3029-4BB3-88C2-E1E72CBE6DED}" type="pres">
      <dgm:prSet presAssocID="{EB1864C2-F193-483B-AD8E-3E052D36614F}" presName="LevelTwoTextNode" presStyleLbl="node3" presStyleIdx="1" presStyleCnt="4">
        <dgm:presLayoutVars>
          <dgm:chPref val="3"/>
        </dgm:presLayoutVars>
      </dgm:prSet>
      <dgm:spPr/>
    </dgm:pt>
    <dgm:pt modelId="{4ABB886F-77D9-4E18-9967-99E6B826DC31}" type="pres">
      <dgm:prSet presAssocID="{EB1864C2-F193-483B-AD8E-3E052D36614F}" presName="level3hierChild" presStyleCnt="0"/>
      <dgm:spPr/>
    </dgm:pt>
    <dgm:pt modelId="{8D90DD9B-79F2-46F4-9CD2-5AEDCD75737E}" type="pres">
      <dgm:prSet presAssocID="{41E7D870-262A-4FA8-8E3A-041D2DAE74C4}" presName="conn2-1" presStyleLbl="parChTrans1D3" presStyleIdx="2" presStyleCnt="4"/>
      <dgm:spPr/>
    </dgm:pt>
    <dgm:pt modelId="{A1C6A01C-F583-41B5-B537-280A6C737BC5}" type="pres">
      <dgm:prSet presAssocID="{41E7D870-262A-4FA8-8E3A-041D2DAE74C4}" presName="connTx" presStyleLbl="parChTrans1D3" presStyleIdx="2" presStyleCnt="4"/>
      <dgm:spPr/>
    </dgm:pt>
    <dgm:pt modelId="{00278A17-0F94-4148-82FC-18E8F99A6841}" type="pres">
      <dgm:prSet presAssocID="{92927275-98FE-49A2-BDC5-D02B7A079F35}" presName="root2" presStyleCnt="0"/>
      <dgm:spPr/>
    </dgm:pt>
    <dgm:pt modelId="{5BDE5D21-7BDA-429E-8D08-E5AD915F15B7}" type="pres">
      <dgm:prSet presAssocID="{92927275-98FE-49A2-BDC5-D02B7A079F35}" presName="LevelTwoTextNode" presStyleLbl="node3" presStyleIdx="2" presStyleCnt="4">
        <dgm:presLayoutVars>
          <dgm:chPref val="3"/>
        </dgm:presLayoutVars>
      </dgm:prSet>
      <dgm:spPr/>
    </dgm:pt>
    <dgm:pt modelId="{C8B9B9B7-3C31-4DD6-BD7C-7297540724E5}" type="pres">
      <dgm:prSet presAssocID="{92927275-98FE-49A2-BDC5-D02B7A079F35}" presName="level3hierChild" presStyleCnt="0"/>
      <dgm:spPr/>
    </dgm:pt>
    <dgm:pt modelId="{E9232402-C4C9-4DBC-BD40-21E907307335}" type="pres">
      <dgm:prSet presAssocID="{C20F4757-69A6-464A-BB45-46DF1EFDE791}" presName="conn2-1" presStyleLbl="parChTrans1D3" presStyleIdx="3" presStyleCnt="4"/>
      <dgm:spPr/>
    </dgm:pt>
    <dgm:pt modelId="{F6B8C26D-6747-4900-AAB5-9506430F91A8}" type="pres">
      <dgm:prSet presAssocID="{C20F4757-69A6-464A-BB45-46DF1EFDE791}" presName="connTx" presStyleLbl="parChTrans1D3" presStyleIdx="3" presStyleCnt="4"/>
      <dgm:spPr/>
    </dgm:pt>
    <dgm:pt modelId="{22BF166D-80B9-43EE-A848-5E44091948AD}" type="pres">
      <dgm:prSet presAssocID="{3F78813C-FB18-4F9F-B84A-DEB92CA04B9C}" presName="root2" presStyleCnt="0"/>
      <dgm:spPr/>
    </dgm:pt>
    <dgm:pt modelId="{FDB9E202-BCEA-48C1-9386-BED15B3E13ED}" type="pres">
      <dgm:prSet presAssocID="{3F78813C-FB18-4F9F-B84A-DEB92CA04B9C}" presName="LevelTwoTextNode" presStyleLbl="node3" presStyleIdx="3" presStyleCnt="4">
        <dgm:presLayoutVars>
          <dgm:chPref val="3"/>
        </dgm:presLayoutVars>
      </dgm:prSet>
      <dgm:spPr/>
    </dgm:pt>
    <dgm:pt modelId="{EA88C73C-CDF0-4155-87AD-4F0AD15E77A3}" type="pres">
      <dgm:prSet presAssocID="{3F78813C-FB18-4F9F-B84A-DEB92CA04B9C}" presName="level3hierChild" presStyleCnt="0"/>
      <dgm:spPr/>
    </dgm:pt>
  </dgm:ptLst>
  <dgm:cxnLst>
    <dgm:cxn modelId="{4553DF00-00EF-4C7F-82AD-8FF4225DF7B1}" type="presOf" srcId="{47561642-1A8E-41E0-8D9F-B2EFF26EC3D9}" destId="{51E3E4B9-3682-4493-B333-0ED43A661653}" srcOrd="1" destOrd="0" presId="urn:microsoft.com/office/officeart/2005/8/layout/hierarchy2"/>
    <dgm:cxn modelId="{40AA140C-D8D4-47C0-9D9C-9E4DCF1F3843}" type="presOf" srcId="{6600AC2B-B482-4820-98CB-220700538814}" destId="{0BD8F85C-AE4A-488E-89C5-0FE00A392C7E}" srcOrd="0" destOrd="0" presId="urn:microsoft.com/office/officeart/2005/8/layout/hierarchy2"/>
    <dgm:cxn modelId="{091D1210-1319-4A8E-BAEF-182D25DFF3A4}" type="presOf" srcId="{5E3D784B-AB79-4C64-A5B1-478D3B4736D8}" destId="{C0FB988C-8D4E-4844-AF72-61032646E512}" srcOrd="0" destOrd="0" presId="urn:microsoft.com/office/officeart/2005/8/layout/hierarchy2"/>
    <dgm:cxn modelId="{8735BB1B-A01F-4127-87FB-3149FF93A269}" srcId="{6600AC2B-B482-4820-98CB-220700538814}" destId="{7EE3A32B-375D-4184-BA3A-2E0F81CDB6BB}" srcOrd="0" destOrd="0" parTransId="{5D2B84E8-99C8-40EC-BDC3-7721A4A9E865}" sibTransId="{29DAA231-3F18-4F6E-A9AB-49112D7E458E}"/>
    <dgm:cxn modelId="{30A4B721-0851-4D0F-BFA9-A4B57E41A6EE}" srcId="{6600AC2B-B482-4820-98CB-220700538814}" destId="{3F78813C-FB18-4F9F-B84A-DEB92CA04B9C}" srcOrd="3" destOrd="0" parTransId="{C20F4757-69A6-464A-BB45-46DF1EFDE791}" sibTransId="{02FE25CB-C542-4010-9F02-1388BE620357}"/>
    <dgm:cxn modelId="{86EAB722-41EC-48D9-9105-B3AE4C6F9C8D}" srcId="{28C12781-C104-4D8D-B4E0-56D609A6BECC}" destId="{988AC97C-5FA9-4D86-BE73-53BA8803CFE5}" srcOrd="0" destOrd="0" parTransId="{7C1D9675-D8B8-47E8-96A6-3158A5205771}" sibTransId="{588A613B-FAF5-46E0-A7E6-EA9FAA9489DC}"/>
    <dgm:cxn modelId="{32038225-0F04-496F-998E-266E4F301B80}" srcId="{988AC97C-5FA9-4D86-BE73-53BA8803CFE5}" destId="{6600AC2B-B482-4820-98CB-220700538814}" srcOrd="2" destOrd="0" parTransId="{5E3D784B-AB79-4C64-A5B1-478D3B4736D8}" sibTransId="{57E7DEE2-679F-498F-B2FD-382AE4CB5000}"/>
    <dgm:cxn modelId="{1B78A22A-78EE-49BD-BCE2-E72A8F90D73F}" type="presOf" srcId="{91087549-3299-4A22-877A-6A20ABF247C3}" destId="{67281039-621E-4D53-BC9E-EB6765D28877}" srcOrd="0" destOrd="0" presId="urn:microsoft.com/office/officeart/2005/8/layout/hierarchy2"/>
    <dgm:cxn modelId="{EC1A772D-27E7-4ED0-8131-B24EEB78DB70}" type="presOf" srcId="{B95E4662-A7B2-4195-B946-32C642282048}" destId="{0A4E6B68-50DA-4640-98CB-B84252B24223}" srcOrd="0" destOrd="0" presId="urn:microsoft.com/office/officeart/2005/8/layout/hierarchy2"/>
    <dgm:cxn modelId="{A71BE161-B6FB-4F65-B895-3DED121D4B89}" type="presOf" srcId="{988AC97C-5FA9-4D86-BE73-53BA8803CFE5}" destId="{F7E856DA-8127-4642-BC5B-819D5A4AE560}" srcOrd="0" destOrd="0" presId="urn:microsoft.com/office/officeart/2005/8/layout/hierarchy2"/>
    <dgm:cxn modelId="{D7D62043-A55C-4D74-A208-684DEB5ED708}" type="presOf" srcId="{5D2B84E8-99C8-40EC-BDC3-7721A4A9E865}" destId="{8564DF98-C38E-49F9-B0EA-DB30A0D5DBEE}" srcOrd="1" destOrd="0" presId="urn:microsoft.com/office/officeart/2005/8/layout/hierarchy2"/>
    <dgm:cxn modelId="{8F577D50-6BB4-4BF6-BA2C-875F66785B0A}" type="presOf" srcId="{5D2B84E8-99C8-40EC-BDC3-7721A4A9E865}" destId="{1A35BEB4-9256-4524-8E86-CE2994C2E402}" srcOrd="0" destOrd="0" presId="urn:microsoft.com/office/officeart/2005/8/layout/hierarchy2"/>
    <dgm:cxn modelId="{52882956-EA90-4322-BCC7-3671FB67F343}" type="presOf" srcId="{3F78813C-FB18-4F9F-B84A-DEB92CA04B9C}" destId="{FDB9E202-BCEA-48C1-9386-BED15B3E13ED}" srcOrd="0" destOrd="0" presId="urn:microsoft.com/office/officeart/2005/8/layout/hierarchy2"/>
    <dgm:cxn modelId="{9F9BB656-BE76-43C6-9218-C1A2DDF38D3B}" type="presOf" srcId="{91087549-3299-4A22-877A-6A20ABF247C3}" destId="{38813F23-05A2-41E6-A7DD-9CA7723E1511}" srcOrd="1" destOrd="0" presId="urn:microsoft.com/office/officeart/2005/8/layout/hierarchy2"/>
    <dgm:cxn modelId="{C0732D7A-2069-4533-91C0-0A74610DC97F}" type="presOf" srcId="{EB1864C2-F193-483B-AD8E-3E052D36614F}" destId="{482882B0-3029-4BB3-88C2-E1E72CBE6DED}" srcOrd="0" destOrd="0" presId="urn:microsoft.com/office/officeart/2005/8/layout/hierarchy2"/>
    <dgm:cxn modelId="{0DCAF17A-C1FA-4883-A598-0D73A613CC95}" type="presOf" srcId="{7EE3A32B-375D-4184-BA3A-2E0F81CDB6BB}" destId="{097B42FA-5C95-4EDC-8C6B-0BEE6BB6B1B1}" srcOrd="0" destOrd="0" presId="urn:microsoft.com/office/officeart/2005/8/layout/hierarchy2"/>
    <dgm:cxn modelId="{7F144E82-9E4C-4ED7-8D7C-AC7BAD957465}" type="presOf" srcId="{C20F4757-69A6-464A-BB45-46DF1EFDE791}" destId="{E9232402-C4C9-4DBC-BD40-21E907307335}" srcOrd="0" destOrd="0" presId="urn:microsoft.com/office/officeart/2005/8/layout/hierarchy2"/>
    <dgm:cxn modelId="{F332F683-36EE-425C-AE8C-BF7B5BEBD558}" type="presOf" srcId="{C20F4757-69A6-464A-BB45-46DF1EFDE791}" destId="{F6B8C26D-6747-4900-AAB5-9506430F91A8}" srcOrd="1" destOrd="0" presId="urn:microsoft.com/office/officeart/2005/8/layout/hierarchy2"/>
    <dgm:cxn modelId="{01374384-D0E5-47A0-B187-E36EEF6E4E6E}" type="presOf" srcId="{92927275-98FE-49A2-BDC5-D02B7A079F35}" destId="{5BDE5D21-7BDA-429E-8D08-E5AD915F15B7}" srcOrd="0" destOrd="0" presId="urn:microsoft.com/office/officeart/2005/8/layout/hierarchy2"/>
    <dgm:cxn modelId="{DBA53A8A-1D3C-4375-BDE7-83034C9AD9EF}" type="presOf" srcId="{41E7D870-262A-4FA8-8E3A-041D2DAE74C4}" destId="{A1C6A01C-F583-41B5-B537-280A6C737BC5}" srcOrd="1" destOrd="0" presId="urn:microsoft.com/office/officeart/2005/8/layout/hierarchy2"/>
    <dgm:cxn modelId="{F6535192-51B2-40B1-827E-9EFF0415A8FF}" type="presOf" srcId="{41E7D870-262A-4FA8-8E3A-041D2DAE74C4}" destId="{8D90DD9B-79F2-46F4-9CD2-5AEDCD75737E}" srcOrd="0" destOrd="0" presId="urn:microsoft.com/office/officeart/2005/8/layout/hierarchy2"/>
    <dgm:cxn modelId="{0B799498-9381-496D-8E59-AD409CF85B2F}" type="presOf" srcId="{47561642-1A8E-41E0-8D9F-B2EFF26EC3D9}" destId="{C8CFB4D4-8D21-41F2-A44E-B8182E235040}" srcOrd="0" destOrd="0" presId="urn:microsoft.com/office/officeart/2005/8/layout/hierarchy2"/>
    <dgm:cxn modelId="{CE1AD49F-84A3-4D38-B0DC-2F1A277E25E5}" type="presOf" srcId="{5E3D784B-AB79-4C64-A5B1-478D3B4736D8}" destId="{25DB67A9-0F22-4C68-BF48-CBAC647BCA43}" srcOrd="1" destOrd="0" presId="urn:microsoft.com/office/officeart/2005/8/layout/hierarchy2"/>
    <dgm:cxn modelId="{B692D49F-0B8C-47A9-A043-198C83C23796}" type="presOf" srcId="{28C12781-C104-4D8D-B4E0-56D609A6BECC}" destId="{5D2940D0-2F11-4A06-90CD-DE54778C211A}" srcOrd="0" destOrd="0" presId="urn:microsoft.com/office/officeart/2005/8/layout/hierarchy2"/>
    <dgm:cxn modelId="{BE7831A0-ECDE-48D8-A857-D5F4D1FD0B36}" srcId="{988AC97C-5FA9-4D86-BE73-53BA8803CFE5}" destId="{B95E4662-A7B2-4195-B946-32C642282048}" srcOrd="0" destOrd="0" parTransId="{91087549-3299-4A22-877A-6A20ABF247C3}" sibTransId="{4F5A5BBE-7BA9-4C50-9508-FFC75BA89FAA}"/>
    <dgm:cxn modelId="{94FFE2A4-3F4B-491D-9272-88BA6C1ED70B}" type="presOf" srcId="{635CEFB4-92CB-4406-9F16-3CE85FE40D7C}" destId="{C6962593-7EED-4BD9-BA8A-11FB929E5FE1}" srcOrd="0" destOrd="0" presId="urn:microsoft.com/office/officeart/2005/8/layout/hierarchy2"/>
    <dgm:cxn modelId="{1549BCD3-8450-4C1E-9421-E2021EA3D844}" srcId="{6600AC2B-B482-4820-98CB-220700538814}" destId="{92927275-98FE-49A2-BDC5-D02B7A079F35}" srcOrd="2" destOrd="0" parTransId="{41E7D870-262A-4FA8-8E3A-041D2DAE74C4}" sibTransId="{FE9C2A3F-8F4F-4C98-B3F1-6E106CB801CE}"/>
    <dgm:cxn modelId="{94D31FDC-BBCF-4ECF-BB3F-6F92FB96ED13}" type="presOf" srcId="{42D7AC73-73BD-4E02-BB1F-FABFA4EA60E9}" destId="{92D360A1-7580-4673-9A39-A1418EB646C0}" srcOrd="0" destOrd="0" presId="urn:microsoft.com/office/officeart/2005/8/layout/hierarchy2"/>
    <dgm:cxn modelId="{163CCBEF-83BA-4D34-A07C-82EC7A222A4E}" srcId="{6600AC2B-B482-4820-98CB-220700538814}" destId="{EB1864C2-F193-483B-AD8E-3E052D36614F}" srcOrd="1" destOrd="0" parTransId="{42D7AC73-73BD-4E02-BB1F-FABFA4EA60E9}" sibTransId="{DEEB3DBE-63B3-4A9E-8BE3-917593206D4B}"/>
    <dgm:cxn modelId="{4D72C9F5-9D43-4B00-BEC6-B861321EF4ED}" type="presOf" srcId="{42D7AC73-73BD-4E02-BB1F-FABFA4EA60E9}" destId="{AB59582A-0B87-44E2-BB57-A9A64BBA4624}" srcOrd="1" destOrd="0" presId="urn:microsoft.com/office/officeart/2005/8/layout/hierarchy2"/>
    <dgm:cxn modelId="{CBCCB2FE-2A60-42B1-929F-1A5D1AFB5B98}" srcId="{988AC97C-5FA9-4D86-BE73-53BA8803CFE5}" destId="{635CEFB4-92CB-4406-9F16-3CE85FE40D7C}" srcOrd="1" destOrd="0" parTransId="{47561642-1A8E-41E0-8D9F-B2EFF26EC3D9}" sibTransId="{E183368B-1D00-49F3-AA1E-5AF8CD38A4E0}"/>
    <dgm:cxn modelId="{798BC46D-7427-4A58-924B-454610F50591}" type="presParOf" srcId="{5D2940D0-2F11-4A06-90CD-DE54778C211A}" destId="{5F66CC6B-CE34-4F2B-9D0B-C2AD09BC7E33}" srcOrd="0" destOrd="0" presId="urn:microsoft.com/office/officeart/2005/8/layout/hierarchy2"/>
    <dgm:cxn modelId="{6A1AC445-66E5-45EF-B56B-DDA131F9FADC}" type="presParOf" srcId="{5F66CC6B-CE34-4F2B-9D0B-C2AD09BC7E33}" destId="{F7E856DA-8127-4642-BC5B-819D5A4AE560}" srcOrd="0" destOrd="0" presId="urn:microsoft.com/office/officeart/2005/8/layout/hierarchy2"/>
    <dgm:cxn modelId="{404D6FDA-CC22-4CF7-9880-C8E6B58F5440}" type="presParOf" srcId="{5F66CC6B-CE34-4F2B-9D0B-C2AD09BC7E33}" destId="{EF2EF7E2-3CEB-48D2-BA9F-096CD8B9FDE5}" srcOrd="1" destOrd="0" presId="urn:microsoft.com/office/officeart/2005/8/layout/hierarchy2"/>
    <dgm:cxn modelId="{49116302-9E8A-4EEA-8C2F-2391FF9AC795}" type="presParOf" srcId="{EF2EF7E2-3CEB-48D2-BA9F-096CD8B9FDE5}" destId="{67281039-621E-4D53-BC9E-EB6765D28877}" srcOrd="0" destOrd="0" presId="urn:microsoft.com/office/officeart/2005/8/layout/hierarchy2"/>
    <dgm:cxn modelId="{58DEA695-ED04-4317-9F9D-AA6FF00D9EAE}" type="presParOf" srcId="{67281039-621E-4D53-BC9E-EB6765D28877}" destId="{38813F23-05A2-41E6-A7DD-9CA7723E1511}" srcOrd="0" destOrd="0" presId="urn:microsoft.com/office/officeart/2005/8/layout/hierarchy2"/>
    <dgm:cxn modelId="{B042C0E3-DB3B-4449-A748-01EF757433E3}" type="presParOf" srcId="{EF2EF7E2-3CEB-48D2-BA9F-096CD8B9FDE5}" destId="{831EA9B5-20AC-4A6B-83DB-59CAAAFACAE5}" srcOrd="1" destOrd="0" presId="urn:microsoft.com/office/officeart/2005/8/layout/hierarchy2"/>
    <dgm:cxn modelId="{C4B35FAC-A63E-4F0C-9BFA-F087625290E3}" type="presParOf" srcId="{831EA9B5-20AC-4A6B-83DB-59CAAAFACAE5}" destId="{0A4E6B68-50DA-4640-98CB-B84252B24223}" srcOrd="0" destOrd="0" presId="urn:microsoft.com/office/officeart/2005/8/layout/hierarchy2"/>
    <dgm:cxn modelId="{D32E9BFD-1387-4A3E-B4E4-E0158852B52A}" type="presParOf" srcId="{831EA9B5-20AC-4A6B-83DB-59CAAAFACAE5}" destId="{71F24CD0-2E58-4D6E-AC9D-7300A231DED1}" srcOrd="1" destOrd="0" presId="urn:microsoft.com/office/officeart/2005/8/layout/hierarchy2"/>
    <dgm:cxn modelId="{CAD6E352-E884-4FF5-BA7F-5B7811EC47D1}" type="presParOf" srcId="{EF2EF7E2-3CEB-48D2-BA9F-096CD8B9FDE5}" destId="{C8CFB4D4-8D21-41F2-A44E-B8182E235040}" srcOrd="2" destOrd="0" presId="urn:microsoft.com/office/officeart/2005/8/layout/hierarchy2"/>
    <dgm:cxn modelId="{D313D6DC-6F69-437B-834E-977BA70FB310}" type="presParOf" srcId="{C8CFB4D4-8D21-41F2-A44E-B8182E235040}" destId="{51E3E4B9-3682-4493-B333-0ED43A661653}" srcOrd="0" destOrd="0" presId="urn:microsoft.com/office/officeart/2005/8/layout/hierarchy2"/>
    <dgm:cxn modelId="{D18B12E4-292E-4934-A331-D4FCAA934F81}" type="presParOf" srcId="{EF2EF7E2-3CEB-48D2-BA9F-096CD8B9FDE5}" destId="{4786172A-B78E-4E4B-A2F9-E7B6FBCA46F9}" srcOrd="3" destOrd="0" presId="urn:microsoft.com/office/officeart/2005/8/layout/hierarchy2"/>
    <dgm:cxn modelId="{7FBFAFD7-BA26-4186-B0F1-497C52EC9ED0}" type="presParOf" srcId="{4786172A-B78E-4E4B-A2F9-E7B6FBCA46F9}" destId="{C6962593-7EED-4BD9-BA8A-11FB929E5FE1}" srcOrd="0" destOrd="0" presId="urn:microsoft.com/office/officeart/2005/8/layout/hierarchy2"/>
    <dgm:cxn modelId="{1F38FBF8-3AD2-42D2-9F63-4D0A994A73C4}" type="presParOf" srcId="{4786172A-B78E-4E4B-A2F9-E7B6FBCA46F9}" destId="{0DF25770-E8BE-42B4-A765-7CE18C334C67}" srcOrd="1" destOrd="0" presId="urn:microsoft.com/office/officeart/2005/8/layout/hierarchy2"/>
    <dgm:cxn modelId="{BBD1550D-0839-460A-8CAD-8083AAAFC142}" type="presParOf" srcId="{EF2EF7E2-3CEB-48D2-BA9F-096CD8B9FDE5}" destId="{C0FB988C-8D4E-4844-AF72-61032646E512}" srcOrd="4" destOrd="0" presId="urn:microsoft.com/office/officeart/2005/8/layout/hierarchy2"/>
    <dgm:cxn modelId="{F8D8614D-422C-4C17-AA6F-416B5A71BD7A}" type="presParOf" srcId="{C0FB988C-8D4E-4844-AF72-61032646E512}" destId="{25DB67A9-0F22-4C68-BF48-CBAC647BCA43}" srcOrd="0" destOrd="0" presId="urn:microsoft.com/office/officeart/2005/8/layout/hierarchy2"/>
    <dgm:cxn modelId="{2EBC3685-F76C-46CE-BD74-448817E7E18C}" type="presParOf" srcId="{EF2EF7E2-3CEB-48D2-BA9F-096CD8B9FDE5}" destId="{1A69B0EF-F017-4242-A10C-33A74DC163DE}" srcOrd="5" destOrd="0" presId="urn:microsoft.com/office/officeart/2005/8/layout/hierarchy2"/>
    <dgm:cxn modelId="{EB739174-0572-4B0E-8B03-BEAD4C9F281E}" type="presParOf" srcId="{1A69B0EF-F017-4242-A10C-33A74DC163DE}" destId="{0BD8F85C-AE4A-488E-89C5-0FE00A392C7E}" srcOrd="0" destOrd="0" presId="urn:microsoft.com/office/officeart/2005/8/layout/hierarchy2"/>
    <dgm:cxn modelId="{0E401459-F84B-474D-99C1-2241D98CC1DA}" type="presParOf" srcId="{1A69B0EF-F017-4242-A10C-33A74DC163DE}" destId="{847FD38F-31AC-49C2-A793-14AD0AAF01E3}" srcOrd="1" destOrd="0" presId="urn:microsoft.com/office/officeart/2005/8/layout/hierarchy2"/>
    <dgm:cxn modelId="{184E7DF0-4CE4-4CC9-B008-5EEA176155E4}" type="presParOf" srcId="{847FD38F-31AC-49C2-A793-14AD0AAF01E3}" destId="{1A35BEB4-9256-4524-8E86-CE2994C2E402}" srcOrd="0" destOrd="0" presId="urn:microsoft.com/office/officeart/2005/8/layout/hierarchy2"/>
    <dgm:cxn modelId="{7828723B-1F0F-4F0D-BB05-E43D708B3FD5}" type="presParOf" srcId="{1A35BEB4-9256-4524-8E86-CE2994C2E402}" destId="{8564DF98-C38E-49F9-B0EA-DB30A0D5DBEE}" srcOrd="0" destOrd="0" presId="urn:microsoft.com/office/officeart/2005/8/layout/hierarchy2"/>
    <dgm:cxn modelId="{B959698A-C03F-41B9-9E68-98400607AD1D}" type="presParOf" srcId="{847FD38F-31AC-49C2-A793-14AD0AAF01E3}" destId="{8F2C10F8-E3D8-447E-9365-914D0F2D1B97}" srcOrd="1" destOrd="0" presId="urn:microsoft.com/office/officeart/2005/8/layout/hierarchy2"/>
    <dgm:cxn modelId="{47A55D36-46E9-4159-AEC7-164D919B5EF7}" type="presParOf" srcId="{8F2C10F8-E3D8-447E-9365-914D0F2D1B97}" destId="{097B42FA-5C95-4EDC-8C6B-0BEE6BB6B1B1}" srcOrd="0" destOrd="0" presId="urn:microsoft.com/office/officeart/2005/8/layout/hierarchy2"/>
    <dgm:cxn modelId="{4F2D99D6-FDB2-48A1-BBBB-425A140C8A51}" type="presParOf" srcId="{8F2C10F8-E3D8-447E-9365-914D0F2D1B97}" destId="{F44D304B-44DD-4D16-AEE9-F883A5CA871A}" srcOrd="1" destOrd="0" presId="urn:microsoft.com/office/officeart/2005/8/layout/hierarchy2"/>
    <dgm:cxn modelId="{718169BE-083C-43B4-BF46-7E31C2F7BB48}" type="presParOf" srcId="{847FD38F-31AC-49C2-A793-14AD0AAF01E3}" destId="{92D360A1-7580-4673-9A39-A1418EB646C0}" srcOrd="2" destOrd="0" presId="urn:microsoft.com/office/officeart/2005/8/layout/hierarchy2"/>
    <dgm:cxn modelId="{4CA31222-9E06-4950-B007-1E6BE870422C}" type="presParOf" srcId="{92D360A1-7580-4673-9A39-A1418EB646C0}" destId="{AB59582A-0B87-44E2-BB57-A9A64BBA4624}" srcOrd="0" destOrd="0" presId="urn:microsoft.com/office/officeart/2005/8/layout/hierarchy2"/>
    <dgm:cxn modelId="{FC88BBA5-F56D-4195-BFA6-965F4B204416}" type="presParOf" srcId="{847FD38F-31AC-49C2-A793-14AD0AAF01E3}" destId="{FC505E8E-4C17-4C2F-957E-8127D39D1C7F}" srcOrd="3" destOrd="0" presId="urn:microsoft.com/office/officeart/2005/8/layout/hierarchy2"/>
    <dgm:cxn modelId="{BB812B0A-A79B-4C30-ADA3-DBC001C92BE9}" type="presParOf" srcId="{FC505E8E-4C17-4C2F-957E-8127D39D1C7F}" destId="{482882B0-3029-4BB3-88C2-E1E72CBE6DED}" srcOrd="0" destOrd="0" presId="urn:microsoft.com/office/officeart/2005/8/layout/hierarchy2"/>
    <dgm:cxn modelId="{B99BD315-BB7F-49F8-9CF1-FC8DC35A1A38}" type="presParOf" srcId="{FC505E8E-4C17-4C2F-957E-8127D39D1C7F}" destId="{4ABB886F-77D9-4E18-9967-99E6B826DC31}" srcOrd="1" destOrd="0" presId="urn:microsoft.com/office/officeart/2005/8/layout/hierarchy2"/>
    <dgm:cxn modelId="{4D437A8A-5D64-43E6-B4BB-DB0913C0A47A}" type="presParOf" srcId="{847FD38F-31AC-49C2-A793-14AD0AAF01E3}" destId="{8D90DD9B-79F2-46F4-9CD2-5AEDCD75737E}" srcOrd="4" destOrd="0" presId="urn:microsoft.com/office/officeart/2005/8/layout/hierarchy2"/>
    <dgm:cxn modelId="{22786E8A-86D4-4D0E-B4F0-0251A71CCE1F}" type="presParOf" srcId="{8D90DD9B-79F2-46F4-9CD2-5AEDCD75737E}" destId="{A1C6A01C-F583-41B5-B537-280A6C737BC5}" srcOrd="0" destOrd="0" presId="urn:microsoft.com/office/officeart/2005/8/layout/hierarchy2"/>
    <dgm:cxn modelId="{268A542D-0E2A-4FF5-A423-544103047BF6}" type="presParOf" srcId="{847FD38F-31AC-49C2-A793-14AD0AAF01E3}" destId="{00278A17-0F94-4148-82FC-18E8F99A6841}" srcOrd="5" destOrd="0" presId="urn:microsoft.com/office/officeart/2005/8/layout/hierarchy2"/>
    <dgm:cxn modelId="{C60EC6EA-D3E6-4FCE-AE88-202F0F64958E}" type="presParOf" srcId="{00278A17-0F94-4148-82FC-18E8F99A6841}" destId="{5BDE5D21-7BDA-429E-8D08-E5AD915F15B7}" srcOrd="0" destOrd="0" presId="urn:microsoft.com/office/officeart/2005/8/layout/hierarchy2"/>
    <dgm:cxn modelId="{566D0AA7-589B-44AE-B1FD-EB6A9304393A}" type="presParOf" srcId="{00278A17-0F94-4148-82FC-18E8F99A6841}" destId="{C8B9B9B7-3C31-4DD6-BD7C-7297540724E5}" srcOrd="1" destOrd="0" presId="urn:microsoft.com/office/officeart/2005/8/layout/hierarchy2"/>
    <dgm:cxn modelId="{CAF658E9-89CB-43B8-AF9D-F1E5F17DA3E1}" type="presParOf" srcId="{847FD38F-31AC-49C2-A793-14AD0AAF01E3}" destId="{E9232402-C4C9-4DBC-BD40-21E907307335}" srcOrd="6" destOrd="0" presId="urn:microsoft.com/office/officeart/2005/8/layout/hierarchy2"/>
    <dgm:cxn modelId="{FBFC3102-B17C-4CE6-A8F4-4782100D1C02}" type="presParOf" srcId="{E9232402-C4C9-4DBC-BD40-21E907307335}" destId="{F6B8C26D-6747-4900-AAB5-9506430F91A8}" srcOrd="0" destOrd="0" presId="urn:microsoft.com/office/officeart/2005/8/layout/hierarchy2"/>
    <dgm:cxn modelId="{770E3A9C-A71E-44E2-9ABD-36437AC18686}" type="presParOf" srcId="{847FD38F-31AC-49C2-A793-14AD0AAF01E3}" destId="{22BF166D-80B9-43EE-A848-5E44091948AD}" srcOrd="7" destOrd="0" presId="urn:microsoft.com/office/officeart/2005/8/layout/hierarchy2"/>
    <dgm:cxn modelId="{9D0031A8-E79A-4FFA-9BF2-F1BB72762EE0}" type="presParOf" srcId="{22BF166D-80B9-43EE-A848-5E44091948AD}" destId="{FDB9E202-BCEA-48C1-9386-BED15B3E13ED}" srcOrd="0" destOrd="0" presId="urn:microsoft.com/office/officeart/2005/8/layout/hierarchy2"/>
    <dgm:cxn modelId="{3AFA3EB8-ABF8-4F7E-AB91-B2DDAD5BC207}" type="presParOf" srcId="{22BF166D-80B9-43EE-A848-5E44091948AD}" destId="{EA88C73C-CDF0-4155-87AD-4F0AD15E77A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984A66-EB54-4CE3-8270-DDA08155FE5F}"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tr-TR"/>
        </a:p>
      </dgm:t>
    </dgm:pt>
    <dgm:pt modelId="{A8B1F539-2A61-4B4F-9993-35DC59DA860F}">
      <dgm:prSet phldrT="[Metin]"/>
      <dgm:spPr/>
      <dgm:t>
        <a:bodyPr/>
        <a:lstStyle/>
        <a:p>
          <a:r>
            <a:rPr lang="tr-TR"/>
            <a:t>Borç İlişkisinin Kaynakları</a:t>
          </a:r>
        </a:p>
      </dgm:t>
    </dgm:pt>
    <dgm:pt modelId="{F62DEEBD-2C7F-42F5-ACA8-5158815FAEF2}" type="parTrans" cxnId="{30B5ADC0-DA01-4768-95AD-1106F02547A3}">
      <dgm:prSet/>
      <dgm:spPr/>
      <dgm:t>
        <a:bodyPr/>
        <a:lstStyle/>
        <a:p>
          <a:endParaRPr lang="tr-TR"/>
        </a:p>
      </dgm:t>
    </dgm:pt>
    <dgm:pt modelId="{1B38E2CC-2E11-4F78-8F6F-6276702F025F}" type="sibTrans" cxnId="{30B5ADC0-DA01-4768-95AD-1106F02547A3}">
      <dgm:prSet/>
      <dgm:spPr/>
      <dgm:t>
        <a:bodyPr/>
        <a:lstStyle/>
        <a:p>
          <a:endParaRPr lang="tr-TR"/>
        </a:p>
      </dgm:t>
    </dgm:pt>
    <dgm:pt modelId="{1192954D-B134-4443-BAF4-7B03FA7401DE}">
      <dgm:prSet phldrT="[Metin]"/>
      <dgm:spPr/>
      <dgm:t>
        <a:bodyPr/>
        <a:lstStyle/>
        <a:p>
          <a:r>
            <a:rPr lang="tr-TR"/>
            <a:t>Hukuki İşlemler ve Sözleşmeler</a:t>
          </a:r>
        </a:p>
      </dgm:t>
    </dgm:pt>
    <dgm:pt modelId="{DAA72BCF-049C-4F16-9A6D-0EFF47D6FA9B}" type="parTrans" cxnId="{98CF8D33-D130-4FE2-99F7-765E348450FA}">
      <dgm:prSet/>
      <dgm:spPr/>
      <dgm:t>
        <a:bodyPr/>
        <a:lstStyle/>
        <a:p>
          <a:endParaRPr lang="tr-TR"/>
        </a:p>
      </dgm:t>
    </dgm:pt>
    <dgm:pt modelId="{47596EDF-3BC9-4CAF-B536-100DE119E8BE}" type="sibTrans" cxnId="{98CF8D33-D130-4FE2-99F7-765E348450FA}">
      <dgm:prSet/>
      <dgm:spPr/>
      <dgm:t>
        <a:bodyPr/>
        <a:lstStyle/>
        <a:p>
          <a:endParaRPr lang="tr-TR"/>
        </a:p>
      </dgm:t>
    </dgm:pt>
    <dgm:pt modelId="{D4EEFFB0-9181-4303-9378-E1ABF8A9F073}">
      <dgm:prSet phldrT="[Metin]"/>
      <dgm:spPr/>
      <dgm:t>
        <a:bodyPr/>
        <a:lstStyle/>
        <a:p>
          <a:r>
            <a:rPr lang="tr-TR"/>
            <a:t>Haksız Fiiler</a:t>
          </a:r>
        </a:p>
      </dgm:t>
    </dgm:pt>
    <dgm:pt modelId="{85EF847F-D9A9-4C24-81A1-1A6B1F46FE6C}" type="parTrans" cxnId="{F1111404-03D3-4D3B-8C23-2A9F084C5AA7}">
      <dgm:prSet/>
      <dgm:spPr/>
      <dgm:t>
        <a:bodyPr/>
        <a:lstStyle/>
        <a:p>
          <a:endParaRPr lang="tr-TR"/>
        </a:p>
      </dgm:t>
    </dgm:pt>
    <dgm:pt modelId="{9B565DA2-8D3F-4A79-9F83-ECC1407802FD}" type="sibTrans" cxnId="{F1111404-03D3-4D3B-8C23-2A9F084C5AA7}">
      <dgm:prSet/>
      <dgm:spPr/>
      <dgm:t>
        <a:bodyPr/>
        <a:lstStyle/>
        <a:p>
          <a:endParaRPr lang="tr-TR"/>
        </a:p>
      </dgm:t>
    </dgm:pt>
    <dgm:pt modelId="{37B03677-78E2-441D-82F1-75B232C22EA6}">
      <dgm:prSet phldrT="[Metin]"/>
      <dgm:spPr/>
      <dgm:t>
        <a:bodyPr/>
        <a:lstStyle/>
        <a:p>
          <a:r>
            <a:rPr lang="tr-TR"/>
            <a:t>Sebepsiz Zenginleşme</a:t>
          </a:r>
        </a:p>
      </dgm:t>
    </dgm:pt>
    <dgm:pt modelId="{6C769D55-155E-4F8D-8FD2-EF6183F4FA9C}" type="parTrans" cxnId="{CA6C9E52-CC78-44FF-8ADC-A33BD2ED325A}">
      <dgm:prSet/>
      <dgm:spPr/>
      <dgm:t>
        <a:bodyPr/>
        <a:lstStyle/>
        <a:p>
          <a:endParaRPr lang="tr-TR"/>
        </a:p>
      </dgm:t>
    </dgm:pt>
    <dgm:pt modelId="{E09F9892-7DA5-4660-AD49-DAB6184BE331}" type="sibTrans" cxnId="{CA6C9E52-CC78-44FF-8ADC-A33BD2ED325A}">
      <dgm:prSet/>
      <dgm:spPr/>
      <dgm:t>
        <a:bodyPr/>
        <a:lstStyle/>
        <a:p>
          <a:endParaRPr lang="tr-TR"/>
        </a:p>
      </dgm:t>
    </dgm:pt>
    <dgm:pt modelId="{B434E5E1-CE2D-4ECD-AFF2-3B4C84B84417}" type="pres">
      <dgm:prSet presAssocID="{F2984A66-EB54-4CE3-8270-DDA08155FE5F}" presName="hierChild1" presStyleCnt="0">
        <dgm:presLayoutVars>
          <dgm:orgChart val="1"/>
          <dgm:chPref val="1"/>
          <dgm:dir/>
          <dgm:animOne val="branch"/>
          <dgm:animLvl val="lvl"/>
          <dgm:resizeHandles/>
        </dgm:presLayoutVars>
      </dgm:prSet>
      <dgm:spPr/>
    </dgm:pt>
    <dgm:pt modelId="{37434FC3-15CB-40AC-B7C3-B984DA8621E7}" type="pres">
      <dgm:prSet presAssocID="{A8B1F539-2A61-4B4F-9993-35DC59DA860F}" presName="hierRoot1" presStyleCnt="0">
        <dgm:presLayoutVars>
          <dgm:hierBranch val="init"/>
        </dgm:presLayoutVars>
      </dgm:prSet>
      <dgm:spPr/>
    </dgm:pt>
    <dgm:pt modelId="{CABBA5EE-AFAB-451D-91FE-1E1644B37F90}" type="pres">
      <dgm:prSet presAssocID="{A8B1F539-2A61-4B4F-9993-35DC59DA860F}" presName="rootComposite1" presStyleCnt="0"/>
      <dgm:spPr/>
    </dgm:pt>
    <dgm:pt modelId="{840B95D7-AC8E-4585-B755-AD2A134BF14E}" type="pres">
      <dgm:prSet presAssocID="{A8B1F539-2A61-4B4F-9993-35DC59DA860F}" presName="rootText1" presStyleLbl="node0" presStyleIdx="0" presStyleCnt="1">
        <dgm:presLayoutVars>
          <dgm:chPref val="3"/>
        </dgm:presLayoutVars>
      </dgm:prSet>
      <dgm:spPr/>
    </dgm:pt>
    <dgm:pt modelId="{55D63F1F-94EF-4947-81CC-8B8B78BE4E51}" type="pres">
      <dgm:prSet presAssocID="{A8B1F539-2A61-4B4F-9993-35DC59DA860F}" presName="rootConnector1" presStyleLbl="node1" presStyleIdx="0" presStyleCnt="0"/>
      <dgm:spPr/>
    </dgm:pt>
    <dgm:pt modelId="{5C145E40-B898-4F2D-A65E-D7F086DFFA0B}" type="pres">
      <dgm:prSet presAssocID="{A8B1F539-2A61-4B4F-9993-35DC59DA860F}" presName="hierChild2" presStyleCnt="0"/>
      <dgm:spPr/>
    </dgm:pt>
    <dgm:pt modelId="{006DFBAC-A19E-40EB-9C96-0561A34DB734}" type="pres">
      <dgm:prSet presAssocID="{DAA72BCF-049C-4F16-9A6D-0EFF47D6FA9B}" presName="Name37" presStyleLbl="parChTrans1D2" presStyleIdx="0" presStyleCnt="3"/>
      <dgm:spPr/>
    </dgm:pt>
    <dgm:pt modelId="{4D5B2D54-BC29-42FD-A1E0-C912508365BA}" type="pres">
      <dgm:prSet presAssocID="{1192954D-B134-4443-BAF4-7B03FA7401DE}" presName="hierRoot2" presStyleCnt="0">
        <dgm:presLayoutVars>
          <dgm:hierBranch val="init"/>
        </dgm:presLayoutVars>
      </dgm:prSet>
      <dgm:spPr/>
    </dgm:pt>
    <dgm:pt modelId="{99F9A585-90A3-499D-95E0-09D8DCD02E08}" type="pres">
      <dgm:prSet presAssocID="{1192954D-B134-4443-BAF4-7B03FA7401DE}" presName="rootComposite" presStyleCnt="0"/>
      <dgm:spPr/>
    </dgm:pt>
    <dgm:pt modelId="{264B282A-F574-4A59-94B6-C5E47F703CE4}" type="pres">
      <dgm:prSet presAssocID="{1192954D-B134-4443-BAF4-7B03FA7401DE}" presName="rootText" presStyleLbl="node2" presStyleIdx="0" presStyleCnt="3">
        <dgm:presLayoutVars>
          <dgm:chPref val="3"/>
        </dgm:presLayoutVars>
      </dgm:prSet>
      <dgm:spPr/>
    </dgm:pt>
    <dgm:pt modelId="{F0AA0AED-89E6-4DD5-9E38-8854C95356E0}" type="pres">
      <dgm:prSet presAssocID="{1192954D-B134-4443-BAF4-7B03FA7401DE}" presName="rootConnector" presStyleLbl="node2" presStyleIdx="0" presStyleCnt="3"/>
      <dgm:spPr/>
    </dgm:pt>
    <dgm:pt modelId="{40BDF585-31FE-49CD-B68A-ACE3ECC37FC6}" type="pres">
      <dgm:prSet presAssocID="{1192954D-B134-4443-BAF4-7B03FA7401DE}" presName="hierChild4" presStyleCnt="0"/>
      <dgm:spPr/>
    </dgm:pt>
    <dgm:pt modelId="{E9182A56-3AF0-4094-BF3F-0C0A21722546}" type="pres">
      <dgm:prSet presAssocID="{1192954D-B134-4443-BAF4-7B03FA7401DE}" presName="hierChild5" presStyleCnt="0"/>
      <dgm:spPr/>
    </dgm:pt>
    <dgm:pt modelId="{C211F135-CD8A-462F-9C3B-FAB590BD7F54}" type="pres">
      <dgm:prSet presAssocID="{85EF847F-D9A9-4C24-81A1-1A6B1F46FE6C}" presName="Name37" presStyleLbl="parChTrans1D2" presStyleIdx="1" presStyleCnt="3"/>
      <dgm:spPr/>
    </dgm:pt>
    <dgm:pt modelId="{3E8E35AD-4359-406D-915B-D42BA933FDE2}" type="pres">
      <dgm:prSet presAssocID="{D4EEFFB0-9181-4303-9378-E1ABF8A9F073}" presName="hierRoot2" presStyleCnt="0">
        <dgm:presLayoutVars>
          <dgm:hierBranch val="init"/>
        </dgm:presLayoutVars>
      </dgm:prSet>
      <dgm:spPr/>
    </dgm:pt>
    <dgm:pt modelId="{4B0C2130-A218-4248-BEE7-ACD0AEEC434A}" type="pres">
      <dgm:prSet presAssocID="{D4EEFFB0-9181-4303-9378-E1ABF8A9F073}" presName="rootComposite" presStyleCnt="0"/>
      <dgm:spPr/>
    </dgm:pt>
    <dgm:pt modelId="{7B9B23EC-378A-461C-923A-6A2BAB9721EE}" type="pres">
      <dgm:prSet presAssocID="{D4EEFFB0-9181-4303-9378-E1ABF8A9F073}" presName="rootText" presStyleLbl="node2" presStyleIdx="1" presStyleCnt="3">
        <dgm:presLayoutVars>
          <dgm:chPref val="3"/>
        </dgm:presLayoutVars>
      </dgm:prSet>
      <dgm:spPr/>
    </dgm:pt>
    <dgm:pt modelId="{1578414D-2DB8-418F-BFE3-BA3788860508}" type="pres">
      <dgm:prSet presAssocID="{D4EEFFB0-9181-4303-9378-E1ABF8A9F073}" presName="rootConnector" presStyleLbl="node2" presStyleIdx="1" presStyleCnt="3"/>
      <dgm:spPr/>
    </dgm:pt>
    <dgm:pt modelId="{4609FE14-5B71-4873-B3D1-07DFF24EE66B}" type="pres">
      <dgm:prSet presAssocID="{D4EEFFB0-9181-4303-9378-E1ABF8A9F073}" presName="hierChild4" presStyleCnt="0"/>
      <dgm:spPr/>
    </dgm:pt>
    <dgm:pt modelId="{6F295952-22F8-4DEC-AF87-B59FF4D76A29}" type="pres">
      <dgm:prSet presAssocID="{D4EEFFB0-9181-4303-9378-E1ABF8A9F073}" presName="hierChild5" presStyleCnt="0"/>
      <dgm:spPr/>
    </dgm:pt>
    <dgm:pt modelId="{B733A1B5-1E57-4F02-A0A2-425E16B74665}" type="pres">
      <dgm:prSet presAssocID="{6C769D55-155E-4F8D-8FD2-EF6183F4FA9C}" presName="Name37" presStyleLbl="parChTrans1D2" presStyleIdx="2" presStyleCnt="3"/>
      <dgm:spPr/>
    </dgm:pt>
    <dgm:pt modelId="{3D786601-EC96-43E5-B55E-6D42B0005898}" type="pres">
      <dgm:prSet presAssocID="{37B03677-78E2-441D-82F1-75B232C22EA6}" presName="hierRoot2" presStyleCnt="0">
        <dgm:presLayoutVars>
          <dgm:hierBranch val="init"/>
        </dgm:presLayoutVars>
      </dgm:prSet>
      <dgm:spPr/>
    </dgm:pt>
    <dgm:pt modelId="{D8C606A5-A32E-47CD-A8C0-BBC12CD5AC5A}" type="pres">
      <dgm:prSet presAssocID="{37B03677-78E2-441D-82F1-75B232C22EA6}" presName="rootComposite" presStyleCnt="0"/>
      <dgm:spPr/>
    </dgm:pt>
    <dgm:pt modelId="{ADED72FE-D535-4E55-AFEC-D76E60FBD09D}" type="pres">
      <dgm:prSet presAssocID="{37B03677-78E2-441D-82F1-75B232C22EA6}" presName="rootText" presStyleLbl="node2" presStyleIdx="2" presStyleCnt="3">
        <dgm:presLayoutVars>
          <dgm:chPref val="3"/>
        </dgm:presLayoutVars>
      </dgm:prSet>
      <dgm:spPr/>
    </dgm:pt>
    <dgm:pt modelId="{8EADFF0F-9A74-4748-BE76-26D7D5AA35F9}" type="pres">
      <dgm:prSet presAssocID="{37B03677-78E2-441D-82F1-75B232C22EA6}" presName="rootConnector" presStyleLbl="node2" presStyleIdx="2" presStyleCnt="3"/>
      <dgm:spPr/>
    </dgm:pt>
    <dgm:pt modelId="{72382EEA-E38A-4C1B-89FE-097341595D96}" type="pres">
      <dgm:prSet presAssocID="{37B03677-78E2-441D-82F1-75B232C22EA6}" presName="hierChild4" presStyleCnt="0"/>
      <dgm:spPr/>
    </dgm:pt>
    <dgm:pt modelId="{2DD0501F-B6A3-4725-AA37-71DE19A58848}" type="pres">
      <dgm:prSet presAssocID="{37B03677-78E2-441D-82F1-75B232C22EA6}" presName="hierChild5" presStyleCnt="0"/>
      <dgm:spPr/>
    </dgm:pt>
    <dgm:pt modelId="{C0143F88-D5C7-469A-BB06-158532F0C16A}" type="pres">
      <dgm:prSet presAssocID="{A8B1F539-2A61-4B4F-9993-35DC59DA860F}" presName="hierChild3" presStyleCnt="0"/>
      <dgm:spPr/>
    </dgm:pt>
  </dgm:ptLst>
  <dgm:cxnLst>
    <dgm:cxn modelId="{F1111404-03D3-4D3B-8C23-2A9F084C5AA7}" srcId="{A8B1F539-2A61-4B4F-9993-35DC59DA860F}" destId="{D4EEFFB0-9181-4303-9378-E1ABF8A9F073}" srcOrd="1" destOrd="0" parTransId="{85EF847F-D9A9-4C24-81A1-1A6B1F46FE6C}" sibTransId="{9B565DA2-8D3F-4A79-9F83-ECC1407802FD}"/>
    <dgm:cxn modelId="{B7739007-6C94-450E-9CD1-2AD1006DC3B6}" type="presOf" srcId="{D4EEFFB0-9181-4303-9378-E1ABF8A9F073}" destId="{1578414D-2DB8-418F-BFE3-BA3788860508}" srcOrd="1" destOrd="0" presId="urn:microsoft.com/office/officeart/2005/8/layout/orgChart1"/>
    <dgm:cxn modelId="{F9A2941F-7B5B-4B82-875E-9AA9CED54010}" type="presOf" srcId="{85EF847F-D9A9-4C24-81A1-1A6B1F46FE6C}" destId="{C211F135-CD8A-462F-9C3B-FAB590BD7F54}" srcOrd="0" destOrd="0" presId="urn:microsoft.com/office/officeart/2005/8/layout/orgChart1"/>
    <dgm:cxn modelId="{98CF8D33-D130-4FE2-99F7-765E348450FA}" srcId="{A8B1F539-2A61-4B4F-9993-35DC59DA860F}" destId="{1192954D-B134-4443-BAF4-7B03FA7401DE}" srcOrd="0" destOrd="0" parTransId="{DAA72BCF-049C-4F16-9A6D-0EFF47D6FA9B}" sibTransId="{47596EDF-3BC9-4CAF-B536-100DE119E8BE}"/>
    <dgm:cxn modelId="{EF16BE3D-1E8C-40E4-A13F-79D2F025EA6B}" type="presOf" srcId="{DAA72BCF-049C-4F16-9A6D-0EFF47D6FA9B}" destId="{006DFBAC-A19E-40EB-9C96-0561A34DB734}" srcOrd="0" destOrd="0" presId="urn:microsoft.com/office/officeart/2005/8/layout/orgChart1"/>
    <dgm:cxn modelId="{FB02BA4A-FEF5-4C2E-83DF-ADEFEFD3683C}" type="presOf" srcId="{6C769D55-155E-4F8D-8FD2-EF6183F4FA9C}" destId="{B733A1B5-1E57-4F02-A0A2-425E16B74665}" srcOrd="0" destOrd="0" presId="urn:microsoft.com/office/officeart/2005/8/layout/orgChart1"/>
    <dgm:cxn modelId="{26A48552-E78A-4986-945C-D77DBBC2C241}" type="presOf" srcId="{A8B1F539-2A61-4B4F-9993-35DC59DA860F}" destId="{840B95D7-AC8E-4585-B755-AD2A134BF14E}" srcOrd="0" destOrd="0" presId="urn:microsoft.com/office/officeart/2005/8/layout/orgChart1"/>
    <dgm:cxn modelId="{CA6C9E52-CC78-44FF-8ADC-A33BD2ED325A}" srcId="{A8B1F539-2A61-4B4F-9993-35DC59DA860F}" destId="{37B03677-78E2-441D-82F1-75B232C22EA6}" srcOrd="2" destOrd="0" parTransId="{6C769D55-155E-4F8D-8FD2-EF6183F4FA9C}" sibTransId="{E09F9892-7DA5-4660-AD49-DAB6184BE331}"/>
    <dgm:cxn modelId="{6FF3C178-ABC3-40F3-B820-C4E78F8A9D5D}" type="presOf" srcId="{F2984A66-EB54-4CE3-8270-DDA08155FE5F}" destId="{B434E5E1-CE2D-4ECD-AFF2-3B4C84B84417}" srcOrd="0" destOrd="0" presId="urn:microsoft.com/office/officeart/2005/8/layout/orgChart1"/>
    <dgm:cxn modelId="{5AA6C5A2-2BD8-4635-9712-79C86AE18520}" type="presOf" srcId="{D4EEFFB0-9181-4303-9378-E1ABF8A9F073}" destId="{7B9B23EC-378A-461C-923A-6A2BAB9721EE}" srcOrd="0" destOrd="0" presId="urn:microsoft.com/office/officeart/2005/8/layout/orgChart1"/>
    <dgm:cxn modelId="{30B5ADC0-DA01-4768-95AD-1106F02547A3}" srcId="{F2984A66-EB54-4CE3-8270-DDA08155FE5F}" destId="{A8B1F539-2A61-4B4F-9993-35DC59DA860F}" srcOrd="0" destOrd="0" parTransId="{F62DEEBD-2C7F-42F5-ACA8-5158815FAEF2}" sibTransId="{1B38E2CC-2E11-4F78-8F6F-6276702F025F}"/>
    <dgm:cxn modelId="{8510F0C0-D6B9-47D4-BA9D-832AF0ABDACD}" type="presOf" srcId="{1192954D-B134-4443-BAF4-7B03FA7401DE}" destId="{264B282A-F574-4A59-94B6-C5E47F703CE4}" srcOrd="0" destOrd="0" presId="urn:microsoft.com/office/officeart/2005/8/layout/orgChart1"/>
    <dgm:cxn modelId="{F217C9DB-04EC-470E-8F1E-CC42BCC05D50}" type="presOf" srcId="{37B03677-78E2-441D-82F1-75B232C22EA6}" destId="{8EADFF0F-9A74-4748-BE76-26D7D5AA35F9}" srcOrd="1" destOrd="0" presId="urn:microsoft.com/office/officeart/2005/8/layout/orgChart1"/>
    <dgm:cxn modelId="{7C1C13F0-252E-4EF1-A3D4-F5DBFB03A774}" type="presOf" srcId="{1192954D-B134-4443-BAF4-7B03FA7401DE}" destId="{F0AA0AED-89E6-4DD5-9E38-8854C95356E0}" srcOrd="1" destOrd="0" presId="urn:microsoft.com/office/officeart/2005/8/layout/orgChart1"/>
    <dgm:cxn modelId="{DDCCE4F3-790B-46B3-B3B3-2632DC5352A2}" type="presOf" srcId="{A8B1F539-2A61-4B4F-9993-35DC59DA860F}" destId="{55D63F1F-94EF-4947-81CC-8B8B78BE4E51}" srcOrd="1" destOrd="0" presId="urn:microsoft.com/office/officeart/2005/8/layout/orgChart1"/>
    <dgm:cxn modelId="{3DB4FCFD-34D9-444D-8AAC-D5D873314CDF}" type="presOf" srcId="{37B03677-78E2-441D-82F1-75B232C22EA6}" destId="{ADED72FE-D535-4E55-AFEC-D76E60FBD09D}" srcOrd="0" destOrd="0" presId="urn:microsoft.com/office/officeart/2005/8/layout/orgChart1"/>
    <dgm:cxn modelId="{FD47CBB1-D3BD-4C3C-9829-205A3B0F842F}" type="presParOf" srcId="{B434E5E1-CE2D-4ECD-AFF2-3B4C84B84417}" destId="{37434FC3-15CB-40AC-B7C3-B984DA8621E7}" srcOrd="0" destOrd="0" presId="urn:microsoft.com/office/officeart/2005/8/layout/orgChart1"/>
    <dgm:cxn modelId="{92F20BC8-D341-4E3B-AB57-643CFB287ADA}" type="presParOf" srcId="{37434FC3-15CB-40AC-B7C3-B984DA8621E7}" destId="{CABBA5EE-AFAB-451D-91FE-1E1644B37F90}" srcOrd="0" destOrd="0" presId="urn:microsoft.com/office/officeart/2005/8/layout/orgChart1"/>
    <dgm:cxn modelId="{E3E4B616-CA4D-4872-BB21-B7DE17A8209A}" type="presParOf" srcId="{CABBA5EE-AFAB-451D-91FE-1E1644B37F90}" destId="{840B95D7-AC8E-4585-B755-AD2A134BF14E}" srcOrd="0" destOrd="0" presId="urn:microsoft.com/office/officeart/2005/8/layout/orgChart1"/>
    <dgm:cxn modelId="{F2B0E9F8-64C0-454E-BB03-BB1CF9138471}" type="presParOf" srcId="{CABBA5EE-AFAB-451D-91FE-1E1644B37F90}" destId="{55D63F1F-94EF-4947-81CC-8B8B78BE4E51}" srcOrd="1" destOrd="0" presId="urn:microsoft.com/office/officeart/2005/8/layout/orgChart1"/>
    <dgm:cxn modelId="{D13E1C1E-61DC-4EE0-B01A-35E85C8B7EC4}" type="presParOf" srcId="{37434FC3-15CB-40AC-B7C3-B984DA8621E7}" destId="{5C145E40-B898-4F2D-A65E-D7F086DFFA0B}" srcOrd="1" destOrd="0" presId="urn:microsoft.com/office/officeart/2005/8/layout/orgChart1"/>
    <dgm:cxn modelId="{B6E4DE40-5F66-465B-BB5A-4F9BC9C8D286}" type="presParOf" srcId="{5C145E40-B898-4F2D-A65E-D7F086DFFA0B}" destId="{006DFBAC-A19E-40EB-9C96-0561A34DB734}" srcOrd="0" destOrd="0" presId="urn:microsoft.com/office/officeart/2005/8/layout/orgChart1"/>
    <dgm:cxn modelId="{2160DB4A-2CFA-41B0-AD4C-1FDD3364CBA8}" type="presParOf" srcId="{5C145E40-B898-4F2D-A65E-D7F086DFFA0B}" destId="{4D5B2D54-BC29-42FD-A1E0-C912508365BA}" srcOrd="1" destOrd="0" presId="urn:microsoft.com/office/officeart/2005/8/layout/orgChart1"/>
    <dgm:cxn modelId="{040B93ED-FFA6-4957-B5C0-035C9B99217F}" type="presParOf" srcId="{4D5B2D54-BC29-42FD-A1E0-C912508365BA}" destId="{99F9A585-90A3-499D-95E0-09D8DCD02E08}" srcOrd="0" destOrd="0" presId="urn:microsoft.com/office/officeart/2005/8/layout/orgChart1"/>
    <dgm:cxn modelId="{9D61854B-5872-4EA8-BA9C-127D2ED85E59}" type="presParOf" srcId="{99F9A585-90A3-499D-95E0-09D8DCD02E08}" destId="{264B282A-F574-4A59-94B6-C5E47F703CE4}" srcOrd="0" destOrd="0" presId="urn:microsoft.com/office/officeart/2005/8/layout/orgChart1"/>
    <dgm:cxn modelId="{C0B40607-0308-4F3F-AA1B-5A74379CD33A}" type="presParOf" srcId="{99F9A585-90A3-499D-95E0-09D8DCD02E08}" destId="{F0AA0AED-89E6-4DD5-9E38-8854C95356E0}" srcOrd="1" destOrd="0" presId="urn:microsoft.com/office/officeart/2005/8/layout/orgChart1"/>
    <dgm:cxn modelId="{AF42E43B-7AD6-4C05-A6D9-79685DB2A0CF}" type="presParOf" srcId="{4D5B2D54-BC29-42FD-A1E0-C912508365BA}" destId="{40BDF585-31FE-49CD-B68A-ACE3ECC37FC6}" srcOrd="1" destOrd="0" presId="urn:microsoft.com/office/officeart/2005/8/layout/orgChart1"/>
    <dgm:cxn modelId="{A9E2AD5D-C54F-40F6-AA49-80E8B95FFA27}" type="presParOf" srcId="{4D5B2D54-BC29-42FD-A1E0-C912508365BA}" destId="{E9182A56-3AF0-4094-BF3F-0C0A21722546}" srcOrd="2" destOrd="0" presId="urn:microsoft.com/office/officeart/2005/8/layout/orgChart1"/>
    <dgm:cxn modelId="{590AD572-8928-4E7E-A251-5FB22F58EF10}" type="presParOf" srcId="{5C145E40-B898-4F2D-A65E-D7F086DFFA0B}" destId="{C211F135-CD8A-462F-9C3B-FAB590BD7F54}" srcOrd="2" destOrd="0" presId="urn:microsoft.com/office/officeart/2005/8/layout/orgChart1"/>
    <dgm:cxn modelId="{0B303784-38D3-480F-814B-FF01B476342C}" type="presParOf" srcId="{5C145E40-B898-4F2D-A65E-D7F086DFFA0B}" destId="{3E8E35AD-4359-406D-915B-D42BA933FDE2}" srcOrd="3" destOrd="0" presId="urn:microsoft.com/office/officeart/2005/8/layout/orgChart1"/>
    <dgm:cxn modelId="{A1A4C198-25E2-4FB4-B8C9-0A0FE27BA677}" type="presParOf" srcId="{3E8E35AD-4359-406D-915B-D42BA933FDE2}" destId="{4B0C2130-A218-4248-BEE7-ACD0AEEC434A}" srcOrd="0" destOrd="0" presId="urn:microsoft.com/office/officeart/2005/8/layout/orgChart1"/>
    <dgm:cxn modelId="{11EBE2A5-E7D4-485E-9B02-E068416B34F4}" type="presParOf" srcId="{4B0C2130-A218-4248-BEE7-ACD0AEEC434A}" destId="{7B9B23EC-378A-461C-923A-6A2BAB9721EE}" srcOrd="0" destOrd="0" presId="urn:microsoft.com/office/officeart/2005/8/layout/orgChart1"/>
    <dgm:cxn modelId="{023352BE-C7D1-4591-B09B-52A09BBEB0D9}" type="presParOf" srcId="{4B0C2130-A218-4248-BEE7-ACD0AEEC434A}" destId="{1578414D-2DB8-418F-BFE3-BA3788860508}" srcOrd="1" destOrd="0" presId="urn:microsoft.com/office/officeart/2005/8/layout/orgChart1"/>
    <dgm:cxn modelId="{B2A84442-D5C1-492C-B1BA-DA264122391E}" type="presParOf" srcId="{3E8E35AD-4359-406D-915B-D42BA933FDE2}" destId="{4609FE14-5B71-4873-B3D1-07DFF24EE66B}" srcOrd="1" destOrd="0" presId="urn:microsoft.com/office/officeart/2005/8/layout/orgChart1"/>
    <dgm:cxn modelId="{E5617138-824B-4C23-8802-40CAB8D18E0D}" type="presParOf" srcId="{3E8E35AD-4359-406D-915B-D42BA933FDE2}" destId="{6F295952-22F8-4DEC-AF87-B59FF4D76A29}" srcOrd="2" destOrd="0" presId="urn:microsoft.com/office/officeart/2005/8/layout/orgChart1"/>
    <dgm:cxn modelId="{96C47848-BAAC-4314-956D-4C29116670FE}" type="presParOf" srcId="{5C145E40-B898-4F2D-A65E-D7F086DFFA0B}" destId="{B733A1B5-1E57-4F02-A0A2-425E16B74665}" srcOrd="4" destOrd="0" presId="urn:microsoft.com/office/officeart/2005/8/layout/orgChart1"/>
    <dgm:cxn modelId="{07CE2BA2-561D-4E4C-BC16-747C78058530}" type="presParOf" srcId="{5C145E40-B898-4F2D-A65E-D7F086DFFA0B}" destId="{3D786601-EC96-43E5-B55E-6D42B0005898}" srcOrd="5" destOrd="0" presId="urn:microsoft.com/office/officeart/2005/8/layout/orgChart1"/>
    <dgm:cxn modelId="{1658FD1A-BEF2-4996-9DE0-4F972FA53BFD}" type="presParOf" srcId="{3D786601-EC96-43E5-B55E-6D42B0005898}" destId="{D8C606A5-A32E-47CD-A8C0-BBC12CD5AC5A}" srcOrd="0" destOrd="0" presId="urn:microsoft.com/office/officeart/2005/8/layout/orgChart1"/>
    <dgm:cxn modelId="{48936DFE-3DA7-41E5-BAE3-21951957D7CC}" type="presParOf" srcId="{D8C606A5-A32E-47CD-A8C0-BBC12CD5AC5A}" destId="{ADED72FE-D535-4E55-AFEC-D76E60FBD09D}" srcOrd="0" destOrd="0" presId="urn:microsoft.com/office/officeart/2005/8/layout/orgChart1"/>
    <dgm:cxn modelId="{456AC39A-A593-49C5-9E9E-B616D55E5B94}" type="presParOf" srcId="{D8C606A5-A32E-47CD-A8C0-BBC12CD5AC5A}" destId="{8EADFF0F-9A74-4748-BE76-26D7D5AA35F9}" srcOrd="1" destOrd="0" presId="urn:microsoft.com/office/officeart/2005/8/layout/orgChart1"/>
    <dgm:cxn modelId="{D9A69AF9-01BC-4F0D-BF67-6BD8CE2A4075}" type="presParOf" srcId="{3D786601-EC96-43E5-B55E-6D42B0005898}" destId="{72382EEA-E38A-4C1B-89FE-097341595D96}" srcOrd="1" destOrd="0" presId="urn:microsoft.com/office/officeart/2005/8/layout/orgChart1"/>
    <dgm:cxn modelId="{F1F5945E-7DEA-4D9E-89FF-54D7F0CB6345}" type="presParOf" srcId="{3D786601-EC96-43E5-B55E-6D42B0005898}" destId="{2DD0501F-B6A3-4725-AA37-71DE19A58848}" srcOrd="2" destOrd="0" presId="urn:microsoft.com/office/officeart/2005/8/layout/orgChart1"/>
    <dgm:cxn modelId="{8EA9EA23-A5FA-4E27-8539-61EC30914A8E}" type="presParOf" srcId="{37434FC3-15CB-40AC-B7C3-B984DA8621E7}" destId="{C0143F88-D5C7-469A-BB06-158532F0C16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37E839-DB81-4C32-8929-C15C7EF851B1}" type="doc">
      <dgm:prSet loTypeId="urn:microsoft.com/office/officeart/2008/layout/HorizontalMultiLevelHierarchy" loCatId="hierarchy" qsTypeId="urn:microsoft.com/office/officeart/2005/8/quickstyle/3d1" qsCatId="3D" csTypeId="urn:microsoft.com/office/officeart/2005/8/colors/colorful1" csCatId="colorful" phldr="1"/>
      <dgm:spPr/>
      <dgm:t>
        <a:bodyPr/>
        <a:lstStyle/>
        <a:p>
          <a:endParaRPr lang="tr-TR"/>
        </a:p>
      </dgm:t>
    </dgm:pt>
    <dgm:pt modelId="{B25C250B-F70F-4F91-A008-11F763A4744B}">
      <dgm:prSet phldrT="[Metin]"/>
      <dgm:spPr/>
      <dgm:t>
        <a:bodyPr/>
        <a:lstStyle/>
        <a:p>
          <a:r>
            <a:rPr lang="tr-TR" dirty="0"/>
            <a:t>Hukuki İşlem Türleri</a:t>
          </a:r>
        </a:p>
      </dgm:t>
    </dgm:pt>
    <dgm:pt modelId="{7221B060-A893-4A3A-AA94-55C34DE51193}" type="parTrans" cxnId="{ED383BA7-EC72-4A44-B55F-80CAA6B55EC0}">
      <dgm:prSet/>
      <dgm:spPr/>
      <dgm:t>
        <a:bodyPr/>
        <a:lstStyle/>
        <a:p>
          <a:endParaRPr lang="tr-TR"/>
        </a:p>
      </dgm:t>
    </dgm:pt>
    <dgm:pt modelId="{7690B085-3274-4C8D-9867-09D0A2AB4233}" type="sibTrans" cxnId="{ED383BA7-EC72-4A44-B55F-80CAA6B55EC0}">
      <dgm:prSet/>
      <dgm:spPr/>
      <dgm:t>
        <a:bodyPr/>
        <a:lstStyle/>
        <a:p>
          <a:endParaRPr lang="tr-TR"/>
        </a:p>
      </dgm:t>
    </dgm:pt>
    <dgm:pt modelId="{F9A5712A-9722-4A58-A14C-A2D71802FDBA}">
      <dgm:prSet phldrT="[Metin]"/>
      <dgm:spPr/>
      <dgm:t>
        <a:bodyPr/>
        <a:lstStyle/>
        <a:p>
          <a:r>
            <a:rPr lang="tr-TR" dirty="0"/>
            <a:t>Taraf Sayısı Bakımından</a:t>
          </a:r>
        </a:p>
      </dgm:t>
    </dgm:pt>
    <dgm:pt modelId="{EF6C2550-096A-4A25-8EB8-4036893548DE}" type="parTrans" cxnId="{4FC67280-FED0-4584-9DC5-29FB91889996}">
      <dgm:prSet/>
      <dgm:spPr/>
      <dgm:t>
        <a:bodyPr/>
        <a:lstStyle/>
        <a:p>
          <a:endParaRPr lang="tr-TR"/>
        </a:p>
      </dgm:t>
    </dgm:pt>
    <dgm:pt modelId="{ACCBCB49-F296-40A7-A300-11C7D8223DCF}" type="sibTrans" cxnId="{4FC67280-FED0-4584-9DC5-29FB91889996}">
      <dgm:prSet/>
      <dgm:spPr/>
      <dgm:t>
        <a:bodyPr/>
        <a:lstStyle/>
        <a:p>
          <a:endParaRPr lang="tr-TR"/>
        </a:p>
      </dgm:t>
    </dgm:pt>
    <dgm:pt modelId="{B72DD70B-941B-4ACA-AEBA-508CDF59F2F0}">
      <dgm:prSet phldrT="[Metin]"/>
      <dgm:spPr/>
      <dgm:t>
        <a:bodyPr/>
        <a:lstStyle/>
        <a:p>
          <a:r>
            <a:rPr lang="tr-TR" dirty="0"/>
            <a:t>Tek Taraflı Hukuki İşlemler</a:t>
          </a:r>
        </a:p>
      </dgm:t>
    </dgm:pt>
    <dgm:pt modelId="{41AC29DD-6A89-4304-9060-AF45E87A8DA5}" type="parTrans" cxnId="{2963A7DE-3DB7-4492-8570-A8A2EC230A09}">
      <dgm:prSet/>
      <dgm:spPr/>
      <dgm:t>
        <a:bodyPr/>
        <a:lstStyle/>
        <a:p>
          <a:endParaRPr lang="tr-TR"/>
        </a:p>
      </dgm:t>
    </dgm:pt>
    <dgm:pt modelId="{389FE935-50A0-4B51-A51E-7686E0727417}" type="sibTrans" cxnId="{2963A7DE-3DB7-4492-8570-A8A2EC230A09}">
      <dgm:prSet/>
      <dgm:spPr/>
      <dgm:t>
        <a:bodyPr/>
        <a:lstStyle/>
        <a:p>
          <a:endParaRPr lang="tr-TR"/>
        </a:p>
      </dgm:t>
    </dgm:pt>
    <dgm:pt modelId="{EBA9C7AE-B300-4E9C-9001-7122C9AA090C}">
      <dgm:prSet phldrT="[Metin]"/>
      <dgm:spPr/>
      <dgm:t>
        <a:bodyPr/>
        <a:lstStyle/>
        <a:p>
          <a:r>
            <a:rPr lang="tr-TR" dirty="0"/>
            <a:t>İki veya Çok Taraflı Hukuki İşlemler</a:t>
          </a:r>
        </a:p>
      </dgm:t>
    </dgm:pt>
    <dgm:pt modelId="{6CB24BDA-13B5-41E4-9F88-20A6974B0FDC}" type="parTrans" cxnId="{137F91ED-633E-401A-B204-45982B42DF1A}">
      <dgm:prSet/>
      <dgm:spPr/>
      <dgm:t>
        <a:bodyPr/>
        <a:lstStyle/>
        <a:p>
          <a:endParaRPr lang="tr-TR"/>
        </a:p>
      </dgm:t>
    </dgm:pt>
    <dgm:pt modelId="{91B0DB11-2FCD-4F73-BDA2-DD000E45D863}" type="sibTrans" cxnId="{137F91ED-633E-401A-B204-45982B42DF1A}">
      <dgm:prSet/>
      <dgm:spPr/>
      <dgm:t>
        <a:bodyPr/>
        <a:lstStyle/>
        <a:p>
          <a:endParaRPr lang="tr-TR"/>
        </a:p>
      </dgm:t>
    </dgm:pt>
    <dgm:pt modelId="{D24F8A28-F56A-43B5-AC54-6B17BB5A5FB7}">
      <dgm:prSet phldrT="[Metin]"/>
      <dgm:spPr/>
      <dgm:t>
        <a:bodyPr/>
        <a:lstStyle/>
        <a:p>
          <a:r>
            <a:rPr lang="tr-TR" dirty="0"/>
            <a:t>Malvarlığına Etkileri Bakımından</a:t>
          </a:r>
        </a:p>
      </dgm:t>
    </dgm:pt>
    <dgm:pt modelId="{2DD60206-5093-4421-BBF2-D087D8E5FF74}" type="parTrans" cxnId="{8EF04787-BA27-477E-97A1-058859E18F52}">
      <dgm:prSet/>
      <dgm:spPr/>
      <dgm:t>
        <a:bodyPr/>
        <a:lstStyle/>
        <a:p>
          <a:endParaRPr lang="tr-TR"/>
        </a:p>
      </dgm:t>
    </dgm:pt>
    <dgm:pt modelId="{68F99A65-D547-4737-8AB8-873B620B95C2}" type="sibTrans" cxnId="{8EF04787-BA27-477E-97A1-058859E18F52}">
      <dgm:prSet/>
      <dgm:spPr/>
      <dgm:t>
        <a:bodyPr/>
        <a:lstStyle/>
        <a:p>
          <a:endParaRPr lang="tr-TR"/>
        </a:p>
      </dgm:t>
    </dgm:pt>
    <dgm:pt modelId="{B6D7A2BF-2DC3-4315-84CE-5E3643572920}">
      <dgm:prSet phldrT="[Metin]"/>
      <dgm:spPr/>
      <dgm:t>
        <a:bodyPr/>
        <a:lstStyle/>
        <a:p>
          <a:r>
            <a:rPr lang="tr-TR" dirty="0"/>
            <a:t>Taahhüt İşlemleri</a:t>
          </a:r>
        </a:p>
      </dgm:t>
    </dgm:pt>
    <dgm:pt modelId="{B9722555-E0B9-49B5-8FF9-2E6D628E091C}" type="parTrans" cxnId="{CDD24BFF-F04D-4977-83A3-59795025AE9A}">
      <dgm:prSet/>
      <dgm:spPr/>
      <dgm:t>
        <a:bodyPr/>
        <a:lstStyle/>
        <a:p>
          <a:endParaRPr lang="tr-TR"/>
        </a:p>
      </dgm:t>
    </dgm:pt>
    <dgm:pt modelId="{C58EB5F9-0E5B-4BD1-9BDA-0B7E9817EC73}" type="sibTrans" cxnId="{CDD24BFF-F04D-4977-83A3-59795025AE9A}">
      <dgm:prSet/>
      <dgm:spPr/>
      <dgm:t>
        <a:bodyPr/>
        <a:lstStyle/>
        <a:p>
          <a:endParaRPr lang="tr-TR"/>
        </a:p>
      </dgm:t>
    </dgm:pt>
    <dgm:pt modelId="{462D8A2A-9314-4EE4-A2F6-A3D6C97090F3}">
      <dgm:prSet phldrT="[Metin]"/>
      <dgm:spPr/>
      <dgm:t>
        <a:bodyPr/>
        <a:lstStyle/>
        <a:p>
          <a:r>
            <a:rPr lang="tr-TR" dirty="0"/>
            <a:t>Tasarruf İşlemleri</a:t>
          </a:r>
        </a:p>
      </dgm:t>
    </dgm:pt>
    <dgm:pt modelId="{C04E599B-C982-45C2-96B1-5AF30EBFC0FC}" type="parTrans" cxnId="{8400A294-9DC3-4482-BC8F-C54666B125AE}">
      <dgm:prSet/>
      <dgm:spPr/>
      <dgm:t>
        <a:bodyPr/>
        <a:lstStyle/>
        <a:p>
          <a:endParaRPr lang="tr-TR"/>
        </a:p>
      </dgm:t>
    </dgm:pt>
    <dgm:pt modelId="{FDD98DFF-6D37-4638-AAA8-FB19BABD23B6}" type="sibTrans" cxnId="{8400A294-9DC3-4482-BC8F-C54666B125AE}">
      <dgm:prSet/>
      <dgm:spPr/>
      <dgm:t>
        <a:bodyPr/>
        <a:lstStyle/>
        <a:p>
          <a:endParaRPr lang="tr-TR"/>
        </a:p>
      </dgm:t>
    </dgm:pt>
    <dgm:pt modelId="{57461A89-D70B-42E1-BFAC-96FBCA33F8D1}">
      <dgm:prSet phldrT="[Metin]"/>
      <dgm:spPr/>
      <dgm:t>
        <a:bodyPr/>
        <a:lstStyle/>
        <a:p>
          <a:r>
            <a:rPr lang="tr-TR" dirty="0"/>
            <a:t>Sebebe Bağlı Olup Olmamaları Bakımından</a:t>
          </a:r>
        </a:p>
      </dgm:t>
    </dgm:pt>
    <dgm:pt modelId="{CF139E27-752F-432B-BCD8-B5486B87934D}" type="parTrans" cxnId="{61ACACE7-0607-4AB5-B13D-D162F2CE1267}">
      <dgm:prSet/>
      <dgm:spPr/>
      <dgm:t>
        <a:bodyPr/>
        <a:lstStyle/>
        <a:p>
          <a:endParaRPr lang="tr-TR"/>
        </a:p>
      </dgm:t>
    </dgm:pt>
    <dgm:pt modelId="{3FC0B22F-6BAF-455C-8E9C-33DA4914F8D0}" type="sibTrans" cxnId="{61ACACE7-0607-4AB5-B13D-D162F2CE1267}">
      <dgm:prSet/>
      <dgm:spPr/>
      <dgm:t>
        <a:bodyPr/>
        <a:lstStyle/>
        <a:p>
          <a:endParaRPr lang="tr-TR"/>
        </a:p>
      </dgm:t>
    </dgm:pt>
    <dgm:pt modelId="{9E53CEC3-CA8D-47AD-8EAC-F6077546E3C8}">
      <dgm:prSet phldrT="[Metin]"/>
      <dgm:spPr/>
      <dgm:t>
        <a:bodyPr/>
        <a:lstStyle/>
        <a:p>
          <a:r>
            <a:rPr lang="tr-TR" dirty="0"/>
            <a:t>Sebebe Bağlı Hukuki İşlemler</a:t>
          </a:r>
        </a:p>
      </dgm:t>
    </dgm:pt>
    <dgm:pt modelId="{18E0D2D0-9732-4DD7-A5A9-6C0B5E95FA69}" type="parTrans" cxnId="{5A2B8404-F2BC-46ED-AA02-C68CF4F35375}">
      <dgm:prSet/>
      <dgm:spPr/>
      <dgm:t>
        <a:bodyPr/>
        <a:lstStyle/>
        <a:p>
          <a:endParaRPr lang="tr-TR"/>
        </a:p>
      </dgm:t>
    </dgm:pt>
    <dgm:pt modelId="{8B571FD1-F71C-4F6E-8C2B-BD40492DA182}" type="sibTrans" cxnId="{5A2B8404-F2BC-46ED-AA02-C68CF4F35375}">
      <dgm:prSet/>
      <dgm:spPr/>
      <dgm:t>
        <a:bodyPr/>
        <a:lstStyle/>
        <a:p>
          <a:endParaRPr lang="tr-TR"/>
        </a:p>
      </dgm:t>
    </dgm:pt>
    <dgm:pt modelId="{B31EC295-AC45-45D2-AF56-81998174EBA5}">
      <dgm:prSet phldrT="[Metin]"/>
      <dgm:spPr/>
      <dgm:t>
        <a:bodyPr/>
        <a:lstStyle/>
        <a:p>
          <a:r>
            <a:rPr lang="tr-TR" dirty="0"/>
            <a:t>Sebebe Bağlı Olmayan Hukuki İşlemler</a:t>
          </a:r>
        </a:p>
      </dgm:t>
    </dgm:pt>
    <dgm:pt modelId="{40F6051D-DF85-4BE4-AFF0-A9959D32BD3B}" type="parTrans" cxnId="{0C3220E8-772D-4F57-A25A-82C471BFB910}">
      <dgm:prSet/>
      <dgm:spPr/>
      <dgm:t>
        <a:bodyPr/>
        <a:lstStyle/>
        <a:p>
          <a:endParaRPr lang="tr-TR"/>
        </a:p>
      </dgm:t>
    </dgm:pt>
    <dgm:pt modelId="{F4C3EE40-9EE3-4F6C-BF87-8A6C1AFB60EC}" type="sibTrans" cxnId="{0C3220E8-772D-4F57-A25A-82C471BFB910}">
      <dgm:prSet/>
      <dgm:spPr/>
      <dgm:t>
        <a:bodyPr/>
        <a:lstStyle/>
        <a:p>
          <a:endParaRPr lang="tr-TR"/>
        </a:p>
      </dgm:t>
    </dgm:pt>
    <dgm:pt modelId="{F7C79E44-4D59-4082-8E09-2E241F98B513}">
      <dgm:prSet phldrT="[Metin]"/>
      <dgm:spPr/>
      <dgm:t>
        <a:bodyPr/>
        <a:lstStyle/>
        <a:p>
          <a:r>
            <a:rPr lang="tr-TR" dirty="0"/>
            <a:t>Etkilerini Doğurdukları An Bakımından</a:t>
          </a:r>
        </a:p>
      </dgm:t>
    </dgm:pt>
    <dgm:pt modelId="{329428E8-9E31-4632-B4A8-43F5B1B60B42}" type="parTrans" cxnId="{EA5377F4-C2E6-43F6-9632-1FB3334F994E}">
      <dgm:prSet/>
      <dgm:spPr/>
      <dgm:t>
        <a:bodyPr/>
        <a:lstStyle/>
        <a:p>
          <a:endParaRPr lang="tr-TR"/>
        </a:p>
      </dgm:t>
    </dgm:pt>
    <dgm:pt modelId="{5D5964C5-DD40-4EA4-8049-327089C5CED3}" type="sibTrans" cxnId="{EA5377F4-C2E6-43F6-9632-1FB3334F994E}">
      <dgm:prSet/>
      <dgm:spPr/>
      <dgm:t>
        <a:bodyPr/>
        <a:lstStyle/>
        <a:p>
          <a:endParaRPr lang="tr-TR"/>
        </a:p>
      </dgm:t>
    </dgm:pt>
    <dgm:pt modelId="{EAF15425-26AF-432E-985D-CFD5DFD3D055}">
      <dgm:prSet phldrT="[Metin]"/>
      <dgm:spPr/>
      <dgm:t>
        <a:bodyPr/>
        <a:lstStyle/>
        <a:p>
          <a:r>
            <a:rPr lang="tr-TR" dirty="0" err="1"/>
            <a:t>Sağlararası</a:t>
          </a:r>
          <a:r>
            <a:rPr lang="tr-TR" dirty="0"/>
            <a:t> Hukuki İşlemler</a:t>
          </a:r>
        </a:p>
      </dgm:t>
    </dgm:pt>
    <dgm:pt modelId="{65EB6CEF-9A6E-4B36-8C89-676F6696725B}" type="parTrans" cxnId="{BA7CB002-BB4A-4E0D-86B3-169FCC04283E}">
      <dgm:prSet/>
      <dgm:spPr/>
      <dgm:t>
        <a:bodyPr/>
        <a:lstStyle/>
        <a:p>
          <a:endParaRPr lang="tr-TR"/>
        </a:p>
      </dgm:t>
    </dgm:pt>
    <dgm:pt modelId="{D8B10F0C-79AF-43B6-BB33-30B8CB5D0A47}" type="sibTrans" cxnId="{BA7CB002-BB4A-4E0D-86B3-169FCC04283E}">
      <dgm:prSet/>
      <dgm:spPr/>
      <dgm:t>
        <a:bodyPr/>
        <a:lstStyle/>
        <a:p>
          <a:endParaRPr lang="tr-TR"/>
        </a:p>
      </dgm:t>
    </dgm:pt>
    <dgm:pt modelId="{3A5290E7-D2FC-4B63-99CE-B28ED4EF2494}">
      <dgm:prSet phldrT="[Metin]"/>
      <dgm:spPr/>
      <dgm:t>
        <a:bodyPr/>
        <a:lstStyle/>
        <a:p>
          <a:r>
            <a:rPr lang="tr-TR" dirty="0"/>
            <a:t>Ölüme Bağlı Hukuki İşlemler</a:t>
          </a:r>
        </a:p>
      </dgm:t>
    </dgm:pt>
    <dgm:pt modelId="{AA42311B-B2DE-4DAC-89D4-095D97217620}" type="parTrans" cxnId="{9980AE6E-5A9B-4217-8EDD-89396663B091}">
      <dgm:prSet/>
      <dgm:spPr/>
      <dgm:t>
        <a:bodyPr/>
        <a:lstStyle/>
        <a:p>
          <a:endParaRPr lang="tr-TR"/>
        </a:p>
      </dgm:t>
    </dgm:pt>
    <dgm:pt modelId="{6E754A76-CFB4-4DAA-8EA8-79F732CAA4EE}" type="sibTrans" cxnId="{9980AE6E-5A9B-4217-8EDD-89396663B091}">
      <dgm:prSet/>
      <dgm:spPr/>
      <dgm:t>
        <a:bodyPr/>
        <a:lstStyle/>
        <a:p>
          <a:endParaRPr lang="tr-TR"/>
        </a:p>
      </dgm:t>
    </dgm:pt>
    <dgm:pt modelId="{AF6859CA-0A0F-4115-AE60-EB7B9C2D138C}">
      <dgm:prSet phldrT="[Metin]"/>
      <dgm:spPr/>
      <dgm:t>
        <a:bodyPr/>
        <a:lstStyle/>
        <a:p>
          <a:r>
            <a:rPr lang="tr-TR" dirty="0"/>
            <a:t>Vasiyetname</a:t>
          </a:r>
        </a:p>
      </dgm:t>
    </dgm:pt>
    <dgm:pt modelId="{A2BE9B7C-EAEA-416B-8244-728F9AE2406B}" type="parTrans" cxnId="{46EF5493-560A-4B9C-A6C4-19910678A077}">
      <dgm:prSet/>
      <dgm:spPr/>
      <dgm:t>
        <a:bodyPr/>
        <a:lstStyle/>
        <a:p>
          <a:endParaRPr lang="tr-TR"/>
        </a:p>
      </dgm:t>
    </dgm:pt>
    <dgm:pt modelId="{5AD6ADA4-52BD-4528-A3DC-927A00A559E5}" type="sibTrans" cxnId="{46EF5493-560A-4B9C-A6C4-19910678A077}">
      <dgm:prSet/>
      <dgm:spPr/>
      <dgm:t>
        <a:bodyPr/>
        <a:lstStyle/>
        <a:p>
          <a:endParaRPr lang="tr-TR"/>
        </a:p>
      </dgm:t>
    </dgm:pt>
    <dgm:pt modelId="{AFA94CB0-0F27-4CA0-89E5-1BAB9F6B294D}">
      <dgm:prSet phldrT="[Metin]"/>
      <dgm:spPr/>
      <dgm:t>
        <a:bodyPr/>
        <a:lstStyle/>
        <a:p>
          <a:r>
            <a:rPr lang="tr-TR" dirty="0"/>
            <a:t>Miras Sözleşmesi</a:t>
          </a:r>
        </a:p>
      </dgm:t>
    </dgm:pt>
    <dgm:pt modelId="{E74CDAAD-9276-4C56-816E-1ACD83A36C8B}" type="parTrans" cxnId="{8B51BDE2-E5DF-428A-903F-E942EE53C710}">
      <dgm:prSet/>
      <dgm:spPr/>
      <dgm:t>
        <a:bodyPr/>
        <a:lstStyle/>
        <a:p>
          <a:endParaRPr lang="tr-TR"/>
        </a:p>
      </dgm:t>
    </dgm:pt>
    <dgm:pt modelId="{6B637018-E6E8-442C-97CB-6E30E99084B8}" type="sibTrans" cxnId="{8B51BDE2-E5DF-428A-903F-E942EE53C710}">
      <dgm:prSet/>
      <dgm:spPr/>
      <dgm:t>
        <a:bodyPr/>
        <a:lstStyle/>
        <a:p>
          <a:endParaRPr lang="tr-TR"/>
        </a:p>
      </dgm:t>
    </dgm:pt>
    <dgm:pt modelId="{1C309B6A-75AC-42E6-849D-746519BDE25A}" type="pres">
      <dgm:prSet presAssocID="{A137E839-DB81-4C32-8929-C15C7EF851B1}" presName="Name0" presStyleCnt="0">
        <dgm:presLayoutVars>
          <dgm:chPref val="1"/>
          <dgm:dir/>
          <dgm:animOne val="branch"/>
          <dgm:animLvl val="lvl"/>
          <dgm:resizeHandles val="exact"/>
        </dgm:presLayoutVars>
      </dgm:prSet>
      <dgm:spPr/>
    </dgm:pt>
    <dgm:pt modelId="{756DD122-B92B-4C3D-8FAA-4AC99579022A}" type="pres">
      <dgm:prSet presAssocID="{B25C250B-F70F-4F91-A008-11F763A4744B}" presName="root1" presStyleCnt="0"/>
      <dgm:spPr/>
    </dgm:pt>
    <dgm:pt modelId="{A5970A7E-6D6D-4414-9B9E-FBD34EFB221D}" type="pres">
      <dgm:prSet presAssocID="{B25C250B-F70F-4F91-A008-11F763A4744B}" presName="LevelOneTextNode" presStyleLbl="node0" presStyleIdx="0" presStyleCnt="1">
        <dgm:presLayoutVars>
          <dgm:chPref val="3"/>
        </dgm:presLayoutVars>
      </dgm:prSet>
      <dgm:spPr/>
    </dgm:pt>
    <dgm:pt modelId="{B6CD0239-FC1B-4EB3-A08F-48B24E313B54}" type="pres">
      <dgm:prSet presAssocID="{B25C250B-F70F-4F91-A008-11F763A4744B}" presName="level2hierChild" presStyleCnt="0"/>
      <dgm:spPr/>
    </dgm:pt>
    <dgm:pt modelId="{9D38E8C2-E8B9-4B5A-AB48-813F02760EBB}" type="pres">
      <dgm:prSet presAssocID="{EF6C2550-096A-4A25-8EB8-4036893548DE}" presName="conn2-1" presStyleLbl="parChTrans1D2" presStyleIdx="0" presStyleCnt="4"/>
      <dgm:spPr/>
    </dgm:pt>
    <dgm:pt modelId="{CE149A1A-A9C5-4C9D-B420-B3E8357DB850}" type="pres">
      <dgm:prSet presAssocID="{EF6C2550-096A-4A25-8EB8-4036893548DE}" presName="connTx" presStyleLbl="parChTrans1D2" presStyleIdx="0" presStyleCnt="4"/>
      <dgm:spPr/>
    </dgm:pt>
    <dgm:pt modelId="{224DC1B1-B72D-4F78-A482-30FC702443FA}" type="pres">
      <dgm:prSet presAssocID="{F9A5712A-9722-4A58-A14C-A2D71802FDBA}" presName="root2" presStyleCnt="0"/>
      <dgm:spPr/>
    </dgm:pt>
    <dgm:pt modelId="{8BA77E92-2674-499D-89FC-2EE866E18E1F}" type="pres">
      <dgm:prSet presAssocID="{F9A5712A-9722-4A58-A14C-A2D71802FDBA}" presName="LevelTwoTextNode" presStyleLbl="node2" presStyleIdx="0" presStyleCnt="4">
        <dgm:presLayoutVars>
          <dgm:chPref val="3"/>
        </dgm:presLayoutVars>
      </dgm:prSet>
      <dgm:spPr/>
    </dgm:pt>
    <dgm:pt modelId="{EEC64655-DA2E-4A4B-ABF9-4E7611012349}" type="pres">
      <dgm:prSet presAssocID="{F9A5712A-9722-4A58-A14C-A2D71802FDBA}" presName="level3hierChild" presStyleCnt="0"/>
      <dgm:spPr/>
    </dgm:pt>
    <dgm:pt modelId="{6231DDF9-FB23-482E-8898-FBB0370472EF}" type="pres">
      <dgm:prSet presAssocID="{41AC29DD-6A89-4304-9060-AF45E87A8DA5}" presName="conn2-1" presStyleLbl="parChTrans1D3" presStyleIdx="0" presStyleCnt="8"/>
      <dgm:spPr/>
    </dgm:pt>
    <dgm:pt modelId="{E8BE3858-2041-47F4-AD95-249DE4C82354}" type="pres">
      <dgm:prSet presAssocID="{41AC29DD-6A89-4304-9060-AF45E87A8DA5}" presName="connTx" presStyleLbl="parChTrans1D3" presStyleIdx="0" presStyleCnt="8"/>
      <dgm:spPr/>
    </dgm:pt>
    <dgm:pt modelId="{B3E1E15A-84C9-42AD-9C57-10D1EFEFDBCE}" type="pres">
      <dgm:prSet presAssocID="{B72DD70B-941B-4ACA-AEBA-508CDF59F2F0}" presName="root2" presStyleCnt="0"/>
      <dgm:spPr/>
    </dgm:pt>
    <dgm:pt modelId="{45539D00-059A-492B-9FBF-E75F7A45C261}" type="pres">
      <dgm:prSet presAssocID="{B72DD70B-941B-4ACA-AEBA-508CDF59F2F0}" presName="LevelTwoTextNode" presStyleLbl="node3" presStyleIdx="0" presStyleCnt="8">
        <dgm:presLayoutVars>
          <dgm:chPref val="3"/>
        </dgm:presLayoutVars>
      </dgm:prSet>
      <dgm:spPr/>
    </dgm:pt>
    <dgm:pt modelId="{2A6423D6-91FD-413D-9E2B-7C06A195430C}" type="pres">
      <dgm:prSet presAssocID="{B72DD70B-941B-4ACA-AEBA-508CDF59F2F0}" presName="level3hierChild" presStyleCnt="0"/>
      <dgm:spPr/>
    </dgm:pt>
    <dgm:pt modelId="{9596146E-7707-4DF2-983F-1ED40F2EBE61}" type="pres">
      <dgm:prSet presAssocID="{6CB24BDA-13B5-41E4-9F88-20A6974B0FDC}" presName="conn2-1" presStyleLbl="parChTrans1D3" presStyleIdx="1" presStyleCnt="8"/>
      <dgm:spPr/>
    </dgm:pt>
    <dgm:pt modelId="{3889BBB2-A7A5-4CA3-8B91-88AB2AD263D1}" type="pres">
      <dgm:prSet presAssocID="{6CB24BDA-13B5-41E4-9F88-20A6974B0FDC}" presName="connTx" presStyleLbl="parChTrans1D3" presStyleIdx="1" presStyleCnt="8"/>
      <dgm:spPr/>
    </dgm:pt>
    <dgm:pt modelId="{B096BBEC-51CF-4E45-BE8A-2184B5A2E7BF}" type="pres">
      <dgm:prSet presAssocID="{EBA9C7AE-B300-4E9C-9001-7122C9AA090C}" presName="root2" presStyleCnt="0"/>
      <dgm:spPr/>
    </dgm:pt>
    <dgm:pt modelId="{AB94EA55-7047-49FE-AF5C-92212C91C703}" type="pres">
      <dgm:prSet presAssocID="{EBA9C7AE-B300-4E9C-9001-7122C9AA090C}" presName="LevelTwoTextNode" presStyleLbl="node3" presStyleIdx="1" presStyleCnt="8">
        <dgm:presLayoutVars>
          <dgm:chPref val="3"/>
        </dgm:presLayoutVars>
      </dgm:prSet>
      <dgm:spPr/>
    </dgm:pt>
    <dgm:pt modelId="{2EFFF68B-CCEC-44A4-AC7F-4861C9C70E00}" type="pres">
      <dgm:prSet presAssocID="{EBA9C7AE-B300-4E9C-9001-7122C9AA090C}" presName="level3hierChild" presStyleCnt="0"/>
      <dgm:spPr/>
    </dgm:pt>
    <dgm:pt modelId="{316BE53F-AC47-46D7-B4BA-331C965D419B}" type="pres">
      <dgm:prSet presAssocID="{2DD60206-5093-4421-BBF2-D087D8E5FF74}" presName="conn2-1" presStyleLbl="parChTrans1D2" presStyleIdx="1" presStyleCnt="4"/>
      <dgm:spPr/>
    </dgm:pt>
    <dgm:pt modelId="{3903967C-CCA1-4519-8F68-0F4F29956624}" type="pres">
      <dgm:prSet presAssocID="{2DD60206-5093-4421-BBF2-D087D8E5FF74}" presName="connTx" presStyleLbl="parChTrans1D2" presStyleIdx="1" presStyleCnt="4"/>
      <dgm:spPr/>
    </dgm:pt>
    <dgm:pt modelId="{A74CFE3D-1896-4880-AD1F-664F0294878B}" type="pres">
      <dgm:prSet presAssocID="{D24F8A28-F56A-43B5-AC54-6B17BB5A5FB7}" presName="root2" presStyleCnt="0"/>
      <dgm:spPr/>
    </dgm:pt>
    <dgm:pt modelId="{2387930D-ECF8-4C19-9B0C-6BB4672F8159}" type="pres">
      <dgm:prSet presAssocID="{D24F8A28-F56A-43B5-AC54-6B17BB5A5FB7}" presName="LevelTwoTextNode" presStyleLbl="node2" presStyleIdx="1" presStyleCnt="4">
        <dgm:presLayoutVars>
          <dgm:chPref val="3"/>
        </dgm:presLayoutVars>
      </dgm:prSet>
      <dgm:spPr/>
    </dgm:pt>
    <dgm:pt modelId="{E09765C6-9F22-43CB-B470-BF1D75A0C3A2}" type="pres">
      <dgm:prSet presAssocID="{D24F8A28-F56A-43B5-AC54-6B17BB5A5FB7}" presName="level3hierChild" presStyleCnt="0"/>
      <dgm:spPr/>
    </dgm:pt>
    <dgm:pt modelId="{3FAC93C3-A645-4328-A353-86D3C4743FE6}" type="pres">
      <dgm:prSet presAssocID="{B9722555-E0B9-49B5-8FF9-2E6D628E091C}" presName="conn2-1" presStyleLbl="parChTrans1D3" presStyleIdx="2" presStyleCnt="8"/>
      <dgm:spPr/>
    </dgm:pt>
    <dgm:pt modelId="{A9FB7D16-4029-4B77-A1D4-249F10E84CC3}" type="pres">
      <dgm:prSet presAssocID="{B9722555-E0B9-49B5-8FF9-2E6D628E091C}" presName="connTx" presStyleLbl="parChTrans1D3" presStyleIdx="2" presStyleCnt="8"/>
      <dgm:spPr/>
    </dgm:pt>
    <dgm:pt modelId="{D436CE19-44E9-4CEF-8A4B-B4174D395B85}" type="pres">
      <dgm:prSet presAssocID="{B6D7A2BF-2DC3-4315-84CE-5E3643572920}" presName="root2" presStyleCnt="0"/>
      <dgm:spPr/>
    </dgm:pt>
    <dgm:pt modelId="{63E4AB8A-6FD2-4957-9650-2ACF4F5612E4}" type="pres">
      <dgm:prSet presAssocID="{B6D7A2BF-2DC3-4315-84CE-5E3643572920}" presName="LevelTwoTextNode" presStyleLbl="node3" presStyleIdx="2" presStyleCnt="8">
        <dgm:presLayoutVars>
          <dgm:chPref val="3"/>
        </dgm:presLayoutVars>
      </dgm:prSet>
      <dgm:spPr/>
    </dgm:pt>
    <dgm:pt modelId="{4558A103-C3D7-4DF4-B7B3-4125B9D671C0}" type="pres">
      <dgm:prSet presAssocID="{B6D7A2BF-2DC3-4315-84CE-5E3643572920}" presName="level3hierChild" presStyleCnt="0"/>
      <dgm:spPr/>
    </dgm:pt>
    <dgm:pt modelId="{3A07BC84-BD3A-4235-A2CC-186ECB926DAE}" type="pres">
      <dgm:prSet presAssocID="{C04E599B-C982-45C2-96B1-5AF30EBFC0FC}" presName="conn2-1" presStyleLbl="parChTrans1D3" presStyleIdx="3" presStyleCnt="8"/>
      <dgm:spPr/>
    </dgm:pt>
    <dgm:pt modelId="{13AE414E-949F-4D90-AAD4-FD06374B052A}" type="pres">
      <dgm:prSet presAssocID="{C04E599B-C982-45C2-96B1-5AF30EBFC0FC}" presName="connTx" presStyleLbl="parChTrans1D3" presStyleIdx="3" presStyleCnt="8"/>
      <dgm:spPr/>
    </dgm:pt>
    <dgm:pt modelId="{7301BF13-48F8-46C8-8838-EA1F08937E04}" type="pres">
      <dgm:prSet presAssocID="{462D8A2A-9314-4EE4-A2F6-A3D6C97090F3}" presName="root2" presStyleCnt="0"/>
      <dgm:spPr/>
    </dgm:pt>
    <dgm:pt modelId="{A3EEB8F6-B8FF-4067-A9A3-1062E1698869}" type="pres">
      <dgm:prSet presAssocID="{462D8A2A-9314-4EE4-A2F6-A3D6C97090F3}" presName="LevelTwoTextNode" presStyleLbl="node3" presStyleIdx="3" presStyleCnt="8">
        <dgm:presLayoutVars>
          <dgm:chPref val="3"/>
        </dgm:presLayoutVars>
      </dgm:prSet>
      <dgm:spPr/>
    </dgm:pt>
    <dgm:pt modelId="{7F6D83CC-87AF-469D-86B6-FB68A2C0AB86}" type="pres">
      <dgm:prSet presAssocID="{462D8A2A-9314-4EE4-A2F6-A3D6C97090F3}" presName="level3hierChild" presStyleCnt="0"/>
      <dgm:spPr/>
    </dgm:pt>
    <dgm:pt modelId="{F1827B5B-711E-4A08-A87D-30AD088F0B3A}" type="pres">
      <dgm:prSet presAssocID="{CF139E27-752F-432B-BCD8-B5486B87934D}" presName="conn2-1" presStyleLbl="parChTrans1D2" presStyleIdx="2" presStyleCnt="4"/>
      <dgm:spPr/>
    </dgm:pt>
    <dgm:pt modelId="{04271CAD-49E4-49FC-A52F-15D597FA2DEF}" type="pres">
      <dgm:prSet presAssocID="{CF139E27-752F-432B-BCD8-B5486B87934D}" presName="connTx" presStyleLbl="parChTrans1D2" presStyleIdx="2" presStyleCnt="4"/>
      <dgm:spPr/>
    </dgm:pt>
    <dgm:pt modelId="{5CF70D25-5773-4AA9-BDD3-469977B34702}" type="pres">
      <dgm:prSet presAssocID="{57461A89-D70B-42E1-BFAC-96FBCA33F8D1}" presName="root2" presStyleCnt="0"/>
      <dgm:spPr/>
    </dgm:pt>
    <dgm:pt modelId="{661EC1B1-73BB-4D0B-89FA-7DAC98C81056}" type="pres">
      <dgm:prSet presAssocID="{57461A89-D70B-42E1-BFAC-96FBCA33F8D1}" presName="LevelTwoTextNode" presStyleLbl="node2" presStyleIdx="2" presStyleCnt="4">
        <dgm:presLayoutVars>
          <dgm:chPref val="3"/>
        </dgm:presLayoutVars>
      </dgm:prSet>
      <dgm:spPr/>
    </dgm:pt>
    <dgm:pt modelId="{8A2738FD-BC5B-4903-A81B-BD7F940F19CF}" type="pres">
      <dgm:prSet presAssocID="{57461A89-D70B-42E1-BFAC-96FBCA33F8D1}" presName="level3hierChild" presStyleCnt="0"/>
      <dgm:spPr/>
    </dgm:pt>
    <dgm:pt modelId="{D69FDD78-6FEE-4407-B538-3AFC073A623F}" type="pres">
      <dgm:prSet presAssocID="{18E0D2D0-9732-4DD7-A5A9-6C0B5E95FA69}" presName="conn2-1" presStyleLbl="parChTrans1D3" presStyleIdx="4" presStyleCnt="8"/>
      <dgm:spPr/>
    </dgm:pt>
    <dgm:pt modelId="{609DD3D1-14FF-44E0-B8AA-C9353D51367D}" type="pres">
      <dgm:prSet presAssocID="{18E0D2D0-9732-4DD7-A5A9-6C0B5E95FA69}" presName="connTx" presStyleLbl="parChTrans1D3" presStyleIdx="4" presStyleCnt="8"/>
      <dgm:spPr/>
    </dgm:pt>
    <dgm:pt modelId="{C77F7FA1-1C79-4CA9-91A1-E6FD29D64EF9}" type="pres">
      <dgm:prSet presAssocID="{9E53CEC3-CA8D-47AD-8EAC-F6077546E3C8}" presName="root2" presStyleCnt="0"/>
      <dgm:spPr/>
    </dgm:pt>
    <dgm:pt modelId="{33A74BE0-13BC-4693-9392-52A05603DE9E}" type="pres">
      <dgm:prSet presAssocID="{9E53CEC3-CA8D-47AD-8EAC-F6077546E3C8}" presName="LevelTwoTextNode" presStyleLbl="node3" presStyleIdx="4" presStyleCnt="8">
        <dgm:presLayoutVars>
          <dgm:chPref val="3"/>
        </dgm:presLayoutVars>
      </dgm:prSet>
      <dgm:spPr/>
    </dgm:pt>
    <dgm:pt modelId="{903C1CEA-1F38-4EA3-9CAD-66BD2B2F0FD5}" type="pres">
      <dgm:prSet presAssocID="{9E53CEC3-CA8D-47AD-8EAC-F6077546E3C8}" presName="level3hierChild" presStyleCnt="0"/>
      <dgm:spPr/>
    </dgm:pt>
    <dgm:pt modelId="{4957385D-5CB3-423B-A040-95A2484840C6}" type="pres">
      <dgm:prSet presAssocID="{40F6051D-DF85-4BE4-AFF0-A9959D32BD3B}" presName="conn2-1" presStyleLbl="parChTrans1D3" presStyleIdx="5" presStyleCnt="8"/>
      <dgm:spPr/>
    </dgm:pt>
    <dgm:pt modelId="{C8D059A3-948C-47BD-AA86-9A2A68553D79}" type="pres">
      <dgm:prSet presAssocID="{40F6051D-DF85-4BE4-AFF0-A9959D32BD3B}" presName="connTx" presStyleLbl="parChTrans1D3" presStyleIdx="5" presStyleCnt="8"/>
      <dgm:spPr/>
    </dgm:pt>
    <dgm:pt modelId="{57EBEB5F-5AE3-45A9-AF06-5C5F2C81B660}" type="pres">
      <dgm:prSet presAssocID="{B31EC295-AC45-45D2-AF56-81998174EBA5}" presName="root2" presStyleCnt="0"/>
      <dgm:spPr/>
    </dgm:pt>
    <dgm:pt modelId="{B09AEF7D-BCB7-4BB5-817A-A98DA758128E}" type="pres">
      <dgm:prSet presAssocID="{B31EC295-AC45-45D2-AF56-81998174EBA5}" presName="LevelTwoTextNode" presStyleLbl="node3" presStyleIdx="5" presStyleCnt="8">
        <dgm:presLayoutVars>
          <dgm:chPref val="3"/>
        </dgm:presLayoutVars>
      </dgm:prSet>
      <dgm:spPr/>
    </dgm:pt>
    <dgm:pt modelId="{48E80C10-FE9F-4AA7-B63A-4BF8A9E74391}" type="pres">
      <dgm:prSet presAssocID="{B31EC295-AC45-45D2-AF56-81998174EBA5}" presName="level3hierChild" presStyleCnt="0"/>
      <dgm:spPr/>
    </dgm:pt>
    <dgm:pt modelId="{179F607A-5607-4C7B-B861-D46247F0C325}" type="pres">
      <dgm:prSet presAssocID="{329428E8-9E31-4632-B4A8-43F5B1B60B42}" presName="conn2-1" presStyleLbl="parChTrans1D2" presStyleIdx="3" presStyleCnt="4"/>
      <dgm:spPr/>
    </dgm:pt>
    <dgm:pt modelId="{77AC378D-D96F-4319-9326-1A1167EE9350}" type="pres">
      <dgm:prSet presAssocID="{329428E8-9E31-4632-B4A8-43F5B1B60B42}" presName="connTx" presStyleLbl="parChTrans1D2" presStyleIdx="3" presStyleCnt="4"/>
      <dgm:spPr/>
    </dgm:pt>
    <dgm:pt modelId="{67E8BAC4-38DE-4DD4-AE53-C4D1BDB02BFA}" type="pres">
      <dgm:prSet presAssocID="{F7C79E44-4D59-4082-8E09-2E241F98B513}" presName="root2" presStyleCnt="0"/>
      <dgm:spPr/>
    </dgm:pt>
    <dgm:pt modelId="{01A5FAFD-DA81-49BE-92FE-8567621BE56B}" type="pres">
      <dgm:prSet presAssocID="{F7C79E44-4D59-4082-8E09-2E241F98B513}" presName="LevelTwoTextNode" presStyleLbl="node2" presStyleIdx="3" presStyleCnt="4">
        <dgm:presLayoutVars>
          <dgm:chPref val="3"/>
        </dgm:presLayoutVars>
      </dgm:prSet>
      <dgm:spPr/>
    </dgm:pt>
    <dgm:pt modelId="{629DE171-4953-443A-97A0-4254E795B2C2}" type="pres">
      <dgm:prSet presAssocID="{F7C79E44-4D59-4082-8E09-2E241F98B513}" presName="level3hierChild" presStyleCnt="0"/>
      <dgm:spPr/>
    </dgm:pt>
    <dgm:pt modelId="{3529133D-386E-43EC-8CAC-968D48AFF85C}" type="pres">
      <dgm:prSet presAssocID="{65EB6CEF-9A6E-4B36-8C89-676F6696725B}" presName="conn2-1" presStyleLbl="parChTrans1D3" presStyleIdx="6" presStyleCnt="8"/>
      <dgm:spPr/>
    </dgm:pt>
    <dgm:pt modelId="{B59286CC-F931-4E36-BFAF-C9987DD795A1}" type="pres">
      <dgm:prSet presAssocID="{65EB6CEF-9A6E-4B36-8C89-676F6696725B}" presName="connTx" presStyleLbl="parChTrans1D3" presStyleIdx="6" presStyleCnt="8"/>
      <dgm:spPr/>
    </dgm:pt>
    <dgm:pt modelId="{CB749F9E-2F68-4E84-BFCB-D1F99E79DAD1}" type="pres">
      <dgm:prSet presAssocID="{EAF15425-26AF-432E-985D-CFD5DFD3D055}" presName="root2" presStyleCnt="0"/>
      <dgm:spPr/>
    </dgm:pt>
    <dgm:pt modelId="{94CBACE3-BBB0-4971-B13A-826F99ACBA32}" type="pres">
      <dgm:prSet presAssocID="{EAF15425-26AF-432E-985D-CFD5DFD3D055}" presName="LevelTwoTextNode" presStyleLbl="node3" presStyleIdx="6" presStyleCnt="8">
        <dgm:presLayoutVars>
          <dgm:chPref val="3"/>
        </dgm:presLayoutVars>
      </dgm:prSet>
      <dgm:spPr/>
    </dgm:pt>
    <dgm:pt modelId="{6D621A2D-7D68-4890-9946-93BAD7114622}" type="pres">
      <dgm:prSet presAssocID="{EAF15425-26AF-432E-985D-CFD5DFD3D055}" presName="level3hierChild" presStyleCnt="0"/>
      <dgm:spPr/>
    </dgm:pt>
    <dgm:pt modelId="{DBC1E88A-8BB3-428A-AAD1-C9D277A90C8F}" type="pres">
      <dgm:prSet presAssocID="{AA42311B-B2DE-4DAC-89D4-095D97217620}" presName="conn2-1" presStyleLbl="parChTrans1D3" presStyleIdx="7" presStyleCnt="8"/>
      <dgm:spPr/>
    </dgm:pt>
    <dgm:pt modelId="{0F289ABB-BAF4-451D-A41B-590D3DEF382C}" type="pres">
      <dgm:prSet presAssocID="{AA42311B-B2DE-4DAC-89D4-095D97217620}" presName="connTx" presStyleLbl="parChTrans1D3" presStyleIdx="7" presStyleCnt="8"/>
      <dgm:spPr/>
    </dgm:pt>
    <dgm:pt modelId="{B0F88E18-BB02-445A-A9CB-D0280D073761}" type="pres">
      <dgm:prSet presAssocID="{3A5290E7-D2FC-4B63-99CE-B28ED4EF2494}" presName="root2" presStyleCnt="0"/>
      <dgm:spPr/>
    </dgm:pt>
    <dgm:pt modelId="{E749A115-9AB9-4500-A53D-7E3D434DAF5E}" type="pres">
      <dgm:prSet presAssocID="{3A5290E7-D2FC-4B63-99CE-B28ED4EF2494}" presName="LevelTwoTextNode" presStyleLbl="node3" presStyleIdx="7" presStyleCnt="8">
        <dgm:presLayoutVars>
          <dgm:chPref val="3"/>
        </dgm:presLayoutVars>
      </dgm:prSet>
      <dgm:spPr/>
    </dgm:pt>
    <dgm:pt modelId="{B6C28A54-AE44-4A5F-8CF5-6C5547330DDA}" type="pres">
      <dgm:prSet presAssocID="{3A5290E7-D2FC-4B63-99CE-B28ED4EF2494}" presName="level3hierChild" presStyleCnt="0"/>
      <dgm:spPr/>
    </dgm:pt>
    <dgm:pt modelId="{3F938DEE-64A9-47ED-9654-9C08FF1300E1}" type="pres">
      <dgm:prSet presAssocID="{A2BE9B7C-EAEA-416B-8244-728F9AE2406B}" presName="conn2-1" presStyleLbl="parChTrans1D4" presStyleIdx="0" presStyleCnt="2"/>
      <dgm:spPr/>
    </dgm:pt>
    <dgm:pt modelId="{1E950A21-3F25-4A5D-A731-AD5E872AA0E2}" type="pres">
      <dgm:prSet presAssocID="{A2BE9B7C-EAEA-416B-8244-728F9AE2406B}" presName="connTx" presStyleLbl="parChTrans1D4" presStyleIdx="0" presStyleCnt="2"/>
      <dgm:spPr/>
    </dgm:pt>
    <dgm:pt modelId="{A83A5BE3-D63B-4642-B688-75F732BEDEC1}" type="pres">
      <dgm:prSet presAssocID="{AF6859CA-0A0F-4115-AE60-EB7B9C2D138C}" presName="root2" presStyleCnt="0"/>
      <dgm:spPr/>
    </dgm:pt>
    <dgm:pt modelId="{81CD86DD-B26C-4A44-A335-8B02CB255BCA}" type="pres">
      <dgm:prSet presAssocID="{AF6859CA-0A0F-4115-AE60-EB7B9C2D138C}" presName="LevelTwoTextNode" presStyleLbl="node4" presStyleIdx="0" presStyleCnt="2">
        <dgm:presLayoutVars>
          <dgm:chPref val="3"/>
        </dgm:presLayoutVars>
      </dgm:prSet>
      <dgm:spPr/>
    </dgm:pt>
    <dgm:pt modelId="{B31920A2-C7C2-4342-A945-0EBE9A3CDF89}" type="pres">
      <dgm:prSet presAssocID="{AF6859CA-0A0F-4115-AE60-EB7B9C2D138C}" presName="level3hierChild" presStyleCnt="0"/>
      <dgm:spPr/>
    </dgm:pt>
    <dgm:pt modelId="{130F5AE2-1C41-4DD8-A9F3-A07B7D54444A}" type="pres">
      <dgm:prSet presAssocID="{E74CDAAD-9276-4C56-816E-1ACD83A36C8B}" presName="conn2-1" presStyleLbl="parChTrans1D4" presStyleIdx="1" presStyleCnt="2"/>
      <dgm:spPr/>
    </dgm:pt>
    <dgm:pt modelId="{7CDBE417-5FE5-44C8-91A5-BE60A0DE27C6}" type="pres">
      <dgm:prSet presAssocID="{E74CDAAD-9276-4C56-816E-1ACD83A36C8B}" presName="connTx" presStyleLbl="parChTrans1D4" presStyleIdx="1" presStyleCnt="2"/>
      <dgm:spPr/>
    </dgm:pt>
    <dgm:pt modelId="{E80DA132-77AE-457E-B8DB-12BC24A71016}" type="pres">
      <dgm:prSet presAssocID="{AFA94CB0-0F27-4CA0-89E5-1BAB9F6B294D}" presName="root2" presStyleCnt="0"/>
      <dgm:spPr/>
    </dgm:pt>
    <dgm:pt modelId="{0B01206F-CE0B-42F4-89EA-1F00530837EF}" type="pres">
      <dgm:prSet presAssocID="{AFA94CB0-0F27-4CA0-89E5-1BAB9F6B294D}" presName="LevelTwoTextNode" presStyleLbl="node4" presStyleIdx="1" presStyleCnt="2">
        <dgm:presLayoutVars>
          <dgm:chPref val="3"/>
        </dgm:presLayoutVars>
      </dgm:prSet>
      <dgm:spPr/>
    </dgm:pt>
    <dgm:pt modelId="{E37CB56E-BD56-4BD5-B891-38DE217BD774}" type="pres">
      <dgm:prSet presAssocID="{AFA94CB0-0F27-4CA0-89E5-1BAB9F6B294D}" presName="level3hierChild" presStyleCnt="0"/>
      <dgm:spPr/>
    </dgm:pt>
  </dgm:ptLst>
  <dgm:cxnLst>
    <dgm:cxn modelId="{BA7CB002-BB4A-4E0D-86B3-169FCC04283E}" srcId="{F7C79E44-4D59-4082-8E09-2E241F98B513}" destId="{EAF15425-26AF-432E-985D-CFD5DFD3D055}" srcOrd="0" destOrd="0" parTransId="{65EB6CEF-9A6E-4B36-8C89-676F6696725B}" sibTransId="{D8B10F0C-79AF-43B6-BB33-30B8CB5D0A47}"/>
    <dgm:cxn modelId="{B4EC6C04-0A26-4A73-81F9-EC08AEDAD62A}" type="presOf" srcId="{6CB24BDA-13B5-41E4-9F88-20A6974B0FDC}" destId="{3889BBB2-A7A5-4CA3-8B91-88AB2AD263D1}" srcOrd="1" destOrd="0" presId="urn:microsoft.com/office/officeart/2008/layout/HorizontalMultiLevelHierarchy"/>
    <dgm:cxn modelId="{5A2B8404-F2BC-46ED-AA02-C68CF4F35375}" srcId="{57461A89-D70B-42E1-BFAC-96FBCA33F8D1}" destId="{9E53CEC3-CA8D-47AD-8EAC-F6077546E3C8}" srcOrd="0" destOrd="0" parTransId="{18E0D2D0-9732-4DD7-A5A9-6C0B5E95FA69}" sibTransId="{8B571FD1-F71C-4F6E-8C2B-BD40492DA182}"/>
    <dgm:cxn modelId="{199F4D06-CB43-4E8B-B48F-3000FF31D122}" type="presOf" srcId="{41AC29DD-6A89-4304-9060-AF45E87A8DA5}" destId="{6231DDF9-FB23-482E-8898-FBB0370472EF}" srcOrd="0" destOrd="0" presId="urn:microsoft.com/office/officeart/2008/layout/HorizontalMultiLevelHierarchy"/>
    <dgm:cxn modelId="{D2DFD31E-88CC-41F2-8E90-47A48C09C91E}" type="presOf" srcId="{F7C79E44-4D59-4082-8E09-2E241F98B513}" destId="{01A5FAFD-DA81-49BE-92FE-8567621BE56B}" srcOrd="0" destOrd="0" presId="urn:microsoft.com/office/officeart/2008/layout/HorizontalMultiLevelHierarchy"/>
    <dgm:cxn modelId="{F422B51F-4DA1-4D4D-99BF-195C92D7FE19}" type="presOf" srcId="{65EB6CEF-9A6E-4B36-8C89-676F6696725B}" destId="{3529133D-386E-43EC-8CAC-968D48AFF85C}" srcOrd="0" destOrd="0" presId="urn:microsoft.com/office/officeart/2008/layout/HorizontalMultiLevelHierarchy"/>
    <dgm:cxn modelId="{292EF120-59C8-4C6E-A1B7-BF8EB66B5C3A}" type="presOf" srcId="{C04E599B-C982-45C2-96B1-5AF30EBFC0FC}" destId="{13AE414E-949F-4D90-AAD4-FD06374B052A}" srcOrd="1" destOrd="0" presId="urn:microsoft.com/office/officeart/2008/layout/HorizontalMultiLevelHierarchy"/>
    <dgm:cxn modelId="{2FDBC922-7B1B-4AD8-97D2-AA06FAC0F554}" type="presOf" srcId="{EBA9C7AE-B300-4E9C-9001-7122C9AA090C}" destId="{AB94EA55-7047-49FE-AF5C-92212C91C703}" srcOrd="0" destOrd="0" presId="urn:microsoft.com/office/officeart/2008/layout/HorizontalMultiLevelHierarchy"/>
    <dgm:cxn modelId="{0ECE0E23-65B9-450D-8360-544604507824}" type="presOf" srcId="{3A5290E7-D2FC-4B63-99CE-B28ED4EF2494}" destId="{E749A115-9AB9-4500-A53D-7E3D434DAF5E}" srcOrd="0" destOrd="0" presId="urn:microsoft.com/office/officeart/2008/layout/HorizontalMultiLevelHierarchy"/>
    <dgm:cxn modelId="{EB413D3C-2584-4A7E-927B-2D737933369E}" type="presOf" srcId="{18E0D2D0-9732-4DD7-A5A9-6C0B5E95FA69}" destId="{D69FDD78-6FEE-4407-B538-3AFC073A623F}" srcOrd="0" destOrd="0" presId="urn:microsoft.com/office/officeart/2008/layout/HorizontalMultiLevelHierarchy"/>
    <dgm:cxn modelId="{B0353F3F-9992-4CA2-AB4C-9E97E9DB7399}" type="presOf" srcId="{B25C250B-F70F-4F91-A008-11F763A4744B}" destId="{A5970A7E-6D6D-4414-9B9E-FBD34EFB221D}" srcOrd="0" destOrd="0" presId="urn:microsoft.com/office/officeart/2008/layout/HorizontalMultiLevelHierarchy"/>
    <dgm:cxn modelId="{8FF6EB3F-3C69-4233-A4EC-088889C11C73}" type="presOf" srcId="{40F6051D-DF85-4BE4-AFF0-A9959D32BD3B}" destId="{4957385D-5CB3-423B-A040-95A2484840C6}" srcOrd="0" destOrd="0" presId="urn:microsoft.com/office/officeart/2008/layout/HorizontalMultiLevelHierarchy"/>
    <dgm:cxn modelId="{A1224B60-3409-47F5-9B64-9A0591386056}" type="presOf" srcId="{B72DD70B-941B-4ACA-AEBA-508CDF59F2F0}" destId="{45539D00-059A-492B-9FBF-E75F7A45C261}" srcOrd="0" destOrd="0" presId="urn:microsoft.com/office/officeart/2008/layout/HorizontalMultiLevelHierarchy"/>
    <dgm:cxn modelId="{63EA4562-8744-4076-87BE-6C3BFDCEE01A}" type="presOf" srcId="{A2BE9B7C-EAEA-416B-8244-728F9AE2406B}" destId="{1E950A21-3F25-4A5D-A731-AD5E872AA0E2}" srcOrd="1" destOrd="0" presId="urn:microsoft.com/office/officeart/2008/layout/HorizontalMultiLevelHierarchy"/>
    <dgm:cxn modelId="{22EA4E42-B716-4A7C-849F-A387C9CAB5B1}" type="presOf" srcId="{9E53CEC3-CA8D-47AD-8EAC-F6077546E3C8}" destId="{33A74BE0-13BC-4693-9392-52A05603DE9E}" srcOrd="0" destOrd="0" presId="urn:microsoft.com/office/officeart/2008/layout/HorizontalMultiLevelHierarchy"/>
    <dgm:cxn modelId="{BFEA7043-7DCF-4CF6-B78F-217108784660}" type="presOf" srcId="{A2BE9B7C-EAEA-416B-8244-728F9AE2406B}" destId="{3F938DEE-64A9-47ED-9654-9C08FF1300E1}" srcOrd="0" destOrd="0" presId="urn:microsoft.com/office/officeart/2008/layout/HorizontalMultiLevelHierarchy"/>
    <dgm:cxn modelId="{B5077344-B7BE-4497-9DCA-9A4D3CA30BB9}" type="presOf" srcId="{E74CDAAD-9276-4C56-816E-1ACD83A36C8B}" destId="{7CDBE417-5FE5-44C8-91A5-BE60A0DE27C6}" srcOrd="1" destOrd="0" presId="urn:microsoft.com/office/officeart/2008/layout/HorizontalMultiLevelHierarchy"/>
    <dgm:cxn modelId="{F8696048-D866-43EF-A6CE-D1052133569B}" type="presOf" srcId="{EAF15425-26AF-432E-985D-CFD5DFD3D055}" destId="{94CBACE3-BBB0-4971-B13A-826F99ACBA32}" srcOrd="0" destOrd="0" presId="urn:microsoft.com/office/officeart/2008/layout/HorizontalMultiLevelHierarchy"/>
    <dgm:cxn modelId="{B4C76048-1976-4CB1-949B-F982E2982817}" type="presOf" srcId="{E74CDAAD-9276-4C56-816E-1ACD83A36C8B}" destId="{130F5AE2-1C41-4DD8-A9F3-A07B7D54444A}" srcOrd="0" destOrd="0" presId="urn:microsoft.com/office/officeart/2008/layout/HorizontalMultiLevelHierarchy"/>
    <dgm:cxn modelId="{DD47C049-FFA6-425F-A894-98A512235C19}" type="presOf" srcId="{2DD60206-5093-4421-BBF2-D087D8E5FF74}" destId="{316BE53F-AC47-46D7-B4BA-331C965D419B}" srcOrd="0" destOrd="0" presId="urn:microsoft.com/office/officeart/2008/layout/HorizontalMultiLevelHierarchy"/>
    <dgm:cxn modelId="{A0D0C46C-7B46-4ED5-B1C7-A891F31E6194}" type="presOf" srcId="{329428E8-9E31-4632-B4A8-43F5B1B60B42}" destId="{179F607A-5607-4C7B-B861-D46247F0C325}" srcOrd="0" destOrd="0" presId="urn:microsoft.com/office/officeart/2008/layout/HorizontalMultiLevelHierarchy"/>
    <dgm:cxn modelId="{9980AE6E-5A9B-4217-8EDD-89396663B091}" srcId="{F7C79E44-4D59-4082-8E09-2E241F98B513}" destId="{3A5290E7-D2FC-4B63-99CE-B28ED4EF2494}" srcOrd="1" destOrd="0" parTransId="{AA42311B-B2DE-4DAC-89D4-095D97217620}" sibTransId="{6E754A76-CFB4-4DAA-8EA8-79F732CAA4EE}"/>
    <dgm:cxn modelId="{9CD69870-982A-42CB-B32C-AAB070DBDBDB}" type="presOf" srcId="{18E0D2D0-9732-4DD7-A5A9-6C0B5E95FA69}" destId="{609DD3D1-14FF-44E0-B8AA-C9353D51367D}" srcOrd="1" destOrd="0" presId="urn:microsoft.com/office/officeart/2008/layout/HorizontalMultiLevelHierarchy"/>
    <dgm:cxn modelId="{B1699552-2CC2-4F04-95D3-0E3F30314E28}" type="presOf" srcId="{B31EC295-AC45-45D2-AF56-81998174EBA5}" destId="{B09AEF7D-BCB7-4BB5-817A-A98DA758128E}" srcOrd="0" destOrd="0" presId="urn:microsoft.com/office/officeart/2008/layout/HorizontalMultiLevelHierarchy"/>
    <dgm:cxn modelId="{17859B54-EA2E-4D2A-B4F3-6536FE4FB7AE}" type="presOf" srcId="{D24F8A28-F56A-43B5-AC54-6B17BB5A5FB7}" destId="{2387930D-ECF8-4C19-9B0C-6BB4672F8159}" srcOrd="0" destOrd="0" presId="urn:microsoft.com/office/officeart/2008/layout/HorizontalMultiLevelHierarchy"/>
    <dgm:cxn modelId="{86F57E55-BA41-495B-B827-F7D0F824449A}" type="presOf" srcId="{AA42311B-B2DE-4DAC-89D4-095D97217620}" destId="{0F289ABB-BAF4-451D-A41B-590D3DEF382C}" srcOrd="1" destOrd="0" presId="urn:microsoft.com/office/officeart/2008/layout/HorizontalMultiLevelHierarchy"/>
    <dgm:cxn modelId="{401AF675-310F-4E75-8CDD-13E6F71E8200}" type="presOf" srcId="{329428E8-9E31-4632-B4A8-43F5B1B60B42}" destId="{77AC378D-D96F-4319-9326-1A1167EE9350}" srcOrd="1" destOrd="0" presId="urn:microsoft.com/office/officeart/2008/layout/HorizontalMultiLevelHierarchy"/>
    <dgm:cxn modelId="{4FC67280-FED0-4584-9DC5-29FB91889996}" srcId="{B25C250B-F70F-4F91-A008-11F763A4744B}" destId="{F9A5712A-9722-4A58-A14C-A2D71802FDBA}" srcOrd="0" destOrd="0" parTransId="{EF6C2550-096A-4A25-8EB8-4036893548DE}" sibTransId="{ACCBCB49-F296-40A7-A300-11C7D8223DCF}"/>
    <dgm:cxn modelId="{8EF04787-BA27-477E-97A1-058859E18F52}" srcId="{B25C250B-F70F-4F91-A008-11F763A4744B}" destId="{D24F8A28-F56A-43B5-AC54-6B17BB5A5FB7}" srcOrd="1" destOrd="0" parTransId="{2DD60206-5093-4421-BBF2-D087D8E5FF74}" sibTransId="{68F99A65-D547-4737-8AB8-873B620B95C2}"/>
    <dgm:cxn modelId="{31F45E89-8407-47E0-A331-B498E23ACF43}" type="presOf" srcId="{F9A5712A-9722-4A58-A14C-A2D71802FDBA}" destId="{8BA77E92-2674-499D-89FC-2EE866E18E1F}" srcOrd="0" destOrd="0" presId="urn:microsoft.com/office/officeart/2008/layout/HorizontalMultiLevelHierarchy"/>
    <dgm:cxn modelId="{5F39CB92-0DA7-4DB7-B0A7-9BD766528A71}" type="presOf" srcId="{B9722555-E0B9-49B5-8FF9-2E6D628E091C}" destId="{A9FB7D16-4029-4B77-A1D4-249F10E84CC3}" srcOrd="1" destOrd="0" presId="urn:microsoft.com/office/officeart/2008/layout/HorizontalMultiLevelHierarchy"/>
    <dgm:cxn modelId="{46EF5493-560A-4B9C-A6C4-19910678A077}" srcId="{3A5290E7-D2FC-4B63-99CE-B28ED4EF2494}" destId="{AF6859CA-0A0F-4115-AE60-EB7B9C2D138C}" srcOrd="0" destOrd="0" parTransId="{A2BE9B7C-EAEA-416B-8244-728F9AE2406B}" sibTransId="{5AD6ADA4-52BD-4528-A3DC-927A00A559E5}"/>
    <dgm:cxn modelId="{8400A294-9DC3-4482-BC8F-C54666B125AE}" srcId="{D24F8A28-F56A-43B5-AC54-6B17BB5A5FB7}" destId="{462D8A2A-9314-4EE4-A2F6-A3D6C97090F3}" srcOrd="1" destOrd="0" parTransId="{C04E599B-C982-45C2-96B1-5AF30EBFC0FC}" sibTransId="{FDD98DFF-6D37-4638-AAA8-FB19BABD23B6}"/>
    <dgm:cxn modelId="{857FD09C-DE27-482B-B3B0-F2230B5A9078}" type="presOf" srcId="{6CB24BDA-13B5-41E4-9F88-20A6974B0FDC}" destId="{9596146E-7707-4DF2-983F-1ED40F2EBE61}" srcOrd="0" destOrd="0" presId="urn:microsoft.com/office/officeart/2008/layout/HorizontalMultiLevelHierarchy"/>
    <dgm:cxn modelId="{86906D9D-511B-43CB-A11A-41E2AF868D4C}" type="presOf" srcId="{AF6859CA-0A0F-4115-AE60-EB7B9C2D138C}" destId="{81CD86DD-B26C-4A44-A335-8B02CB255BCA}" srcOrd="0" destOrd="0" presId="urn:microsoft.com/office/officeart/2008/layout/HorizontalMultiLevelHierarchy"/>
    <dgm:cxn modelId="{61A982A6-49FA-442C-BCA3-8058F3A6D165}" type="presOf" srcId="{CF139E27-752F-432B-BCD8-B5486B87934D}" destId="{04271CAD-49E4-49FC-A52F-15D597FA2DEF}" srcOrd="1" destOrd="0" presId="urn:microsoft.com/office/officeart/2008/layout/HorizontalMultiLevelHierarchy"/>
    <dgm:cxn modelId="{ED383BA7-EC72-4A44-B55F-80CAA6B55EC0}" srcId="{A137E839-DB81-4C32-8929-C15C7EF851B1}" destId="{B25C250B-F70F-4F91-A008-11F763A4744B}" srcOrd="0" destOrd="0" parTransId="{7221B060-A893-4A3A-AA94-55C34DE51193}" sibTransId="{7690B085-3274-4C8D-9867-09D0A2AB4233}"/>
    <dgm:cxn modelId="{EA38AFA7-FE05-4C2E-992C-9C6A62D43D8B}" type="presOf" srcId="{B6D7A2BF-2DC3-4315-84CE-5E3643572920}" destId="{63E4AB8A-6FD2-4957-9650-2ACF4F5612E4}" srcOrd="0" destOrd="0" presId="urn:microsoft.com/office/officeart/2008/layout/HorizontalMultiLevelHierarchy"/>
    <dgm:cxn modelId="{BE2E66AE-7075-43DA-92FD-4E4889E7B1CC}" type="presOf" srcId="{EF6C2550-096A-4A25-8EB8-4036893548DE}" destId="{9D38E8C2-E8B9-4B5A-AB48-813F02760EBB}" srcOrd="0" destOrd="0" presId="urn:microsoft.com/office/officeart/2008/layout/HorizontalMultiLevelHierarchy"/>
    <dgm:cxn modelId="{AA51EEAE-C313-487C-92C6-505A63183620}" type="presOf" srcId="{2DD60206-5093-4421-BBF2-D087D8E5FF74}" destId="{3903967C-CCA1-4519-8F68-0F4F29956624}" srcOrd="1" destOrd="0" presId="urn:microsoft.com/office/officeart/2008/layout/HorizontalMultiLevelHierarchy"/>
    <dgm:cxn modelId="{6964BFB8-5495-4637-8113-962FE420D979}" type="presOf" srcId="{AA42311B-B2DE-4DAC-89D4-095D97217620}" destId="{DBC1E88A-8BB3-428A-AAD1-C9D277A90C8F}" srcOrd="0" destOrd="0" presId="urn:microsoft.com/office/officeart/2008/layout/HorizontalMultiLevelHierarchy"/>
    <dgm:cxn modelId="{E90236BF-6C45-487D-A3EC-8F920936B0EF}" type="presOf" srcId="{B9722555-E0B9-49B5-8FF9-2E6D628E091C}" destId="{3FAC93C3-A645-4328-A353-86D3C4743FE6}" srcOrd="0" destOrd="0" presId="urn:microsoft.com/office/officeart/2008/layout/HorizontalMultiLevelHierarchy"/>
    <dgm:cxn modelId="{C38201C4-2D7E-490C-A4F9-CB447A97923B}" type="presOf" srcId="{57461A89-D70B-42E1-BFAC-96FBCA33F8D1}" destId="{661EC1B1-73BB-4D0B-89FA-7DAC98C81056}" srcOrd="0" destOrd="0" presId="urn:microsoft.com/office/officeart/2008/layout/HorizontalMultiLevelHierarchy"/>
    <dgm:cxn modelId="{C8DBF1C5-82E1-4B36-9DF4-465BE6CE3794}" type="presOf" srcId="{CF139E27-752F-432B-BCD8-B5486B87934D}" destId="{F1827B5B-711E-4A08-A87D-30AD088F0B3A}" srcOrd="0" destOrd="0" presId="urn:microsoft.com/office/officeart/2008/layout/HorizontalMultiLevelHierarchy"/>
    <dgm:cxn modelId="{91501FD2-8D7D-4795-A675-743038F8C6E9}" type="presOf" srcId="{C04E599B-C982-45C2-96B1-5AF30EBFC0FC}" destId="{3A07BC84-BD3A-4235-A2CC-186ECB926DAE}" srcOrd="0" destOrd="0" presId="urn:microsoft.com/office/officeart/2008/layout/HorizontalMultiLevelHierarchy"/>
    <dgm:cxn modelId="{2963A7DE-3DB7-4492-8570-A8A2EC230A09}" srcId="{F9A5712A-9722-4A58-A14C-A2D71802FDBA}" destId="{B72DD70B-941B-4ACA-AEBA-508CDF59F2F0}" srcOrd="0" destOrd="0" parTransId="{41AC29DD-6A89-4304-9060-AF45E87A8DA5}" sibTransId="{389FE935-50A0-4B51-A51E-7686E0727417}"/>
    <dgm:cxn modelId="{E8E3FDE0-F3FB-4F57-A5C5-06AA2D09D512}" type="presOf" srcId="{AFA94CB0-0F27-4CA0-89E5-1BAB9F6B294D}" destId="{0B01206F-CE0B-42F4-89EA-1F00530837EF}" srcOrd="0" destOrd="0" presId="urn:microsoft.com/office/officeart/2008/layout/HorizontalMultiLevelHierarchy"/>
    <dgm:cxn modelId="{0D733DE2-F3FC-42C0-8DEE-C05D8F6C1843}" type="presOf" srcId="{A137E839-DB81-4C32-8929-C15C7EF851B1}" destId="{1C309B6A-75AC-42E6-849D-746519BDE25A}" srcOrd="0" destOrd="0" presId="urn:microsoft.com/office/officeart/2008/layout/HorizontalMultiLevelHierarchy"/>
    <dgm:cxn modelId="{8B51BDE2-E5DF-428A-903F-E942EE53C710}" srcId="{3A5290E7-D2FC-4B63-99CE-B28ED4EF2494}" destId="{AFA94CB0-0F27-4CA0-89E5-1BAB9F6B294D}" srcOrd="1" destOrd="0" parTransId="{E74CDAAD-9276-4C56-816E-1ACD83A36C8B}" sibTransId="{6B637018-E6E8-442C-97CB-6E30E99084B8}"/>
    <dgm:cxn modelId="{61ACACE7-0607-4AB5-B13D-D162F2CE1267}" srcId="{B25C250B-F70F-4F91-A008-11F763A4744B}" destId="{57461A89-D70B-42E1-BFAC-96FBCA33F8D1}" srcOrd="2" destOrd="0" parTransId="{CF139E27-752F-432B-BCD8-B5486B87934D}" sibTransId="{3FC0B22F-6BAF-455C-8E9C-33DA4914F8D0}"/>
    <dgm:cxn modelId="{0955B7E7-67CE-4211-9CB7-25F6CAC10E41}" type="presOf" srcId="{41AC29DD-6A89-4304-9060-AF45E87A8DA5}" destId="{E8BE3858-2041-47F4-AD95-249DE4C82354}" srcOrd="1" destOrd="0" presId="urn:microsoft.com/office/officeart/2008/layout/HorizontalMultiLevelHierarchy"/>
    <dgm:cxn modelId="{0C3220E8-772D-4F57-A25A-82C471BFB910}" srcId="{57461A89-D70B-42E1-BFAC-96FBCA33F8D1}" destId="{B31EC295-AC45-45D2-AF56-81998174EBA5}" srcOrd="1" destOrd="0" parTransId="{40F6051D-DF85-4BE4-AFF0-A9959D32BD3B}" sibTransId="{F4C3EE40-9EE3-4F6C-BF87-8A6C1AFB60EC}"/>
    <dgm:cxn modelId="{601048E9-3669-4D65-B033-5BC88D2A3704}" type="presOf" srcId="{65EB6CEF-9A6E-4B36-8C89-676F6696725B}" destId="{B59286CC-F931-4E36-BFAF-C9987DD795A1}" srcOrd="1" destOrd="0" presId="urn:microsoft.com/office/officeart/2008/layout/HorizontalMultiLevelHierarchy"/>
    <dgm:cxn modelId="{137F91ED-633E-401A-B204-45982B42DF1A}" srcId="{F9A5712A-9722-4A58-A14C-A2D71802FDBA}" destId="{EBA9C7AE-B300-4E9C-9001-7122C9AA090C}" srcOrd="1" destOrd="0" parTransId="{6CB24BDA-13B5-41E4-9F88-20A6974B0FDC}" sibTransId="{91B0DB11-2FCD-4F73-BDA2-DD000E45D863}"/>
    <dgm:cxn modelId="{329511F0-29A6-46D3-AEC7-429EC04BE996}" type="presOf" srcId="{462D8A2A-9314-4EE4-A2F6-A3D6C97090F3}" destId="{A3EEB8F6-B8FF-4067-A9A3-1062E1698869}" srcOrd="0" destOrd="0" presId="urn:microsoft.com/office/officeart/2008/layout/HorizontalMultiLevelHierarchy"/>
    <dgm:cxn modelId="{80CABDF3-85C2-4E2F-BDCC-073ED3FFCCFE}" type="presOf" srcId="{EF6C2550-096A-4A25-8EB8-4036893548DE}" destId="{CE149A1A-A9C5-4C9D-B420-B3E8357DB850}" srcOrd="1" destOrd="0" presId="urn:microsoft.com/office/officeart/2008/layout/HorizontalMultiLevelHierarchy"/>
    <dgm:cxn modelId="{EA5377F4-C2E6-43F6-9632-1FB3334F994E}" srcId="{B25C250B-F70F-4F91-A008-11F763A4744B}" destId="{F7C79E44-4D59-4082-8E09-2E241F98B513}" srcOrd="3" destOrd="0" parTransId="{329428E8-9E31-4632-B4A8-43F5B1B60B42}" sibTransId="{5D5964C5-DD40-4EA4-8049-327089C5CED3}"/>
    <dgm:cxn modelId="{3D0111FE-8D83-4280-BDD6-3B28F49B4A1D}" type="presOf" srcId="{40F6051D-DF85-4BE4-AFF0-A9959D32BD3B}" destId="{C8D059A3-948C-47BD-AA86-9A2A68553D79}" srcOrd="1" destOrd="0" presId="urn:microsoft.com/office/officeart/2008/layout/HorizontalMultiLevelHierarchy"/>
    <dgm:cxn modelId="{CDD24BFF-F04D-4977-83A3-59795025AE9A}" srcId="{D24F8A28-F56A-43B5-AC54-6B17BB5A5FB7}" destId="{B6D7A2BF-2DC3-4315-84CE-5E3643572920}" srcOrd="0" destOrd="0" parTransId="{B9722555-E0B9-49B5-8FF9-2E6D628E091C}" sibTransId="{C58EB5F9-0E5B-4BD1-9BDA-0B7E9817EC73}"/>
    <dgm:cxn modelId="{8FAB09A6-5FAB-47A1-8F91-78A2D94E017C}" type="presParOf" srcId="{1C309B6A-75AC-42E6-849D-746519BDE25A}" destId="{756DD122-B92B-4C3D-8FAA-4AC99579022A}" srcOrd="0" destOrd="0" presId="urn:microsoft.com/office/officeart/2008/layout/HorizontalMultiLevelHierarchy"/>
    <dgm:cxn modelId="{06993B1B-F2EC-4E63-A45E-D989BB305E6F}" type="presParOf" srcId="{756DD122-B92B-4C3D-8FAA-4AC99579022A}" destId="{A5970A7E-6D6D-4414-9B9E-FBD34EFB221D}" srcOrd="0" destOrd="0" presId="urn:microsoft.com/office/officeart/2008/layout/HorizontalMultiLevelHierarchy"/>
    <dgm:cxn modelId="{193B96EC-663D-45B1-AB9B-7247BD03B2B5}" type="presParOf" srcId="{756DD122-B92B-4C3D-8FAA-4AC99579022A}" destId="{B6CD0239-FC1B-4EB3-A08F-48B24E313B54}" srcOrd="1" destOrd="0" presId="urn:microsoft.com/office/officeart/2008/layout/HorizontalMultiLevelHierarchy"/>
    <dgm:cxn modelId="{0F4428EF-BE5E-45C7-B650-E13834E1C6CB}" type="presParOf" srcId="{B6CD0239-FC1B-4EB3-A08F-48B24E313B54}" destId="{9D38E8C2-E8B9-4B5A-AB48-813F02760EBB}" srcOrd="0" destOrd="0" presId="urn:microsoft.com/office/officeart/2008/layout/HorizontalMultiLevelHierarchy"/>
    <dgm:cxn modelId="{7C1C2843-CA60-4477-A9B7-F67E9B84E81A}" type="presParOf" srcId="{9D38E8C2-E8B9-4B5A-AB48-813F02760EBB}" destId="{CE149A1A-A9C5-4C9D-B420-B3E8357DB850}" srcOrd="0" destOrd="0" presId="urn:microsoft.com/office/officeart/2008/layout/HorizontalMultiLevelHierarchy"/>
    <dgm:cxn modelId="{24CC43F8-3818-4325-959D-786A1AA915F6}" type="presParOf" srcId="{B6CD0239-FC1B-4EB3-A08F-48B24E313B54}" destId="{224DC1B1-B72D-4F78-A482-30FC702443FA}" srcOrd="1" destOrd="0" presId="urn:microsoft.com/office/officeart/2008/layout/HorizontalMultiLevelHierarchy"/>
    <dgm:cxn modelId="{ED550356-8FDB-464D-B91E-205DFDAC6272}" type="presParOf" srcId="{224DC1B1-B72D-4F78-A482-30FC702443FA}" destId="{8BA77E92-2674-499D-89FC-2EE866E18E1F}" srcOrd="0" destOrd="0" presId="urn:microsoft.com/office/officeart/2008/layout/HorizontalMultiLevelHierarchy"/>
    <dgm:cxn modelId="{156E7082-3882-4599-94CE-7E8BE62F7587}" type="presParOf" srcId="{224DC1B1-B72D-4F78-A482-30FC702443FA}" destId="{EEC64655-DA2E-4A4B-ABF9-4E7611012349}" srcOrd="1" destOrd="0" presId="urn:microsoft.com/office/officeart/2008/layout/HorizontalMultiLevelHierarchy"/>
    <dgm:cxn modelId="{B16550AD-D691-4CC6-9593-0D9C3230D69C}" type="presParOf" srcId="{EEC64655-DA2E-4A4B-ABF9-4E7611012349}" destId="{6231DDF9-FB23-482E-8898-FBB0370472EF}" srcOrd="0" destOrd="0" presId="urn:microsoft.com/office/officeart/2008/layout/HorizontalMultiLevelHierarchy"/>
    <dgm:cxn modelId="{26A9C9ED-D050-4840-97C6-B509DE08C23E}" type="presParOf" srcId="{6231DDF9-FB23-482E-8898-FBB0370472EF}" destId="{E8BE3858-2041-47F4-AD95-249DE4C82354}" srcOrd="0" destOrd="0" presId="urn:microsoft.com/office/officeart/2008/layout/HorizontalMultiLevelHierarchy"/>
    <dgm:cxn modelId="{F7227277-07F5-41FC-8774-669472ABD319}" type="presParOf" srcId="{EEC64655-DA2E-4A4B-ABF9-4E7611012349}" destId="{B3E1E15A-84C9-42AD-9C57-10D1EFEFDBCE}" srcOrd="1" destOrd="0" presId="urn:microsoft.com/office/officeart/2008/layout/HorizontalMultiLevelHierarchy"/>
    <dgm:cxn modelId="{A315233F-931C-484B-9D10-B4B23EC0FBB5}" type="presParOf" srcId="{B3E1E15A-84C9-42AD-9C57-10D1EFEFDBCE}" destId="{45539D00-059A-492B-9FBF-E75F7A45C261}" srcOrd="0" destOrd="0" presId="urn:microsoft.com/office/officeart/2008/layout/HorizontalMultiLevelHierarchy"/>
    <dgm:cxn modelId="{9866B1A0-70E0-45CD-8DAF-A49F61D2DCE6}" type="presParOf" srcId="{B3E1E15A-84C9-42AD-9C57-10D1EFEFDBCE}" destId="{2A6423D6-91FD-413D-9E2B-7C06A195430C}" srcOrd="1" destOrd="0" presId="urn:microsoft.com/office/officeart/2008/layout/HorizontalMultiLevelHierarchy"/>
    <dgm:cxn modelId="{5673ABCC-5FFB-472F-82A6-A8903A1CD983}" type="presParOf" srcId="{EEC64655-DA2E-4A4B-ABF9-4E7611012349}" destId="{9596146E-7707-4DF2-983F-1ED40F2EBE61}" srcOrd="2" destOrd="0" presId="urn:microsoft.com/office/officeart/2008/layout/HorizontalMultiLevelHierarchy"/>
    <dgm:cxn modelId="{A168D079-A386-404E-A355-FF3186F455F4}" type="presParOf" srcId="{9596146E-7707-4DF2-983F-1ED40F2EBE61}" destId="{3889BBB2-A7A5-4CA3-8B91-88AB2AD263D1}" srcOrd="0" destOrd="0" presId="urn:microsoft.com/office/officeart/2008/layout/HorizontalMultiLevelHierarchy"/>
    <dgm:cxn modelId="{738E0EB2-194A-48C1-AD11-98EC8981571A}" type="presParOf" srcId="{EEC64655-DA2E-4A4B-ABF9-4E7611012349}" destId="{B096BBEC-51CF-4E45-BE8A-2184B5A2E7BF}" srcOrd="3" destOrd="0" presId="urn:microsoft.com/office/officeart/2008/layout/HorizontalMultiLevelHierarchy"/>
    <dgm:cxn modelId="{AA9E6930-9DFD-40EA-95E2-AC630825835B}" type="presParOf" srcId="{B096BBEC-51CF-4E45-BE8A-2184B5A2E7BF}" destId="{AB94EA55-7047-49FE-AF5C-92212C91C703}" srcOrd="0" destOrd="0" presId="urn:microsoft.com/office/officeart/2008/layout/HorizontalMultiLevelHierarchy"/>
    <dgm:cxn modelId="{DEE9B752-8F3B-4A58-A0B7-27403BF9D366}" type="presParOf" srcId="{B096BBEC-51CF-4E45-BE8A-2184B5A2E7BF}" destId="{2EFFF68B-CCEC-44A4-AC7F-4861C9C70E00}" srcOrd="1" destOrd="0" presId="urn:microsoft.com/office/officeart/2008/layout/HorizontalMultiLevelHierarchy"/>
    <dgm:cxn modelId="{0FA74312-820D-4150-9711-D499395D7FFB}" type="presParOf" srcId="{B6CD0239-FC1B-4EB3-A08F-48B24E313B54}" destId="{316BE53F-AC47-46D7-B4BA-331C965D419B}" srcOrd="2" destOrd="0" presId="urn:microsoft.com/office/officeart/2008/layout/HorizontalMultiLevelHierarchy"/>
    <dgm:cxn modelId="{94A87177-48EA-44B1-9F9C-B8C4845EE274}" type="presParOf" srcId="{316BE53F-AC47-46D7-B4BA-331C965D419B}" destId="{3903967C-CCA1-4519-8F68-0F4F29956624}" srcOrd="0" destOrd="0" presId="urn:microsoft.com/office/officeart/2008/layout/HorizontalMultiLevelHierarchy"/>
    <dgm:cxn modelId="{A415F679-D155-4293-B201-A423B355F4B8}" type="presParOf" srcId="{B6CD0239-FC1B-4EB3-A08F-48B24E313B54}" destId="{A74CFE3D-1896-4880-AD1F-664F0294878B}" srcOrd="3" destOrd="0" presId="urn:microsoft.com/office/officeart/2008/layout/HorizontalMultiLevelHierarchy"/>
    <dgm:cxn modelId="{8968AD9A-C7FB-48E4-9B29-FF7871EBB8B6}" type="presParOf" srcId="{A74CFE3D-1896-4880-AD1F-664F0294878B}" destId="{2387930D-ECF8-4C19-9B0C-6BB4672F8159}" srcOrd="0" destOrd="0" presId="urn:microsoft.com/office/officeart/2008/layout/HorizontalMultiLevelHierarchy"/>
    <dgm:cxn modelId="{B8CC6767-CE93-42A1-A70B-523DAEEDA508}" type="presParOf" srcId="{A74CFE3D-1896-4880-AD1F-664F0294878B}" destId="{E09765C6-9F22-43CB-B470-BF1D75A0C3A2}" srcOrd="1" destOrd="0" presId="urn:microsoft.com/office/officeart/2008/layout/HorizontalMultiLevelHierarchy"/>
    <dgm:cxn modelId="{952951A8-1451-4699-B8E9-155CAA334A2A}" type="presParOf" srcId="{E09765C6-9F22-43CB-B470-BF1D75A0C3A2}" destId="{3FAC93C3-A645-4328-A353-86D3C4743FE6}" srcOrd="0" destOrd="0" presId="urn:microsoft.com/office/officeart/2008/layout/HorizontalMultiLevelHierarchy"/>
    <dgm:cxn modelId="{F0DE4679-8F39-49EB-AD49-40FA763013B5}" type="presParOf" srcId="{3FAC93C3-A645-4328-A353-86D3C4743FE6}" destId="{A9FB7D16-4029-4B77-A1D4-249F10E84CC3}" srcOrd="0" destOrd="0" presId="urn:microsoft.com/office/officeart/2008/layout/HorizontalMultiLevelHierarchy"/>
    <dgm:cxn modelId="{C9537B6B-AEB2-4CDB-942E-2975912A3CD5}" type="presParOf" srcId="{E09765C6-9F22-43CB-B470-BF1D75A0C3A2}" destId="{D436CE19-44E9-4CEF-8A4B-B4174D395B85}" srcOrd="1" destOrd="0" presId="urn:microsoft.com/office/officeart/2008/layout/HorizontalMultiLevelHierarchy"/>
    <dgm:cxn modelId="{4C947099-BF37-47B9-B9B6-95C5EABEA5AC}" type="presParOf" srcId="{D436CE19-44E9-4CEF-8A4B-B4174D395B85}" destId="{63E4AB8A-6FD2-4957-9650-2ACF4F5612E4}" srcOrd="0" destOrd="0" presId="urn:microsoft.com/office/officeart/2008/layout/HorizontalMultiLevelHierarchy"/>
    <dgm:cxn modelId="{FE58E4B7-8AB5-42DC-A7E4-855313307475}" type="presParOf" srcId="{D436CE19-44E9-4CEF-8A4B-B4174D395B85}" destId="{4558A103-C3D7-4DF4-B7B3-4125B9D671C0}" srcOrd="1" destOrd="0" presId="urn:microsoft.com/office/officeart/2008/layout/HorizontalMultiLevelHierarchy"/>
    <dgm:cxn modelId="{3BEA7BDE-6311-4C7E-8507-75D6160A6293}" type="presParOf" srcId="{E09765C6-9F22-43CB-B470-BF1D75A0C3A2}" destId="{3A07BC84-BD3A-4235-A2CC-186ECB926DAE}" srcOrd="2" destOrd="0" presId="urn:microsoft.com/office/officeart/2008/layout/HorizontalMultiLevelHierarchy"/>
    <dgm:cxn modelId="{F2F27459-F47C-4E05-A69F-0E0331D3AE04}" type="presParOf" srcId="{3A07BC84-BD3A-4235-A2CC-186ECB926DAE}" destId="{13AE414E-949F-4D90-AAD4-FD06374B052A}" srcOrd="0" destOrd="0" presId="urn:microsoft.com/office/officeart/2008/layout/HorizontalMultiLevelHierarchy"/>
    <dgm:cxn modelId="{77F633B3-8A2A-4A25-9835-282E7975456F}" type="presParOf" srcId="{E09765C6-9F22-43CB-B470-BF1D75A0C3A2}" destId="{7301BF13-48F8-46C8-8838-EA1F08937E04}" srcOrd="3" destOrd="0" presId="urn:microsoft.com/office/officeart/2008/layout/HorizontalMultiLevelHierarchy"/>
    <dgm:cxn modelId="{F1D085A0-D09B-465A-8F71-AA62E2BB5097}" type="presParOf" srcId="{7301BF13-48F8-46C8-8838-EA1F08937E04}" destId="{A3EEB8F6-B8FF-4067-A9A3-1062E1698869}" srcOrd="0" destOrd="0" presId="urn:microsoft.com/office/officeart/2008/layout/HorizontalMultiLevelHierarchy"/>
    <dgm:cxn modelId="{E6D42517-E991-496F-8415-C23721D5E5E8}" type="presParOf" srcId="{7301BF13-48F8-46C8-8838-EA1F08937E04}" destId="{7F6D83CC-87AF-469D-86B6-FB68A2C0AB86}" srcOrd="1" destOrd="0" presId="urn:microsoft.com/office/officeart/2008/layout/HorizontalMultiLevelHierarchy"/>
    <dgm:cxn modelId="{9C3B7998-C277-40BA-96E7-89C88992D7DC}" type="presParOf" srcId="{B6CD0239-FC1B-4EB3-A08F-48B24E313B54}" destId="{F1827B5B-711E-4A08-A87D-30AD088F0B3A}" srcOrd="4" destOrd="0" presId="urn:microsoft.com/office/officeart/2008/layout/HorizontalMultiLevelHierarchy"/>
    <dgm:cxn modelId="{FE3AF660-F3D9-4C56-AA47-F12E22478867}" type="presParOf" srcId="{F1827B5B-711E-4A08-A87D-30AD088F0B3A}" destId="{04271CAD-49E4-49FC-A52F-15D597FA2DEF}" srcOrd="0" destOrd="0" presId="urn:microsoft.com/office/officeart/2008/layout/HorizontalMultiLevelHierarchy"/>
    <dgm:cxn modelId="{A5801293-4477-493B-B6D4-4EEFE5B25C9F}" type="presParOf" srcId="{B6CD0239-FC1B-4EB3-A08F-48B24E313B54}" destId="{5CF70D25-5773-4AA9-BDD3-469977B34702}" srcOrd="5" destOrd="0" presId="urn:microsoft.com/office/officeart/2008/layout/HorizontalMultiLevelHierarchy"/>
    <dgm:cxn modelId="{9AF3FF82-71A7-4F2F-949A-CF6DA037ECB8}" type="presParOf" srcId="{5CF70D25-5773-4AA9-BDD3-469977B34702}" destId="{661EC1B1-73BB-4D0B-89FA-7DAC98C81056}" srcOrd="0" destOrd="0" presId="urn:microsoft.com/office/officeart/2008/layout/HorizontalMultiLevelHierarchy"/>
    <dgm:cxn modelId="{3C400847-F35C-4F03-951E-57AF6EBC0BC1}" type="presParOf" srcId="{5CF70D25-5773-4AA9-BDD3-469977B34702}" destId="{8A2738FD-BC5B-4903-A81B-BD7F940F19CF}" srcOrd="1" destOrd="0" presId="urn:microsoft.com/office/officeart/2008/layout/HorizontalMultiLevelHierarchy"/>
    <dgm:cxn modelId="{64E690F9-2210-49A7-A691-3BA52208B736}" type="presParOf" srcId="{8A2738FD-BC5B-4903-A81B-BD7F940F19CF}" destId="{D69FDD78-6FEE-4407-B538-3AFC073A623F}" srcOrd="0" destOrd="0" presId="urn:microsoft.com/office/officeart/2008/layout/HorizontalMultiLevelHierarchy"/>
    <dgm:cxn modelId="{209C21AA-0A5F-4C7B-B998-D4F9A49C1757}" type="presParOf" srcId="{D69FDD78-6FEE-4407-B538-3AFC073A623F}" destId="{609DD3D1-14FF-44E0-B8AA-C9353D51367D}" srcOrd="0" destOrd="0" presId="urn:microsoft.com/office/officeart/2008/layout/HorizontalMultiLevelHierarchy"/>
    <dgm:cxn modelId="{64122E4C-4E88-4C9B-B95E-B91482ABBBC6}" type="presParOf" srcId="{8A2738FD-BC5B-4903-A81B-BD7F940F19CF}" destId="{C77F7FA1-1C79-4CA9-91A1-E6FD29D64EF9}" srcOrd="1" destOrd="0" presId="urn:microsoft.com/office/officeart/2008/layout/HorizontalMultiLevelHierarchy"/>
    <dgm:cxn modelId="{82F831E8-4245-43A0-979E-973E1CA9D6C7}" type="presParOf" srcId="{C77F7FA1-1C79-4CA9-91A1-E6FD29D64EF9}" destId="{33A74BE0-13BC-4693-9392-52A05603DE9E}" srcOrd="0" destOrd="0" presId="urn:microsoft.com/office/officeart/2008/layout/HorizontalMultiLevelHierarchy"/>
    <dgm:cxn modelId="{43334A93-CAFF-4275-AAAC-1C3F808DDBBD}" type="presParOf" srcId="{C77F7FA1-1C79-4CA9-91A1-E6FD29D64EF9}" destId="{903C1CEA-1F38-4EA3-9CAD-66BD2B2F0FD5}" srcOrd="1" destOrd="0" presId="urn:microsoft.com/office/officeart/2008/layout/HorizontalMultiLevelHierarchy"/>
    <dgm:cxn modelId="{282AA39A-D341-49B0-A0E3-E730C1A78B71}" type="presParOf" srcId="{8A2738FD-BC5B-4903-A81B-BD7F940F19CF}" destId="{4957385D-5CB3-423B-A040-95A2484840C6}" srcOrd="2" destOrd="0" presId="urn:microsoft.com/office/officeart/2008/layout/HorizontalMultiLevelHierarchy"/>
    <dgm:cxn modelId="{90781806-2C93-45E8-A684-6193157AB166}" type="presParOf" srcId="{4957385D-5CB3-423B-A040-95A2484840C6}" destId="{C8D059A3-948C-47BD-AA86-9A2A68553D79}" srcOrd="0" destOrd="0" presId="urn:microsoft.com/office/officeart/2008/layout/HorizontalMultiLevelHierarchy"/>
    <dgm:cxn modelId="{11E2386C-FC2D-465C-A461-15458657A8B1}" type="presParOf" srcId="{8A2738FD-BC5B-4903-A81B-BD7F940F19CF}" destId="{57EBEB5F-5AE3-45A9-AF06-5C5F2C81B660}" srcOrd="3" destOrd="0" presId="urn:microsoft.com/office/officeart/2008/layout/HorizontalMultiLevelHierarchy"/>
    <dgm:cxn modelId="{A47F6F80-D30A-4CC9-94BD-552996727E83}" type="presParOf" srcId="{57EBEB5F-5AE3-45A9-AF06-5C5F2C81B660}" destId="{B09AEF7D-BCB7-4BB5-817A-A98DA758128E}" srcOrd="0" destOrd="0" presId="urn:microsoft.com/office/officeart/2008/layout/HorizontalMultiLevelHierarchy"/>
    <dgm:cxn modelId="{B2BD3903-3DAC-4EE1-B2B9-C6C2E3475E72}" type="presParOf" srcId="{57EBEB5F-5AE3-45A9-AF06-5C5F2C81B660}" destId="{48E80C10-FE9F-4AA7-B63A-4BF8A9E74391}" srcOrd="1" destOrd="0" presId="urn:microsoft.com/office/officeart/2008/layout/HorizontalMultiLevelHierarchy"/>
    <dgm:cxn modelId="{D82EB147-000F-45FB-A333-16A81B0EF45D}" type="presParOf" srcId="{B6CD0239-FC1B-4EB3-A08F-48B24E313B54}" destId="{179F607A-5607-4C7B-B861-D46247F0C325}" srcOrd="6" destOrd="0" presId="urn:microsoft.com/office/officeart/2008/layout/HorizontalMultiLevelHierarchy"/>
    <dgm:cxn modelId="{5E20F065-0DE5-4ED9-84E4-4B6F8FAD39AA}" type="presParOf" srcId="{179F607A-5607-4C7B-B861-D46247F0C325}" destId="{77AC378D-D96F-4319-9326-1A1167EE9350}" srcOrd="0" destOrd="0" presId="urn:microsoft.com/office/officeart/2008/layout/HorizontalMultiLevelHierarchy"/>
    <dgm:cxn modelId="{EFFB1324-E5FB-4428-B918-0C7E1693010E}" type="presParOf" srcId="{B6CD0239-FC1B-4EB3-A08F-48B24E313B54}" destId="{67E8BAC4-38DE-4DD4-AE53-C4D1BDB02BFA}" srcOrd="7" destOrd="0" presId="urn:microsoft.com/office/officeart/2008/layout/HorizontalMultiLevelHierarchy"/>
    <dgm:cxn modelId="{30B9ADC1-B240-47B7-8CC6-3C683B4A47E9}" type="presParOf" srcId="{67E8BAC4-38DE-4DD4-AE53-C4D1BDB02BFA}" destId="{01A5FAFD-DA81-49BE-92FE-8567621BE56B}" srcOrd="0" destOrd="0" presId="urn:microsoft.com/office/officeart/2008/layout/HorizontalMultiLevelHierarchy"/>
    <dgm:cxn modelId="{78414C51-BF11-404B-AF2B-FE540103EE72}" type="presParOf" srcId="{67E8BAC4-38DE-4DD4-AE53-C4D1BDB02BFA}" destId="{629DE171-4953-443A-97A0-4254E795B2C2}" srcOrd="1" destOrd="0" presId="urn:microsoft.com/office/officeart/2008/layout/HorizontalMultiLevelHierarchy"/>
    <dgm:cxn modelId="{5E22A8A1-C3E6-4886-9E6D-A09830917A04}" type="presParOf" srcId="{629DE171-4953-443A-97A0-4254E795B2C2}" destId="{3529133D-386E-43EC-8CAC-968D48AFF85C}" srcOrd="0" destOrd="0" presId="urn:microsoft.com/office/officeart/2008/layout/HorizontalMultiLevelHierarchy"/>
    <dgm:cxn modelId="{EE05E29E-497F-4341-89BE-DB49631AE042}" type="presParOf" srcId="{3529133D-386E-43EC-8CAC-968D48AFF85C}" destId="{B59286CC-F931-4E36-BFAF-C9987DD795A1}" srcOrd="0" destOrd="0" presId="urn:microsoft.com/office/officeart/2008/layout/HorizontalMultiLevelHierarchy"/>
    <dgm:cxn modelId="{EBD868B6-7FA5-4B72-8BE1-EE84F3B7D52B}" type="presParOf" srcId="{629DE171-4953-443A-97A0-4254E795B2C2}" destId="{CB749F9E-2F68-4E84-BFCB-D1F99E79DAD1}" srcOrd="1" destOrd="0" presId="urn:microsoft.com/office/officeart/2008/layout/HorizontalMultiLevelHierarchy"/>
    <dgm:cxn modelId="{9E35A3F0-B028-4133-9692-FA808BA1D447}" type="presParOf" srcId="{CB749F9E-2F68-4E84-BFCB-D1F99E79DAD1}" destId="{94CBACE3-BBB0-4971-B13A-826F99ACBA32}" srcOrd="0" destOrd="0" presId="urn:microsoft.com/office/officeart/2008/layout/HorizontalMultiLevelHierarchy"/>
    <dgm:cxn modelId="{B1558D14-02EB-4911-8529-726DE486F13F}" type="presParOf" srcId="{CB749F9E-2F68-4E84-BFCB-D1F99E79DAD1}" destId="{6D621A2D-7D68-4890-9946-93BAD7114622}" srcOrd="1" destOrd="0" presId="urn:microsoft.com/office/officeart/2008/layout/HorizontalMultiLevelHierarchy"/>
    <dgm:cxn modelId="{E66A5142-4CA7-44D0-98B6-7F354E02BD70}" type="presParOf" srcId="{629DE171-4953-443A-97A0-4254E795B2C2}" destId="{DBC1E88A-8BB3-428A-AAD1-C9D277A90C8F}" srcOrd="2" destOrd="0" presId="urn:microsoft.com/office/officeart/2008/layout/HorizontalMultiLevelHierarchy"/>
    <dgm:cxn modelId="{C3D625E7-0B4B-418F-A78E-59E6C94084D7}" type="presParOf" srcId="{DBC1E88A-8BB3-428A-AAD1-C9D277A90C8F}" destId="{0F289ABB-BAF4-451D-A41B-590D3DEF382C}" srcOrd="0" destOrd="0" presId="urn:microsoft.com/office/officeart/2008/layout/HorizontalMultiLevelHierarchy"/>
    <dgm:cxn modelId="{BECAD746-7397-4C03-A7E1-F15152F074A6}" type="presParOf" srcId="{629DE171-4953-443A-97A0-4254E795B2C2}" destId="{B0F88E18-BB02-445A-A9CB-D0280D073761}" srcOrd="3" destOrd="0" presId="urn:microsoft.com/office/officeart/2008/layout/HorizontalMultiLevelHierarchy"/>
    <dgm:cxn modelId="{774AD904-2846-434A-B2FB-5FCE64902C5C}" type="presParOf" srcId="{B0F88E18-BB02-445A-A9CB-D0280D073761}" destId="{E749A115-9AB9-4500-A53D-7E3D434DAF5E}" srcOrd="0" destOrd="0" presId="urn:microsoft.com/office/officeart/2008/layout/HorizontalMultiLevelHierarchy"/>
    <dgm:cxn modelId="{E0704582-D208-4602-821F-6EA257EABCED}" type="presParOf" srcId="{B0F88E18-BB02-445A-A9CB-D0280D073761}" destId="{B6C28A54-AE44-4A5F-8CF5-6C5547330DDA}" srcOrd="1" destOrd="0" presId="urn:microsoft.com/office/officeart/2008/layout/HorizontalMultiLevelHierarchy"/>
    <dgm:cxn modelId="{DCEB359D-2E41-4C0A-AA1C-75E62BF3E1C8}" type="presParOf" srcId="{B6C28A54-AE44-4A5F-8CF5-6C5547330DDA}" destId="{3F938DEE-64A9-47ED-9654-9C08FF1300E1}" srcOrd="0" destOrd="0" presId="urn:microsoft.com/office/officeart/2008/layout/HorizontalMultiLevelHierarchy"/>
    <dgm:cxn modelId="{E752A351-41BD-4C7C-9531-076F64CEE8BF}" type="presParOf" srcId="{3F938DEE-64A9-47ED-9654-9C08FF1300E1}" destId="{1E950A21-3F25-4A5D-A731-AD5E872AA0E2}" srcOrd="0" destOrd="0" presId="urn:microsoft.com/office/officeart/2008/layout/HorizontalMultiLevelHierarchy"/>
    <dgm:cxn modelId="{1259BBA4-CBEF-4319-B5D1-45E8AA4E656F}" type="presParOf" srcId="{B6C28A54-AE44-4A5F-8CF5-6C5547330DDA}" destId="{A83A5BE3-D63B-4642-B688-75F732BEDEC1}" srcOrd="1" destOrd="0" presId="urn:microsoft.com/office/officeart/2008/layout/HorizontalMultiLevelHierarchy"/>
    <dgm:cxn modelId="{C4EE043D-D022-41F3-A51D-3AFD55CD7DFE}" type="presParOf" srcId="{A83A5BE3-D63B-4642-B688-75F732BEDEC1}" destId="{81CD86DD-B26C-4A44-A335-8B02CB255BCA}" srcOrd="0" destOrd="0" presId="urn:microsoft.com/office/officeart/2008/layout/HorizontalMultiLevelHierarchy"/>
    <dgm:cxn modelId="{8DC67FB7-556A-4CDC-B7BB-97CFE8DA1BC4}" type="presParOf" srcId="{A83A5BE3-D63B-4642-B688-75F732BEDEC1}" destId="{B31920A2-C7C2-4342-A945-0EBE9A3CDF89}" srcOrd="1" destOrd="0" presId="urn:microsoft.com/office/officeart/2008/layout/HorizontalMultiLevelHierarchy"/>
    <dgm:cxn modelId="{0FC04846-EE54-47DB-8EAD-8189DDE452B3}" type="presParOf" srcId="{B6C28A54-AE44-4A5F-8CF5-6C5547330DDA}" destId="{130F5AE2-1C41-4DD8-A9F3-A07B7D54444A}" srcOrd="2" destOrd="0" presId="urn:microsoft.com/office/officeart/2008/layout/HorizontalMultiLevelHierarchy"/>
    <dgm:cxn modelId="{EE07F6E2-1EA5-4443-8924-5298CE5A08AB}" type="presParOf" srcId="{130F5AE2-1C41-4DD8-A9F3-A07B7D54444A}" destId="{7CDBE417-5FE5-44C8-91A5-BE60A0DE27C6}" srcOrd="0" destOrd="0" presId="urn:microsoft.com/office/officeart/2008/layout/HorizontalMultiLevelHierarchy"/>
    <dgm:cxn modelId="{2A14D65C-844E-48E9-B388-C1D517CE4EAD}" type="presParOf" srcId="{B6C28A54-AE44-4A5F-8CF5-6C5547330DDA}" destId="{E80DA132-77AE-457E-B8DB-12BC24A71016}" srcOrd="3" destOrd="0" presId="urn:microsoft.com/office/officeart/2008/layout/HorizontalMultiLevelHierarchy"/>
    <dgm:cxn modelId="{FCD3F08E-85E1-4CE7-8195-99F14F0408BD}" type="presParOf" srcId="{E80DA132-77AE-457E-B8DB-12BC24A71016}" destId="{0B01206F-CE0B-42F4-89EA-1F00530837EF}" srcOrd="0" destOrd="0" presId="urn:microsoft.com/office/officeart/2008/layout/HorizontalMultiLevelHierarchy"/>
    <dgm:cxn modelId="{833C474C-D26E-465B-AA6D-261F08304108}" type="presParOf" srcId="{E80DA132-77AE-457E-B8DB-12BC24A71016}" destId="{E37CB56E-BD56-4BD5-B891-38DE217BD77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963BA3-BEA7-4DEA-B1A0-6C49909CAE13}"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tr-TR"/>
        </a:p>
      </dgm:t>
    </dgm:pt>
    <dgm:pt modelId="{D767AD51-DBAF-4117-9160-6FF6731B399D}">
      <dgm:prSet phldrT="[Metin]"/>
      <dgm:spPr/>
      <dgm:t>
        <a:bodyPr/>
        <a:lstStyle/>
        <a:p>
          <a:r>
            <a:rPr lang="tr-TR" dirty="0"/>
            <a:t>İrade Açıklamaları</a:t>
          </a:r>
        </a:p>
      </dgm:t>
    </dgm:pt>
    <dgm:pt modelId="{EBAEF0B0-C84A-4DCD-ABD5-5B821E37E763}" type="parTrans" cxnId="{1976ED1A-39B9-498B-A6B5-A9CE579DDA05}">
      <dgm:prSet/>
      <dgm:spPr/>
      <dgm:t>
        <a:bodyPr/>
        <a:lstStyle/>
        <a:p>
          <a:endParaRPr lang="tr-TR"/>
        </a:p>
      </dgm:t>
    </dgm:pt>
    <dgm:pt modelId="{7EE27873-1B51-4E85-8FAC-65A5A4584D32}" type="sibTrans" cxnId="{1976ED1A-39B9-498B-A6B5-A9CE579DDA05}">
      <dgm:prSet/>
      <dgm:spPr/>
      <dgm:t>
        <a:bodyPr/>
        <a:lstStyle/>
        <a:p>
          <a:endParaRPr lang="tr-TR"/>
        </a:p>
      </dgm:t>
    </dgm:pt>
    <dgm:pt modelId="{4618B564-0F1A-43B7-BF0C-560A914FA828}">
      <dgm:prSet phldrT="[Metin]"/>
      <dgm:spPr/>
      <dgm:t>
        <a:bodyPr/>
        <a:lstStyle/>
        <a:p>
          <a:r>
            <a:rPr lang="tr-TR" dirty="0"/>
            <a:t>Açık-Zımni İrade Açıklamaları</a:t>
          </a:r>
        </a:p>
      </dgm:t>
    </dgm:pt>
    <dgm:pt modelId="{9AA56705-CFF9-4B07-A640-B42FC889E34A}" type="parTrans" cxnId="{1D81FD9B-83E4-4768-9500-8B45603913E2}">
      <dgm:prSet/>
      <dgm:spPr/>
      <dgm:t>
        <a:bodyPr/>
        <a:lstStyle/>
        <a:p>
          <a:endParaRPr lang="tr-TR"/>
        </a:p>
      </dgm:t>
    </dgm:pt>
    <dgm:pt modelId="{9E6B23C5-C8C5-4E67-AB63-FA5E56B33696}" type="sibTrans" cxnId="{1D81FD9B-83E4-4768-9500-8B45603913E2}">
      <dgm:prSet/>
      <dgm:spPr/>
      <dgm:t>
        <a:bodyPr/>
        <a:lstStyle/>
        <a:p>
          <a:endParaRPr lang="tr-TR"/>
        </a:p>
      </dgm:t>
    </dgm:pt>
    <dgm:pt modelId="{B30FA041-CB7E-46F6-B9CF-F1BC272A3BF4}">
      <dgm:prSet phldrT="[Metin]"/>
      <dgm:spPr/>
      <dgm:t>
        <a:bodyPr/>
        <a:lstStyle/>
        <a:p>
          <a:r>
            <a:rPr lang="tr-TR" dirty="0"/>
            <a:t>Vasıtalı-Vasıtasız İrade Açıklamaları</a:t>
          </a:r>
        </a:p>
      </dgm:t>
    </dgm:pt>
    <dgm:pt modelId="{35BCA74E-2DCA-4139-8297-6DDDC3E40B59}" type="parTrans" cxnId="{22A5ACE4-5BD3-40D9-BBCB-4C54E4906EBB}">
      <dgm:prSet/>
      <dgm:spPr/>
      <dgm:t>
        <a:bodyPr/>
        <a:lstStyle/>
        <a:p>
          <a:endParaRPr lang="tr-TR"/>
        </a:p>
      </dgm:t>
    </dgm:pt>
    <dgm:pt modelId="{90E98E41-E48E-4E6D-91D1-5FD3D9CD6529}" type="sibTrans" cxnId="{22A5ACE4-5BD3-40D9-BBCB-4C54E4906EBB}">
      <dgm:prSet/>
      <dgm:spPr/>
      <dgm:t>
        <a:bodyPr/>
        <a:lstStyle/>
        <a:p>
          <a:endParaRPr lang="tr-TR"/>
        </a:p>
      </dgm:t>
    </dgm:pt>
    <dgm:pt modelId="{47904775-6CFB-41BA-BF23-C3A50BB09773}">
      <dgm:prSet phldrT="[Metin]"/>
      <dgm:spPr/>
      <dgm:t>
        <a:bodyPr/>
        <a:lstStyle/>
        <a:p>
          <a:r>
            <a:rPr lang="tr-TR" dirty="0"/>
            <a:t>Sözlü, Yazılı, Resmi Yazılı İrade Açıklamaları</a:t>
          </a:r>
        </a:p>
      </dgm:t>
    </dgm:pt>
    <dgm:pt modelId="{5CE7E5BE-D69C-4369-AD1D-6C38C5467D40}" type="parTrans" cxnId="{F9750DA3-79D5-4AA0-9EF9-E1389CE83DA7}">
      <dgm:prSet/>
      <dgm:spPr/>
      <dgm:t>
        <a:bodyPr/>
        <a:lstStyle/>
        <a:p>
          <a:endParaRPr lang="tr-TR"/>
        </a:p>
      </dgm:t>
    </dgm:pt>
    <dgm:pt modelId="{62CA7F3A-4D59-4328-919E-E5184E6C54CD}" type="sibTrans" cxnId="{F9750DA3-79D5-4AA0-9EF9-E1389CE83DA7}">
      <dgm:prSet/>
      <dgm:spPr/>
      <dgm:t>
        <a:bodyPr/>
        <a:lstStyle/>
        <a:p>
          <a:endParaRPr lang="tr-TR"/>
        </a:p>
      </dgm:t>
    </dgm:pt>
    <dgm:pt modelId="{F130913F-3630-41C8-9E5F-F74FA0FF78DF}" type="pres">
      <dgm:prSet presAssocID="{A8963BA3-BEA7-4DEA-B1A0-6C49909CAE13}" presName="hierChild1" presStyleCnt="0">
        <dgm:presLayoutVars>
          <dgm:orgChart val="1"/>
          <dgm:chPref val="1"/>
          <dgm:dir/>
          <dgm:animOne val="branch"/>
          <dgm:animLvl val="lvl"/>
          <dgm:resizeHandles/>
        </dgm:presLayoutVars>
      </dgm:prSet>
      <dgm:spPr/>
    </dgm:pt>
    <dgm:pt modelId="{15D39399-5EBB-435A-86D8-8FE8EDDBB861}" type="pres">
      <dgm:prSet presAssocID="{D767AD51-DBAF-4117-9160-6FF6731B399D}" presName="hierRoot1" presStyleCnt="0">
        <dgm:presLayoutVars>
          <dgm:hierBranch val="init"/>
        </dgm:presLayoutVars>
      </dgm:prSet>
      <dgm:spPr/>
    </dgm:pt>
    <dgm:pt modelId="{06D280E3-120D-44BE-812B-011B19CE6329}" type="pres">
      <dgm:prSet presAssocID="{D767AD51-DBAF-4117-9160-6FF6731B399D}" presName="rootComposite1" presStyleCnt="0"/>
      <dgm:spPr/>
    </dgm:pt>
    <dgm:pt modelId="{9023DA3A-FECE-40F2-A993-0EB7FE10FA84}" type="pres">
      <dgm:prSet presAssocID="{D767AD51-DBAF-4117-9160-6FF6731B399D}" presName="rootText1" presStyleLbl="node0" presStyleIdx="0" presStyleCnt="1">
        <dgm:presLayoutVars>
          <dgm:chPref val="3"/>
        </dgm:presLayoutVars>
      </dgm:prSet>
      <dgm:spPr/>
    </dgm:pt>
    <dgm:pt modelId="{5C3921CB-6040-4818-807D-964A81C9A32A}" type="pres">
      <dgm:prSet presAssocID="{D767AD51-DBAF-4117-9160-6FF6731B399D}" presName="rootConnector1" presStyleLbl="node1" presStyleIdx="0" presStyleCnt="0"/>
      <dgm:spPr/>
    </dgm:pt>
    <dgm:pt modelId="{92FC2A41-0217-4B2E-98CD-2482CFFD33FA}" type="pres">
      <dgm:prSet presAssocID="{D767AD51-DBAF-4117-9160-6FF6731B399D}" presName="hierChild2" presStyleCnt="0"/>
      <dgm:spPr/>
    </dgm:pt>
    <dgm:pt modelId="{DB893587-8201-4FDF-B1F6-DB0AC68D0B7A}" type="pres">
      <dgm:prSet presAssocID="{9AA56705-CFF9-4B07-A640-B42FC889E34A}" presName="Name37" presStyleLbl="parChTrans1D2" presStyleIdx="0" presStyleCnt="3"/>
      <dgm:spPr/>
    </dgm:pt>
    <dgm:pt modelId="{622E4AEF-B688-4EAE-A626-7D4D0F91C84A}" type="pres">
      <dgm:prSet presAssocID="{4618B564-0F1A-43B7-BF0C-560A914FA828}" presName="hierRoot2" presStyleCnt="0">
        <dgm:presLayoutVars>
          <dgm:hierBranch val="init"/>
        </dgm:presLayoutVars>
      </dgm:prSet>
      <dgm:spPr/>
    </dgm:pt>
    <dgm:pt modelId="{55AD12FA-568C-41A5-BEDC-1BAD37E5042D}" type="pres">
      <dgm:prSet presAssocID="{4618B564-0F1A-43B7-BF0C-560A914FA828}" presName="rootComposite" presStyleCnt="0"/>
      <dgm:spPr/>
    </dgm:pt>
    <dgm:pt modelId="{89131F3E-1E31-4A8F-9431-5199CF9B3DFE}" type="pres">
      <dgm:prSet presAssocID="{4618B564-0F1A-43B7-BF0C-560A914FA828}" presName="rootText" presStyleLbl="node2" presStyleIdx="0" presStyleCnt="3">
        <dgm:presLayoutVars>
          <dgm:chPref val="3"/>
        </dgm:presLayoutVars>
      </dgm:prSet>
      <dgm:spPr/>
    </dgm:pt>
    <dgm:pt modelId="{27546E79-96F8-46BA-8E6C-B8882BB2D756}" type="pres">
      <dgm:prSet presAssocID="{4618B564-0F1A-43B7-BF0C-560A914FA828}" presName="rootConnector" presStyleLbl="node2" presStyleIdx="0" presStyleCnt="3"/>
      <dgm:spPr/>
    </dgm:pt>
    <dgm:pt modelId="{2521FB91-6671-4189-93B7-6F6D5968FA85}" type="pres">
      <dgm:prSet presAssocID="{4618B564-0F1A-43B7-BF0C-560A914FA828}" presName="hierChild4" presStyleCnt="0"/>
      <dgm:spPr/>
    </dgm:pt>
    <dgm:pt modelId="{936B5419-C7CD-44F8-A638-2D36D47BA77C}" type="pres">
      <dgm:prSet presAssocID="{4618B564-0F1A-43B7-BF0C-560A914FA828}" presName="hierChild5" presStyleCnt="0"/>
      <dgm:spPr/>
    </dgm:pt>
    <dgm:pt modelId="{BB4525FC-83CF-411F-84DD-72DCA4E76059}" type="pres">
      <dgm:prSet presAssocID="{5CE7E5BE-D69C-4369-AD1D-6C38C5467D40}" presName="Name37" presStyleLbl="parChTrans1D2" presStyleIdx="1" presStyleCnt="3"/>
      <dgm:spPr/>
    </dgm:pt>
    <dgm:pt modelId="{59313AC8-4631-4227-B6A0-A4BE26C7F684}" type="pres">
      <dgm:prSet presAssocID="{47904775-6CFB-41BA-BF23-C3A50BB09773}" presName="hierRoot2" presStyleCnt="0">
        <dgm:presLayoutVars>
          <dgm:hierBranch val="init"/>
        </dgm:presLayoutVars>
      </dgm:prSet>
      <dgm:spPr/>
    </dgm:pt>
    <dgm:pt modelId="{26919CFC-D86B-47C0-9AAA-CBB0192F2B10}" type="pres">
      <dgm:prSet presAssocID="{47904775-6CFB-41BA-BF23-C3A50BB09773}" presName="rootComposite" presStyleCnt="0"/>
      <dgm:spPr/>
    </dgm:pt>
    <dgm:pt modelId="{4FA1688C-77D5-43CF-99B7-319D25C59884}" type="pres">
      <dgm:prSet presAssocID="{47904775-6CFB-41BA-BF23-C3A50BB09773}" presName="rootText" presStyleLbl="node2" presStyleIdx="1" presStyleCnt="3">
        <dgm:presLayoutVars>
          <dgm:chPref val="3"/>
        </dgm:presLayoutVars>
      </dgm:prSet>
      <dgm:spPr/>
    </dgm:pt>
    <dgm:pt modelId="{E7B2FFE5-E151-479B-8D8C-443334264C60}" type="pres">
      <dgm:prSet presAssocID="{47904775-6CFB-41BA-BF23-C3A50BB09773}" presName="rootConnector" presStyleLbl="node2" presStyleIdx="1" presStyleCnt="3"/>
      <dgm:spPr/>
    </dgm:pt>
    <dgm:pt modelId="{65E3B3E7-ADBA-4A4C-A4B0-31588423F926}" type="pres">
      <dgm:prSet presAssocID="{47904775-6CFB-41BA-BF23-C3A50BB09773}" presName="hierChild4" presStyleCnt="0"/>
      <dgm:spPr/>
    </dgm:pt>
    <dgm:pt modelId="{43B0D971-911D-42B9-8A89-F989ABC3EFC1}" type="pres">
      <dgm:prSet presAssocID="{47904775-6CFB-41BA-BF23-C3A50BB09773}" presName="hierChild5" presStyleCnt="0"/>
      <dgm:spPr/>
    </dgm:pt>
    <dgm:pt modelId="{A5AF691C-81F1-4857-AC60-B3CE537A6500}" type="pres">
      <dgm:prSet presAssocID="{35BCA74E-2DCA-4139-8297-6DDDC3E40B59}" presName="Name37" presStyleLbl="parChTrans1D2" presStyleIdx="2" presStyleCnt="3"/>
      <dgm:spPr/>
    </dgm:pt>
    <dgm:pt modelId="{215C80E2-0111-4A9A-A12C-7931222C5272}" type="pres">
      <dgm:prSet presAssocID="{B30FA041-CB7E-46F6-B9CF-F1BC272A3BF4}" presName="hierRoot2" presStyleCnt="0">
        <dgm:presLayoutVars>
          <dgm:hierBranch val="init"/>
        </dgm:presLayoutVars>
      </dgm:prSet>
      <dgm:spPr/>
    </dgm:pt>
    <dgm:pt modelId="{1814D5AA-A5CA-4EB5-9C31-E699E5A47F60}" type="pres">
      <dgm:prSet presAssocID="{B30FA041-CB7E-46F6-B9CF-F1BC272A3BF4}" presName="rootComposite" presStyleCnt="0"/>
      <dgm:spPr/>
    </dgm:pt>
    <dgm:pt modelId="{3596FCEA-2E6D-4E29-B3BA-2F6214C7509A}" type="pres">
      <dgm:prSet presAssocID="{B30FA041-CB7E-46F6-B9CF-F1BC272A3BF4}" presName="rootText" presStyleLbl="node2" presStyleIdx="2" presStyleCnt="3">
        <dgm:presLayoutVars>
          <dgm:chPref val="3"/>
        </dgm:presLayoutVars>
      </dgm:prSet>
      <dgm:spPr/>
    </dgm:pt>
    <dgm:pt modelId="{426C6810-1CFA-402E-916A-89D067661E52}" type="pres">
      <dgm:prSet presAssocID="{B30FA041-CB7E-46F6-B9CF-F1BC272A3BF4}" presName="rootConnector" presStyleLbl="node2" presStyleIdx="2" presStyleCnt="3"/>
      <dgm:spPr/>
    </dgm:pt>
    <dgm:pt modelId="{D3C57187-CA85-49DC-8C76-99AE5E512757}" type="pres">
      <dgm:prSet presAssocID="{B30FA041-CB7E-46F6-B9CF-F1BC272A3BF4}" presName="hierChild4" presStyleCnt="0"/>
      <dgm:spPr/>
    </dgm:pt>
    <dgm:pt modelId="{CED82B5F-3AA3-41F9-8E56-E3AA687C05B3}" type="pres">
      <dgm:prSet presAssocID="{B30FA041-CB7E-46F6-B9CF-F1BC272A3BF4}" presName="hierChild5" presStyleCnt="0"/>
      <dgm:spPr/>
    </dgm:pt>
    <dgm:pt modelId="{88D57A0C-705C-4BB5-9A5C-430739A24992}" type="pres">
      <dgm:prSet presAssocID="{D767AD51-DBAF-4117-9160-6FF6731B399D}" presName="hierChild3" presStyleCnt="0"/>
      <dgm:spPr/>
    </dgm:pt>
  </dgm:ptLst>
  <dgm:cxnLst>
    <dgm:cxn modelId="{1976ED1A-39B9-498B-A6B5-A9CE579DDA05}" srcId="{A8963BA3-BEA7-4DEA-B1A0-6C49909CAE13}" destId="{D767AD51-DBAF-4117-9160-6FF6731B399D}" srcOrd="0" destOrd="0" parTransId="{EBAEF0B0-C84A-4DCD-ABD5-5B821E37E763}" sibTransId="{7EE27873-1B51-4E85-8FAC-65A5A4584D32}"/>
    <dgm:cxn modelId="{CE50BD1F-EFE8-4081-B60C-B296BDEEEF0F}" type="presOf" srcId="{47904775-6CFB-41BA-BF23-C3A50BB09773}" destId="{4FA1688C-77D5-43CF-99B7-319D25C59884}" srcOrd="0" destOrd="0" presId="urn:microsoft.com/office/officeart/2005/8/layout/orgChart1"/>
    <dgm:cxn modelId="{BCB44A62-26CF-41FE-8EC0-504342D1759C}" type="presOf" srcId="{B30FA041-CB7E-46F6-B9CF-F1BC272A3BF4}" destId="{426C6810-1CFA-402E-916A-89D067661E52}" srcOrd="1" destOrd="0" presId="urn:microsoft.com/office/officeart/2005/8/layout/orgChart1"/>
    <dgm:cxn modelId="{CEEA8164-609A-4587-8263-CEE8180EF297}" type="presOf" srcId="{9AA56705-CFF9-4B07-A640-B42FC889E34A}" destId="{DB893587-8201-4FDF-B1F6-DB0AC68D0B7A}" srcOrd="0" destOrd="0" presId="urn:microsoft.com/office/officeart/2005/8/layout/orgChart1"/>
    <dgm:cxn modelId="{0E524347-8691-4C20-BADA-5735EBB087CB}" type="presOf" srcId="{4618B564-0F1A-43B7-BF0C-560A914FA828}" destId="{27546E79-96F8-46BA-8E6C-B8882BB2D756}" srcOrd="1" destOrd="0" presId="urn:microsoft.com/office/officeart/2005/8/layout/orgChart1"/>
    <dgm:cxn modelId="{3B859E6E-6746-4704-8628-F812C61D740D}" type="presOf" srcId="{4618B564-0F1A-43B7-BF0C-560A914FA828}" destId="{89131F3E-1E31-4A8F-9431-5199CF9B3DFE}" srcOrd="0" destOrd="0" presId="urn:microsoft.com/office/officeart/2005/8/layout/orgChart1"/>
    <dgm:cxn modelId="{13B34488-59D8-48DA-A988-42EFD12942C1}" type="presOf" srcId="{A8963BA3-BEA7-4DEA-B1A0-6C49909CAE13}" destId="{F130913F-3630-41C8-9E5F-F74FA0FF78DF}" srcOrd="0" destOrd="0" presId="urn:microsoft.com/office/officeart/2005/8/layout/orgChart1"/>
    <dgm:cxn modelId="{2416BD8C-9223-4804-96E9-28EB226A6852}" type="presOf" srcId="{5CE7E5BE-D69C-4369-AD1D-6C38C5467D40}" destId="{BB4525FC-83CF-411F-84DD-72DCA4E76059}" srcOrd="0" destOrd="0" presId="urn:microsoft.com/office/officeart/2005/8/layout/orgChart1"/>
    <dgm:cxn modelId="{1D81FD9B-83E4-4768-9500-8B45603913E2}" srcId="{D767AD51-DBAF-4117-9160-6FF6731B399D}" destId="{4618B564-0F1A-43B7-BF0C-560A914FA828}" srcOrd="0" destOrd="0" parTransId="{9AA56705-CFF9-4B07-A640-B42FC889E34A}" sibTransId="{9E6B23C5-C8C5-4E67-AB63-FA5E56B33696}"/>
    <dgm:cxn modelId="{1D8163A0-A58D-426D-999C-D43745EC4980}" type="presOf" srcId="{B30FA041-CB7E-46F6-B9CF-F1BC272A3BF4}" destId="{3596FCEA-2E6D-4E29-B3BA-2F6214C7509A}" srcOrd="0" destOrd="0" presId="urn:microsoft.com/office/officeart/2005/8/layout/orgChart1"/>
    <dgm:cxn modelId="{F9750DA3-79D5-4AA0-9EF9-E1389CE83DA7}" srcId="{D767AD51-DBAF-4117-9160-6FF6731B399D}" destId="{47904775-6CFB-41BA-BF23-C3A50BB09773}" srcOrd="1" destOrd="0" parTransId="{5CE7E5BE-D69C-4369-AD1D-6C38C5467D40}" sibTransId="{62CA7F3A-4D59-4328-919E-E5184E6C54CD}"/>
    <dgm:cxn modelId="{86A5A7A4-2A6D-4D69-99AA-2105D4E815C2}" type="presOf" srcId="{35BCA74E-2DCA-4139-8297-6DDDC3E40B59}" destId="{A5AF691C-81F1-4857-AC60-B3CE537A6500}" srcOrd="0" destOrd="0" presId="urn:microsoft.com/office/officeart/2005/8/layout/orgChart1"/>
    <dgm:cxn modelId="{3C205FAA-3412-4147-A5E6-506D12EA64B9}" type="presOf" srcId="{D767AD51-DBAF-4117-9160-6FF6731B399D}" destId="{5C3921CB-6040-4818-807D-964A81C9A32A}" srcOrd="1" destOrd="0" presId="urn:microsoft.com/office/officeart/2005/8/layout/orgChart1"/>
    <dgm:cxn modelId="{E54295DA-918B-4B00-A8E5-93888B6136B0}" type="presOf" srcId="{D767AD51-DBAF-4117-9160-6FF6731B399D}" destId="{9023DA3A-FECE-40F2-A993-0EB7FE10FA84}" srcOrd="0" destOrd="0" presId="urn:microsoft.com/office/officeart/2005/8/layout/orgChart1"/>
    <dgm:cxn modelId="{4ED8DDE2-5E08-4A19-9840-4D1DF63A6535}" type="presOf" srcId="{47904775-6CFB-41BA-BF23-C3A50BB09773}" destId="{E7B2FFE5-E151-479B-8D8C-443334264C60}" srcOrd="1" destOrd="0" presId="urn:microsoft.com/office/officeart/2005/8/layout/orgChart1"/>
    <dgm:cxn modelId="{22A5ACE4-5BD3-40D9-BBCB-4C54E4906EBB}" srcId="{D767AD51-DBAF-4117-9160-6FF6731B399D}" destId="{B30FA041-CB7E-46F6-B9CF-F1BC272A3BF4}" srcOrd="2" destOrd="0" parTransId="{35BCA74E-2DCA-4139-8297-6DDDC3E40B59}" sibTransId="{90E98E41-E48E-4E6D-91D1-5FD3D9CD6529}"/>
    <dgm:cxn modelId="{8A7593AC-B660-4C9A-926E-EB432119882B}" type="presParOf" srcId="{F130913F-3630-41C8-9E5F-F74FA0FF78DF}" destId="{15D39399-5EBB-435A-86D8-8FE8EDDBB861}" srcOrd="0" destOrd="0" presId="urn:microsoft.com/office/officeart/2005/8/layout/orgChart1"/>
    <dgm:cxn modelId="{3437174E-36DE-4A9A-9155-9BAEC639590B}" type="presParOf" srcId="{15D39399-5EBB-435A-86D8-8FE8EDDBB861}" destId="{06D280E3-120D-44BE-812B-011B19CE6329}" srcOrd="0" destOrd="0" presId="urn:microsoft.com/office/officeart/2005/8/layout/orgChart1"/>
    <dgm:cxn modelId="{57B92CB5-5524-4941-9759-7E647D0E767D}" type="presParOf" srcId="{06D280E3-120D-44BE-812B-011B19CE6329}" destId="{9023DA3A-FECE-40F2-A993-0EB7FE10FA84}" srcOrd="0" destOrd="0" presId="urn:microsoft.com/office/officeart/2005/8/layout/orgChart1"/>
    <dgm:cxn modelId="{BE660FF3-2CD6-4BB3-8AA9-E234BC86A7CE}" type="presParOf" srcId="{06D280E3-120D-44BE-812B-011B19CE6329}" destId="{5C3921CB-6040-4818-807D-964A81C9A32A}" srcOrd="1" destOrd="0" presId="urn:microsoft.com/office/officeart/2005/8/layout/orgChart1"/>
    <dgm:cxn modelId="{330A1E44-A778-46C8-95EB-8AA25BD52EAA}" type="presParOf" srcId="{15D39399-5EBB-435A-86D8-8FE8EDDBB861}" destId="{92FC2A41-0217-4B2E-98CD-2482CFFD33FA}" srcOrd="1" destOrd="0" presId="urn:microsoft.com/office/officeart/2005/8/layout/orgChart1"/>
    <dgm:cxn modelId="{EB106578-C7D6-40AB-93EF-808EDF7985FF}" type="presParOf" srcId="{92FC2A41-0217-4B2E-98CD-2482CFFD33FA}" destId="{DB893587-8201-4FDF-B1F6-DB0AC68D0B7A}" srcOrd="0" destOrd="0" presId="urn:microsoft.com/office/officeart/2005/8/layout/orgChart1"/>
    <dgm:cxn modelId="{A5D6CE9A-BD2D-4675-8B3D-164333319169}" type="presParOf" srcId="{92FC2A41-0217-4B2E-98CD-2482CFFD33FA}" destId="{622E4AEF-B688-4EAE-A626-7D4D0F91C84A}" srcOrd="1" destOrd="0" presId="urn:microsoft.com/office/officeart/2005/8/layout/orgChart1"/>
    <dgm:cxn modelId="{0F3389FA-0DB7-4DA3-8A28-5E99C94866FE}" type="presParOf" srcId="{622E4AEF-B688-4EAE-A626-7D4D0F91C84A}" destId="{55AD12FA-568C-41A5-BEDC-1BAD37E5042D}" srcOrd="0" destOrd="0" presId="urn:microsoft.com/office/officeart/2005/8/layout/orgChart1"/>
    <dgm:cxn modelId="{9769A4DE-76A9-4881-8EA1-5B10E57142A0}" type="presParOf" srcId="{55AD12FA-568C-41A5-BEDC-1BAD37E5042D}" destId="{89131F3E-1E31-4A8F-9431-5199CF9B3DFE}" srcOrd="0" destOrd="0" presId="urn:microsoft.com/office/officeart/2005/8/layout/orgChart1"/>
    <dgm:cxn modelId="{55370FBC-824C-4851-A686-FB63B3D38597}" type="presParOf" srcId="{55AD12FA-568C-41A5-BEDC-1BAD37E5042D}" destId="{27546E79-96F8-46BA-8E6C-B8882BB2D756}" srcOrd="1" destOrd="0" presId="urn:microsoft.com/office/officeart/2005/8/layout/orgChart1"/>
    <dgm:cxn modelId="{FC0D3E5B-F9FA-4D59-AE75-1E288E8D9000}" type="presParOf" srcId="{622E4AEF-B688-4EAE-A626-7D4D0F91C84A}" destId="{2521FB91-6671-4189-93B7-6F6D5968FA85}" srcOrd="1" destOrd="0" presId="urn:microsoft.com/office/officeart/2005/8/layout/orgChart1"/>
    <dgm:cxn modelId="{00490774-2377-4C10-A4E3-5D32BB0ABE27}" type="presParOf" srcId="{622E4AEF-B688-4EAE-A626-7D4D0F91C84A}" destId="{936B5419-C7CD-44F8-A638-2D36D47BA77C}" srcOrd="2" destOrd="0" presId="urn:microsoft.com/office/officeart/2005/8/layout/orgChart1"/>
    <dgm:cxn modelId="{DEDBF07F-A196-4CB9-A7C9-D3ED6EA33586}" type="presParOf" srcId="{92FC2A41-0217-4B2E-98CD-2482CFFD33FA}" destId="{BB4525FC-83CF-411F-84DD-72DCA4E76059}" srcOrd="2" destOrd="0" presId="urn:microsoft.com/office/officeart/2005/8/layout/orgChart1"/>
    <dgm:cxn modelId="{31232352-29D6-44BC-9FDF-91DD3DC7BB48}" type="presParOf" srcId="{92FC2A41-0217-4B2E-98CD-2482CFFD33FA}" destId="{59313AC8-4631-4227-B6A0-A4BE26C7F684}" srcOrd="3" destOrd="0" presId="urn:microsoft.com/office/officeart/2005/8/layout/orgChart1"/>
    <dgm:cxn modelId="{1DD774CC-236B-487A-AC89-59F462A7A7A8}" type="presParOf" srcId="{59313AC8-4631-4227-B6A0-A4BE26C7F684}" destId="{26919CFC-D86B-47C0-9AAA-CBB0192F2B10}" srcOrd="0" destOrd="0" presId="urn:microsoft.com/office/officeart/2005/8/layout/orgChart1"/>
    <dgm:cxn modelId="{CCB10B5D-46F4-4DE7-8232-FF4915317B23}" type="presParOf" srcId="{26919CFC-D86B-47C0-9AAA-CBB0192F2B10}" destId="{4FA1688C-77D5-43CF-99B7-319D25C59884}" srcOrd="0" destOrd="0" presId="urn:microsoft.com/office/officeart/2005/8/layout/orgChart1"/>
    <dgm:cxn modelId="{C6B7B519-E124-4B8F-9AA7-D483EA0D026D}" type="presParOf" srcId="{26919CFC-D86B-47C0-9AAA-CBB0192F2B10}" destId="{E7B2FFE5-E151-479B-8D8C-443334264C60}" srcOrd="1" destOrd="0" presId="urn:microsoft.com/office/officeart/2005/8/layout/orgChart1"/>
    <dgm:cxn modelId="{0785EDDF-E552-40BF-92AC-DBF92528E8C2}" type="presParOf" srcId="{59313AC8-4631-4227-B6A0-A4BE26C7F684}" destId="{65E3B3E7-ADBA-4A4C-A4B0-31588423F926}" srcOrd="1" destOrd="0" presId="urn:microsoft.com/office/officeart/2005/8/layout/orgChart1"/>
    <dgm:cxn modelId="{34C530CA-DC52-4161-B1F5-538E222B6AAD}" type="presParOf" srcId="{59313AC8-4631-4227-B6A0-A4BE26C7F684}" destId="{43B0D971-911D-42B9-8A89-F989ABC3EFC1}" srcOrd="2" destOrd="0" presId="urn:microsoft.com/office/officeart/2005/8/layout/orgChart1"/>
    <dgm:cxn modelId="{C2AE2F4E-DA5A-4CAB-94E8-6D56122F7F57}" type="presParOf" srcId="{92FC2A41-0217-4B2E-98CD-2482CFFD33FA}" destId="{A5AF691C-81F1-4857-AC60-B3CE537A6500}" srcOrd="4" destOrd="0" presId="urn:microsoft.com/office/officeart/2005/8/layout/orgChart1"/>
    <dgm:cxn modelId="{E8CC76C1-D264-484B-BB37-33F4A902B8AC}" type="presParOf" srcId="{92FC2A41-0217-4B2E-98CD-2482CFFD33FA}" destId="{215C80E2-0111-4A9A-A12C-7931222C5272}" srcOrd="5" destOrd="0" presId="urn:microsoft.com/office/officeart/2005/8/layout/orgChart1"/>
    <dgm:cxn modelId="{6F9016E4-2EAC-46F8-955D-234B4B4349A6}" type="presParOf" srcId="{215C80E2-0111-4A9A-A12C-7931222C5272}" destId="{1814D5AA-A5CA-4EB5-9C31-E699E5A47F60}" srcOrd="0" destOrd="0" presId="urn:microsoft.com/office/officeart/2005/8/layout/orgChart1"/>
    <dgm:cxn modelId="{0C8AD6DB-D7CE-49E4-A528-C9BE519CE9BF}" type="presParOf" srcId="{1814D5AA-A5CA-4EB5-9C31-E699E5A47F60}" destId="{3596FCEA-2E6D-4E29-B3BA-2F6214C7509A}" srcOrd="0" destOrd="0" presId="urn:microsoft.com/office/officeart/2005/8/layout/orgChart1"/>
    <dgm:cxn modelId="{EF7E899E-D416-47B6-86B6-02F2E964C265}" type="presParOf" srcId="{1814D5AA-A5CA-4EB5-9C31-E699E5A47F60}" destId="{426C6810-1CFA-402E-916A-89D067661E52}" srcOrd="1" destOrd="0" presId="urn:microsoft.com/office/officeart/2005/8/layout/orgChart1"/>
    <dgm:cxn modelId="{C083FD78-F626-445B-BF7E-C28EA5F5BB61}" type="presParOf" srcId="{215C80E2-0111-4A9A-A12C-7931222C5272}" destId="{D3C57187-CA85-49DC-8C76-99AE5E512757}" srcOrd="1" destOrd="0" presId="urn:microsoft.com/office/officeart/2005/8/layout/orgChart1"/>
    <dgm:cxn modelId="{D473B08D-2E61-486A-91E5-C25F941EF05E}" type="presParOf" srcId="{215C80E2-0111-4A9A-A12C-7931222C5272}" destId="{CED82B5F-3AA3-41F9-8E56-E3AA687C05B3}" srcOrd="2" destOrd="0" presId="urn:microsoft.com/office/officeart/2005/8/layout/orgChart1"/>
    <dgm:cxn modelId="{68B0F8FE-D41F-49A0-B94C-74BADECEC823}" type="presParOf" srcId="{15D39399-5EBB-435A-86D8-8FE8EDDBB861}" destId="{88D57A0C-705C-4BB5-9A5C-430739A2499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3AC109-71C4-4542-A211-89AB950A7F7E}"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tr-TR"/>
        </a:p>
      </dgm:t>
    </dgm:pt>
    <dgm:pt modelId="{F59EA662-4A4E-4213-84CF-F06DF5E3AC2D}">
      <dgm:prSet phldrT="[Metin]"/>
      <dgm:spPr/>
      <dgm:t>
        <a:bodyPr/>
        <a:lstStyle/>
        <a:p>
          <a:r>
            <a:rPr lang="tr-TR" dirty="0"/>
            <a:t>İrade Açıklamalarının Hüküm Ve Sonuç Doğurdukları An</a:t>
          </a:r>
        </a:p>
      </dgm:t>
    </dgm:pt>
    <dgm:pt modelId="{29B1A8B1-8210-4154-839A-86C720805647}" type="parTrans" cxnId="{A32BCD28-25FE-45D3-88A7-E7AC385756E0}">
      <dgm:prSet/>
      <dgm:spPr/>
      <dgm:t>
        <a:bodyPr/>
        <a:lstStyle/>
        <a:p>
          <a:endParaRPr lang="tr-TR"/>
        </a:p>
      </dgm:t>
    </dgm:pt>
    <dgm:pt modelId="{ACC86616-6D4D-4F66-BD69-CBB54A5548D0}" type="sibTrans" cxnId="{A32BCD28-25FE-45D3-88A7-E7AC385756E0}">
      <dgm:prSet/>
      <dgm:spPr/>
      <dgm:t>
        <a:bodyPr/>
        <a:lstStyle/>
        <a:p>
          <a:endParaRPr lang="tr-TR"/>
        </a:p>
      </dgm:t>
    </dgm:pt>
    <dgm:pt modelId="{01182DA8-5859-46F3-8AFC-8A43D4DF2D57}">
      <dgm:prSet phldrT="[Metin]"/>
      <dgm:spPr/>
      <dgm:t>
        <a:bodyPr/>
        <a:lstStyle/>
        <a:p>
          <a:r>
            <a:rPr lang="tr-TR" dirty="0"/>
            <a:t>İradenin Açıklandığı Anda Hüküm Ve Sonuç Doğurması</a:t>
          </a:r>
        </a:p>
      </dgm:t>
    </dgm:pt>
    <dgm:pt modelId="{B9AB4AB2-9DCA-42A9-96C2-C03148F2B3A9}" type="parTrans" cxnId="{FBC1C4EC-45F3-4E7D-A3B2-24AA70DEBC11}">
      <dgm:prSet/>
      <dgm:spPr/>
      <dgm:t>
        <a:bodyPr/>
        <a:lstStyle/>
        <a:p>
          <a:endParaRPr lang="tr-TR"/>
        </a:p>
      </dgm:t>
    </dgm:pt>
    <dgm:pt modelId="{74F01A60-A406-4538-9E18-857D7576A051}" type="sibTrans" cxnId="{FBC1C4EC-45F3-4E7D-A3B2-24AA70DEBC11}">
      <dgm:prSet/>
      <dgm:spPr/>
      <dgm:t>
        <a:bodyPr/>
        <a:lstStyle/>
        <a:p>
          <a:endParaRPr lang="tr-TR"/>
        </a:p>
      </dgm:t>
    </dgm:pt>
    <dgm:pt modelId="{344365C6-E1B4-4477-89DC-CE5AD7C837E2}">
      <dgm:prSet phldrT="[Metin]"/>
      <dgm:spPr/>
      <dgm:t>
        <a:bodyPr/>
        <a:lstStyle/>
        <a:p>
          <a:r>
            <a:rPr lang="tr-TR" dirty="0"/>
            <a:t>İradenin Gönderildiği Anda Hüküm Ve Sonuç Doğurması</a:t>
          </a:r>
        </a:p>
      </dgm:t>
    </dgm:pt>
    <dgm:pt modelId="{5A16BE91-7B8B-4645-91EC-9651293E6F46}" type="parTrans" cxnId="{0F633252-0B74-4F7E-9794-244A22D4B3E5}">
      <dgm:prSet/>
      <dgm:spPr/>
      <dgm:t>
        <a:bodyPr/>
        <a:lstStyle/>
        <a:p>
          <a:endParaRPr lang="tr-TR"/>
        </a:p>
      </dgm:t>
    </dgm:pt>
    <dgm:pt modelId="{9974B1FE-7162-4A44-944D-18CF50A7B91C}" type="sibTrans" cxnId="{0F633252-0B74-4F7E-9794-244A22D4B3E5}">
      <dgm:prSet/>
      <dgm:spPr/>
      <dgm:t>
        <a:bodyPr/>
        <a:lstStyle/>
        <a:p>
          <a:endParaRPr lang="tr-TR"/>
        </a:p>
      </dgm:t>
    </dgm:pt>
    <dgm:pt modelId="{145E30B3-DC4A-4597-8E7B-18F67634EECA}">
      <dgm:prSet phldrT="[Metin]"/>
      <dgm:spPr/>
      <dgm:t>
        <a:bodyPr/>
        <a:lstStyle/>
        <a:p>
          <a:r>
            <a:rPr lang="tr-TR" dirty="0"/>
            <a:t>İradenin Öğrenildiği Anda Hüküm Ve Sonuç Doğurması</a:t>
          </a:r>
        </a:p>
      </dgm:t>
    </dgm:pt>
    <dgm:pt modelId="{B248F41E-2537-4882-80AA-544DAF1DF863}" type="parTrans" cxnId="{9938A733-BE5F-4F83-9C45-B36B25D51638}">
      <dgm:prSet/>
      <dgm:spPr/>
      <dgm:t>
        <a:bodyPr/>
        <a:lstStyle/>
        <a:p>
          <a:endParaRPr lang="tr-TR"/>
        </a:p>
      </dgm:t>
    </dgm:pt>
    <dgm:pt modelId="{2923C755-CE09-4814-B4DC-25E8654A477C}" type="sibTrans" cxnId="{9938A733-BE5F-4F83-9C45-B36B25D51638}">
      <dgm:prSet/>
      <dgm:spPr/>
      <dgm:t>
        <a:bodyPr/>
        <a:lstStyle/>
        <a:p>
          <a:endParaRPr lang="tr-TR"/>
        </a:p>
      </dgm:t>
    </dgm:pt>
    <dgm:pt modelId="{78628F33-3669-4067-AB37-6DEBCB94AE1B}">
      <dgm:prSet phldrT="[Metin]"/>
      <dgm:spPr/>
      <dgm:t>
        <a:bodyPr/>
        <a:lstStyle/>
        <a:p>
          <a:r>
            <a:rPr lang="tr-TR" dirty="0"/>
            <a:t>İradenin Ulaştığı Anda Hüküm Ve Sonuç Doğurması</a:t>
          </a:r>
        </a:p>
      </dgm:t>
    </dgm:pt>
    <dgm:pt modelId="{5A4140AB-F7B9-4F1D-8507-9BF1A1950275}" type="parTrans" cxnId="{B29FF7C1-F5F5-45F5-BFEB-C89CC66634D9}">
      <dgm:prSet/>
      <dgm:spPr/>
      <dgm:t>
        <a:bodyPr/>
        <a:lstStyle/>
        <a:p>
          <a:endParaRPr lang="tr-TR"/>
        </a:p>
      </dgm:t>
    </dgm:pt>
    <dgm:pt modelId="{5401C52B-3390-4522-94C6-0726808C3D0B}" type="sibTrans" cxnId="{B29FF7C1-F5F5-45F5-BFEB-C89CC66634D9}">
      <dgm:prSet/>
      <dgm:spPr/>
      <dgm:t>
        <a:bodyPr/>
        <a:lstStyle/>
        <a:p>
          <a:endParaRPr lang="tr-TR"/>
        </a:p>
      </dgm:t>
    </dgm:pt>
    <dgm:pt modelId="{C124F4E9-2DB6-46EE-976D-555756EE75D2}" type="pres">
      <dgm:prSet presAssocID="{593AC109-71C4-4542-A211-89AB950A7F7E}" presName="Name0" presStyleCnt="0">
        <dgm:presLayoutVars>
          <dgm:chPref val="1"/>
          <dgm:dir/>
          <dgm:animOne val="branch"/>
          <dgm:animLvl val="lvl"/>
          <dgm:resizeHandles/>
        </dgm:presLayoutVars>
      </dgm:prSet>
      <dgm:spPr/>
    </dgm:pt>
    <dgm:pt modelId="{BC728A25-9E89-4972-A7C9-AA9CBB09E1DB}" type="pres">
      <dgm:prSet presAssocID="{F59EA662-4A4E-4213-84CF-F06DF5E3AC2D}" presName="vertOne" presStyleCnt="0"/>
      <dgm:spPr/>
    </dgm:pt>
    <dgm:pt modelId="{8FA3EDB3-B7F0-421D-B8AF-A80AD9E417DC}" type="pres">
      <dgm:prSet presAssocID="{F59EA662-4A4E-4213-84CF-F06DF5E3AC2D}" presName="txOne" presStyleLbl="node0" presStyleIdx="0" presStyleCnt="1">
        <dgm:presLayoutVars>
          <dgm:chPref val="3"/>
        </dgm:presLayoutVars>
      </dgm:prSet>
      <dgm:spPr/>
    </dgm:pt>
    <dgm:pt modelId="{49B8ED61-72F1-46CD-9E77-D348D3A8105A}" type="pres">
      <dgm:prSet presAssocID="{F59EA662-4A4E-4213-84CF-F06DF5E3AC2D}" presName="parTransOne" presStyleCnt="0"/>
      <dgm:spPr/>
    </dgm:pt>
    <dgm:pt modelId="{A68BB528-D144-4348-B5B0-224D4CA0BF01}" type="pres">
      <dgm:prSet presAssocID="{F59EA662-4A4E-4213-84CF-F06DF5E3AC2D}" presName="horzOne" presStyleCnt="0"/>
      <dgm:spPr/>
    </dgm:pt>
    <dgm:pt modelId="{E50099D4-6516-44DF-98C2-D42294F37B5D}" type="pres">
      <dgm:prSet presAssocID="{01182DA8-5859-46F3-8AFC-8A43D4DF2D57}" presName="vertTwo" presStyleCnt="0"/>
      <dgm:spPr/>
    </dgm:pt>
    <dgm:pt modelId="{2A92850C-16CC-44F2-B7D0-51B90331BA77}" type="pres">
      <dgm:prSet presAssocID="{01182DA8-5859-46F3-8AFC-8A43D4DF2D57}" presName="txTwo" presStyleLbl="node2" presStyleIdx="0" presStyleCnt="4">
        <dgm:presLayoutVars>
          <dgm:chPref val="3"/>
        </dgm:presLayoutVars>
      </dgm:prSet>
      <dgm:spPr/>
    </dgm:pt>
    <dgm:pt modelId="{EFF24F69-9450-49B0-A288-9AD7515BAEE7}" type="pres">
      <dgm:prSet presAssocID="{01182DA8-5859-46F3-8AFC-8A43D4DF2D57}" presName="horzTwo" presStyleCnt="0"/>
      <dgm:spPr/>
    </dgm:pt>
    <dgm:pt modelId="{7DADD78D-66DC-4FFF-B545-CFE13EB8E537}" type="pres">
      <dgm:prSet presAssocID="{74F01A60-A406-4538-9E18-857D7576A051}" presName="sibSpaceTwo" presStyleCnt="0"/>
      <dgm:spPr/>
    </dgm:pt>
    <dgm:pt modelId="{06BEBC64-7680-4ABC-9B64-0EFE58E85A50}" type="pres">
      <dgm:prSet presAssocID="{344365C6-E1B4-4477-89DC-CE5AD7C837E2}" presName="vertTwo" presStyleCnt="0"/>
      <dgm:spPr/>
    </dgm:pt>
    <dgm:pt modelId="{B6EDB6A9-DF1C-4BCB-AD45-D1B87EE71145}" type="pres">
      <dgm:prSet presAssocID="{344365C6-E1B4-4477-89DC-CE5AD7C837E2}" presName="txTwo" presStyleLbl="node2" presStyleIdx="1" presStyleCnt="4">
        <dgm:presLayoutVars>
          <dgm:chPref val="3"/>
        </dgm:presLayoutVars>
      </dgm:prSet>
      <dgm:spPr/>
    </dgm:pt>
    <dgm:pt modelId="{0D59D4E1-CAAD-498B-B320-4DF1292CC948}" type="pres">
      <dgm:prSet presAssocID="{344365C6-E1B4-4477-89DC-CE5AD7C837E2}" presName="horzTwo" presStyleCnt="0"/>
      <dgm:spPr/>
    </dgm:pt>
    <dgm:pt modelId="{2CE83A43-2D3D-41B3-A668-9F9A448D77FF}" type="pres">
      <dgm:prSet presAssocID="{9974B1FE-7162-4A44-944D-18CF50A7B91C}" presName="sibSpaceTwo" presStyleCnt="0"/>
      <dgm:spPr/>
    </dgm:pt>
    <dgm:pt modelId="{B05376F5-DCC2-4F74-B3FA-8BC6C088C988}" type="pres">
      <dgm:prSet presAssocID="{78628F33-3669-4067-AB37-6DEBCB94AE1B}" presName="vertTwo" presStyleCnt="0"/>
      <dgm:spPr/>
    </dgm:pt>
    <dgm:pt modelId="{E33A9067-FC45-499E-91A4-68798E662D8E}" type="pres">
      <dgm:prSet presAssocID="{78628F33-3669-4067-AB37-6DEBCB94AE1B}" presName="txTwo" presStyleLbl="node2" presStyleIdx="2" presStyleCnt="4">
        <dgm:presLayoutVars>
          <dgm:chPref val="3"/>
        </dgm:presLayoutVars>
      </dgm:prSet>
      <dgm:spPr/>
    </dgm:pt>
    <dgm:pt modelId="{AFEF758D-A32D-4DC1-A4A5-B5203F668F58}" type="pres">
      <dgm:prSet presAssocID="{78628F33-3669-4067-AB37-6DEBCB94AE1B}" presName="horzTwo" presStyleCnt="0"/>
      <dgm:spPr/>
    </dgm:pt>
    <dgm:pt modelId="{570BAE76-6051-4DEB-9755-698690EDB434}" type="pres">
      <dgm:prSet presAssocID="{5401C52B-3390-4522-94C6-0726808C3D0B}" presName="sibSpaceTwo" presStyleCnt="0"/>
      <dgm:spPr/>
    </dgm:pt>
    <dgm:pt modelId="{7B2D8216-5044-4CCA-B9B5-8E77D6C3C002}" type="pres">
      <dgm:prSet presAssocID="{145E30B3-DC4A-4597-8E7B-18F67634EECA}" presName="vertTwo" presStyleCnt="0"/>
      <dgm:spPr/>
    </dgm:pt>
    <dgm:pt modelId="{1FBB52B4-9DA7-4D68-9B1D-F50BF0D3FA89}" type="pres">
      <dgm:prSet presAssocID="{145E30B3-DC4A-4597-8E7B-18F67634EECA}" presName="txTwo" presStyleLbl="node2" presStyleIdx="3" presStyleCnt="4">
        <dgm:presLayoutVars>
          <dgm:chPref val="3"/>
        </dgm:presLayoutVars>
      </dgm:prSet>
      <dgm:spPr/>
    </dgm:pt>
    <dgm:pt modelId="{FFD76F8E-3418-411D-859F-3D292770D94F}" type="pres">
      <dgm:prSet presAssocID="{145E30B3-DC4A-4597-8E7B-18F67634EECA}" presName="horzTwo" presStyleCnt="0"/>
      <dgm:spPr/>
    </dgm:pt>
  </dgm:ptLst>
  <dgm:cxnLst>
    <dgm:cxn modelId="{4A6B6601-171D-4D97-95FE-546C652D79D3}" type="presOf" srcId="{145E30B3-DC4A-4597-8E7B-18F67634EECA}" destId="{1FBB52B4-9DA7-4D68-9B1D-F50BF0D3FA89}" srcOrd="0" destOrd="0" presId="urn:microsoft.com/office/officeart/2005/8/layout/hierarchy4"/>
    <dgm:cxn modelId="{16BC0A24-1509-4453-86C1-BF21690F8C9D}" type="presOf" srcId="{78628F33-3669-4067-AB37-6DEBCB94AE1B}" destId="{E33A9067-FC45-499E-91A4-68798E662D8E}" srcOrd="0" destOrd="0" presId="urn:microsoft.com/office/officeart/2005/8/layout/hierarchy4"/>
    <dgm:cxn modelId="{A32BCD28-25FE-45D3-88A7-E7AC385756E0}" srcId="{593AC109-71C4-4542-A211-89AB950A7F7E}" destId="{F59EA662-4A4E-4213-84CF-F06DF5E3AC2D}" srcOrd="0" destOrd="0" parTransId="{29B1A8B1-8210-4154-839A-86C720805647}" sibTransId="{ACC86616-6D4D-4F66-BD69-CBB54A5548D0}"/>
    <dgm:cxn modelId="{9938A733-BE5F-4F83-9C45-B36B25D51638}" srcId="{F59EA662-4A4E-4213-84CF-F06DF5E3AC2D}" destId="{145E30B3-DC4A-4597-8E7B-18F67634EECA}" srcOrd="3" destOrd="0" parTransId="{B248F41E-2537-4882-80AA-544DAF1DF863}" sibTransId="{2923C755-CE09-4814-B4DC-25E8654A477C}"/>
    <dgm:cxn modelId="{83AB4B50-5312-46AA-9239-F22FFF9E23ED}" type="presOf" srcId="{593AC109-71C4-4542-A211-89AB950A7F7E}" destId="{C124F4E9-2DB6-46EE-976D-555756EE75D2}" srcOrd="0" destOrd="0" presId="urn:microsoft.com/office/officeart/2005/8/layout/hierarchy4"/>
    <dgm:cxn modelId="{0F633252-0B74-4F7E-9794-244A22D4B3E5}" srcId="{F59EA662-4A4E-4213-84CF-F06DF5E3AC2D}" destId="{344365C6-E1B4-4477-89DC-CE5AD7C837E2}" srcOrd="1" destOrd="0" parTransId="{5A16BE91-7B8B-4645-91EC-9651293E6F46}" sibTransId="{9974B1FE-7162-4A44-944D-18CF50A7B91C}"/>
    <dgm:cxn modelId="{8628E3AC-9550-418E-B40A-C9CB0648596A}" type="presOf" srcId="{F59EA662-4A4E-4213-84CF-F06DF5E3AC2D}" destId="{8FA3EDB3-B7F0-421D-B8AF-A80AD9E417DC}" srcOrd="0" destOrd="0" presId="urn:microsoft.com/office/officeart/2005/8/layout/hierarchy4"/>
    <dgm:cxn modelId="{B29FF7C1-F5F5-45F5-BFEB-C89CC66634D9}" srcId="{F59EA662-4A4E-4213-84CF-F06DF5E3AC2D}" destId="{78628F33-3669-4067-AB37-6DEBCB94AE1B}" srcOrd="2" destOrd="0" parTransId="{5A4140AB-F7B9-4F1D-8507-9BF1A1950275}" sibTransId="{5401C52B-3390-4522-94C6-0726808C3D0B}"/>
    <dgm:cxn modelId="{1AC398C2-0E6A-48BF-813F-4F599FEDA915}" type="presOf" srcId="{01182DA8-5859-46F3-8AFC-8A43D4DF2D57}" destId="{2A92850C-16CC-44F2-B7D0-51B90331BA77}" srcOrd="0" destOrd="0" presId="urn:microsoft.com/office/officeart/2005/8/layout/hierarchy4"/>
    <dgm:cxn modelId="{49359FDA-B7F9-4F0E-9670-E5877721F07B}" type="presOf" srcId="{344365C6-E1B4-4477-89DC-CE5AD7C837E2}" destId="{B6EDB6A9-DF1C-4BCB-AD45-D1B87EE71145}" srcOrd="0" destOrd="0" presId="urn:microsoft.com/office/officeart/2005/8/layout/hierarchy4"/>
    <dgm:cxn modelId="{FBC1C4EC-45F3-4E7D-A3B2-24AA70DEBC11}" srcId="{F59EA662-4A4E-4213-84CF-F06DF5E3AC2D}" destId="{01182DA8-5859-46F3-8AFC-8A43D4DF2D57}" srcOrd="0" destOrd="0" parTransId="{B9AB4AB2-9DCA-42A9-96C2-C03148F2B3A9}" sibTransId="{74F01A60-A406-4538-9E18-857D7576A051}"/>
    <dgm:cxn modelId="{04A930F2-8BE6-46F5-A32A-BDC407835D60}" type="presParOf" srcId="{C124F4E9-2DB6-46EE-976D-555756EE75D2}" destId="{BC728A25-9E89-4972-A7C9-AA9CBB09E1DB}" srcOrd="0" destOrd="0" presId="urn:microsoft.com/office/officeart/2005/8/layout/hierarchy4"/>
    <dgm:cxn modelId="{9CAEDED6-30FA-4662-AB69-F73874094D14}" type="presParOf" srcId="{BC728A25-9E89-4972-A7C9-AA9CBB09E1DB}" destId="{8FA3EDB3-B7F0-421D-B8AF-A80AD9E417DC}" srcOrd="0" destOrd="0" presId="urn:microsoft.com/office/officeart/2005/8/layout/hierarchy4"/>
    <dgm:cxn modelId="{E4498C57-1034-44B7-8D67-0FA8C6B93C59}" type="presParOf" srcId="{BC728A25-9E89-4972-A7C9-AA9CBB09E1DB}" destId="{49B8ED61-72F1-46CD-9E77-D348D3A8105A}" srcOrd="1" destOrd="0" presId="urn:microsoft.com/office/officeart/2005/8/layout/hierarchy4"/>
    <dgm:cxn modelId="{A8F249B4-EF08-450B-93A6-03122929EA13}" type="presParOf" srcId="{BC728A25-9E89-4972-A7C9-AA9CBB09E1DB}" destId="{A68BB528-D144-4348-B5B0-224D4CA0BF01}" srcOrd="2" destOrd="0" presId="urn:microsoft.com/office/officeart/2005/8/layout/hierarchy4"/>
    <dgm:cxn modelId="{60BFDEC8-04CA-4B26-908F-6356889D9AFE}" type="presParOf" srcId="{A68BB528-D144-4348-B5B0-224D4CA0BF01}" destId="{E50099D4-6516-44DF-98C2-D42294F37B5D}" srcOrd="0" destOrd="0" presId="urn:microsoft.com/office/officeart/2005/8/layout/hierarchy4"/>
    <dgm:cxn modelId="{EA3F0BD9-B3E9-4F5B-B6C4-A3343FCA4BA6}" type="presParOf" srcId="{E50099D4-6516-44DF-98C2-D42294F37B5D}" destId="{2A92850C-16CC-44F2-B7D0-51B90331BA77}" srcOrd="0" destOrd="0" presId="urn:microsoft.com/office/officeart/2005/8/layout/hierarchy4"/>
    <dgm:cxn modelId="{7DCA150F-C4A1-442A-92F6-C901AD1E96FE}" type="presParOf" srcId="{E50099D4-6516-44DF-98C2-D42294F37B5D}" destId="{EFF24F69-9450-49B0-A288-9AD7515BAEE7}" srcOrd="1" destOrd="0" presId="urn:microsoft.com/office/officeart/2005/8/layout/hierarchy4"/>
    <dgm:cxn modelId="{7D65A0E8-B788-4BD7-83FD-547CAC134D23}" type="presParOf" srcId="{A68BB528-D144-4348-B5B0-224D4CA0BF01}" destId="{7DADD78D-66DC-4FFF-B545-CFE13EB8E537}" srcOrd="1" destOrd="0" presId="urn:microsoft.com/office/officeart/2005/8/layout/hierarchy4"/>
    <dgm:cxn modelId="{C911B886-4C1C-4082-9075-4ECE1054DAAB}" type="presParOf" srcId="{A68BB528-D144-4348-B5B0-224D4CA0BF01}" destId="{06BEBC64-7680-4ABC-9B64-0EFE58E85A50}" srcOrd="2" destOrd="0" presId="urn:microsoft.com/office/officeart/2005/8/layout/hierarchy4"/>
    <dgm:cxn modelId="{3542BB5C-45D0-4AD9-8D8D-CBD10E67DE6F}" type="presParOf" srcId="{06BEBC64-7680-4ABC-9B64-0EFE58E85A50}" destId="{B6EDB6A9-DF1C-4BCB-AD45-D1B87EE71145}" srcOrd="0" destOrd="0" presId="urn:microsoft.com/office/officeart/2005/8/layout/hierarchy4"/>
    <dgm:cxn modelId="{1694126E-F3D1-4F02-A443-ACF7AAD661D8}" type="presParOf" srcId="{06BEBC64-7680-4ABC-9B64-0EFE58E85A50}" destId="{0D59D4E1-CAAD-498B-B320-4DF1292CC948}" srcOrd="1" destOrd="0" presId="urn:microsoft.com/office/officeart/2005/8/layout/hierarchy4"/>
    <dgm:cxn modelId="{815755F3-177F-479C-8016-E22FD558D02E}" type="presParOf" srcId="{A68BB528-D144-4348-B5B0-224D4CA0BF01}" destId="{2CE83A43-2D3D-41B3-A668-9F9A448D77FF}" srcOrd="3" destOrd="0" presId="urn:microsoft.com/office/officeart/2005/8/layout/hierarchy4"/>
    <dgm:cxn modelId="{88EC8271-A5D2-48C5-ABA8-32A69BF0EC12}" type="presParOf" srcId="{A68BB528-D144-4348-B5B0-224D4CA0BF01}" destId="{B05376F5-DCC2-4F74-B3FA-8BC6C088C988}" srcOrd="4" destOrd="0" presId="urn:microsoft.com/office/officeart/2005/8/layout/hierarchy4"/>
    <dgm:cxn modelId="{35679D1E-1B87-430F-868D-44CA5AC91BFD}" type="presParOf" srcId="{B05376F5-DCC2-4F74-B3FA-8BC6C088C988}" destId="{E33A9067-FC45-499E-91A4-68798E662D8E}" srcOrd="0" destOrd="0" presId="urn:microsoft.com/office/officeart/2005/8/layout/hierarchy4"/>
    <dgm:cxn modelId="{5829C589-E125-460A-99CC-3A24BAA78231}" type="presParOf" srcId="{B05376F5-DCC2-4F74-B3FA-8BC6C088C988}" destId="{AFEF758D-A32D-4DC1-A4A5-B5203F668F58}" srcOrd="1" destOrd="0" presId="urn:microsoft.com/office/officeart/2005/8/layout/hierarchy4"/>
    <dgm:cxn modelId="{C5275679-5D65-45F9-86D3-C223F1A1CC49}" type="presParOf" srcId="{A68BB528-D144-4348-B5B0-224D4CA0BF01}" destId="{570BAE76-6051-4DEB-9755-698690EDB434}" srcOrd="5" destOrd="0" presId="urn:microsoft.com/office/officeart/2005/8/layout/hierarchy4"/>
    <dgm:cxn modelId="{DF63C237-8D70-4FF8-B16F-75DAFB106DF3}" type="presParOf" srcId="{A68BB528-D144-4348-B5B0-224D4CA0BF01}" destId="{7B2D8216-5044-4CCA-B9B5-8E77D6C3C002}" srcOrd="6" destOrd="0" presId="urn:microsoft.com/office/officeart/2005/8/layout/hierarchy4"/>
    <dgm:cxn modelId="{999D43B6-5366-4D93-A2F4-AA6C37AE7065}" type="presParOf" srcId="{7B2D8216-5044-4CCA-B9B5-8E77D6C3C002}" destId="{1FBB52B4-9DA7-4D68-9B1D-F50BF0D3FA89}" srcOrd="0" destOrd="0" presId="urn:microsoft.com/office/officeart/2005/8/layout/hierarchy4"/>
    <dgm:cxn modelId="{2129CB08-4852-44C2-89DF-1838F1DEF712}" type="presParOf" srcId="{7B2D8216-5044-4CCA-B9B5-8E77D6C3C002}" destId="{FFD76F8E-3418-411D-859F-3D292770D94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32FF7-E4C7-40A7-87A0-F668E95A708D}">
      <dsp:nvSpPr>
        <dsp:cNvPr id="0" name=""/>
        <dsp:cNvSpPr/>
      </dsp:nvSpPr>
      <dsp:spPr>
        <a:xfrm>
          <a:off x="2545910" y="3249964"/>
          <a:ext cx="386820" cy="2211244"/>
        </a:xfrm>
        <a:custGeom>
          <a:avLst/>
          <a:gdLst/>
          <a:ahLst/>
          <a:cxnLst/>
          <a:rect l="0" t="0" r="0" b="0"/>
          <a:pathLst>
            <a:path>
              <a:moveTo>
                <a:pt x="0" y="0"/>
              </a:moveTo>
              <a:lnTo>
                <a:pt x="217270" y="0"/>
              </a:lnTo>
              <a:lnTo>
                <a:pt x="217270" y="2484040"/>
              </a:lnTo>
              <a:lnTo>
                <a:pt x="434541" y="2484040"/>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tr-TR" sz="1800" kern="1200">
            <a:solidFill>
              <a:sysClr val="windowText" lastClr="000000">
                <a:hueOff val="0"/>
                <a:satOff val="0"/>
                <a:lumOff val="0"/>
                <a:alphaOff val="0"/>
              </a:sysClr>
            </a:solidFill>
            <a:latin typeface="Calibri" panose="020F0502020204030204"/>
            <a:ea typeface="+mn-ea"/>
            <a:cs typeface="+mn-cs"/>
          </a:endParaRPr>
        </a:p>
      </dsp:txBody>
      <dsp:txXfrm>
        <a:off x="2683200" y="4299465"/>
        <a:ext cx="0" cy="0"/>
      </dsp:txXfrm>
    </dsp:sp>
    <dsp:sp modelId="{118EE949-41F8-436F-8487-9D4FA4B59886}">
      <dsp:nvSpPr>
        <dsp:cNvPr id="0" name=""/>
        <dsp:cNvSpPr/>
      </dsp:nvSpPr>
      <dsp:spPr>
        <a:xfrm>
          <a:off x="2545910" y="3249964"/>
          <a:ext cx="386820" cy="1474162"/>
        </a:xfrm>
        <a:custGeom>
          <a:avLst/>
          <a:gdLst/>
          <a:ahLst/>
          <a:cxnLst/>
          <a:rect l="0" t="0" r="0" b="0"/>
          <a:pathLst>
            <a:path>
              <a:moveTo>
                <a:pt x="0" y="0"/>
              </a:moveTo>
              <a:lnTo>
                <a:pt x="217270" y="0"/>
              </a:lnTo>
              <a:lnTo>
                <a:pt x="217270" y="1656027"/>
              </a:lnTo>
              <a:lnTo>
                <a:pt x="434541" y="1656027"/>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tr-TR" sz="1800" kern="1200">
            <a:solidFill>
              <a:sysClr val="windowText" lastClr="000000">
                <a:hueOff val="0"/>
                <a:satOff val="0"/>
                <a:lumOff val="0"/>
                <a:alphaOff val="0"/>
              </a:sysClr>
            </a:solidFill>
            <a:latin typeface="Calibri" panose="020F0502020204030204"/>
            <a:ea typeface="+mn-ea"/>
            <a:cs typeface="+mn-cs"/>
          </a:endParaRPr>
        </a:p>
      </dsp:txBody>
      <dsp:txXfrm>
        <a:off x="2701218" y="3948944"/>
        <a:ext cx="0" cy="0"/>
      </dsp:txXfrm>
    </dsp:sp>
    <dsp:sp modelId="{87618CE2-55E7-4AA6-AC94-317A47B71BD9}">
      <dsp:nvSpPr>
        <dsp:cNvPr id="0" name=""/>
        <dsp:cNvSpPr/>
      </dsp:nvSpPr>
      <dsp:spPr>
        <a:xfrm>
          <a:off x="2545910" y="3249964"/>
          <a:ext cx="386820" cy="737081"/>
        </a:xfrm>
        <a:custGeom>
          <a:avLst/>
          <a:gdLst/>
          <a:ahLst/>
          <a:cxnLst/>
          <a:rect l="0" t="0" r="0" b="0"/>
          <a:pathLst>
            <a:path>
              <a:moveTo>
                <a:pt x="0" y="0"/>
              </a:moveTo>
              <a:lnTo>
                <a:pt x="217270" y="0"/>
              </a:lnTo>
              <a:lnTo>
                <a:pt x="217270" y="828013"/>
              </a:lnTo>
              <a:lnTo>
                <a:pt x="434541" y="828013"/>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tr-TR" sz="1800" kern="1200">
            <a:solidFill>
              <a:sysClr val="windowText" lastClr="000000">
                <a:hueOff val="0"/>
                <a:satOff val="0"/>
                <a:lumOff val="0"/>
                <a:alphaOff val="0"/>
              </a:sysClr>
            </a:solidFill>
            <a:latin typeface="Calibri" panose="020F0502020204030204"/>
            <a:ea typeface="+mn-ea"/>
            <a:cs typeface="+mn-cs"/>
          </a:endParaRPr>
        </a:p>
      </dsp:txBody>
      <dsp:txXfrm>
        <a:off x="2718510" y="3597694"/>
        <a:ext cx="0" cy="0"/>
      </dsp:txXfrm>
    </dsp:sp>
    <dsp:sp modelId="{A7FFCDB4-803C-417D-946D-0507A2725873}">
      <dsp:nvSpPr>
        <dsp:cNvPr id="0" name=""/>
        <dsp:cNvSpPr/>
      </dsp:nvSpPr>
      <dsp:spPr>
        <a:xfrm>
          <a:off x="2545910" y="3204244"/>
          <a:ext cx="386820" cy="91440"/>
        </a:xfrm>
        <a:custGeom>
          <a:avLst/>
          <a:gdLst/>
          <a:ahLst/>
          <a:cxnLst/>
          <a:rect l="0" t="0" r="0" b="0"/>
          <a:pathLst>
            <a:path>
              <a:moveTo>
                <a:pt x="0" y="45720"/>
              </a:moveTo>
              <a:lnTo>
                <a:pt x="434541" y="45720"/>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tr-TR" sz="1800" kern="1200">
            <a:solidFill>
              <a:sysClr val="windowText" lastClr="000000">
                <a:hueOff val="0"/>
                <a:satOff val="0"/>
                <a:lumOff val="0"/>
                <a:alphaOff val="0"/>
              </a:sysClr>
            </a:solidFill>
            <a:latin typeface="Calibri" panose="020F0502020204030204"/>
            <a:ea typeface="+mn-ea"/>
            <a:cs typeface="+mn-cs"/>
          </a:endParaRPr>
        </a:p>
      </dsp:txBody>
      <dsp:txXfrm>
        <a:off x="2729650" y="3240293"/>
        <a:ext cx="0" cy="0"/>
      </dsp:txXfrm>
    </dsp:sp>
    <dsp:sp modelId="{A51C3439-FCD6-45C6-8BCA-AA5542C65DF7}">
      <dsp:nvSpPr>
        <dsp:cNvPr id="0" name=""/>
        <dsp:cNvSpPr/>
      </dsp:nvSpPr>
      <dsp:spPr>
        <a:xfrm>
          <a:off x="2545910" y="2512882"/>
          <a:ext cx="386820" cy="737081"/>
        </a:xfrm>
        <a:custGeom>
          <a:avLst/>
          <a:gdLst/>
          <a:ahLst/>
          <a:cxnLst/>
          <a:rect l="0" t="0" r="0" b="0"/>
          <a:pathLst>
            <a:path>
              <a:moveTo>
                <a:pt x="0" y="828013"/>
              </a:moveTo>
              <a:lnTo>
                <a:pt x="217270" y="828013"/>
              </a:lnTo>
              <a:lnTo>
                <a:pt x="217270" y="0"/>
              </a:lnTo>
              <a:lnTo>
                <a:pt x="434541" y="0"/>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tr-TR" sz="1800" kern="1200">
            <a:solidFill>
              <a:sysClr val="windowText" lastClr="000000">
                <a:hueOff val="0"/>
                <a:satOff val="0"/>
                <a:lumOff val="0"/>
                <a:alphaOff val="0"/>
              </a:sysClr>
            </a:solidFill>
            <a:latin typeface="Calibri" panose="020F0502020204030204"/>
            <a:ea typeface="+mn-ea"/>
            <a:cs typeface="+mn-cs"/>
          </a:endParaRPr>
        </a:p>
      </dsp:txBody>
      <dsp:txXfrm>
        <a:off x="2718510" y="2860613"/>
        <a:ext cx="0" cy="0"/>
      </dsp:txXfrm>
    </dsp:sp>
    <dsp:sp modelId="{1C630C65-813E-422B-BDA0-EEFE1C6E1147}">
      <dsp:nvSpPr>
        <dsp:cNvPr id="0" name=""/>
        <dsp:cNvSpPr/>
      </dsp:nvSpPr>
      <dsp:spPr>
        <a:xfrm>
          <a:off x="2545910" y="1775801"/>
          <a:ext cx="386820" cy="1474162"/>
        </a:xfrm>
        <a:custGeom>
          <a:avLst/>
          <a:gdLst/>
          <a:ahLst/>
          <a:cxnLst/>
          <a:rect l="0" t="0" r="0" b="0"/>
          <a:pathLst>
            <a:path>
              <a:moveTo>
                <a:pt x="0" y="1656027"/>
              </a:moveTo>
              <a:lnTo>
                <a:pt x="217270" y="1656027"/>
              </a:lnTo>
              <a:lnTo>
                <a:pt x="217270" y="0"/>
              </a:lnTo>
              <a:lnTo>
                <a:pt x="434541" y="0"/>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tr-TR" sz="1800" kern="1200">
            <a:solidFill>
              <a:sysClr val="windowText" lastClr="000000">
                <a:hueOff val="0"/>
                <a:satOff val="0"/>
                <a:lumOff val="0"/>
                <a:alphaOff val="0"/>
              </a:sysClr>
            </a:solidFill>
            <a:latin typeface="Calibri" panose="020F0502020204030204"/>
            <a:ea typeface="+mn-ea"/>
            <a:cs typeface="+mn-cs"/>
          </a:endParaRPr>
        </a:p>
      </dsp:txBody>
      <dsp:txXfrm>
        <a:off x="2701218" y="2474781"/>
        <a:ext cx="0" cy="0"/>
      </dsp:txXfrm>
    </dsp:sp>
    <dsp:sp modelId="{BDDFD363-FE1E-4F6C-AE14-60A47EB78049}">
      <dsp:nvSpPr>
        <dsp:cNvPr id="0" name=""/>
        <dsp:cNvSpPr/>
      </dsp:nvSpPr>
      <dsp:spPr>
        <a:xfrm>
          <a:off x="4866832" y="1038719"/>
          <a:ext cx="386820" cy="737081"/>
        </a:xfrm>
        <a:custGeom>
          <a:avLst/>
          <a:gdLst/>
          <a:ahLst/>
          <a:cxnLst/>
          <a:rect l="0" t="0" r="0" b="0"/>
          <a:pathLst>
            <a:path>
              <a:moveTo>
                <a:pt x="0" y="0"/>
              </a:moveTo>
              <a:lnTo>
                <a:pt x="217270" y="0"/>
              </a:lnTo>
              <a:lnTo>
                <a:pt x="217270" y="828013"/>
              </a:lnTo>
              <a:lnTo>
                <a:pt x="434541" y="828013"/>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tr-TR" sz="1800" kern="1200">
            <a:solidFill>
              <a:sysClr val="windowText" lastClr="000000">
                <a:hueOff val="0"/>
                <a:satOff val="0"/>
                <a:lumOff val="0"/>
                <a:alphaOff val="0"/>
              </a:sysClr>
            </a:solidFill>
            <a:latin typeface="Calibri" panose="020F0502020204030204"/>
            <a:ea typeface="+mn-ea"/>
            <a:cs typeface="+mn-cs"/>
          </a:endParaRPr>
        </a:p>
      </dsp:txBody>
      <dsp:txXfrm>
        <a:off x="5039432" y="1386450"/>
        <a:ext cx="0" cy="0"/>
      </dsp:txXfrm>
    </dsp:sp>
    <dsp:sp modelId="{94557D22-4734-45BF-9C38-B116D31FF98B}">
      <dsp:nvSpPr>
        <dsp:cNvPr id="0" name=""/>
        <dsp:cNvSpPr/>
      </dsp:nvSpPr>
      <dsp:spPr>
        <a:xfrm>
          <a:off x="4866832" y="992999"/>
          <a:ext cx="386820" cy="91440"/>
        </a:xfrm>
        <a:custGeom>
          <a:avLst/>
          <a:gdLst/>
          <a:ahLst/>
          <a:cxnLst/>
          <a:rect l="0" t="0" r="0" b="0"/>
          <a:pathLst>
            <a:path>
              <a:moveTo>
                <a:pt x="0" y="45720"/>
              </a:moveTo>
              <a:lnTo>
                <a:pt x="434541" y="45720"/>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tr-TR" sz="1800" kern="1200">
            <a:solidFill>
              <a:sysClr val="windowText" lastClr="000000">
                <a:hueOff val="0"/>
                <a:satOff val="0"/>
                <a:lumOff val="0"/>
                <a:alphaOff val="0"/>
              </a:sysClr>
            </a:solidFill>
            <a:latin typeface="Calibri" panose="020F0502020204030204"/>
            <a:ea typeface="+mn-ea"/>
            <a:cs typeface="+mn-cs"/>
          </a:endParaRPr>
        </a:p>
      </dsp:txBody>
      <dsp:txXfrm>
        <a:off x="5050572" y="1029049"/>
        <a:ext cx="0" cy="0"/>
      </dsp:txXfrm>
    </dsp:sp>
    <dsp:sp modelId="{4F7D3D48-6171-490B-8CB4-C29EFC09B43D}">
      <dsp:nvSpPr>
        <dsp:cNvPr id="0" name=""/>
        <dsp:cNvSpPr/>
      </dsp:nvSpPr>
      <dsp:spPr>
        <a:xfrm>
          <a:off x="4866832" y="301638"/>
          <a:ext cx="386820" cy="737081"/>
        </a:xfrm>
        <a:custGeom>
          <a:avLst/>
          <a:gdLst/>
          <a:ahLst/>
          <a:cxnLst/>
          <a:rect l="0" t="0" r="0" b="0"/>
          <a:pathLst>
            <a:path>
              <a:moveTo>
                <a:pt x="0" y="828013"/>
              </a:moveTo>
              <a:lnTo>
                <a:pt x="217270" y="828013"/>
              </a:lnTo>
              <a:lnTo>
                <a:pt x="217270" y="0"/>
              </a:lnTo>
              <a:lnTo>
                <a:pt x="434541" y="0"/>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tr-TR" sz="1800" kern="1200">
            <a:solidFill>
              <a:sysClr val="windowText" lastClr="000000">
                <a:hueOff val="0"/>
                <a:satOff val="0"/>
                <a:lumOff val="0"/>
                <a:alphaOff val="0"/>
              </a:sysClr>
            </a:solidFill>
            <a:latin typeface="Calibri" panose="020F0502020204030204"/>
            <a:ea typeface="+mn-ea"/>
            <a:cs typeface="+mn-cs"/>
          </a:endParaRPr>
        </a:p>
      </dsp:txBody>
      <dsp:txXfrm>
        <a:off x="5039432" y="649368"/>
        <a:ext cx="0" cy="0"/>
      </dsp:txXfrm>
    </dsp:sp>
    <dsp:sp modelId="{13DAACB4-2F98-4CAC-A95D-6C05E18AF5A0}">
      <dsp:nvSpPr>
        <dsp:cNvPr id="0" name=""/>
        <dsp:cNvSpPr/>
      </dsp:nvSpPr>
      <dsp:spPr>
        <a:xfrm>
          <a:off x="2545910" y="1038719"/>
          <a:ext cx="386820" cy="2211244"/>
        </a:xfrm>
        <a:custGeom>
          <a:avLst/>
          <a:gdLst/>
          <a:ahLst/>
          <a:cxnLst/>
          <a:rect l="0" t="0" r="0" b="0"/>
          <a:pathLst>
            <a:path>
              <a:moveTo>
                <a:pt x="0" y="2484040"/>
              </a:moveTo>
              <a:lnTo>
                <a:pt x="217270" y="2484040"/>
              </a:lnTo>
              <a:lnTo>
                <a:pt x="217270" y="0"/>
              </a:lnTo>
              <a:lnTo>
                <a:pt x="434541" y="0"/>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tr-TR" sz="1800" kern="1200">
            <a:solidFill>
              <a:sysClr val="windowText" lastClr="000000">
                <a:hueOff val="0"/>
                <a:satOff val="0"/>
                <a:lumOff val="0"/>
                <a:alphaOff val="0"/>
              </a:sysClr>
            </a:solidFill>
            <a:latin typeface="Calibri" panose="020F0502020204030204"/>
            <a:ea typeface="+mn-ea"/>
            <a:cs typeface="+mn-cs"/>
          </a:endParaRPr>
        </a:p>
      </dsp:txBody>
      <dsp:txXfrm>
        <a:off x="2683200" y="2088221"/>
        <a:ext cx="0" cy="0"/>
      </dsp:txXfrm>
    </dsp:sp>
    <dsp:sp modelId="{FA82968F-A568-4AF3-B4F6-363123E4A701}">
      <dsp:nvSpPr>
        <dsp:cNvPr id="0" name=""/>
        <dsp:cNvSpPr/>
      </dsp:nvSpPr>
      <dsp:spPr>
        <a:xfrm rot="16200000">
          <a:off x="699327" y="2955131"/>
          <a:ext cx="3103500" cy="589665"/>
        </a:xfrm>
        <a:prstGeom prst="rect">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a:solidFill>
                <a:sysClr val="windowText" lastClr="000000"/>
              </a:solidFill>
              <a:latin typeface="Calibri" panose="020F0502020204030204"/>
              <a:ea typeface="+mn-ea"/>
              <a:cs typeface="+mn-cs"/>
            </a:rPr>
            <a:t>Borçlar Hukukuna Hakim Olan İlkeler</a:t>
          </a:r>
        </a:p>
      </dsp:txBody>
      <dsp:txXfrm>
        <a:off x="699327" y="2955131"/>
        <a:ext cx="3103500" cy="589665"/>
      </dsp:txXfrm>
    </dsp:sp>
    <dsp:sp modelId="{5CB35C6E-DD71-4D09-9218-EE6D1084219B}">
      <dsp:nvSpPr>
        <dsp:cNvPr id="0" name=""/>
        <dsp:cNvSpPr/>
      </dsp:nvSpPr>
      <dsp:spPr>
        <a:xfrm>
          <a:off x="2932730" y="743887"/>
          <a:ext cx="1934101" cy="589665"/>
        </a:xfrm>
        <a:prstGeom prst="rect">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a:solidFill>
                <a:sysClr val="windowText" lastClr="000000"/>
              </a:solidFill>
              <a:latin typeface="Calibri" panose="020F0502020204030204"/>
              <a:ea typeface="+mn-ea"/>
              <a:cs typeface="+mn-cs"/>
            </a:rPr>
            <a:t>İrade Özerkliği İlkesi</a:t>
          </a:r>
        </a:p>
      </dsp:txBody>
      <dsp:txXfrm>
        <a:off x="2932730" y="743887"/>
        <a:ext cx="1934101" cy="589665"/>
      </dsp:txXfrm>
    </dsp:sp>
    <dsp:sp modelId="{F577A5DE-2DC6-4221-B4D9-7599993F012F}">
      <dsp:nvSpPr>
        <dsp:cNvPr id="0" name=""/>
        <dsp:cNvSpPr/>
      </dsp:nvSpPr>
      <dsp:spPr>
        <a:xfrm>
          <a:off x="5253652" y="6805"/>
          <a:ext cx="1934101" cy="589665"/>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a:solidFill>
                <a:sysClr val="windowText" lastClr="000000"/>
              </a:solidFill>
              <a:latin typeface="Calibri" panose="020F0502020204030204"/>
              <a:ea typeface="+mn-ea"/>
              <a:cs typeface="+mn-cs"/>
            </a:rPr>
            <a:t>Sözleşme Özgürlüğü İlkesi</a:t>
          </a:r>
        </a:p>
      </dsp:txBody>
      <dsp:txXfrm>
        <a:off x="5253652" y="6805"/>
        <a:ext cx="1934101" cy="589665"/>
      </dsp:txXfrm>
    </dsp:sp>
    <dsp:sp modelId="{22F788C0-D436-4BEB-AB66-521D5AC8DDE2}">
      <dsp:nvSpPr>
        <dsp:cNvPr id="0" name=""/>
        <dsp:cNvSpPr/>
      </dsp:nvSpPr>
      <dsp:spPr>
        <a:xfrm>
          <a:off x="5253652" y="743887"/>
          <a:ext cx="1934101" cy="589665"/>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a:solidFill>
                <a:sysClr val="windowText" lastClr="000000"/>
              </a:solidFill>
              <a:latin typeface="Calibri" panose="020F0502020204030204"/>
              <a:ea typeface="+mn-ea"/>
              <a:cs typeface="+mn-cs"/>
            </a:rPr>
            <a:t>Eşitlik İlkesi</a:t>
          </a:r>
        </a:p>
      </dsp:txBody>
      <dsp:txXfrm>
        <a:off x="5253652" y="743887"/>
        <a:ext cx="1934101" cy="589665"/>
      </dsp:txXfrm>
    </dsp:sp>
    <dsp:sp modelId="{FFF8BB3E-A4AD-49DF-BB60-FDD3199F362C}">
      <dsp:nvSpPr>
        <dsp:cNvPr id="0" name=""/>
        <dsp:cNvSpPr/>
      </dsp:nvSpPr>
      <dsp:spPr>
        <a:xfrm>
          <a:off x="5253652" y="1480968"/>
          <a:ext cx="1934101" cy="589665"/>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a:solidFill>
                <a:sysClr val="windowText" lastClr="000000"/>
              </a:solidFill>
              <a:latin typeface="Calibri" panose="020F0502020204030204"/>
              <a:ea typeface="+mn-ea"/>
              <a:cs typeface="+mn-cs"/>
            </a:rPr>
            <a:t>Şekil Özgürlüğü İlkesi</a:t>
          </a:r>
        </a:p>
      </dsp:txBody>
      <dsp:txXfrm>
        <a:off x="5253652" y="1480968"/>
        <a:ext cx="1934101" cy="589665"/>
      </dsp:txXfrm>
    </dsp:sp>
    <dsp:sp modelId="{8ACFC2BA-7015-4A7C-B1D3-2C6D2B4EA631}">
      <dsp:nvSpPr>
        <dsp:cNvPr id="0" name=""/>
        <dsp:cNvSpPr/>
      </dsp:nvSpPr>
      <dsp:spPr>
        <a:xfrm>
          <a:off x="2932730" y="1480968"/>
          <a:ext cx="1934101" cy="589665"/>
        </a:xfrm>
        <a:prstGeom prst="rect">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a:solidFill>
                <a:sysClr val="windowText" lastClr="000000"/>
              </a:solidFill>
              <a:latin typeface="Calibri" panose="020F0502020204030204"/>
              <a:ea typeface="+mn-ea"/>
              <a:cs typeface="+mn-cs"/>
            </a:rPr>
            <a:t>Nipîlik İlkesi</a:t>
          </a:r>
        </a:p>
      </dsp:txBody>
      <dsp:txXfrm>
        <a:off x="2932730" y="1480968"/>
        <a:ext cx="1934101" cy="589665"/>
      </dsp:txXfrm>
    </dsp:sp>
    <dsp:sp modelId="{3A6CA2BD-DEAF-4896-A6BF-CBEC0C7584E6}">
      <dsp:nvSpPr>
        <dsp:cNvPr id="0" name=""/>
        <dsp:cNvSpPr/>
      </dsp:nvSpPr>
      <dsp:spPr>
        <a:xfrm>
          <a:off x="2932730" y="2218050"/>
          <a:ext cx="1934101" cy="589665"/>
        </a:xfrm>
        <a:prstGeom prst="rect">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a:solidFill>
                <a:sysClr val="windowText" lastClr="000000"/>
              </a:solidFill>
              <a:latin typeface="Calibri" panose="020F0502020204030204"/>
              <a:ea typeface="+mn-ea"/>
              <a:cs typeface="+mn-cs"/>
            </a:rPr>
            <a:t>Dürüstlük İlkesi</a:t>
          </a:r>
        </a:p>
      </dsp:txBody>
      <dsp:txXfrm>
        <a:off x="2932730" y="2218050"/>
        <a:ext cx="1934101" cy="589665"/>
      </dsp:txXfrm>
    </dsp:sp>
    <dsp:sp modelId="{9420BC1E-79F5-43EF-A73F-92448F7036AD}">
      <dsp:nvSpPr>
        <dsp:cNvPr id="0" name=""/>
        <dsp:cNvSpPr/>
      </dsp:nvSpPr>
      <dsp:spPr>
        <a:xfrm>
          <a:off x="2932730" y="2955131"/>
          <a:ext cx="1934101" cy="589665"/>
        </a:xfrm>
        <a:prstGeom prst="rect">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a:solidFill>
                <a:sysClr val="windowText" lastClr="000000"/>
              </a:solidFill>
              <a:latin typeface="Calibri" panose="020F0502020204030204"/>
              <a:ea typeface="+mn-ea"/>
              <a:cs typeface="+mn-cs"/>
            </a:rPr>
            <a:t>Kusurlu Sorumluluk İlkesi</a:t>
          </a:r>
        </a:p>
      </dsp:txBody>
      <dsp:txXfrm>
        <a:off x="2932730" y="2955131"/>
        <a:ext cx="1934101" cy="589665"/>
      </dsp:txXfrm>
    </dsp:sp>
    <dsp:sp modelId="{53E0AF5B-DF8B-4CE2-94FA-CFA81C1DA46B}">
      <dsp:nvSpPr>
        <dsp:cNvPr id="0" name=""/>
        <dsp:cNvSpPr/>
      </dsp:nvSpPr>
      <dsp:spPr>
        <a:xfrm>
          <a:off x="2932730" y="3692213"/>
          <a:ext cx="1934101" cy="589665"/>
        </a:xfrm>
        <a:prstGeom prst="rect">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a:solidFill>
                <a:sysClr val="windowText" lastClr="000000"/>
              </a:solidFill>
              <a:latin typeface="Calibri" panose="020F0502020204030204"/>
              <a:ea typeface="+mn-ea"/>
              <a:cs typeface="+mn-cs"/>
            </a:rPr>
            <a:t>Üçüncü Kişi Aleyhine Borç Kurulamaması İlkesi</a:t>
          </a:r>
        </a:p>
      </dsp:txBody>
      <dsp:txXfrm>
        <a:off x="2932730" y="3692213"/>
        <a:ext cx="1934101" cy="589665"/>
      </dsp:txXfrm>
    </dsp:sp>
    <dsp:sp modelId="{3D162F22-8CC3-4817-9666-CE84CEF9A6E9}">
      <dsp:nvSpPr>
        <dsp:cNvPr id="0" name=""/>
        <dsp:cNvSpPr/>
      </dsp:nvSpPr>
      <dsp:spPr>
        <a:xfrm>
          <a:off x="2932730" y="4429294"/>
          <a:ext cx="1934101" cy="589665"/>
        </a:xfrm>
        <a:prstGeom prst="rect">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a:solidFill>
                <a:sysClr val="windowText" lastClr="000000"/>
              </a:solidFill>
              <a:latin typeface="Calibri" panose="020F0502020204030204"/>
              <a:ea typeface="+mn-ea"/>
              <a:cs typeface="+mn-cs"/>
            </a:rPr>
            <a:t>Sözleşmelerde Karşılıklılık İlkesi</a:t>
          </a:r>
        </a:p>
      </dsp:txBody>
      <dsp:txXfrm>
        <a:off x="2932730" y="4429294"/>
        <a:ext cx="1934101" cy="589665"/>
      </dsp:txXfrm>
    </dsp:sp>
    <dsp:sp modelId="{DCE56646-D281-4C25-8D3F-740CAF0AF357}">
      <dsp:nvSpPr>
        <dsp:cNvPr id="0" name=""/>
        <dsp:cNvSpPr/>
      </dsp:nvSpPr>
      <dsp:spPr>
        <a:xfrm>
          <a:off x="2932730" y="5166376"/>
          <a:ext cx="1934101" cy="589665"/>
        </a:xfrm>
        <a:prstGeom prst="rect">
          <a:avLst/>
        </a:prstGeom>
        <a:gradFill rotWithShape="0">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a:solidFill>
                <a:sysClr val="windowText" lastClr="000000"/>
              </a:solidFill>
              <a:latin typeface="Calibri" panose="020F0502020204030204"/>
              <a:ea typeface="+mn-ea"/>
              <a:cs typeface="+mn-cs"/>
            </a:rPr>
            <a:t>Borçlunun Yerleşim Yerinde İfa İlkesi</a:t>
          </a:r>
        </a:p>
      </dsp:txBody>
      <dsp:txXfrm>
        <a:off x="2932730" y="5166376"/>
        <a:ext cx="1934101" cy="589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856DA-8127-4642-BC5B-819D5A4AE560}">
      <dsp:nvSpPr>
        <dsp:cNvPr id="0" name=""/>
        <dsp:cNvSpPr/>
      </dsp:nvSpPr>
      <dsp:spPr>
        <a:xfrm>
          <a:off x="315311" y="1333701"/>
          <a:ext cx="2318707" cy="115935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a:t>Borç İlişkisinin Unsurları</a:t>
          </a:r>
        </a:p>
      </dsp:txBody>
      <dsp:txXfrm>
        <a:off x="349267" y="1367657"/>
        <a:ext cx="2250795" cy="1091441"/>
      </dsp:txXfrm>
    </dsp:sp>
    <dsp:sp modelId="{67281039-621E-4D53-BC9E-EB6765D28877}">
      <dsp:nvSpPr>
        <dsp:cNvPr id="0" name=""/>
        <dsp:cNvSpPr/>
      </dsp:nvSpPr>
      <dsp:spPr>
        <a:xfrm rot="18289469">
          <a:off x="2285695" y="1228842"/>
          <a:ext cx="1624130" cy="35815"/>
        </a:xfrm>
        <a:custGeom>
          <a:avLst/>
          <a:gdLst/>
          <a:ahLst/>
          <a:cxnLst/>
          <a:rect l="0" t="0" r="0" b="0"/>
          <a:pathLst>
            <a:path>
              <a:moveTo>
                <a:pt x="0" y="17907"/>
              </a:moveTo>
              <a:lnTo>
                <a:pt x="1624130" y="1790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057157" y="1206146"/>
        <a:ext cx="81206" cy="81206"/>
      </dsp:txXfrm>
    </dsp:sp>
    <dsp:sp modelId="{0A4E6B68-50DA-4640-98CB-B84252B24223}">
      <dsp:nvSpPr>
        <dsp:cNvPr id="0" name=""/>
        <dsp:cNvSpPr/>
      </dsp:nvSpPr>
      <dsp:spPr>
        <a:xfrm>
          <a:off x="3561502" y="444"/>
          <a:ext cx="2318707" cy="115935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a:t>Alacaklı</a:t>
          </a:r>
        </a:p>
      </dsp:txBody>
      <dsp:txXfrm>
        <a:off x="3595458" y="34400"/>
        <a:ext cx="2250795" cy="1091441"/>
      </dsp:txXfrm>
    </dsp:sp>
    <dsp:sp modelId="{C8CFB4D4-8D21-41F2-A44E-B8182E235040}">
      <dsp:nvSpPr>
        <dsp:cNvPr id="0" name=""/>
        <dsp:cNvSpPr/>
      </dsp:nvSpPr>
      <dsp:spPr>
        <a:xfrm>
          <a:off x="2634019" y="1895470"/>
          <a:ext cx="927483" cy="35815"/>
        </a:xfrm>
        <a:custGeom>
          <a:avLst/>
          <a:gdLst/>
          <a:ahLst/>
          <a:cxnLst/>
          <a:rect l="0" t="0" r="0" b="0"/>
          <a:pathLst>
            <a:path>
              <a:moveTo>
                <a:pt x="0" y="17907"/>
              </a:moveTo>
              <a:lnTo>
                <a:pt x="927483" y="1790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074573" y="1890191"/>
        <a:ext cx="46374" cy="46374"/>
      </dsp:txXfrm>
    </dsp:sp>
    <dsp:sp modelId="{C6962593-7EED-4BD9-BA8A-11FB929E5FE1}">
      <dsp:nvSpPr>
        <dsp:cNvPr id="0" name=""/>
        <dsp:cNvSpPr/>
      </dsp:nvSpPr>
      <dsp:spPr>
        <a:xfrm>
          <a:off x="3561502" y="1333701"/>
          <a:ext cx="2318707" cy="115935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a:t>Borçlu</a:t>
          </a:r>
        </a:p>
      </dsp:txBody>
      <dsp:txXfrm>
        <a:off x="3595458" y="1367657"/>
        <a:ext cx="2250795" cy="1091441"/>
      </dsp:txXfrm>
    </dsp:sp>
    <dsp:sp modelId="{C0FB988C-8D4E-4844-AF72-61032646E512}">
      <dsp:nvSpPr>
        <dsp:cNvPr id="0" name=""/>
        <dsp:cNvSpPr/>
      </dsp:nvSpPr>
      <dsp:spPr>
        <a:xfrm rot="3310531">
          <a:off x="2285695" y="2562099"/>
          <a:ext cx="1624130" cy="35815"/>
        </a:xfrm>
        <a:custGeom>
          <a:avLst/>
          <a:gdLst/>
          <a:ahLst/>
          <a:cxnLst/>
          <a:rect l="0" t="0" r="0" b="0"/>
          <a:pathLst>
            <a:path>
              <a:moveTo>
                <a:pt x="0" y="17907"/>
              </a:moveTo>
              <a:lnTo>
                <a:pt x="1624130" y="1790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057157" y="2539403"/>
        <a:ext cx="81206" cy="81206"/>
      </dsp:txXfrm>
    </dsp:sp>
    <dsp:sp modelId="{0BD8F85C-AE4A-488E-89C5-0FE00A392C7E}">
      <dsp:nvSpPr>
        <dsp:cNvPr id="0" name=""/>
        <dsp:cNvSpPr/>
      </dsp:nvSpPr>
      <dsp:spPr>
        <a:xfrm>
          <a:off x="3561502" y="2666958"/>
          <a:ext cx="2318707" cy="115935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a:t>Edim</a:t>
          </a:r>
        </a:p>
      </dsp:txBody>
      <dsp:txXfrm>
        <a:off x="3595458" y="2700914"/>
        <a:ext cx="2250795" cy="1091441"/>
      </dsp:txXfrm>
    </dsp:sp>
    <dsp:sp modelId="{1A35BEB4-9256-4524-8E86-CE2994C2E402}">
      <dsp:nvSpPr>
        <dsp:cNvPr id="0" name=""/>
        <dsp:cNvSpPr/>
      </dsp:nvSpPr>
      <dsp:spPr>
        <a:xfrm rot="17692822">
          <a:off x="5241707" y="2228784"/>
          <a:ext cx="2204487" cy="35815"/>
        </a:xfrm>
        <a:custGeom>
          <a:avLst/>
          <a:gdLst/>
          <a:ahLst/>
          <a:cxnLst/>
          <a:rect l="0" t="0" r="0" b="0"/>
          <a:pathLst>
            <a:path>
              <a:moveTo>
                <a:pt x="0" y="17907"/>
              </a:moveTo>
              <a:lnTo>
                <a:pt x="2204487" y="1790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a:off x="6288839" y="2191580"/>
        <a:ext cx="110224" cy="110224"/>
      </dsp:txXfrm>
    </dsp:sp>
    <dsp:sp modelId="{097B42FA-5C95-4EDC-8C6B-0BEE6BB6B1B1}">
      <dsp:nvSpPr>
        <dsp:cNvPr id="0" name=""/>
        <dsp:cNvSpPr/>
      </dsp:nvSpPr>
      <dsp:spPr>
        <a:xfrm>
          <a:off x="6807692" y="667072"/>
          <a:ext cx="2318707" cy="11593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a:t>Olumlu Edim-Olumsuz Edim</a:t>
          </a:r>
        </a:p>
      </dsp:txBody>
      <dsp:txXfrm>
        <a:off x="6841648" y="701028"/>
        <a:ext cx="2250795" cy="1091441"/>
      </dsp:txXfrm>
    </dsp:sp>
    <dsp:sp modelId="{92D360A1-7580-4673-9A39-A1418EB646C0}">
      <dsp:nvSpPr>
        <dsp:cNvPr id="0" name=""/>
        <dsp:cNvSpPr/>
      </dsp:nvSpPr>
      <dsp:spPr>
        <a:xfrm rot="19457599">
          <a:off x="5772851" y="2895413"/>
          <a:ext cx="1142198" cy="35815"/>
        </a:xfrm>
        <a:custGeom>
          <a:avLst/>
          <a:gdLst/>
          <a:ahLst/>
          <a:cxnLst/>
          <a:rect l="0" t="0" r="0" b="0"/>
          <a:pathLst>
            <a:path>
              <a:moveTo>
                <a:pt x="0" y="17907"/>
              </a:moveTo>
              <a:lnTo>
                <a:pt x="1142198" y="1790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315396" y="2884766"/>
        <a:ext cx="57109" cy="57109"/>
      </dsp:txXfrm>
    </dsp:sp>
    <dsp:sp modelId="{482882B0-3029-4BB3-88C2-E1E72CBE6DED}">
      <dsp:nvSpPr>
        <dsp:cNvPr id="0" name=""/>
        <dsp:cNvSpPr/>
      </dsp:nvSpPr>
      <dsp:spPr>
        <a:xfrm>
          <a:off x="6807692" y="2000329"/>
          <a:ext cx="2318707" cy="11593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a:t>Kişisel Edim-Maddi Edim</a:t>
          </a:r>
        </a:p>
      </dsp:txBody>
      <dsp:txXfrm>
        <a:off x="6841648" y="2034285"/>
        <a:ext cx="2250795" cy="1091441"/>
      </dsp:txXfrm>
    </dsp:sp>
    <dsp:sp modelId="{8D90DD9B-79F2-46F4-9CD2-5AEDCD75737E}">
      <dsp:nvSpPr>
        <dsp:cNvPr id="0" name=""/>
        <dsp:cNvSpPr/>
      </dsp:nvSpPr>
      <dsp:spPr>
        <a:xfrm rot="2142401">
          <a:off x="5772851" y="3562041"/>
          <a:ext cx="1142198" cy="35815"/>
        </a:xfrm>
        <a:custGeom>
          <a:avLst/>
          <a:gdLst/>
          <a:ahLst/>
          <a:cxnLst/>
          <a:rect l="0" t="0" r="0" b="0"/>
          <a:pathLst>
            <a:path>
              <a:moveTo>
                <a:pt x="0" y="17907"/>
              </a:moveTo>
              <a:lnTo>
                <a:pt x="1142198" y="1790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315396" y="3551394"/>
        <a:ext cx="57109" cy="57109"/>
      </dsp:txXfrm>
    </dsp:sp>
    <dsp:sp modelId="{5BDE5D21-7BDA-429E-8D08-E5AD915F15B7}">
      <dsp:nvSpPr>
        <dsp:cNvPr id="0" name=""/>
        <dsp:cNvSpPr/>
      </dsp:nvSpPr>
      <dsp:spPr>
        <a:xfrm>
          <a:off x="6807692" y="3333586"/>
          <a:ext cx="2318707" cy="11593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a:t>Anî Edim-Sürekli Edim</a:t>
          </a:r>
        </a:p>
      </dsp:txBody>
      <dsp:txXfrm>
        <a:off x="6841648" y="3367542"/>
        <a:ext cx="2250795" cy="1091441"/>
      </dsp:txXfrm>
    </dsp:sp>
    <dsp:sp modelId="{E9232402-C4C9-4DBC-BD40-21E907307335}">
      <dsp:nvSpPr>
        <dsp:cNvPr id="0" name=""/>
        <dsp:cNvSpPr/>
      </dsp:nvSpPr>
      <dsp:spPr>
        <a:xfrm rot="3907178">
          <a:off x="5241707" y="4228670"/>
          <a:ext cx="2204487" cy="35815"/>
        </a:xfrm>
        <a:custGeom>
          <a:avLst/>
          <a:gdLst/>
          <a:ahLst/>
          <a:cxnLst/>
          <a:rect l="0" t="0" r="0" b="0"/>
          <a:pathLst>
            <a:path>
              <a:moveTo>
                <a:pt x="0" y="17907"/>
              </a:moveTo>
              <a:lnTo>
                <a:pt x="2204487" y="1790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a:off x="6288839" y="4191465"/>
        <a:ext cx="110224" cy="110224"/>
      </dsp:txXfrm>
    </dsp:sp>
    <dsp:sp modelId="{FDB9E202-BCEA-48C1-9386-BED15B3E13ED}">
      <dsp:nvSpPr>
        <dsp:cNvPr id="0" name=""/>
        <dsp:cNvSpPr/>
      </dsp:nvSpPr>
      <dsp:spPr>
        <a:xfrm>
          <a:off x="6807692" y="4666843"/>
          <a:ext cx="2318707" cy="11593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a:t>Bölünebilen Edim-Bölünemez Edim</a:t>
          </a:r>
        </a:p>
      </dsp:txBody>
      <dsp:txXfrm>
        <a:off x="6841648" y="4700799"/>
        <a:ext cx="2250795" cy="1091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3A1B5-1E57-4F02-A0A2-425E16B74665}">
      <dsp:nvSpPr>
        <dsp:cNvPr id="0" name=""/>
        <dsp:cNvSpPr/>
      </dsp:nvSpPr>
      <dsp:spPr>
        <a:xfrm>
          <a:off x="4327451" y="3087115"/>
          <a:ext cx="3061703" cy="531369"/>
        </a:xfrm>
        <a:custGeom>
          <a:avLst/>
          <a:gdLst/>
          <a:ahLst/>
          <a:cxnLst/>
          <a:rect l="0" t="0" r="0" b="0"/>
          <a:pathLst>
            <a:path>
              <a:moveTo>
                <a:pt x="0" y="0"/>
              </a:moveTo>
              <a:lnTo>
                <a:pt x="0" y="265684"/>
              </a:lnTo>
              <a:lnTo>
                <a:pt x="3061703" y="265684"/>
              </a:lnTo>
              <a:lnTo>
                <a:pt x="3061703" y="5313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11F135-CD8A-462F-9C3B-FAB590BD7F54}">
      <dsp:nvSpPr>
        <dsp:cNvPr id="0" name=""/>
        <dsp:cNvSpPr/>
      </dsp:nvSpPr>
      <dsp:spPr>
        <a:xfrm>
          <a:off x="4281731" y="3087115"/>
          <a:ext cx="91440" cy="531369"/>
        </a:xfrm>
        <a:custGeom>
          <a:avLst/>
          <a:gdLst/>
          <a:ahLst/>
          <a:cxnLst/>
          <a:rect l="0" t="0" r="0" b="0"/>
          <a:pathLst>
            <a:path>
              <a:moveTo>
                <a:pt x="45720" y="0"/>
              </a:moveTo>
              <a:lnTo>
                <a:pt x="45720" y="5313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6DFBAC-A19E-40EB-9C96-0561A34DB734}">
      <dsp:nvSpPr>
        <dsp:cNvPr id="0" name=""/>
        <dsp:cNvSpPr/>
      </dsp:nvSpPr>
      <dsp:spPr>
        <a:xfrm>
          <a:off x="1265747" y="3087115"/>
          <a:ext cx="3061703" cy="531369"/>
        </a:xfrm>
        <a:custGeom>
          <a:avLst/>
          <a:gdLst/>
          <a:ahLst/>
          <a:cxnLst/>
          <a:rect l="0" t="0" r="0" b="0"/>
          <a:pathLst>
            <a:path>
              <a:moveTo>
                <a:pt x="3061703" y="0"/>
              </a:moveTo>
              <a:lnTo>
                <a:pt x="3061703" y="265684"/>
              </a:lnTo>
              <a:lnTo>
                <a:pt x="0" y="265684"/>
              </a:lnTo>
              <a:lnTo>
                <a:pt x="0" y="5313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0B95D7-AC8E-4585-B755-AD2A134BF14E}">
      <dsp:nvSpPr>
        <dsp:cNvPr id="0" name=""/>
        <dsp:cNvSpPr/>
      </dsp:nvSpPr>
      <dsp:spPr>
        <a:xfrm>
          <a:off x="3062284" y="1821948"/>
          <a:ext cx="2530333" cy="12651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kern="1200"/>
            <a:t>Borç İlişkisinin Kaynakları</a:t>
          </a:r>
        </a:p>
      </dsp:txBody>
      <dsp:txXfrm>
        <a:off x="3062284" y="1821948"/>
        <a:ext cx="2530333" cy="1265166"/>
      </dsp:txXfrm>
    </dsp:sp>
    <dsp:sp modelId="{264B282A-F574-4A59-94B6-C5E47F703CE4}">
      <dsp:nvSpPr>
        <dsp:cNvPr id="0" name=""/>
        <dsp:cNvSpPr/>
      </dsp:nvSpPr>
      <dsp:spPr>
        <a:xfrm>
          <a:off x="581" y="3618484"/>
          <a:ext cx="2530333" cy="12651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kern="1200"/>
            <a:t>Hukuki İşlemler ve Sözleşmeler</a:t>
          </a:r>
        </a:p>
      </dsp:txBody>
      <dsp:txXfrm>
        <a:off x="581" y="3618484"/>
        <a:ext cx="2530333" cy="1265166"/>
      </dsp:txXfrm>
    </dsp:sp>
    <dsp:sp modelId="{7B9B23EC-378A-461C-923A-6A2BAB9721EE}">
      <dsp:nvSpPr>
        <dsp:cNvPr id="0" name=""/>
        <dsp:cNvSpPr/>
      </dsp:nvSpPr>
      <dsp:spPr>
        <a:xfrm>
          <a:off x="3062284" y="3618484"/>
          <a:ext cx="2530333" cy="12651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kern="1200"/>
            <a:t>Haksız Fiiler</a:t>
          </a:r>
        </a:p>
      </dsp:txBody>
      <dsp:txXfrm>
        <a:off x="3062284" y="3618484"/>
        <a:ext cx="2530333" cy="1265166"/>
      </dsp:txXfrm>
    </dsp:sp>
    <dsp:sp modelId="{ADED72FE-D535-4E55-AFEC-D76E60FBD09D}">
      <dsp:nvSpPr>
        <dsp:cNvPr id="0" name=""/>
        <dsp:cNvSpPr/>
      </dsp:nvSpPr>
      <dsp:spPr>
        <a:xfrm>
          <a:off x="6123987" y="3618484"/>
          <a:ext cx="2530333" cy="12651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kern="1200"/>
            <a:t>Sebepsiz Zenginleşme</a:t>
          </a:r>
        </a:p>
      </dsp:txBody>
      <dsp:txXfrm>
        <a:off x="6123987" y="3618484"/>
        <a:ext cx="2530333" cy="1265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F5AE2-1C41-4DD8-A9F3-A07B7D54444A}">
      <dsp:nvSpPr>
        <dsp:cNvPr id="0" name=""/>
        <dsp:cNvSpPr/>
      </dsp:nvSpPr>
      <dsp:spPr>
        <a:xfrm>
          <a:off x="5962856" y="5215526"/>
          <a:ext cx="369692" cy="352222"/>
        </a:xfrm>
        <a:custGeom>
          <a:avLst/>
          <a:gdLst/>
          <a:ahLst/>
          <a:cxnLst/>
          <a:rect l="0" t="0" r="0" b="0"/>
          <a:pathLst>
            <a:path>
              <a:moveTo>
                <a:pt x="0" y="0"/>
              </a:moveTo>
              <a:lnTo>
                <a:pt x="184846" y="0"/>
              </a:lnTo>
              <a:lnTo>
                <a:pt x="184846" y="352222"/>
              </a:lnTo>
              <a:lnTo>
                <a:pt x="369692" y="352222"/>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134937" y="5378872"/>
        <a:ext cx="25531" cy="25531"/>
      </dsp:txXfrm>
    </dsp:sp>
    <dsp:sp modelId="{3F938DEE-64A9-47ED-9654-9C08FF1300E1}">
      <dsp:nvSpPr>
        <dsp:cNvPr id="0" name=""/>
        <dsp:cNvSpPr/>
      </dsp:nvSpPr>
      <dsp:spPr>
        <a:xfrm>
          <a:off x="5962856" y="4863304"/>
          <a:ext cx="369692" cy="352222"/>
        </a:xfrm>
        <a:custGeom>
          <a:avLst/>
          <a:gdLst/>
          <a:ahLst/>
          <a:cxnLst/>
          <a:rect l="0" t="0" r="0" b="0"/>
          <a:pathLst>
            <a:path>
              <a:moveTo>
                <a:pt x="0" y="352222"/>
              </a:moveTo>
              <a:lnTo>
                <a:pt x="184846" y="352222"/>
              </a:lnTo>
              <a:lnTo>
                <a:pt x="184846" y="0"/>
              </a:lnTo>
              <a:lnTo>
                <a:pt x="369692" y="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134937" y="5026650"/>
        <a:ext cx="25531" cy="25531"/>
      </dsp:txXfrm>
    </dsp:sp>
    <dsp:sp modelId="{DBC1E88A-8BB3-428A-AAD1-C9D277A90C8F}">
      <dsp:nvSpPr>
        <dsp:cNvPr id="0" name=""/>
        <dsp:cNvSpPr/>
      </dsp:nvSpPr>
      <dsp:spPr>
        <a:xfrm>
          <a:off x="3744699" y="4863304"/>
          <a:ext cx="369692" cy="352222"/>
        </a:xfrm>
        <a:custGeom>
          <a:avLst/>
          <a:gdLst/>
          <a:ahLst/>
          <a:cxnLst/>
          <a:rect l="0" t="0" r="0" b="0"/>
          <a:pathLst>
            <a:path>
              <a:moveTo>
                <a:pt x="0" y="0"/>
              </a:moveTo>
              <a:lnTo>
                <a:pt x="184846" y="0"/>
              </a:lnTo>
              <a:lnTo>
                <a:pt x="184846" y="352222"/>
              </a:lnTo>
              <a:lnTo>
                <a:pt x="369692" y="352222"/>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916780" y="5026650"/>
        <a:ext cx="25531" cy="25531"/>
      </dsp:txXfrm>
    </dsp:sp>
    <dsp:sp modelId="{3529133D-386E-43EC-8CAC-968D48AFF85C}">
      <dsp:nvSpPr>
        <dsp:cNvPr id="0" name=""/>
        <dsp:cNvSpPr/>
      </dsp:nvSpPr>
      <dsp:spPr>
        <a:xfrm>
          <a:off x="3744699" y="4511081"/>
          <a:ext cx="369692" cy="352222"/>
        </a:xfrm>
        <a:custGeom>
          <a:avLst/>
          <a:gdLst/>
          <a:ahLst/>
          <a:cxnLst/>
          <a:rect l="0" t="0" r="0" b="0"/>
          <a:pathLst>
            <a:path>
              <a:moveTo>
                <a:pt x="0" y="352222"/>
              </a:moveTo>
              <a:lnTo>
                <a:pt x="184846" y="352222"/>
              </a:lnTo>
              <a:lnTo>
                <a:pt x="184846" y="0"/>
              </a:lnTo>
              <a:lnTo>
                <a:pt x="369692" y="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916780" y="4674427"/>
        <a:ext cx="25531" cy="25531"/>
      </dsp:txXfrm>
    </dsp:sp>
    <dsp:sp modelId="{179F607A-5607-4C7B-B861-D46247F0C325}">
      <dsp:nvSpPr>
        <dsp:cNvPr id="0" name=""/>
        <dsp:cNvSpPr/>
      </dsp:nvSpPr>
      <dsp:spPr>
        <a:xfrm>
          <a:off x="1526542" y="2749968"/>
          <a:ext cx="369692" cy="2113335"/>
        </a:xfrm>
        <a:custGeom>
          <a:avLst/>
          <a:gdLst/>
          <a:ahLst/>
          <a:cxnLst/>
          <a:rect l="0" t="0" r="0" b="0"/>
          <a:pathLst>
            <a:path>
              <a:moveTo>
                <a:pt x="0" y="0"/>
              </a:moveTo>
              <a:lnTo>
                <a:pt x="184846" y="0"/>
              </a:lnTo>
              <a:lnTo>
                <a:pt x="184846" y="2113335"/>
              </a:lnTo>
              <a:lnTo>
                <a:pt x="369692" y="2113335"/>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a:off x="1657753" y="3753000"/>
        <a:ext cx="107271" cy="107271"/>
      </dsp:txXfrm>
    </dsp:sp>
    <dsp:sp modelId="{4957385D-5CB3-423B-A040-95A2484840C6}">
      <dsp:nvSpPr>
        <dsp:cNvPr id="0" name=""/>
        <dsp:cNvSpPr/>
      </dsp:nvSpPr>
      <dsp:spPr>
        <a:xfrm>
          <a:off x="3744699" y="3454413"/>
          <a:ext cx="369692" cy="352222"/>
        </a:xfrm>
        <a:custGeom>
          <a:avLst/>
          <a:gdLst/>
          <a:ahLst/>
          <a:cxnLst/>
          <a:rect l="0" t="0" r="0" b="0"/>
          <a:pathLst>
            <a:path>
              <a:moveTo>
                <a:pt x="0" y="0"/>
              </a:moveTo>
              <a:lnTo>
                <a:pt x="184846" y="0"/>
              </a:lnTo>
              <a:lnTo>
                <a:pt x="184846" y="352222"/>
              </a:lnTo>
              <a:lnTo>
                <a:pt x="369692" y="352222"/>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916780" y="3617759"/>
        <a:ext cx="25531" cy="25531"/>
      </dsp:txXfrm>
    </dsp:sp>
    <dsp:sp modelId="{D69FDD78-6FEE-4407-B538-3AFC073A623F}">
      <dsp:nvSpPr>
        <dsp:cNvPr id="0" name=""/>
        <dsp:cNvSpPr/>
      </dsp:nvSpPr>
      <dsp:spPr>
        <a:xfrm>
          <a:off x="3744699" y="3102191"/>
          <a:ext cx="369692" cy="352222"/>
        </a:xfrm>
        <a:custGeom>
          <a:avLst/>
          <a:gdLst/>
          <a:ahLst/>
          <a:cxnLst/>
          <a:rect l="0" t="0" r="0" b="0"/>
          <a:pathLst>
            <a:path>
              <a:moveTo>
                <a:pt x="0" y="352222"/>
              </a:moveTo>
              <a:lnTo>
                <a:pt x="184846" y="352222"/>
              </a:lnTo>
              <a:lnTo>
                <a:pt x="184846" y="0"/>
              </a:lnTo>
              <a:lnTo>
                <a:pt x="369692" y="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916780" y="3265537"/>
        <a:ext cx="25531" cy="25531"/>
      </dsp:txXfrm>
    </dsp:sp>
    <dsp:sp modelId="{F1827B5B-711E-4A08-A87D-30AD088F0B3A}">
      <dsp:nvSpPr>
        <dsp:cNvPr id="0" name=""/>
        <dsp:cNvSpPr/>
      </dsp:nvSpPr>
      <dsp:spPr>
        <a:xfrm>
          <a:off x="1526542" y="2749968"/>
          <a:ext cx="369692" cy="704445"/>
        </a:xfrm>
        <a:custGeom>
          <a:avLst/>
          <a:gdLst/>
          <a:ahLst/>
          <a:cxnLst/>
          <a:rect l="0" t="0" r="0" b="0"/>
          <a:pathLst>
            <a:path>
              <a:moveTo>
                <a:pt x="0" y="0"/>
              </a:moveTo>
              <a:lnTo>
                <a:pt x="184846" y="0"/>
              </a:lnTo>
              <a:lnTo>
                <a:pt x="184846" y="704445"/>
              </a:lnTo>
              <a:lnTo>
                <a:pt x="369692" y="704445"/>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691499" y="3082302"/>
        <a:ext cx="39778" cy="39778"/>
      </dsp:txXfrm>
    </dsp:sp>
    <dsp:sp modelId="{3A07BC84-BD3A-4235-A2CC-186ECB926DAE}">
      <dsp:nvSpPr>
        <dsp:cNvPr id="0" name=""/>
        <dsp:cNvSpPr/>
      </dsp:nvSpPr>
      <dsp:spPr>
        <a:xfrm>
          <a:off x="3744699" y="2045523"/>
          <a:ext cx="369692" cy="352222"/>
        </a:xfrm>
        <a:custGeom>
          <a:avLst/>
          <a:gdLst/>
          <a:ahLst/>
          <a:cxnLst/>
          <a:rect l="0" t="0" r="0" b="0"/>
          <a:pathLst>
            <a:path>
              <a:moveTo>
                <a:pt x="0" y="0"/>
              </a:moveTo>
              <a:lnTo>
                <a:pt x="184846" y="0"/>
              </a:lnTo>
              <a:lnTo>
                <a:pt x="184846" y="352222"/>
              </a:lnTo>
              <a:lnTo>
                <a:pt x="369692" y="352222"/>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916780" y="2208869"/>
        <a:ext cx="25531" cy="25531"/>
      </dsp:txXfrm>
    </dsp:sp>
    <dsp:sp modelId="{3FAC93C3-A645-4328-A353-86D3C4743FE6}">
      <dsp:nvSpPr>
        <dsp:cNvPr id="0" name=""/>
        <dsp:cNvSpPr/>
      </dsp:nvSpPr>
      <dsp:spPr>
        <a:xfrm>
          <a:off x="3744699" y="1693300"/>
          <a:ext cx="369692" cy="352222"/>
        </a:xfrm>
        <a:custGeom>
          <a:avLst/>
          <a:gdLst/>
          <a:ahLst/>
          <a:cxnLst/>
          <a:rect l="0" t="0" r="0" b="0"/>
          <a:pathLst>
            <a:path>
              <a:moveTo>
                <a:pt x="0" y="352222"/>
              </a:moveTo>
              <a:lnTo>
                <a:pt x="184846" y="352222"/>
              </a:lnTo>
              <a:lnTo>
                <a:pt x="184846" y="0"/>
              </a:lnTo>
              <a:lnTo>
                <a:pt x="369692" y="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916780" y="1856646"/>
        <a:ext cx="25531" cy="25531"/>
      </dsp:txXfrm>
    </dsp:sp>
    <dsp:sp modelId="{316BE53F-AC47-46D7-B4BA-331C965D419B}">
      <dsp:nvSpPr>
        <dsp:cNvPr id="0" name=""/>
        <dsp:cNvSpPr/>
      </dsp:nvSpPr>
      <dsp:spPr>
        <a:xfrm>
          <a:off x="1526542" y="2045523"/>
          <a:ext cx="369692" cy="704445"/>
        </a:xfrm>
        <a:custGeom>
          <a:avLst/>
          <a:gdLst/>
          <a:ahLst/>
          <a:cxnLst/>
          <a:rect l="0" t="0" r="0" b="0"/>
          <a:pathLst>
            <a:path>
              <a:moveTo>
                <a:pt x="0" y="704445"/>
              </a:moveTo>
              <a:lnTo>
                <a:pt x="184846" y="704445"/>
              </a:lnTo>
              <a:lnTo>
                <a:pt x="184846" y="0"/>
              </a:lnTo>
              <a:lnTo>
                <a:pt x="369692"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691499" y="2377857"/>
        <a:ext cx="39778" cy="39778"/>
      </dsp:txXfrm>
    </dsp:sp>
    <dsp:sp modelId="{9596146E-7707-4DF2-983F-1ED40F2EBE61}">
      <dsp:nvSpPr>
        <dsp:cNvPr id="0" name=""/>
        <dsp:cNvSpPr/>
      </dsp:nvSpPr>
      <dsp:spPr>
        <a:xfrm>
          <a:off x="3744699" y="636633"/>
          <a:ext cx="369692" cy="352222"/>
        </a:xfrm>
        <a:custGeom>
          <a:avLst/>
          <a:gdLst/>
          <a:ahLst/>
          <a:cxnLst/>
          <a:rect l="0" t="0" r="0" b="0"/>
          <a:pathLst>
            <a:path>
              <a:moveTo>
                <a:pt x="0" y="0"/>
              </a:moveTo>
              <a:lnTo>
                <a:pt x="184846" y="0"/>
              </a:lnTo>
              <a:lnTo>
                <a:pt x="184846" y="352222"/>
              </a:lnTo>
              <a:lnTo>
                <a:pt x="369692" y="352222"/>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916780" y="799978"/>
        <a:ext cx="25531" cy="25531"/>
      </dsp:txXfrm>
    </dsp:sp>
    <dsp:sp modelId="{6231DDF9-FB23-482E-8898-FBB0370472EF}">
      <dsp:nvSpPr>
        <dsp:cNvPr id="0" name=""/>
        <dsp:cNvSpPr/>
      </dsp:nvSpPr>
      <dsp:spPr>
        <a:xfrm>
          <a:off x="3744699" y="284410"/>
          <a:ext cx="369692" cy="352222"/>
        </a:xfrm>
        <a:custGeom>
          <a:avLst/>
          <a:gdLst/>
          <a:ahLst/>
          <a:cxnLst/>
          <a:rect l="0" t="0" r="0" b="0"/>
          <a:pathLst>
            <a:path>
              <a:moveTo>
                <a:pt x="0" y="352222"/>
              </a:moveTo>
              <a:lnTo>
                <a:pt x="184846" y="352222"/>
              </a:lnTo>
              <a:lnTo>
                <a:pt x="184846" y="0"/>
              </a:lnTo>
              <a:lnTo>
                <a:pt x="369692" y="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916780" y="447756"/>
        <a:ext cx="25531" cy="25531"/>
      </dsp:txXfrm>
    </dsp:sp>
    <dsp:sp modelId="{9D38E8C2-E8B9-4B5A-AB48-813F02760EBB}">
      <dsp:nvSpPr>
        <dsp:cNvPr id="0" name=""/>
        <dsp:cNvSpPr/>
      </dsp:nvSpPr>
      <dsp:spPr>
        <a:xfrm>
          <a:off x="1526542" y="636633"/>
          <a:ext cx="369692" cy="2113335"/>
        </a:xfrm>
        <a:custGeom>
          <a:avLst/>
          <a:gdLst/>
          <a:ahLst/>
          <a:cxnLst/>
          <a:rect l="0" t="0" r="0" b="0"/>
          <a:pathLst>
            <a:path>
              <a:moveTo>
                <a:pt x="0" y="2113335"/>
              </a:moveTo>
              <a:lnTo>
                <a:pt x="184846" y="2113335"/>
              </a:lnTo>
              <a:lnTo>
                <a:pt x="184846" y="0"/>
              </a:lnTo>
              <a:lnTo>
                <a:pt x="369692"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a:off x="1657753" y="1639665"/>
        <a:ext cx="107271" cy="107271"/>
      </dsp:txXfrm>
    </dsp:sp>
    <dsp:sp modelId="{A5970A7E-6D6D-4414-9B9E-FBD34EFB221D}">
      <dsp:nvSpPr>
        <dsp:cNvPr id="0" name=""/>
        <dsp:cNvSpPr/>
      </dsp:nvSpPr>
      <dsp:spPr>
        <a:xfrm rot="16200000">
          <a:off x="-238278" y="2468190"/>
          <a:ext cx="2966085" cy="5635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kern="1200" dirty="0"/>
            <a:t>Hukuki İşlem Türleri</a:t>
          </a:r>
        </a:p>
      </dsp:txBody>
      <dsp:txXfrm>
        <a:off x="-238278" y="2468190"/>
        <a:ext cx="2966085" cy="563556"/>
      </dsp:txXfrm>
    </dsp:sp>
    <dsp:sp modelId="{8BA77E92-2674-499D-89FC-2EE866E18E1F}">
      <dsp:nvSpPr>
        <dsp:cNvPr id="0" name=""/>
        <dsp:cNvSpPr/>
      </dsp:nvSpPr>
      <dsp:spPr>
        <a:xfrm>
          <a:off x="1896235" y="354855"/>
          <a:ext cx="1848464" cy="56355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Taraf Sayısı Bakımından</a:t>
          </a:r>
        </a:p>
      </dsp:txBody>
      <dsp:txXfrm>
        <a:off x="1896235" y="354855"/>
        <a:ext cx="1848464" cy="563556"/>
      </dsp:txXfrm>
    </dsp:sp>
    <dsp:sp modelId="{45539D00-059A-492B-9FBF-E75F7A45C261}">
      <dsp:nvSpPr>
        <dsp:cNvPr id="0" name=""/>
        <dsp:cNvSpPr/>
      </dsp:nvSpPr>
      <dsp:spPr>
        <a:xfrm>
          <a:off x="4114392" y="2632"/>
          <a:ext cx="1848464" cy="56355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Tek Taraflı Hukuki İşlemler</a:t>
          </a:r>
        </a:p>
      </dsp:txBody>
      <dsp:txXfrm>
        <a:off x="4114392" y="2632"/>
        <a:ext cx="1848464" cy="563556"/>
      </dsp:txXfrm>
    </dsp:sp>
    <dsp:sp modelId="{AB94EA55-7047-49FE-AF5C-92212C91C703}">
      <dsp:nvSpPr>
        <dsp:cNvPr id="0" name=""/>
        <dsp:cNvSpPr/>
      </dsp:nvSpPr>
      <dsp:spPr>
        <a:xfrm>
          <a:off x="4114392" y="707077"/>
          <a:ext cx="1848464" cy="56355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İki veya Çok Taraflı Hukuki İşlemler</a:t>
          </a:r>
        </a:p>
      </dsp:txBody>
      <dsp:txXfrm>
        <a:off x="4114392" y="707077"/>
        <a:ext cx="1848464" cy="563556"/>
      </dsp:txXfrm>
    </dsp:sp>
    <dsp:sp modelId="{2387930D-ECF8-4C19-9B0C-6BB4672F8159}">
      <dsp:nvSpPr>
        <dsp:cNvPr id="0" name=""/>
        <dsp:cNvSpPr/>
      </dsp:nvSpPr>
      <dsp:spPr>
        <a:xfrm>
          <a:off x="1896235" y="1763745"/>
          <a:ext cx="1848464" cy="56355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Malvarlığına Etkileri Bakımından</a:t>
          </a:r>
        </a:p>
      </dsp:txBody>
      <dsp:txXfrm>
        <a:off x="1896235" y="1763745"/>
        <a:ext cx="1848464" cy="563556"/>
      </dsp:txXfrm>
    </dsp:sp>
    <dsp:sp modelId="{63E4AB8A-6FD2-4957-9650-2ACF4F5612E4}">
      <dsp:nvSpPr>
        <dsp:cNvPr id="0" name=""/>
        <dsp:cNvSpPr/>
      </dsp:nvSpPr>
      <dsp:spPr>
        <a:xfrm>
          <a:off x="4114392" y="1411522"/>
          <a:ext cx="1848464" cy="56355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Taahhüt İşlemleri</a:t>
          </a:r>
        </a:p>
      </dsp:txBody>
      <dsp:txXfrm>
        <a:off x="4114392" y="1411522"/>
        <a:ext cx="1848464" cy="563556"/>
      </dsp:txXfrm>
    </dsp:sp>
    <dsp:sp modelId="{A3EEB8F6-B8FF-4067-A9A3-1062E1698869}">
      <dsp:nvSpPr>
        <dsp:cNvPr id="0" name=""/>
        <dsp:cNvSpPr/>
      </dsp:nvSpPr>
      <dsp:spPr>
        <a:xfrm>
          <a:off x="4114392" y="2115968"/>
          <a:ext cx="1848464" cy="56355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Tasarruf İşlemleri</a:t>
          </a:r>
        </a:p>
      </dsp:txBody>
      <dsp:txXfrm>
        <a:off x="4114392" y="2115968"/>
        <a:ext cx="1848464" cy="563556"/>
      </dsp:txXfrm>
    </dsp:sp>
    <dsp:sp modelId="{661EC1B1-73BB-4D0B-89FA-7DAC98C81056}">
      <dsp:nvSpPr>
        <dsp:cNvPr id="0" name=""/>
        <dsp:cNvSpPr/>
      </dsp:nvSpPr>
      <dsp:spPr>
        <a:xfrm>
          <a:off x="1896235" y="3172635"/>
          <a:ext cx="1848464" cy="56355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Sebebe Bağlı Olup Olmamaları Bakımından</a:t>
          </a:r>
        </a:p>
      </dsp:txBody>
      <dsp:txXfrm>
        <a:off x="1896235" y="3172635"/>
        <a:ext cx="1848464" cy="563556"/>
      </dsp:txXfrm>
    </dsp:sp>
    <dsp:sp modelId="{33A74BE0-13BC-4693-9392-52A05603DE9E}">
      <dsp:nvSpPr>
        <dsp:cNvPr id="0" name=""/>
        <dsp:cNvSpPr/>
      </dsp:nvSpPr>
      <dsp:spPr>
        <a:xfrm>
          <a:off x="4114392" y="2820413"/>
          <a:ext cx="1848464" cy="56355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Sebebe Bağlı Hukuki İşlemler</a:t>
          </a:r>
        </a:p>
      </dsp:txBody>
      <dsp:txXfrm>
        <a:off x="4114392" y="2820413"/>
        <a:ext cx="1848464" cy="563556"/>
      </dsp:txXfrm>
    </dsp:sp>
    <dsp:sp modelId="{B09AEF7D-BCB7-4BB5-817A-A98DA758128E}">
      <dsp:nvSpPr>
        <dsp:cNvPr id="0" name=""/>
        <dsp:cNvSpPr/>
      </dsp:nvSpPr>
      <dsp:spPr>
        <a:xfrm>
          <a:off x="4114392" y="3524858"/>
          <a:ext cx="1848464" cy="56355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Sebebe Bağlı Olmayan Hukuki İşlemler</a:t>
          </a:r>
        </a:p>
      </dsp:txBody>
      <dsp:txXfrm>
        <a:off x="4114392" y="3524858"/>
        <a:ext cx="1848464" cy="563556"/>
      </dsp:txXfrm>
    </dsp:sp>
    <dsp:sp modelId="{01A5FAFD-DA81-49BE-92FE-8567621BE56B}">
      <dsp:nvSpPr>
        <dsp:cNvPr id="0" name=""/>
        <dsp:cNvSpPr/>
      </dsp:nvSpPr>
      <dsp:spPr>
        <a:xfrm>
          <a:off x="1896235" y="4581526"/>
          <a:ext cx="1848464" cy="56355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Etkilerini Doğurdukları An Bakımından</a:t>
          </a:r>
        </a:p>
      </dsp:txBody>
      <dsp:txXfrm>
        <a:off x="1896235" y="4581526"/>
        <a:ext cx="1848464" cy="563556"/>
      </dsp:txXfrm>
    </dsp:sp>
    <dsp:sp modelId="{94CBACE3-BBB0-4971-B13A-826F99ACBA32}">
      <dsp:nvSpPr>
        <dsp:cNvPr id="0" name=""/>
        <dsp:cNvSpPr/>
      </dsp:nvSpPr>
      <dsp:spPr>
        <a:xfrm>
          <a:off x="4114392" y="4229303"/>
          <a:ext cx="1848464" cy="56355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err="1"/>
            <a:t>Sağlararası</a:t>
          </a:r>
          <a:r>
            <a:rPr lang="tr-TR" sz="1400" kern="1200" dirty="0"/>
            <a:t> Hukuki İşlemler</a:t>
          </a:r>
        </a:p>
      </dsp:txBody>
      <dsp:txXfrm>
        <a:off x="4114392" y="4229303"/>
        <a:ext cx="1848464" cy="563556"/>
      </dsp:txXfrm>
    </dsp:sp>
    <dsp:sp modelId="{E749A115-9AB9-4500-A53D-7E3D434DAF5E}">
      <dsp:nvSpPr>
        <dsp:cNvPr id="0" name=""/>
        <dsp:cNvSpPr/>
      </dsp:nvSpPr>
      <dsp:spPr>
        <a:xfrm>
          <a:off x="4114392" y="4933748"/>
          <a:ext cx="1848464" cy="56355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Ölüme Bağlı Hukuki İşlemler</a:t>
          </a:r>
        </a:p>
      </dsp:txBody>
      <dsp:txXfrm>
        <a:off x="4114392" y="4933748"/>
        <a:ext cx="1848464" cy="563556"/>
      </dsp:txXfrm>
    </dsp:sp>
    <dsp:sp modelId="{81CD86DD-B26C-4A44-A335-8B02CB255BCA}">
      <dsp:nvSpPr>
        <dsp:cNvPr id="0" name=""/>
        <dsp:cNvSpPr/>
      </dsp:nvSpPr>
      <dsp:spPr>
        <a:xfrm>
          <a:off x="6332549" y="4581526"/>
          <a:ext cx="1848464" cy="56355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Vasiyetname</a:t>
          </a:r>
        </a:p>
      </dsp:txBody>
      <dsp:txXfrm>
        <a:off x="6332549" y="4581526"/>
        <a:ext cx="1848464" cy="563556"/>
      </dsp:txXfrm>
    </dsp:sp>
    <dsp:sp modelId="{0B01206F-CE0B-42F4-89EA-1F00530837EF}">
      <dsp:nvSpPr>
        <dsp:cNvPr id="0" name=""/>
        <dsp:cNvSpPr/>
      </dsp:nvSpPr>
      <dsp:spPr>
        <a:xfrm>
          <a:off x="6332549" y="5285971"/>
          <a:ext cx="1848464" cy="56355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Miras Sözleşmesi</a:t>
          </a:r>
        </a:p>
      </dsp:txBody>
      <dsp:txXfrm>
        <a:off x="6332549" y="5285971"/>
        <a:ext cx="1848464" cy="5635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F691C-81F1-4857-AC60-B3CE537A6500}">
      <dsp:nvSpPr>
        <dsp:cNvPr id="0" name=""/>
        <dsp:cNvSpPr/>
      </dsp:nvSpPr>
      <dsp:spPr>
        <a:xfrm>
          <a:off x="4137660" y="2009107"/>
          <a:ext cx="2927424" cy="508065"/>
        </a:xfrm>
        <a:custGeom>
          <a:avLst/>
          <a:gdLst/>
          <a:ahLst/>
          <a:cxnLst/>
          <a:rect l="0" t="0" r="0" b="0"/>
          <a:pathLst>
            <a:path>
              <a:moveTo>
                <a:pt x="0" y="0"/>
              </a:moveTo>
              <a:lnTo>
                <a:pt x="0" y="254032"/>
              </a:lnTo>
              <a:lnTo>
                <a:pt x="2927424" y="254032"/>
              </a:lnTo>
              <a:lnTo>
                <a:pt x="2927424" y="50806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4525FC-83CF-411F-84DD-72DCA4E76059}">
      <dsp:nvSpPr>
        <dsp:cNvPr id="0" name=""/>
        <dsp:cNvSpPr/>
      </dsp:nvSpPr>
      <dsp:spPr>
        <a:xfrm>
          <a:off x="4091940" y="2009107"/>
          <a:ext cx="91440" cy="508065"/>
        </a:xfrm>
        <a:custGeom>
          <a:avLst/>
          <a:gdLst/>
          <a:ahLst/>
          <a:cxnLst/>
          <a:rect l="0" t="0" r="0" b="0"/>
          <a:pathLst>
            <a:path>
              <a:moveTo>
                <a:pt x="45720" y="0"/>
              </a:moveTo>
              <a:lnTo>
                <a:pt x="45720" y="50806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893587-8201-4FDF-B1F6-DB0AC68D0B7A}">
      <dsp:nvSpPr>
        <dsp:cNvPr id="0" name=""/>
        <dsp:cNvSpPr/>
      </dsp:nvSpPr>
      <dsp:spPr>
        <a:xfrm>
          <a:off x="1210235" y="2009107"/>
          <a:ext cx="2927424" cy="508065"/>
        </a:xfrm>
        <a:custGeom>
          <a:avLst/>
          <a:gdLst/>
          <a:ahLst/>
          <a:cxnLst/>
          <a:rect l="0" t="0" r="0" b="0"/>
          <a:pathLst>
            <a:path>
              <a:moveTo>
                <a:pt x="2927424" y="0"/>
              </a:moveTo>
              <a:lnTo>
                <a:pt x="2927424" y="254032"/>
              </a:lnTo>
              <a:lnTo>
                <a:pt x="0" y="254032"/>
              </a:lnTo>
              <a:lnTo>
                <a:pt x="0" y="50806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23DA3A-FECE-40F2-A993-0EB7FE10FA84}">
      <dsp:nvSpPr>
        <dsp:cNvPr id="0" name=""/>
        <dsp:cNvSpPr/>
      </dsp:nvSpPr>
      <dsp:spPr>
        <a:xfrm>
          <a:off x="2927980" y="799427"/>
          <a:ext cx="2419359" cy="12096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tr-TR" sz="2600" kern="1200" dirty="0"/>
            <a:t>İrade Açıklamaları</a:t>
          </a:r>
        </a:p>
      </dsp:txBody>
      <dsp:txXfrm>
        <a:off x="2927980" y="799427"/>
        <a:ext cx="2419359" cy="1209679"/>
      </dsp:txXfrm>
    </dsp:sp>
    <dsp:sp modelId="{89131F3E-1E31-4A8F-9431-5199CF9B3DFE}">
      <dsp:nvSpPr>
        <dsp:cNvPr id="0" name=""/>
        <dsp:cNvSpPr/>
      </dsp:nvSpPr>
      <dsp:spPr>
        <a:xfrm>
          <a:off x="555" y="2517172"/>
          <a:ext cx="2419359" cy="120967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tr-TR" sz="2600" kern="1200" dirty="0"/>
            <a:t>Açık-Zımni İrade Açıklamaları</a:t>
          </a:r>
        </a:p>
      </dsp:txBody>
      <dsp:txXfrm>
        <a:off x="555" y="2517172"/>
        <a:ext cx="2419359" cy="1209679"/>
      </dsp:txXfrm>
    </dsp:sp>
    <dsp:sp modelId="{4FA1688C-77D5-43CF-99B7-319D25C59884}">
      <dsp:nvSpPr>
        <dsp:cNvPr id="0" name=""/>
        <dsp:cNvSpPr/>
      </dsp:nvSpPr>
      <dsp:spPr>
        <a:xfrm>
          <a:off x="2927980" y="2517172"/>
          <a:ext cx="2419359" cy="120967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tr-TR" sz="2600" kern="1200" dirty="0"/>
            <a:t>Sözlü, Yazılı, Resmi Yazılı İrade Açıklamaları</a:t>
          </a:r>
        </a:p>
      </dsp:txBody>
      <dsp:txXfrm>
        <a:off x="2927980" y="2517172"/>
        <a:ext cx="2419359" cy="1209679"/>
      </dsp:txXfrm>
    </dsp:sp>
    <dsp:sp modelId="{3596FCEA-2E6D-4E29-B3BA-2F6214C7509A}">
      <dsp:nvSpPr>
        <dsp:cNvPr id="0" name=""/>
        <dsp:cNvSpPr/>
      </dsp:nvSpPr>
      <dsp:spPr>
        <a:xfrm>
          <a:off x="5855405" y="2517172"/>
          <a:ext cx="2419359" cy="120967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tr-TR" sz="2600" kern="1200" dirty="0"/>
            <a:t>Vasıtalı-Vasıtasız İrade Açıklamaları</a:t>
          </a:r>
        </a:p>
      </dsp:txBody>
      <dsp:txXfrm>
        <a:off x="5855405" y="2517172"/>
        <a:ext cx="2419359" cy="12096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3EDB3-B7F0-421D-B8AF-A80AD9E417DC}">
      <dsp:nvSpPr>
        <dsp:cNvPr id="0" name=""/>
        <dsp:cNvSpPr/>
      </dsp:nvSpPr>
      <dsp:spPr>
        <a:xfrm>
          <a:off x="1477" y="1512"/>
          <a:ext cx="9141044" cy="28324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tr-TR" sz="5700" kern="1200" dirty="0"/>
            <a:t>İrade Açıklamalarının Hüküm Ve Sonuç Doğurdukları An</a:t>
          </a:r>
        </a:p>
      </dsp:txBody>
      <dsp:txXfrm>
        <a:off x="84435" y="84470"/>
        <a:ext cx="8975128" cy="2666491"/>
      </dsp:txXfrm>
    </dsp:sp>
    <dsp:sp modelId="{2A92850C-16CC-44F2-B7D0-51B90331BA77}">
      <dsp:nvSpPr>
        <dsp:cNvPr id="0" name=""/>
        <dsp:cNvSpPr/>
      </dsp:nvSpPr>
      <dsp:spPr>
        <a:xfrm>
          <a:off x="1477" y="3079200"/>
          <a:ext cx="2149822" cy="28324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t>İradenin Açıklandığı Anda Hüküm Ve Sonuç Doğurması</a:t>
          </a:r>
        </a:p>
      </dsp:txBody>
      <dsp:txXfrm>
        <a:off x="64443" y="3142166"/>
        <a:ext cx="2023890" cy="2706475"/>
      </dsp:txXfrm>
    </dsp:sp>
    <dsp:sp modelId="{B6EDB6A9-DF1C-4BCB-AD45-D1B87EE71145}">
      <dsp:nvSpPr>
        <dsp:cNvPr id="0" name=""/>
        <dsp:cNvSpPr/>
      </dsp:nvSpPr>
      <dsp:spPr>
        <a:xfrm>
          <a:off x="2331885" y="3079200"/>
          <a:ext cx="2149822" cy="28324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t>İradenin Gönderildiği Anda Hüküm Ve Sonuç Doğurması</a:t>
          </a:r>
        </a:p>
      </dsp:txBody>
      <dsp:txXfrm>
        <a:off x="2394851" y="3142166"/>
        <a:ext cx="2023890" cy="2706475"/>
      </dsp:txXfrm>
    </dsp:sp>
    <dsp:sp modelId="{E33A9067-FC45-499E-91A4-68798E662D8E}">
      <dsp:nvSpPr>
        <dsp:cNvPr id="0" name=""/>
        <dsp:cNvSpPr/>
      </dsp:nvSpPr>
      <dsp:spPr>
        <a:xfrm>
          <a:off x="4662292" y="3079200"/>
          <a:ext cx="2149822" cy="28324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t>İradenin Ulaştığı Anda Hüküm Ve Sonuç Doğurması</a:t>
          </a:r>
        </a:p>
      </dsp:txBody>
      <dsp:txXfrm>
        <a:off x="4725258" y="3142166"/>
        <a:ext cx="2023890" cy="2706475"/>
      </dsp:txXfrm>
    </dsp:sp>
    <dsp:sp modelId="{1FBB52B4-9DA7-4D68-9B1D-F50BF0D3FA89}">
      <dsp:nvSpPr>
        <dsp:cNvPr id="0" name=""/>
        <dsp:cNvSpPr/>
      </dsp:nvSpPr>
      <dsp:spPr>
        <a:xfrm>
          <a:off x="6992699" y="3079200"/>
          <a:ext cx="2149822" cy="28324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t>İradenin Öğrenildiği Anda Hüküm Ve Sonuç Doğurması</a:t>
          </a:r>
        </a:p>
      </dsp:txBody>
      <dsp:txXfrm>
        <a:off x="7055665" y="3142166"/>
        <a:ext cx="2023890" cy="270647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dirty="0"/>
              <a:t>Asıl başlık stili için tıklatın</a:t>
            </a:r>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4045714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90747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6"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1766637"/>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442</a:t>
            </a: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Borçlar Hukuku (3-0)3</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a:latin typeface="Arial" panose="020B0604020202020204" pitchFamily="34" charset="0"/>
                <a:ea typeface="Times New Roman" panose="02020603050405020304" pitchFamily="18" charset="0"/>
                <a:cs typeface="Arial" panose="020B0604020202020204" pitchFamily="34" charset="0"/>
              </a:rPr>
              <a:t>Doç. Dr. Yıldız ABİK</a:t>
            </a: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74351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9E5CB8-515A-4603-97D4-DCEBE51456DD}"/>
              </a:ext>
            </a:extLst>
          </p:cNvPr>
          <p:cNvSpPr>
            <a:spLocks noGrp="1"/>
          </p:cNvSpPr>
          <p:nvPr>
            <p:ph type="title"/>
          </p:nvPr>
        </p:nvSpPr>
        <p:spPr/>
        <p:txBody>
          <a:bodyPr/>
          <a:lstStyle/>
          <a:p>
            <a:r>
              <a:rPr lang="tr-TR" dirty="0"/>
              <a:t>	</a:t>
            </a:r>
            <a:br>
              <a:rPr lang="tr-TR" dirty="0"/>
            </a:br>
            <a:r>
              <a:rPr lang="tr-TR" dirty="0"/>
              <a:t>	II. TÜRK BORÇLAR HUKUKUNUN KAYNAKLARI</a:t>
            </a:r>
          </a:p>
        </p:txBody>
      </p:sp>
      <p:sp>
        <p:nvSpPr>
          <p:cNvPr id="4" name="Alt Bilgi Yer Tutucusu 3">
            <a:extLst>
              <a:ext uri="{FF2B5EF4-FFF2-40B4-BE49-F238E27FC236}">
                <a16:creationId xmlns:a16="http://schemas.microsoft.com/office/drawing/2014/main" id="{4EC7BF94-5B31-4A4E-8C7E-323C4133D661}"/>
              </a:ext>
            </a:extLst>
          </p:cNvPr>
          <p:cNvSpPr>
            <a:spLocks noGrp="1"/>
          </p:cNvSpPr>
          <p:nvPr>
            <p:ph type="ftr" sz="quarter" idx="11"/>
          </p:nvPr>
        </p:nvSpPr>
        <p:spPr/>
        <p:txBody>
          <a:bodyPr/>
          <a:lstStyle/>
          <a:p>
            <a:pPr>
              <a:defRPr/>
            </a:pPr>
            <a:endParaRPr lang="tr-TR"/>
          </a:p>
        </p:txBody>
      </p:sp>
      <p:grpSp>
        <p:nvGrpSpPr>
          <p:cNvPr id="5" name="Grup 4">
            <a:extLst>
              <a:ext uri="{FF2B5EF4-FFF2-40B4-BE49-F238E27FC236}">
                <a16:creationId xmlns:a16="http://schemas.microsoft.com/office/drawing/2014/main" id="{E727FE95-51CC-45DD-87A2-9A7616FD188A}"/>
              </a:ext>
            </a:extLst>
          </p:cNvPr>
          <p:cNvGrpSpPr/>
          <p:nvPr/>
        </p:nvGrpSpPr>
        <p:grpSpPr>
          <a:xfrm>
            <a:off x="318977" y="1424763"/>
            <a:ext cx="8123274" cy="4082901"/>
            <a:chOff x="1363630" y="3055646"/>
            <a:chExt cx="3907452" cy="2442157"/>
          </a:xfrm>
        </p:grpSpPr>
        <p:sp>
          <p:nvSpPr>
            <p:cNvPr id="6" name="Dikdörtgen: Köşeleri Yuvarlatılmış 5">
              <a:extLst>
                <a:ext uri="{FF2B5EF4-FFF2-40B4-BE49-F238E27FC236}">
                  <a16:creationId xmlns:a16="http://schemas.microsoft.com/office/drawing/2014/main" id="{DC436ED2-7EBC-4D58-9C94-631CEF142A79}"/>
                </a:ext>
              </a:extLst>
            </p:cNvPr>
            <p:cNvSpPr/>
            <p:nvPr/>
          </p:nvSpPr>
          <p:spPr>
            <a:xfrm>
              <a:off x="1363630" y="3055646"/>
              <a:ext cx="3907452" cy="2442157"/>
            </a:xfrm>
            <a:prstGeom prst="roundRect">
              <a:avLst>
                <a:gd name="adj" fmla="val 10000"/>
              </a:avLst>
            </a:prstGeom>
            <a:ln/>
          </p:spPr>
          <p:style>
            <a:lnRef idx="3">
              <a:schemeClr val="lt1"/>
            </a:lnRef>
            <a:fillRef idx="1">
              <a:schemeClr val="accent1"/>
            </a:fillRef>
            <a:effectRef idx="1">
              <a:schemeClr val="accent1"/>
            </a:effectRef>
            <a:fontRef idx="minor">
              <a:schemeClr val="lt1"/>
            </a:fontRef>
          </p:style>
        </p:sp>
        <p:sp>
          <p:nvSpPr>
            <p:cNvPr id="7" name="Dikdörtgen: Köşeleri Yuvarlatılmış 4">
              <a:extLst>
                <a:ext uri="{FF2B5EF4-FFF2-40B4-BE49-F238E27FC236}">
                  <a16:creationId xmlns:a16="http://schemas.microsoft.com/office/drawing/2014/main" id="{F0F45CC2-25B8-4067-9621-3B980C8E5E19}"/>
                </a:ext>
              </a:extLst>
            </p:cNvPr>
            <p:cNvSpPr txBox="1"/>
            <p:nvPr/>
          </p:nvSpPr>
          <p:spPr>
            <a:xfrm>
              <a:off x="1435158" y="3127174"/>
              <a:ext cx="3764396" cy="2299101"/>
            </a:xfrm>
            <a:prstGeom prst="rect">
              <a:avLst/>
            </a:prstGeom>
            <a:ln/>
          </p:spPr>
          <p:style>
            <a:lnRef idx="1">
              <a:schemeClr val="accent1"/>
            </a:lnRef>
            <a:fillRef idx="2">
              <a:schemeClr val="accent1"/>
            </a:fillRef>
            <a:effectRef idx="1">
              <a:schemeClr val="accent1"/>
            </a:effectRef>
            <a:fontRef idx="minor">
              <a:schemeClr val="dk1"/>
            </a:fontRef>
          </p:style>
          <p:txBody>
            <a:bodyPr spcFirstLastPara="0" vert="horz" wrap="square" lIns="43815" tIns="29210" rIns="43815" bIns="29210" numCol="1" spcCol="1270" anchor="t" anchorCtr="0">
              <a:noAutofit/>
            </a:bodyPr>
            <a:lstStyle/>
            <a:p>
              <a:pPr marL="0" marR="0" lvl="0" indent="0" algn="l" defTabSz="1022350" eaLnBrk="1" fontAlgn="auto" latinLnBrk="0" hangingPunct="1">
                <a:lnSpc>
                  <a:spcPct val="90000"/>
                </a:lnSpc>
                <a:spcBef>
                  <a:spcPct val="0"/>
                </a:spcBef>
                <a:spcAft>
                  <a:spcPct val="35000"/>
                </a:spcAft>
                <a:buClrTx/>
                <a:buSzTx/>
                <a:buFontTx/>
                <a:buNone/>
                <a:tabLst/>
                <a:defRPr/>
              </a:pPr>
              <a:r>
                <a:rPr kumimoji="0" lang="tr-TR" sz="32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Yazılı Kaynaklar (Asli Kaynaklar)</a:t>
              </a:r>
            </a:p>
            <a:p>
              <a:pPr marL="171450" marR="0" lvl="1" indent="-171450" algn="l" defTabSz="800100" eaLnBrk="1" fontAlgn="auto" latinLnBrk="0" hangingPunct="1">
                <a:lnSpc>
                  <a:spcPct val="90000"/>
                </a:lnSpc>
                <a:spcBef>
                  <a:spcPct val="0"/>
                </a:spcBef>
                <a:spcAft>
                  <a:spcPct val="15000"/>
                </a:spcAft>
                <a:buClrTx/>
                <a:buSzTx/>
                <a:buFontTx/>
                <a:buChar char="•"/>
                <a:tabLst/>
                <a:defRPr/>
              </a:pPr>
              <a:r>
                <a:rPr kumimoji="0" lang="tr-TR" sz="32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Anayasa</a:t>
              </a:r>
            </a:p>
            <a:p>
              <a:pPr marL="171450" marR="0" lvl="1" indent="-171450" algn="l" defTabSz="800100" eaLnBrk="1" fontAlgn="auto" latinLnBrk="0" hangingPunct="1">
                <a:lnSpc>
                  <a:spcPct val="90000"/>
                </a:lnSpc>
                <a:spcBef>
                  <a:spcPct val="0"/>
                </a:spcBef>
                <a:spcAft>
                  <a:spcPct val="15000"/>
                </a:spcAft>
                <a:buClrTx/>
                <a:buSzTx/>
                <a:buFontTx/>
                <a:buChar char="•"/>
                <a:tabLst/>
                <a:defRPr/>
              </a:pPr>
              <a:r>
                <a:rPr kumimoji="0" lang="tr-TR" sz="32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Kanun (Türk Borçlar Kanunu, Türk Medeni Kanunu ve diğer kanunlar.)</a:t>
              </a:r>
            </a:p>
            <a:p>
              <a:pPr marL="171450" marR="0" lvl="1" indent="-171450" algn="l" defTabSz="800100" eaLnBrk="1" fontAlgn="auto" latinLnBrk="0" hangingPunct="1">
                <a:lnSpc>
                  <a:spcPct val="90000"/>
                </a:lnSpc>
                <a:spcBef>
                  <a:spcPct val="0"/>
                </a:spcBef>
                <a:spcAft>
                  <a:spcPct val="15000"/>
                </a:spcAft>
                <a:buClrTx/>
                <a:buSzTx/>
                <a:buFontTx/>
                <a:buChar char="•"/>
                <a:tabLst/>
                <a:defRPr/>
              </a:pPr>
              <a:r>
                <a:rPr kumimoji="0" lang="tr-TR" sz="32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Kanun Hükmünde Kararnameler</a:t>
              </a:r>
            </a:p>
            <a:p>
              <a:pPr marL="171450" marR="0" lvl="1" indent="-171450" algn="l" defTabSz="800100" eaLnBrk="1" fontAlgn="auto" latinLnBrk="0" hangingPunct="1">
                <a:lnSpc>
                  <a:spcPct val="90000"/>
                </a:lnSpc>
                <a:spcBef>
                  <a:spcPct val="0"/>
                </a:spcBef>
                <a:spcAft>
                  <a:spcPct val="15000"/>
                </a:spcAft>
                <a:buClrTx/>
                <a:buSzTx/>
                <a:buFontTx/>
                <a:buChar char="•"/>
                <a:tabLst/>
                <a:defRPr/>
              </a:pPr>
              <a:r>
                <a:rPr kumimoji="0" lang="tr-TR" sz="32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Tüzükler ve Yönetmelikler</a:t>
              </a:r>
            </a:p>
            <a:p>
              <a:pPr marL="171450" marR="0" lvl="1" indent="-171450" algn="l" defTabSz="800100" eaLnBrk="1" fontAlgn="auto" latinLnBrk="0" hangingPunct="1">
                <a:lnSpc>
                  <a:spcPct val="90000"/>
                </a:lnSpc>
                <a:spcBef>
                  <a:spcPct val="0"/>
                </a:spcBef>
                <a:spcAft>
                  <a:spcPct val="15000"/>
                </a:spcAft>
                <a:buClrTx/>
                <a:buSzTx/>
                <a:buFontTx/>
                <a:buChar char="•"/>
                <a:tabLst/>
                <a:defRPr/>
              </a:pPr>
              <a:r>
                <a:rPr kumimoji="0" lang="tr-TR" sz="32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Uluslararası Sözleşmeler</a:t>
              </a:r>
            </a:p>
          </p:txBody>
        </p:sp>
      </p:grpSp>
    </p:spTree>
    <p:extLst>
      <p:ext uri="{BB962C8B-B14F-4D97-AF65-F5344CB8AC3E}">
        <p14:creationId xmlns:p14="http://schemas.microsoft.com/office/powerpoint/2010/main" val="20083915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9EE355-7701-48A3-9172-06FEF4C48758}"/>
              </a:ext>
            </a:extLst>
          </p:cNvPr>
          <p:cNvSpPr>
            <a:spLocks noGrp="1"/>
          </p:cNvSpPr>
          <p:nvPr>
            <p:ph type="title"/>
          </p:nvPr>
        </p:nvSpPr>
        <p:spPr/>
        <p:txBody>
          <a:bodyPr/>
          <a:lstStyle/>
          <a:p>
            <a:r>
              <a:rPr lang="tr-TR" dirty="0">
                <a:solidFill>
                  <a:schemeClr val="accent5">
                    <a:lumMod val="75000"/>
                  </a:schemeClr>
                </a:solidFill>
              </a:rPr>
              <a:t>I. SÖZLEŞMEDEN DOĞAN BORÇ İLİŞKİLERİ</a:t>
            </a:r>
            <a:br>
              <a:rPr lang="tr-TR" dirty="0">
                <a:solidFill>
                  <a:schemeClr val="accent5">
                    <a:lumMod val="75000"/>
                  </a:schemeClr>
                </a:solidFill>
              </a:rPr>
            </a:br>
            <a:r>
              <a:rPr lang="tr-TR" dirty="0">
                <a:solidFill>
                  <a:schemeClr val="accent5">
                    <a:lumMod val="75000"/>
                  </a:schemeClr>
                </a:solidFill>
              </a:rPr>
              <a:t>	C. SÖZLEŞMENİN GEÇERLİLİĞİ (ŞEKİL, YAZILI ŞEKLİN</a:t>
            </a:r>
            <a:br>
              <a:rPr lang="tr-TR" dirty="0">
                <a:solidFill>
                  <a:schemeClr val="accent5">
                    <a:lumMod val="75000"/>
                  </a:schemeClr>
                </a:solidFill>
              </a:rPr>
            </a:br>
            <a:r>
              <a:rPr lang="tr-TR" dirty="0">
                <a:solidFill>
                  <a:schemeClr val="accent5">
                    <a:lumMod val="75000"/>
                  </a:schemeClr>
                </a:solidFill>
              </a:rPr>
              <a:t> 	GERÇEKLEŞMESİ, GENEL İŞLEM KOŞULLARI)</a:t>
            </a:r>
            <a:endParaRPr lang="tr-TR" dirty="0"/>
          </a:p>
        </p:txBody>
      </p:sp>
      <p:sp>
        <p:nvSpPr>
          <p:cNvPr id="3" name="İçerik Yer Tutucusu 2">
            <a:extLst>
              <a:ext uri="{FF2B5EF4-FFF2-40B4-BE49-F238E27FC236}">
                <a16:creationId xmlns:a16="http://schemas.microsoft.com/office/drawing/2014/main" id="{403B9DB6-DE4F-46C5-B8AB-1BA3A10603D4}"/>
              </a:ext>
            </a:extLst>
          </p:cNvPr>
          <p:cNvSpPr>
            <a:spLocks noGrp="1"/>
          </p:cNvSpPr>
          <p:nvPr>
            <p:ph idx="1"/>
          </p:nvPr>
        </p:nvSpPr>
        <p:spPr>
          <a:xfrm>
            <a:off x="0" y="1403498"/>
            <a:ext cx="8952614" cy="4692502"/>
          </a:xfrm>
        </p:spPr>
        <p:txBody>
          <a:bodyPr/>
          <a:lstStyle/>
          <a:p>
            <a:pPr marL="457200" indent="-457200">
              <a:buAutoNum type="alphaUcPeriod" startAt="3"/>
            </a:pPr>
            <a:r>
              <a:rPr lang="tr-TR" sz="2400" b="1" dirty="0">
                <a:solidFill>
                  <a:schemeClr val="accent5"/>
                </a:solidFill>
                <a:latin typeface="+mn-lt"/>
              </a:rPr>
              <a:t>SÖZLEŞMENİN GEÇERLİLİĞİ</a:t>
            </a:r>
          </a:p>
          <a:p>
            <a:pPr marL="0" indent="0">
              <a:buNone/>
            </a:pPr>
            <a:r>
              <a:rPr lang="tr-TR" sz="2400" b="1" dirty="0">
                <a:solidFill>
                  <a:schemeClr val="accent5"/>
                </a:solidFill>
                <a:latin typeface="+mn-lt"/>
              </a:rPr>
              <a:t>5. GENEL İŞLEM KOŞULLARI</a:t>
            </a:r>
          </a:p>
          <a:p>
            <a:pPr marL="0" indent="0">
              <a:buNone/>
            </a:pPr>
            <a:r>
              <a:rPr lang="tr-TR" sz="2400" b="1" dirty="0">
                <a:solidFill>
                  <a:schemeClr val="accent5"/>
                </a:solidFill>
                <a:latin typeface="+mn-lt"/>
              </a:rPr>
              <a:t>d. Geçersizlik Yaptırımı: Yazılmamış Sayılma</a:t>
            </a:r>
          </a:p>
          <a:p>
            <a:pPr algn="just">
              <a:buFont typeface="Arial" panose="020B0604020202020204" pitchFamily="34" charset="0"/>
              <a:buChar char="•"/>
            </a:pPr>
            <a:r>
              <a:rPr lang="tr-TR" sz="1800" dirty="0">
                <a:latin typeface="+mn-lt"/>
              </a:rPr>
              <a:t>Sözleşmenin yazılmamış sayılan genel işlem koşulları dışındaki hükümleri geçerliliğini korur. Bu durumda düzenleyen, yazılmamış sayılan koşullar olmasaydı diğer hükümlerle sözleşmeyi yapmayacak olduğunu ileri süremez.</a:t>
            </a:r>
          </a:p>
          <a:p>
            <a:pPr algn="just">
              <a:buFont typeface="Arial" panose="020B0604020202020204" pitchFamily="34" charset="0"/>
              <a:buChar char="•"/>
            </a:pPr>
            <a:r>
              <a:rPr lang="tr-TR" sz="1800" dirty="0">
                <a:latin typeface="+mn-lt"/>
              </a:rPr>
              <a:t>Yazılmamış sayılmanın hangi geçersizlik yaptırımına tabi olduğu hususunda butlan(Kesin hükümsüzlük), yokluk ve kendine özgü geçersizlik yaptırımı olmak üzere üç görüş bulunmaktadır.</a:t>
            </a:r>
          </a:p>
          <a:p>
            <a:pPr algn="just">
              <a:buFont typeface="Arial" panose="020B0604020202020204" pitchFamily="34" charset="0"/>
              <a:buChar char="•"/>
            </a:pPr>
            <a:r>
              <a:rPr lang="tr-TR" sz="1800" dirty="0">
                <a:latin typeface="+mn-lt"/>
              </a:rPr>
              <a:t>Genel kabul gören görüş, yazılmamış sayılmanın yokluk olduğu yönündedir.</a:t>
            </a:r>
          </a:p>
          <a:p>
            <a:pPr marL="0" indent="0">
              <a:buNone/>
            </a:pPr>
            <a:endParaRPr lang="tr-TR" dirty="0"/>
          </a:p>
        </p:txBody>
      </p:sp>
      <p:sp>
        <p:nvSpPr>
          <p:cNvPr id="4" name="Alt Bilgi Yer Tutucusu 3">
            <a:extLst>
              <a:ext uri="{FF2B5EF4-FFF2-40B4-BE49-F238E27FC236}">
                <a16:creationId xmlns:a16="http://schemas.microsoft.com/office/drawing/2014/main" id="{C7F979D0-B9FA-4BD3-84DB-7EAC307113E0}"/>
              </a:ext>
            </a:extLst>
          </p:cNvPr>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1744383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0" y="1453499"/>
            <a:ext cx="9144000" cy="3404009"/>
          </a:xfrm>
          <a:prstGeom prst="rect">
            <a:avLst/>
          </a:prstGeom>
        </p:spPr>
        <p:txBody>
          <a:bodyPr wrap="square">
            <a:spAutoFit/>
          </a:bodyPr>
          <a:lstStyle/>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	</a:t>
            </a: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6. HAFTA</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I. SÖZLEŞMEDEN DOĞAN BORÇ İLİŞKİLERİ</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D. İRADE İLE BEYAN ARASINDAKİ UYUMSUZLUKLAR</a:t>
            </a:r>
          </a:p>
          <a:p>
            <a:pPr marL="0" lvl="1" algn="just">
              <a:spcBef>
                <a:spcPct val="20000"/>
              </a:spcBef>
              <a:buClr>
                <a:schemeClr val="accent1"/>
              </a:buClr>
            </a:pPr>
            <a:endParaRPr lang="tr-TR" sz="2400" b="1" dirty="0">
              <a:solidFill>
                <a:srgbClr val="C00000"/>
              </a:solidFill>
              <a:latin typeface="Arial" panose="020B0604020202020204" pitchFamily="34" charset="0"/>
              <a:cs typeface="Arial" panose="020B0604020202020204" pitchFamily="34" charset="0"/>
            </a:endParaRPr>
          </a:p>
          <a:p>
            <a:pPr marL="0" lvl="1" algn="just">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6706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D. İRADE İLE BEYAN ARASINDAKİ UYUMSUZLUKLAR</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287078" y="1053475"/>
            <a:ext cx="8431619" cy="4616648"/>
          </a:xfrm>
          <a:prstGeom prst="rect">
            <a:avLst/>
          </a:prstGeom>
        </p:spPr>
        <p:txBody>
          <a:bodyPr wrap="square">
            <a:spAutoFit/>
          </a:bodyPr>
          <a:lstStyle/>
          <a:p>
            <a:endParaRPr lang="tr-TR" sz="2400" b="1" dirty="0">
              <a:solidFill>
                <a:schemeClr val="accent5">
                  <a:lumMod val="75000"/>
                </a:schemeClr>
              </a:solidFill>
            </a:endParaRPr>
          </a:p>
          <a:p>
            <a:r>
              <a:rPr lang="tr-TR" sz="2400" b="1" dirty="0">
                <a:solidFill>
                  <a:schemeClr val="accent5">
                    <a:lumMod val="75000"/>
                  </a:schemeClr>
                </a:solidFill>
              </a:rPr>
              <a:t>D. İRADE İLE BEYAN ARASINDAKİ UYUMSUZLUKLAR</a:t>
            </a:r>
          </a:p>
          <a:p>
            <a:pPr marL="342900" indent="-342900">
              <a:buFont typeface="Arial" panose="020B0604020202020204" pitchFamily="34" charset="0"/>
              <a:buChar char="•"/>
            </a:pPr>
            <a:r>
              <a:rPr lang="tr-TR" dirty="0"/>
              <a:t>Sözleşme irade ile beyan arasında bir uyumu gerektirir. Uyumun bulunmadığı durumlarda irade bozukluğundan ya da sakatlığından söz edilir.</a:t>
            </a:r>
          </a:p>
          <a:p>
            <a:pPr marL="457200" indent="-457200">
              <a:buAutoNum type="alphaLcPeriod"/>
            </a:pPr>
            <a:r>
              <a:rPr lang="tr-TR" sz="2400" dirty="0">
                <a:solidFill>
                  <a:schemeClr val="accent5"/>
                </a:solidFill>
              </a:rPr>
              <a:t>İrade İle Beyan Arasında Bilerek Ve İsteyerek Yaratılan Uyumsuzluk</a:t>
            </a:r>
          </a:p>
          <a:p>
            <a:r>
              <a:rPr lang="tr-TR" b="1" dirty="0" err="1">
                <a:solidFill>
                  <a:schemeClr val="accent5"/>
                </a:solidFill>
              </a:rPr>
              <a:t>aa</a:t>
            </a:r>
            <a:r>
              <a:rPr lang="tr-TR" b="1" dirty="0">
                <a:solidFill>
                  <a:schemeClr val="accent5"/>
                </a:solidFill>
              </a:rPr>
              <a:t>. Tek Taraflı Yaratılan Uyumsuzluklar</a:t>
            </a:r>
          </a:p>
          <a:p>
            <a:endParaRPr lang="tr-TR" b="1" dirty="0">
              <a:solidFill>
                <a:schemeClr val="accent5"/>
              </a:solidFill>
            </a:endParaRPr>
          </a:p>
          <a:p>
            <a:r>
              <a:rPr lang="tr-TR" b="1" dirty="0">
                <a:solidFill>
                  <a:schemeClr val="accent5"/>
                </a:solidFill>
              </a:rPr>
              <a:t>-Latife Beyanı: </a:t>
            </a:r>
            <a:r>
              <a:rPr lang="tr-TR" dirty="0"/>
              <a:t>Beyan sahibi beyanın karşı tarafça ciddiye alınmayacağını düşünür.  Sözleşme Yapmak Üzere beyan sahibi gerçekte şaka yapmak istemektedir. Burada Borçlar Hukukuna gittikçe Yerleşen güven teorisi esas alınarak irade yorumlanır. </a:t>
            </a:r>
          </a:p>
          <a:p>
            <a:r>
              <a:rPr lang="tr-TR" b="1" dirty="0">
                <a:solidFill>
                  <a:schemeClr val="accent5"/>
                </a:solidFill>
              </a:rPr>
              <a:t>-Zihni Kayıt: </a:t>
            </a:r>
            <a:r>
              <a:rPr lang="tr-TR" dirty="0"/>
              <a:t>Beyan sahibi sözleşme yapma beyanına rağmen gerçekte sonucu istemiyorsa zihni kayıt söz konusudur. 3. kişide farklı izlenim oluşturma adına bu tür beyanlarda bulunulabilir. </a:t>
            </a:r>
            <a:endParaRPr lang="tr-TR" b="1" dirty="0">
              <a:solidFill>
                <a:schemeClr val="accent5"/>
              </a:solidFill>
            </a:endParaRP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29035941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D. İRADE İLE BEYAN ARASINDAKİ UYUMSUZLUKLAR</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287078" y="1053475"/>
            <a:ext cx="8431619" cy="4708981"/>
          </a:xfrm>
          <a:prstGeom prst="rect">
            <a:avLst/>
          </a:prstGeom>
        </p:spPr>
        <p:txBody>
          <a:bodyPr wrap="square">
            <a:spAutoFit/>
          </a:bodyPr>
          <a:lstStyle/>
          <a:p>
            <a:endParaRPr lang="tr-TR" sz="2400" b="1" dirty="0">
              <a:solidFill>
                <a:schemeClr val="accent5">
                  <a:lumMod val="75000"/>
                </a:schemeClr>
              </a:solidFill>
            </a:endParaRPr>
          </a:p>
          <a:p>
            <a:r>
              <a:rPr lang="tr-TR" sz="2400" b="1" dirty="0">
                <a:solidFill>
                  <a:schemeClr val="accent5">
                    <a:lumMod val="75000"/>
                  </a:schemeClr>
                </a:solidFill>
              </a:rPr>
              <a:t>D. İRADE İLE BEYAN ARASINDAKİ UYUMSUZLUKLAR</a:t>
            </a:r>
          </a:p>
          <a:p>
            <a:pPr marL="457200" indent="-457200">
              <a:buAutoNum type="alphaLcPeriod"/>
            </a:pPr>
            <a:r>
              <a:rPr lang="tr-TR" sz="2400" dirty="0">
                <a:solidFill>
                  <a:schemeClr val="accent5"/>
                </a:solidFill>
              </a:rPr>
              <a:t>İrade İle Beyan Arasında Bilerek Ve İsteyerek Yaratılan Uyumsuzluk</a:t>
            </a:r>
          </a:p>
          <a:p>
            <a:r>
              <a:rPr lang="tr-TR" b="1" dirty="0" err="1">
                <a:solidFill>
                  <a:schemeClr val="accent5"/>
                </a:solidFill>
              </a:rPr>
              <a:t>bb</a:t>
            </a:r>
            <a:r>
              <a:rPr lang="tr-TR" b="1" dirty="0">
                <a:solidFill>
                  <a:schemeClr val="accent5"/>
                </a:solidFill>
              </a:rPr>
              <a:t>. iki Taraflı Yaratılan Uyumsuzluklar</a:t>
            </a:r>
          </a:p>
          <a:p>
            <a:pPr marL="285750" indent="-285750">
              <a:buFont typeface="Arial" panose="020B0604020202020204" pitchFamily="34" charset="0"/>
              <a:buChar char="•"/>
            </a:pPr>
            <a:r>
              <a:rPr lang="tr-TR" b="1" dirty="0">
                <a:solidFill>
                  <a:schemeClr val="accent5"/>
                </a:solidFill>
              </a:rPr>
              <a:t> E</a:t>
            </a:r>
            <a:r>
              <a:rPr lang="tr-TR" dirty="0"/>
              <a:t>n yaygın örneğini muvazaa oluşturmaktadır.</a:t>
            </a:r>
          </a:p>
          <a:p>
            <a:r>
              <a:rPr lang="tr-TR" sz="2400" b="1" dirty="0">
                <a:solidFill>
                  <a:srgbClr val="7030A0"/>
                </a:solidFill>
              </a:rPr>
              <a:t>-1. Muvazaa</a:t>
            </a:r>
          </a:p>
          <a:p>
            <a:r>
              <a:rPr lang="tr-TR" dirty="0"/>
              <a:t>İki kişinin gerçek iradelerini gizleyerek görünüşte bir beyanda bulunmalarına muvazaa adı verilmektedir.</a:t>
            </a:r>
          </a:p>
          <a:p>
            <a:pPr marL="342900" indent="-342900">
              <a:buAutoNum type="alphaLcPeriod"/>
            </a:pPr>
            <a:r>
              <a:rPr lang="tr-TR" i="1" dirty="0"/>
              <a:t>Bedelde Muvazaa</a:t>
            </a:r>
          </a:p>
          <a:p>
            <a:pPr marL="285750" indent="-285750">
              <a:buFont typeface="Arial" panose="020B0604020202020204" pitchFamily="34" charset="0"/>
              <a:buChar char="•"/>
            </a:pPr>
            <a:r>
              <a:rPr lang="tr-TR" dirty="0"/>
              <a:t>Tarafların amacı sözleşmenin bedelinin farklı gösterilmesidir. Taraflar gerçekte anlaştıkları bedeli gizleyerek, farklı bir bedel beyan etmektedirler. </a:t>
            </a:r>
          </a:p>
          <a:p>
            <a:pPr marL="285750" indent="-285750">
              <a:buFont typeface="Arial" panose="020B0604020202020204" pitchFamily="34" charset="0"/>
              <a:buChar char="•"/>
            </a:pPr>
            <a:r>
              <a:rPr lang="tr-TR" dirty="0"/>
              <a:t>Bedelde muvazaa kamu kurumlarından gizlemek amacı ile yapılabilir. (Vergi)</a:t>
            </a:r>
          </a:p>
          <a:p>
            <a:pPr marL="285750" indent="-285750">
              <a:buFont typeface="Arial" panose="020B0604020202020204" pitchFamily="34" charset="0"/>
              <a:buChar char="•"/>
            </a:pPr>
            <a:r>
              <a:rPr lang="tr-TR" dirty="0"/>
              <a:t>Üçüncü kişilerin haklarını kullanmalarını önlemek ya da güçleştirmek amacı ile yapılabilir. </a:t>
            </a:r>
          </a:p>
        </p:txBody>
      </p:sp>
    </p:spTree>
    <p:extLst>
      <p:ext uri="{BB962C8B-B14F-4D97-AF65-F5344CB8AC3E}">
        <p14:creationId xmlns:p14="http://schemas.microsoft.com/office/powerpoint/2010/main" val="35411475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D. İRADE İLE BEYAN ARASINDAKİ UYUMSUZLUKLAR</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287078" y="1053475"/>
            <a:ext cx="8431619" cy="3600986"/>
          </a:xfrm>
          <a:prstGeom prst="rect">
            <a:avLst/>
          </a:prstGeom>
        </p:spPr>
        <p:txBody>
          <a:bodyPr wrap="square">
            <a:spAutoFit/>
          </a:bodyPr>
          <a:lstStyle/>
          <a:p>
            <a:endParaRPr lang="tr-TR" sz="2400" b="1" dirty="0">
              <a:solidFill>
                <a:schemeClr val="accent5">
                  <a:lumMod val="75000"/>
                </a:schemeClr>
              </a:solidFill>
            </a:endParaRPr>
          </a:p>
          <a:p>
            <a:r>
              <a:rPr lang="tr-TR" sz="2400" b="1" dirty="0">
                <a:solidFill>
                  <a:schemeClr val="accent5">
                    <a:lumMod val="75000"/>
                  </a:schemeClr>
                </a:solidFill>
              </a:rPr>
              <a:t>D. İRADE İLE BEYAN ARASINDAKİ UYUMSUZLUKLAR</a:t>
            </a:r>
          </a:p>
          <a:p>
            <a:pPr marL="457200" indent="-457200">
              <a:buAutoNum type="alphaLcPeriod"/>
            </a:pPr>
            <a:r>
              <a:rPr lang="tr-TR" sz="2400" dirty="0">
                <a:solidFill>
                  <a:schemeClr val="accent5"/>
                </a:solidFill>
              </a:rPr>
              <a:t>İrade İle Beyan Arasında Bilerek Ve İsteyerek Yaratılan Uyumsuzluk</a:t>
            </a:r>
          </a:p>
          <a:p>
            <a:r>
              <a:rPr lang="tr-TR" b="1" dirty="0" err="1">
                <a:solidFill>
                  <a:schemeClr val="accent5"/>
                </a:solidFill>
              </a:rPr>
              <a:t>bb</a:t>
            </a:r>
            <a:r>
              <a:rPr lang="tr-TR" b="1" dirty="0">
                <a:solidFill>
                  <a:schemeClr val="accent5"/>
                </a:solidFill>
              </a:rPr>
              <a:t>. iki Taraflı Yaratılan Uyumsuzluklar</a:t>
            </a:r>
          </a:p>
          <a:p>
            <a:r>
              <a:rPr lang="tr-TR" sz="2400" b="1" dirty="0">
                <a:solidFill>
                  <a:srgbClr val="7030A0"/>
                </a:solidFill>
              </a:rPr>
              <a:t>-1. Muvazaa</a:t>
            </a:r>
          </a:p>
          <a:p>
            <a:r>
              <a:rPr lang="tr-TR" i="1" dirty="0"/>
              <a:t>b. Sözleşmenin Niteliğinde Muvazaa</a:t>
            </a:r>
          </a:p>
          <a:p>
            <a:pPr marL="285750" indent="-285750">
              <a:buFont typeface="Arial" panose="020B0604020202020204" pitchFamily="34" charset="0"/>
              <a:buChar char="•"/>
            </a:pPr>
            <a:r>
              <a:rPr lang="tr-TR" dirty="0"/>
              <a:t>Taraflar sözleşmenin niteliğine yönelik gerçek iradelerini gizleyerek bununla uyumlu olmayan beyanda bulunurlar. Gerçek iradeleri satış iken görünürde bağış göstermek nitelikte muvazaaya örnek olarak verilebilir.</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15675996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D. İRADE İLE BEYAN ARASINDAKİ UYUMSUZLUKLAR</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287078" y="1053475"/>
            <a:ext cx="8431619" cy="4801314"/>
          </a:xfrm>
          <a:prstGeom prst="rect">
            <a:avLst/>
          </a:prstGeom>
        </p:spPr>
        <p:txBody>
          <a:bodyPr wrap="square">
            <a:spAutoFit/>
          </a:bodyPr>
          <a:lstStyle/>
          <a:p>
            <a:endParaRPr lang="tr-TR" sz="2400" b="1" dirty="0">
              <a:solidFill>
                <a:schemeClr val="accent5">
                  <a:lumMod val="75000"/>
                </a:schemeClr>
              </a:solidFill>
            </a:endParaRPr>
          </a:p>
          <a:p>
            <a:r>
              <a:rPr lang="tr-TR" sz="2400" b="1" dirty="0">
                <a:solidFill>
                  <a:schemeClr val="accent5">
                    <a:lumMod val="75000"/>
                  </a:schemeClr>
                </a:solidFill>
              </a:rPr>
              <a:t>D. İRADE İLE BEYAN ARASINDAKİ UYUMSUZLUKLAR</a:t>
            </a:r>
          </a:p>
          <a:p>
            <a:r>
              <a:rPr lang="tr-TR" b="1" dirty="0" err="1">
                <a:solidFill>
                  <a:schemeClr val="accent5"/>
                </a:solidFill>
              </a:rPr>
              <a:t>bb</a:t>
            </a:r>
            <a:r>
              <a:rPr lang="tr-TR" b="1" dirty="0">
                <a:solidFill>
                  <a:schemeClr val="accent5"/>
                </a:solidFill>
              </a:rPr>
              <a:t>. iki Taraflı Yaratılan Uyumsuzluklar</a:t>
            </a:r>
          </a:p>
          <a:p>
            <a:r>
              <a:rPr lang="tr-TR" sz="2400" b="1" dirty="0">
                <a:solidFill>
                  <a:srgbClr val="7030A0"/>
                </a:solidFill>
              </a:rPr>
              <a:t>-1. Muvazaa</a:t>
            </a:r>
          </a:p>
          <a:p>
            <a:pPr marL="342900" indent="-342900">
              <a:buAutoNum type="alphaLcPeriod"/>
            </a:pPr>
            <a:r>
              <a:rPr lang="tr-TR" i="1" dirty="0"/>
              <a:t>Mutlak Muvazaa</a:t>
            </a:r>
          </a:p>
          <a:p>
            <a:pPr marL="285750" indent="-285750">
              <a:buFont typeface="Arial" panose="020B0604020202020204" pitchFamily="34" charset="0"/>
              <a:buChar char="•"/>
            </a:pPr>
            <a:r>
              <a:rPr lang="tr-TR" dirty="0"/>
              <a:t>Tarafların gerçekte yapmayı arzu ettikleri gizli bir işlemin bulunmamasına karşın, arzu etmedikleri görünürde bir işlem yapmaları halinde mutlak muvazaa söz konusudur. </a:t>
            </a:r>
            <a:r>
              <a:rPr lang="tr-TR" dirty="0" err="1"/>
              <a:t>Örn</a:t>
            </a:r>
            <a:r>
              <a:rPr lang="tr-TR" dirty="0"/>
              <a:t>: çok sayıda kişiye borçlu olan A, alacaklılarının yakında takip başlatacağını düşünerek taşınmazını yakını B’ye satmış gibi devretmiş ise burada mutlak muvazaa vardır.</a:t>
            </a:r>
          </a:p>
          <a:p>
            <a:pPr marL="342900" indent="-342900">
              <a:buAutoNum type="alphaLcPeriod" startAt="2"/>
            </a:pPr>
            <a:r>
              <a:rPr lang="tr-TR" i="1" dirty="0" err="1"/>
              <a:t>Nisbi</a:t>
            </a:r>
            <a:r>
              <a:rPr lang="tr-TR" i="1" dirty="0"/>
              <a:t> Muvazaa</a:t>
            </a:r>
          </a:p>
          <a:p>
            <a:pPr marL="285750" indent="-285750">
              <a:buFont typeface="Arial" panose="020B0604020202020204" pitchFamily="34" charset="0"/>
              <a:buChar char="•"/>
            </a:pPr>
            <a:r>
              <a:rPr lang="tr-TR" dirty="0"/>
              <a:t>Burada taraflar arasında arzu edilen bir sözleşme vardır. Ancak bu sözleşme gizlenerek görünürde arzu edilmeyen başka bir sözleşme yapılmıştır. </a:t>
            </a:r>
            <a:r>
              <a:rPr lang="tr-TR" dirty="0" err="1"/>
              <a:t>Örn</a:t>
            </a:r>
            <a:r>
              <a:rPr lang="tr-TR" dirty="0"/>
              <a:t>: gerçekte bağışladığı taşınmazı ölümünden sonra terekeye geri dönmesin diye satış işlemi yaparak devreden kimsenin işlemi </a:t>
            </a:r>
            <a:r>
              <a:rPr lang="tr-TR" dirty="0" err="1"/>
              <a:t>nisbi</a:t>
            </a:r>
            <a:r>
              <a:rPr lang="tr-TR" dirty="0"/>
              <a:t> muvazaadır. </a:t>
            </a:r>
          </a:p>
          <a:p>
            <a:endParaRPr lang="tr-TR" i="1" dirty="0"/>
          </a:p>
        </p:txBody>
      </p:sp>
    </p:spTree>
    <p:extLst>
      <p:ext uri="{BB962C8B-B14F-4D97-AF65-F5344CB8AC3E}">
        <p14:creationId xmlns:p14="http://schemas.microsoft.com/office/powerpoint/2010/main" val="42784471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D. İRADE İLE BEYAN ARASINDAKİ UYUMSUZLUKLAR</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287078" y="1053475"/>
            <a:ext cx="8431619" cy="3416320"/>
          </a:xfrm>
          <a:prstGeom prst="rect">
            <a:avLst/>
          </a:prstGeom>
        </p:spPr>
        <p:txBody>
          <a:bodyPr wrap="square">
            <a:spAutoFit/>
          </a:bodyPr>
          <a:lstStyle/>
          <a:p>
            <a:endParaRPr lang="tr-TR" sz="2400" b="1" dirty="0">
              <a:solidFill>
                <a:schemeClr val="accent5">
                  <a:lumMod val="75000"/>
                </a:schemeClr>
              </a:solidFill>
            </a:endParaRPr>
          </a:p>
          <a:p>
            <a:r>
              <a:rPr lang="tr-TR" sz="2400" b="1" dirty="0">
                <a:solidFill>
                  <a:schemeClr val="accent5">
                    <a:lumMod val="75000"/>
                  </a:schemeClr>
                </a:solidFill>
              </a:rPr>
              <a:t>D. İRADE İLE BEYAN ARASINDAKİ UYUMSUZLUKLAR</a:t>
            </a:r>
          </a:p>
          <a:p>
            <a:r>
              <a:rPr lang="tr-TR" b="1" dirty="0" err="1">
                <a:solidFill>
                  <a:schemeClr val="accent5"/>
                </a:solidFill>
              </a:rPr>
              <a:t>bb</a:t>
            </a:r>
            <a:r>
              <a:rPr lang="tr-TR" b="1" dirty="0">
                <a:solidFill>
                  <a:schemeClr val="accent5"/>
                </a:solidFill>
              </a:rPr>
              <a:t>. iki Taraflı Yaratılan Uyumsuzluklar</a:t>
            </a:r>
          </a:p>
          <a:p>
            <a:r>
              <a:rPr lang="tr-TR" sz="2400" b="1" dirty="0">
                <a:solidFill>
                  <a:srgbClr val="7030A0"/>
                </a:solidFill>
              </a:rPr>
              <a:t>-1. Muvazaa</a:t>
            </a:r>
          </a:p>
          <a:p>
            <a:pPr marL="342900" indent="-342900">
              <a:buAutoNum type="alphaLcPeriod"/>
            </a:pPr>
            <a:r>
              <a:rPr lang="tr-TR" i="1" dirty="0">
                <a:solidFill>
                  <a:srgbClr val="7030A0"/>
                </a:solidFill>
              </a:rPr>
              <a:t>Muvazaanın yaptırımı</a:t>
            </a:r>
          </a:p>
          <a:p>
            <a:pPr marL="285750" indent="-285750">
              <a:buFont typeface="Arial" panose="020B0604020202020204" pitchFamily="34" charset="0"/>
              <a:buChar char="•"/>
            </a:pPr>
            <a:r>
              <a:rPr lang="tr-TR" dirty="0"/>
              <a:t>Muvazaa irade ile beyan arasında bilerek ve isteyerek yaratılan bir uyumsuzluk halidir. Muvazaalı sözleşme geçersiz bir sözleşmedir. </a:t>
            </a:r>
          </a:p>
          <a:p>
            <a:pPr marL="285750" indent="-285750">
              <a:buFont typeface="Arial" panose="020B0604020202020204" pitchFamily="34" charset="0"/>
              <a:buChar char="•"/>
            </a:pPr>
            <a:r>
              <a:rPr lang="tr-TR" dirty="0"/>
              <a:t>TBK 19 hükmünden yola çıkılarak mutlak muvazaada görünürdeki işlem kesin hükümsüzdür. Dolayısıyla her zaman ileri sürülebilir.</a:t>
            </a:r>
          </a:p>
          <a:p>
            <a:pPr marL="285750" indent="-285750">
              <a:buFont typeface="Arial" panose="020B0604020202020204" pitchFamily="34" charset="0"/>
              <a:buChar char="•"/>
            </a:pPr>
            <a:r>
              <a:rPr lang="tr-TR" dirty="0" err="1"/>
              <a:t>Nisbi</a:t>
            </a:r>
            <a:r>
              <a:rPr lang="tr-TR" dirty="0"/>
              <a:t> muvazaada gizlenen işlem yasanın aradığı koşullara uygun olarak yapılmışsa geçerlidir. Görünürdeki işlem ise TBK 19 hükmü uyarınca batıldır.</a:t>
            </a:r>
          </a:p>
        </p:txBody>
      </p:sp>
    </p:spTree>
    <p:extLst>
      <p:ext uri="{BB962C8B-B14F-4D97-AF65-F5344CB8AC3E}">
        <p14:creationId xmlns:p14="http://schemas.microsoft.com/office/powerpoint/2010/main" val="13666368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D. İRADE İLE BEYAN ARASINDAKİ UYUMSUZLUKLAR</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287078" y="1053475"/>
            <a:ext cx="8431619" cy="3693319"/>
          </a:xfrm>
          <a:prstGeom prst="rect">
            <a:avLst/>
          </a:prstGeom>
        </p:spPr>
        <p:txBody>
          <a:bodyPr wrap="square">
            <a:spAutoFit/>
          </a:bodyPr>
          <a:lstStyle/>
          <a:p>
            <a:endParaRPr lang="tr-TR" sz="2400" b="1" dirty="0">
              <a:solidFill>
                <a:schemeClr val="accent5">
                  <a:lumMod val="75000"/>
                </a:schemeClr>
              </a:solidFill>
            </a:endParaRPr>
          </a:p>
          <a:p>
            <a:r>
              <a:rPr lang="tr-TR" sz="2400" b="1" dirty="0">
                <a:solidFill>
                  <a:schemeClr val="accent5">
                    <a:lumMod val="75000"/>
                  </a:schemeClr>
                </a:solidFill>
              </a:rPr>
              <a:t>D. İRADE İLE BEYAN ARASINDAKİ UYUMSUZLUKLAR</a:t>
            </a:r>
          </a:p>
          <a:p>
            <a:r>
              <a:rPr lang="tr-TR" b="1" dirty="0" err="1">
                <a:solidFill>
                  <a:schemeClr val="accent5"/>
                </a:solidFill>
              </a:rPr>
              <a:t>bb</a:t>
            </a:r>
            <a:r>
              <a:rPr lang="tr-TR" b="1" dirty="0">
                <a:solidFill>
                  <a:schemeClr val="accent5"/>
                </a:solidFill>
              </a:rPr>
              <a:t>. iki Taraflı Yaratılan Uyumsuzluklar</a:t>
            </a:r>
          </a:p>
          <a:p>
            <a:r>
              <a:rPr lang="tr-TR" sz="2400" b="1" dirty="0">
                <a:solidFill>
                  <a:srgbClr val="7030A0"/>
                </a:solidFill>
              </a:rPr>
              <a:t>-1. Muvazaa</a:t>
            </a:r>
          </a:p>
          <a:p>
            <a:pPr marL="342900" indent="-342900">
              <a:buAutoNum type="alphaLcPeriod" startAt="2"/>
            </a:pPr>
            <a:r>
              <a:rPr lang="tr-TR" i="1" dirty="0">
                <a:solidFill>
                  <a:srgbClr val="7030A0"/>
                </a:solidFill>
              </a:rPr>
              <a:t>Muvazaanın ispatı</a:t>
            </a:r>
          </a:p>
          <a:p>
            <a:r>
              <a:rPr lang="tr-TR" i="1" dirty="0" err="1">
                <a:solidFill>
                  <a:srgbClr val="7030A0"/>
                </a:solidFill>
              </a:rPr>
              <a:t>aa</a:t>
            </a:r>
            <a:r>
              <a:rPr lang="tr-TR" i="1" dirty="0">
                <a:solidFill>
                  <a:srgbClr val="7030A0"/>
                </a:solidFill>
              </a:rPr>
              <a:t>. Sözleşmenin Taraflarının Muvazaayı İspatı</a:t>
            </a:r>
          </a:p>
          <a:p>
            <a:pPr marL="285750" indent="-285750">
              <a:buFont typeface="Arial" panose="020B0604020202020204" pitchFamily="34" charset="0"/>
              <a:buChar char="•"/>
            </a:pPr>
            <a:r>
              <a:rPr lang="tr-TR" dirty="0"/>
              <a:t>Sözleşmenin tarafları muvazaa iddialarını HMK </a:t>
            </a:r>
            <a:r>
              <a:rPr lang="tr-TR" dirty="0" err="1"/>
              <a:t>md.</a:t>
            </a:r>
            <a:r>
              <a:rPr lang="tr-TR" dirty="0"/>
              <a:t> 200 uyarınca senet ile ispat etmek zorundadır.</a:t>
            </a:r>
          </a:p>
          <a:p>
            <a:r>
              <a:rPr lang="tr-TR" i="1" dirty="0" err="1">
                <a:solidFill>
                  <a:srgbClr val="7030A0"/>
                </a:solidFill>
              </a:rPr>
              <a:t>bb</a:t>
            </a:r>
            <a:r>
              <a:rPr lang="tr-TR" i="1" dirty="0">
                <a:solidFill>
                  <a:srgbClr val="7030A0"/>
                </a:solidFill>
              </a:rPr>
              <a:t>. Üçüncü Kişiler Tarafından İspat</a:t>
            </a:r>
          </a:p>
          <a:p>
            <a:pPr marL="285750" indent="-285750">
              <a:buFont typeface="Arial" panose="020B0604020202020204" pitchFamily="34" charset="0"/>
              <a:buChar char="•"/>
            </a:pPr>
            <a:r>
              <a:rPr lang="tr-TR" dirty="0"/>
              <a:t>HMK 203/I hükmüne göre üçüncü kişilerin muvazaa iddiasını ispat senet ile ispat zorunluluğunun bir istisnası olarak öngörülmüştür.</a:t>
            </a:r>
          </a:p>
          <a:p>
            <a:pPr marL="285750" indent="-285750">
              <a:buFont typeface="Arial" panose="020B0604020202020204" pitchFamily="34" charset="0"/>
              <a:buChar char="•"/>
            </a:pPr>
            <a:r>
              <a:rPr lang="tr-TR" dirty="0"/>
              <a:t> üçüncü kişiler sözleşmeyi her türlü delil ile ispat edebilir.</a:t>
            </a:r>
          </a:p>
        </p:txBody>
      </p:sp>
    </p:spTree>
    <p:extLst>
      <p:ext uri="{BB962C8B-B14F-4D97-AF65-F5344CB8AC3E}">
        <p14:creationId xmlns:p14="http://schemas.microsoft.com/office/powerpoint/2010/main" val="9487458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D. İRADE İLE BEYAN ARASINDAKİ UYUMSUZLUKLAR</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287078" y="1053475"/>
            <a:ext cx="8431619" cy="3600986"/>
          </a:xfrm>
          <a:prstGeom prst="rect">
            <a:avLst/>
          </a:prstGeom>
        </p:spPr>
        <p:txBody>
          <a:bodyPr wrap="square">
            <a:spAutoFit/>
          </a:bodyPr>
          <a:lstStyle/>
          <a:p>
            <a:endParaRPr lang="tr-TR" sz="2400" b="1" dirty="0">
              <a:solidFill>
                <a:schemeClr val="accent5">
                  <a:lumMod val="75000"/>
                </a:schemeClr>
              </a:solidFill>
            </a:endParaRPr>
          </a:p>
          <a:p>
            <a:r>
              <a:rPr lang="tr-TR" sz="2400" b="1" dirty="0">
                <a:solidFill>
                  <a:schemeClr val="accent5">
                    <a:lumMod val="75000"/>
                  </a:schemeClr>
                </a:solidFill>
              </a:rPr>
              <a:t>D. İRADE İLE BEYAN ARASINDAKİ UYUMSUZLUKLAR</a:t>
            </a:r>
          </a:p>
          <a:p>
            <a:r>
              <a:rPr lang="tr-TR" b="1" dirty="0" err="1">
                <a:solidFill>
                  <a:schemeClr val="accent5"/>
                </a:solidFill>
              </a:rPr>
              <a:t>bb</a:t>
            </a:r>
            <a:r>
              <a:rPr lang="tr-TR" b="1" dirty="0">
                <a:solidFill>
                  <a:schemeClr val="accent5"/>
                </a:solidFill>
              </a:rPr>
              <a:t>. iki Taraflı Yaratılan Uyumsuzluklar</a:t>
            </a:r>
          </a:p>
          <a:p>
            <a:r>
              <a:rPr lang="tr-TR" sz="2400" b="1" dirty="0">
                <a:solidFill>
                  <a:srgbClr val="7030A0"/>
                </a:solidFill>
              </a:rPr>
              <a:t>-2. İnançlı İşlem Ve Muvazaadan Farkı</a:t>
            </a:r>
          </a:p>
          <a:p>
            <a:pPr marL="457200" indent="-457200">
              <a:buAutoNum type="alphaLcPeriod"/>
            </a:pPr>
            <a:r>
              <a:rPr lang="tr-TR" b="1" i="1" dirty="0">
                <a:solidFill>
                  <a:srgbClr val="7030A0"/>
                </a:solidFill>
              </a:rPr>
              <a:t>İnançlı İşlem</a:t>
            </a:r>
          </a:p>
          <a:p>
            <a:pPr marL="342900" indent="-342900" algn="just">
              <a:buFont typeface="Arial" panose="020B0604020202020204" pitchFamily="34" charset="0"/>
              <a:buChar char="•"/>
            </a:pPr>
            <a:r>
              <a:rPr lang="tr-TR" sz="2400" dirty="0"/>
              <a:t>İnançlı işlem, taraflar arasında karşılıklı güvene dayanılarak yapılan ve öngörülen koşulların ilerde gerçekleşmesi halinde bu anlaşmaya uygun hareket yükümlülüğü doğuran işlemdir.</a:t>
            </a:r>
          </a:p>
          <a:p>
            <a:pPr marL="342900" indent="-342900" algn="just">
              <a:buFont typeface="Arial" panose="020B0604020202020204" pitchFamily="34" charset="0"/>
              <a:buChar char="•"/>
            </a:pPr>
            <a:r>
              <a:rPr lang="tr-TR" sz="2400" dirty="0"/>
              <a:t>İnanç anlaşmalarının yazılı delille kanıtlanabileceği kabul edilmiştir.</a:t>
            </a:r>
          </a:p>
        </p:txBody>
      </p:sp>
    </p:spTree>
    <p:extLst>
      <p:ext uri="{BB962C8B-B14F-4D97-AF65-F5344CB8AC3E}">
        <p14:creationId xmlns:p14="http://schemas.microsoft.com/office/powerpoint/2010/main" val="13428444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D. İRADE İLE BEYAN ARASINDAKİ UYUMSUZLUKLAR</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287078" y="1053475"/>
            <a:ext cx="8431619" cy="4247317"/>
          </a:xfrm>
          <a:prstGeom prst="rect">
            <a:avLst/>
          </a:prstGeom>
        </p:spPr>
        <p:txBody>
          <a:bodyPr wrap="square">
            <a:spAutoFit/>
          </a:bodyPr>
          <a:lstStyle/>
          <a:p>
            <a:endParaRPr lang="tr-TR" sz="2400" b="1" dirty="0">
              <a:solidFill>
                <a:schemeClr val="accent5">
                  <a:lumMod val="75000"/>
                </a:schemeClr>
              </a:solidFill>
            </a:endParaRPr>
          </a:p>
          <a:p>
            <a:r>
              <a:rPr lang="tr-TR" sz="2400" b="1" dirty="0">
                <a:solidFill>
                  <a:schemeClr val="accent5">
                    <a:lumMod val="75000"/>
                  </a:schemeClr>
                </a:solidFill>
              </a:rPr>
              <a:t>D. İRADE İLE BEYAN ARASINDAKİ UYUMSUZLUKLAR</a:t>
            </a:r>
          </a:p>
          <a:p>
            <a:r>
              <a:rPr lang="tr-TR" b="1" dirty="0" err="1">
                <a:solidFill>
                  <a:schemeClr val="accent5"/>
                </a:solidFill>
              </a:rPr>
              <a:t>bb</a:t>
            </a:r>
            <a:r>
              <a:rPr lang="tr-TR" b="1" dirty="0">
                <a:solidFill>
                  <a:schemeClr val="accent5"/>
                </a:solidFill>
              </a:rPr>
              <a:t>. iki Taraflı Yaratılan Uyumsuzluklar</a:t>
            </a:r>
          </a:p>
          <a:p>
            <a:r>
              <a:rPr lang="tr-TR" sz="2400" b="1" dirty="0">
                <a:solidFill>
                  <a:srgbClr val="7030A0"/>
                </a:solidFill>
              </a:rPr>
              <a:t>-2. İnançlı İşlem Ve Muvazaadan Farkı</a:t>
            </a:r>
          </a:p>
          <a:p>
            <a:r>
              <a:rPr lang="tr-TR" b="1" i="1" dirty="0">
                <a:solidFill>
                  <a:srgbClr val="7030A0"/>
                </a:solidFill>
              </a:rPr>
              <a:t>b.    Muvazaadan Farkı</a:t>
            </a:r>
          </a:p>
          <a:p>
            <a:pPr marL="342900" indent="-342900" algn="just">
              <a:buFont typeface="Arial" panose="020B0604020202020204" pitchFamily="34" charset="0"/>
              <a:buChar char="•"/>
            </a:pPr>
            <a:r>
              <a:rPr lang="tr-TR" dirty="0"/>
              <a:t>İnançlı işlem tarafların irade beyanının karşılıklı ve birbirine uygun olması sebebiyle geçerli bir sözleşmedir. Muvazaa ise geçersizlik yaptırımına tabidir.</a:t>
            </a:r>
          </a:p>
          <a:p>
            <a:pPr marL="342900" indent="-342900" algn="just">
              <a:buFont typeface="Arial" panose="020B0604020202020204" pitchFamily="34" charset="0"/>
              <a:buChar char="•"/>
            </a:pPr>
            <a:r>
              <a:rPr lang="tr-TR" dirty="0"/>
              <a:t>Muvazaada taraflar gerçekte arzu ettikleri fakat gizli tuttukları ya da hiç düşünmedikleri işlem yerine görünürde bir işlem yaparlar.</a:t>
            </a:r>
          </a:p>
          <a:p>
            <a:pPr marL="342900" indent="-342900" algn="just">
              <a:buFont typeface="Arial" panose="020B0604020202020204" pitchFamily="34" charset="0"/>
              <a:buChar char="•"/>
            </a:pPr>
            <a:r>
              <a:rPr lang="tr-TR" dirty="0"/>
              <a:t>İnançlı işlemde taraflar yaptıkları işlemi gerçekte istemektedirler. Ancak muvazaada, görünürdeki işlemi yapma hususunda gerçek iradeleri mevcut değildir.  </a:t>
            </a:r>
          </a:p>
          <a:p>
            <a:pPr marL="342900" indent="-342900" algn="just">
              <a:buFont typeface="Arial" panose="020B0604020202020204" pitchFamily="34" charset="0"/>
              <a:buChar char="•"/>
            </a:pPr>
            <a:r>
              <a:rPr lang="tr-TR" dirty="0"/>
              <a:t>Muvazaada devir anlaşması hem tasarruf hem de taahhüt işlemiyle yapılabilirken, inançlı işlemde devir işlemi sadece tasarruf işlemiyle yapılabilir. </a:t>
            </a:r>
          </a:p>
          <a:p>
            <a:pPr marL="342900" indent="-342900" algn="just">
              <a:buFont typeface="Arial" panose="020B0604020202020204" pitchFamily="34" charset="0"/>
              <a:buChar char="•"/>
            </a:pPr>
            <a:endParaRPr lang="tr-TR" dirty="0"/>
          </a:p>
        </p:txBody>
      </p:sp>
    </p:spTree>
    <p:extLst>
      <p:ext uri="{BB962C8B-B14F-4D97-AF65-F5344CB8AC3E}">
        <p14:creationId xmlns:p14="http://schemas.microsoft.com/office/powerpoint/2010/main" val="2386519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B02324-DAAF-4C6C-8628-40B184B9746A}"/>
              </a:ext>
            </a:extLst>
          </p:cNvPr>
          <p:cNvSpPr>
            <a:spLocks noGrp="1"/>
          </p:cNvSpPr>
          <p:nvPr>
            <p:ph type="title"/>
          </p:nvPr>
        </p:nvSpPr>
        <p:spPr/>
        <p:txBody>
          <a:bodyPr/>
          <a:lstStyle/>
          <a:p>
            <a:br>
              <a:rPr lang="tr-TR" dirty="0"/>
            </a:br>
            <a:r>
              <a:rPr lang="tr-TR" dirty="0"/>
              <a:t>	II. TÜRK BORÇLAR HUKUKUNUN KAYNAKLARI</a:t>
            </a:r>
          </a:p>
        </p:txBody>
      </p:sp>
      <p:sp>
        <p:nvSpPr>
          <p:cNvPr id="4" name="Alt Bilgi Yer Tutucusu 3">
            <a:extLst>
              <a:ext uri="{FF2B5EF4-FFF2-40B4-BE49-F238E27FC236}">
                <a16:creationId xmlns:a16="http://schemas.microsoft.com/office/drawing/2014/main" id="{F00B80E2-803F-48D8-A6EF-D3CCD453FC92}"/>
              </a:ext>
            </a:extLst>
          </p:cNvPr>
          <p:cNvSpPr>
            <a:spLocks noGrp="1"/>
          </p:cNvSpPr>
          <p:nvPr>
            <p:ph type="ftr" sz="quarter" idx="11"/>
          </p:nvPr>
        </p:nvSpPr>
        <p:spPr/>
        <p:txBody>
          <a:bodyPr/>
          <a:lstStyle/>
          <a:p>
            <a:pPr>
              <a:defRPr/>
            </a:pPr>
            <a:endParaRPr lang="tr-TR"/>
          </a:p>
        </p:txBody>
      </p:sp>
      <p:grpSp>
        <p:nvGrpSpPr>
          <p:cNvPr id="5" name="Grup 4">
            <a:extLst>
              <a:ext uri="{FF2B5EF4-FFF2-40B4-BE49-F238E27FC236}">
                <a16:creationId xmlns:a16="http://schemas.microsoft.com/office/drawing/2014/main" id="{D7CE1BFC-F371-487F-82A3-B5C7AC7A3DF0}"/>
              </a:ext>
            </a:extLst>
          </p:cNvPr>
          <p:cNvGrpSpPr/>
          <p:nvPr/>
        </p:nvGrpSpPr>
        <p:grpSpPr>
          <a:xfrm>
            <a:off x="531627" y="1275908"/>
            <a:ext cx="7485321" cy="4210492"/>
            <a:chOff x="1363630" y="6108343"/>
            <a:chExt cx="3907452" cy="2442157"/>
          </a:xfrm>
        </p:grpSpPr>
        <p:sp>
          <p:nvSpPr>
            <p:cNvPr id="6" name="Dikdörtgen: Köşeleri Yuvarlatılmış 5">
              <a:extLst>
                <a:ext uri="{FF2B5EF4-FFF2-40B4-BE49-F238E27FC236}">
                  <a16:creationId xmlns:a16="http://schemas.microsoft.com/office/drawing/2014/main" id="{60B4D7D6-8FF9-4A8C-98B1-6F73FADE42B4}"/>
                </a:ext>
              </a:extLst>
            </p:cNvPr>
            <p:cNvSpPr/>
            <p:nvPr/>
          </p:nvSpPr>
          <p:spPr>
            <a:xfrm>
              <a:off x="1363630" y="6108343"/>
              <a:ext cx="3907452" cy="2442157"/>
            </a:xfrm>
            <a:prstGeom prst="roundRect">
              <a:avLst>
                <a:gd name="adj" fmla="val 10000"/>
              </a:avLst>
            </a:prstGeom>
          </p:spPr>
          <p:style>
            <a:lnRef idx="3">
              <a:schemeClr val="lt1"/>
            </a:lnRef>
            <a:fillRef idx="1">
              <a:schemeClr val="accent1"/>
            </a:fillRef>
            <a:effectRef idx="1">
              <a:schemeClr val="accent1"/>
            </a:effectRef>
            <a:fontRef idx="minor">
              <a:schemeClr val="lt1"/>
            </a:fontRef>
          </p:style>
        </p:sp>
        <p:sp>
          <p:nvSpPr>
            <p:cNvPr id="7" name="Dikdörtgen: Köşeleri Yuvarlatılmış 4">
              <a:extLst>
                <a:ext uri="{FF2B5EF4-FFF2-40B4-BE49-F238E27FC236}">
                  <a16:creationId xmlns:a16="http://schemas.microsoft.com/office/drawing/2014/main" id="{60B4FC7B-561D-4885-A7D9-0165A23078C0}"/>
                </a:ext>
              </a:extLst>
            </p:cNvPr>
            <p:cNvSpPr txBox="1"/>
            <p:nvPr/>
          </p:nvSpPr>
          <p:spPr>
            <a:xfrm>
              <a:off x="1435158" y="6179871"/>
              <a:ext cx="3764396" cy="229910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43815" tIns="29210" rIns="43815" bIns="29210" numCol="1" spcCol="1270" anchor="t" anchorCtr="0">
              <a:noAutofit/>
            </a:bodyPr>
            <a:lstStyle/>
            <a:p>
              <a:pPr marL="0" lvl="0" indent="0" algn="l" defTabSz="1022350">
                <a:lnSpc>
                  <a:spcPct val="90000"/>
                </a:lnSpc>
                <a:spcBef>
                  <a:spcPct val="0"/>
                </a:spcBef>
                <a:spcAft>
                  <a:spcPct val="35000"/>
                </a:spcAft>
                <a:buNone/>
              </a:pPr>
              <a:r>
                <a:rPr lang="tr-TR" sz="3600" kern="1200" dirty="0"/>
                <a:t>Yazılı Olmayan Kaynaklar (Yardımcı Kaynaklar)</a:t>
              </a:r>
            </a:p>
            <a:p>
              <a:pPr marL="171450" lvl="1" indent="-171450" algn="l" defTabSz="800100">
                <a:lnSpc>
                  <a:spcPct val="90000"/>
                </a:lnSpc>
                <a:spcBef>
                  <a:spcPct val="0"/>
                </a:spcBef>
                <a:spcAft>
                  <a:spcPct val="15000"/>
                </a:spcAft>
                <a:buChar char="•"/>
              </a:pPr>
              <a:r>
                <a:rPr lang="tr-TR" sz="3600" kern="1200" dirty="0"/>
                <a:t>Örf ve Adet Hukuku</a:t>
              </a:r>
            </a:p>
            <a:p>
              <a:pPr marL="171450" lvl="1" indent="-171450" algn="l" defTabSz="800100">
                <a:lnSpc>
                  <a:spcPct val="90000"/>
                </a:lnSpc>
                <a:spcBef>
                  <a:spcPct val="0"/>
                </a:spcBef>
                <a:spcAft>
                  <a:spcPct val="15000"/>
                </a:spcAft>
                <a:buChar char="•"/>
              </a:pPr>
              <a:r>
                <a:rPr lang="tr-TR" sz="3600" kern="1200" dirty="0"/>
                <a:t>Yargıtay Kararları</a:t>
              </a:r>
            </a:p>
            <a:p>
              <a:pPr marL="171450" lvl="1" indent="-171450" algn="l" defTabSz="800100">
                <a:lnSpc>
                  <a:spcPct val="90000"/>
                </a:lnSpc>
                <a:spcBef>
                  <a:spcPct val="0"/>
                </a:spcBef>
                <a:spcAft>
                  <a:spcPct val="15000"/>
                </a:spcAft>
                <a:buChar char="•"/>
              </a:pPr>
              <a:r>
                <a:rPr lang="tr-TR" sz="3600" kern="1200" dirty="0"/>
                <a:t>Bilimsel Görüşler</a:t>
              </a:r>
            </a:p>
            <a:p>
              <a:pPr marL="171450" lvl="1" indent="-171450" algn="l" defTabSz="800100">
                <a:lnSpc>
                  <a:spcPct val="90000"/>
                </a:lnSpc>
                <a:spcBef>
                  <a:spcPct val="0"/>
                </a:spcBef>
                <a:spcAft>
                  <a:spcPct val="15000"/>
                </a:spcAft>
                <a:buChar char="•"/>
              </a:pPr>
              <a:r>
                <a:rPr lang="tr-TR" sz="3600" kern="1200" dirty="0"/>
                <a:t>Hakimin Hukuk Yaratma Yetkisi</a:t>
              </a:r>
            </a:p>
          </p:txBody>
        </p:sp>
      </p:grpSp>
    </p:spTree>
    <p:extLst>
      <p:ext uri="{BB962C8B-B14F-4D97-AF65-F5344CB8AC3E}">
        <p14:creationId xmlns:p14="http://schemas.microsoft.com/office/powerpoint/2010/main" val="2750222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D. İRADE İLE BEYAN ARASINDAKİ UYUMSUZLUKLAR</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65158" y="916315"/>
            <a:ext cx="8431619" cy="5262979"/>
          </a:xfrm>
          <a:prstGeom prst="rect">
            <a:avLst/>
          </a:prstGeom>
        </p:spPr>
        <p:txBody>
          <a:bodyPr wrap="square">
            <a:spAutoFit/>
          </a:bodyPr>
          <a:lstStyle/>
          <a:p>
            <a:endParaRPr lang="tr-TR" sz="2400" b="1" dirty="0">
              <a:solidFill>
                <a:schemeClr val="accent5">
                  <a:lumMod val="75000"/>
                </a:schemeClr>
              </a:solidFill>
            </a:endParaRPr>
          </a:p>
          <a:p>
            <a:r>
              <a:rPr lang="tr-TR" sz="2400" b="1" dirty="0">
                <a:solidFill>
                  <a:schemeClr val="accent5">
                    <a:lumMod val="75000"/>
                  </a:schemeClr>
                </a:solidFill>
              </a:rPr>
              <a:t>D. İRADE İLE BEYAN ARASINDAKİ UYUMSUZLUKLAR</a:t>
            </a:r>
          </a:p>
          <a:p>
            <a:r>
              <a:rPr lang="tr-TR" sz="2400" b="1" dirty="0">
                <a:solidFill>
                  <a:schemeClr val="accent5"/>
                </a:solidFill>
              </a:rPr>
              <a:t>b. </a:t>
            </a:r>
            <a:r>
              <a:rPr lang="tr-TR" sz="2400" dirty="0">
                <a:solidFill>
                  <a:schemeClr val="accent5"/>
                </a:solidFill>
              </a:rPr>
              <a:t>İrade İle Beyan Arasında Bilmeden Veya İstemeden Yaratılan Uyumsuzluk</a:t>
            </a:r>
          </a:p>
          <a:p>
            <a:r>
              <a:rPr lang="tr-TR" b="1" dirty="0" err="1">
                <a:solidFill>
                  <a:schemeClr val="accent5"/>
                </a:solidFill>
              </a:rPr>
              <a:t>aa</a:t>
            </a:r>
            <a:r>
              <a:rPr lang="tr-TR" b="1" dirty="0">
                <a:solidFill>
                  <a:schemeClr val="accent5"/>
                </a:solidFill>
              </a:rPr>
              <a:t>. Yanılma (TBK 30-35)</a:t>
            </a:r>
          </a:p>
          <a:p>
            <a:pPr marL="285750" indent="-285750" algn="just">
              <a:buFont typeface="Arial" panose="020B0604020202020204" pitchFamily="34" charset="0"/>
              <a:buChar char="•"/>
            </a:pPr>
            <a:r>
              <a:rPr lang="tr-TR" dirty="0"/>
              <a:t>Bir sözleşme yapılırken taraflardan biri, belli bir durum hakkında gerçekle bağdaşmayan yanlış bir düşünce ya da bilgisizliği nedeniyle işlem iradesinin oluşumunda yanlışlığa düşmüş ve bu sebeplerle iradesiyle beyanı arasında uygunsuzluk oluşmuşsa hataya düşmüştür.</a:t>
            </a:r>
          </a:p>
          <a:p>
            <a:pPr marL="285750" indent="-285750" algn="just">
              <a:buFont typeface="Arial" panose="020B0604020202020204" pitchFamily="34" charset="0"/>
              <a:buChar char="•"/>
            </a:pPr>
            <a:r>
              <a:rPr lang="tr-TR" dirty="0"/>
              <a:t>TBK m. 30 hükmü; “Sözleşme kurulurken esaslı yanılmaya düşen taraf, sözleşme ile bağlı olmaz.” şeklinde düzenlenmiştir.</a:t>
            </a:r>
          </a:p>
          <a:p>
            <a:pPr marL="285750" indent="-285750" algn="just">
              <a:buFont typeface="Arial" panose="020B0604020202020204" pitchFamily="34" charset="0"/>
              <a:buChar char="•"/>
            </a:pPr>
            <a:r>
              <a:rPr lang="tr-TR" dirty="0"/>
              <a:t>Esaslı hata kanunda tanımlanmamış olmakla birlikte TBK m. 31 ve 32 hükümlerinde çeşitleri üzerinde durulmuştur. TBK m. 31 hükmünde beş adet beyan yanılması hali sayılmışken TBK m. 32 hükmünde esaslı </a:t>
            </a:r>
            <a:r>
              <a:rPr lang="tr-TR" dirty="0" err="1"/>
              <a:t>saikte</a:t>
            </a:r>
            <a:r>
              <a:rPr lang="tr-TR" dirty="0"/>
              <a:t> yanılma, başka bir ifadeyle temel hatası düzenlenmiştir.</a:t>
            </a:r>
          </a:p>
          <a:p>
            <a:pPr marL="285750" indent="-285750" algn="just">
              <a:buFont typeface="Arial" panose="020B0604020202020204" pitchFamily="34" charset="0"/>
              <a:buChar char="•"/>
            </a:pPr>
            <a:endParaRPr lang="tr-TR" b="1" dirty="0"/>
          </a:p>
          <a:p>
            <a:endParaRPr lang="tr-TR" sz="2400" dirty="0"/>
          </a:p>
        </p:txBody>
      </p:sp>
    </p:spTree>
    <p:extLst>
      <p:ext uri="{BB962C8B-B14F-4D97-AF65-F5344CB8AC3E}">
        <p14:creationId xmlns:p14="http://schemas.microsoft.com/office/powerpoint/2010/main" val="40752322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D. İRADE İLE BEYAN ARASINDAKİ UYUMSUZLUKLAR</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65158" y="916315"/>
            <a:ext cx="8431619" cy="4708981"/>
          </a:xfrm>
          <a:prstGeom prst="rect">
            <a:avLst/>
          </a:prstGeom>
        </p:spPr>
        <p:txBody>
          <a:bodyPr wrap="square">
            <a:spAutoFit/>
          </a:bodyPr>
          <a:lstStyle/>
          <a:p>
            <a:endParaRPr lang="tr-TR" sz="2400" b="1" dirty="0">
              <a:solidFill>
                <a:schemeClr val="accent5">
                  <a:lumMod val="75000"/>
                </a:schemeClr>
              </a:solidFill>
            </a:endParaRPr>
          </a:p>
          <a:p>
            <a:r>
              <a:rPr lang="tr-TR" sz="2400" b="1" dirty="0">
                <a:solidFill>
                  <a:schemeClr val="accent5">
                    <a:lumMod val="75000"/>
                  </a:schemeClr>
                </a:solidFill>
              </a:rPr>
              <a:t>D. İRADE İLE BEYAN ARASINDAKİ UYUMSUZLUKLAR</a:t>
            </a:r>
          </a:p>
          <a:p>
            <a:r>
              <a:rPr lang="tr-TR" sz="2400" b="1" dirty="0">
                <a:solidFill>
                  <a:schemeClr val="accent5"/>
                </a:solidFill>
              </a:rPr>
              <a:t>b. </a:t>
            </a:r>
            <a:r>
              <a:rPr lang="tr-TR" sz="2400" dirty="0">
                <a:solidFill>
                  <a:schemeClr val="accent5"/>
                </a:solidFill>
              </a:rPr>
              <a:t>İrade İle Beyan Arasında Bilmeden Veya İstemeden Yaratılan Uyumsuzluk</a:t>
            </a:r>
          </a:p>
          <a:p>
            <a:r>
              <a:rPr lang="tr-TR" b="1" dirty="0" err="1">
                <a:solidFill>
                  <a:schemeClr val="accent5"/>
                </a:solidFill>
              </a:rPr>
              <a:t>bb</a:t>
            </a:r>
            <a:r>
              <a:rPr lang="tr-TR" b="1" dirty="0">
                <a:solidFill>
                  <a:schemeClr val="accent5"/>
                </a:solidFill>
              </a:rPr>
              <a:t>. Aldatma (TBK 36)</a:t>
            </a:r>
          </a:p>
          <a:p>
            <a:pPr marL="285750" indent="-285750" algn="just">
              <a:buFont typeface="Arial" panose="020B0604020202020204" pitchFamily="34" charset="0"/>
              <a:buChar char="•"/>
            </a:pPr>
            <a:r>
              <a:rPr lang="tr-TR" dirty="0"/>
              <a:t>TBK m. 36/I hükmünde; “Taraflardan biri, diğerinin aldatması sonucu bir sözleşme yapmışsa, yanılması esaslı olmasa bile, sözleşmeyle bağlı değildir.” şeklinde düzenlenmiştir.</a:t>
            </a:r>
          </a:p>
          <a:p>
            <a:pPr marL="285750" indent="-285750" algn="just">
              <a:buFont typeface="Arial" panose="020B0604020202020204" pitchFamily="34" charset="0"/>
              <a:buChar char="•"/>
            </a:pPr>
            <a:r>
              <a:rPr lang="tr-TR" dirty="0"/>
              <a:t>Aldatmadan kaynaklanan hallerde Kanun koyucu bu durumun esaslı olup olmamasına bakmaksızın hileyi iptal sebebi saymıştır.</a:t>
            </a:r>
          </a:p>
          <a:p>
            <a:pPr marL="285750" indent="-285750" algn="just">
              <a:buFont typeface="Arial" panose="020B0604020202020204" pitchFamily="34" charset="0"/>
              <a:buChar char="•"/>
            </a:pPr>
            <a:r>
              <a:rPr lang="tr-TR" dirty="0"/>
              <a:t>Üçüncü bir kişinin aldatması sonucu bir sözleşme yapan taraf, sözleşmenin yapıldığı sırada karşı tarafın aldatmayı bilmesi veya bilecek durumda olması hâlinde, sözleşmeyle bağlı değildir.</a:t>
            </a:r>
          </a:p>
          <a:p>
            <a:pPr marL="285750" indent="-285750" algn="just">
              <a:buFont typeface="Arial" panose="020B0604020202020204" pitchFamily="34" charset="0"/>
              <a:buChar char="•"/>
            </a:pPr>
            <a:endParaRPr lang="tr-TR" b="1" dirty="0"/>
          </a:p>
          <a:p>
            <a:endParaRPr lang="tr-TR" sz="2400" dirty="0"/>
          </a:p>
        </p:txBody>
      </p:sp>
    </p:spTree>
    <p:extLst>
      <p:ext uri="{BB962C8B-B14F-4D97-AF65-F5344CB8AC3E}">
        <p14:creationId xmlns:p14="http://schemas.microsoft.com/office/powerpoint/2010/main" val="2167793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D. İRADE İLE BEYAN ARASINDAKİ UYUMSUZLUKLAR</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65158" y="916315"/>
            <a:ext cx="8431619" cy="5262979"/>
          </a:xfrm>
          <a:prstGeom prst="rect">
            <a:avLst/>
          </a:prstGeom>
        </p:spPr>
        <p:txBody>
          <a:bodyPr wrap="square">
            <a:spAutoFit/>
          </a:bodyPr>
          <a:lstStyle/>
          <a:p>
            <a:endParaRPr lang="tr-TR" sz="2400" b="1" dirty="0">
              <a:solidFill>
                <a:schemeClr val="accent5">
                  <a:lumMod val="75000"/>
                </a:schemeClr>
              </a:solidFill>
            </a:endParaRPr>
          </a:p>
          <a:p>
            <a:r>
              <a:rPr lang="tr-TR" sz="2400" b="1" dirty="0">
                <a:solidFill>
                  <a:schemeClr val="accent5">
                    <a:lumMod val="75000"/>
                  </a:schemeClr>
                </a:solidFill>
              </a:rPr>
              <a:t>D. İRADE İLE BEYAN ARASINDAKİ UYUMSUZLUKLAR</a:t>
            </a:r>
          </a:p>
          <a:p>
            <a:r>
              <a:rPr lang="tr-TR" sz="2400" b="1" dirty="0">
                <a:solidFill>
                  <a:schemeClr val="accent5"/>
                </a:solidFill>
              </a:rPr>
              <a:t>b. </a:t>
            </a:r>
            <a:r>
              <a:rPr lang="tr-TR" sz="2400" dirty="0">
                <a:solidFill>
                  <a:schemeClr val="accent5"/>
                </a:solidFill>
              </a:rPr>
              <a:t>İrade İle Beyan Arasında Bilmeden Veya İstemeden Yaratılan Uyumsuzluk</a:t>
            </a:r>
          </a:p>
          <a:p>
            <a:r>
              <a:rPr lang="tr-TR" b="1" dirty="0">
                <a:solidFill>
                  <a:schemeClr val="accent5"/>
                </a:solidFill>
              </a:rPr>
              <a:t>cc.  Korkutma (TBK 37-38)</a:t>
            </a:r>
          </a:p>
          <a:p>
            <a:pPr marL="285750" indent="-285750" algn="just">
              <a:buFont typeface="Arial" panose="020B0604020202020204" pitchFamily="34" charset="0"/>
              <a:buChar char="•"/>
            </a:pPr>
            <a:r>
              <a:rPr lang="tr-TR" dirty="0"/>
              <a:t>Taraflardan biri, diğerinin veya üçüncü bir kişinin korkutması sonucu bir sözleşme yapmışsa, sözleşmeyle bağlı değildir. Korkutan bir üçüncü kişi olup da diğer taraf korkutmayı bilmiyorsa veya bilecek durumda değilse, sözleşmeyle bağlı kalmak istemeyen korkutulan, hakkaniyet gerektiriyorsa, diğer tarafa tazminat ödemekle yükümlüdür.</a:t>
            </a:r>
          </a:p>
          <a:p>
            <a:pPr marL="285750" indent="-285750" algn="just">
              <a:buFont typeface="Arial" panose="020B0604020202020204" pitchFamily="34" charset="0"/>
              <a:buChar char="•"/>
            </a:pPr>
            <a:r>
              <a:rPr lang="tr-TR" dirty="0"/>
              <a:t>Korkutulan, içinde bulunduğu durum bakımından kendisinin veya yakınlarından birinin kişilik haklarına ya da malvarlığına yönelik ağır ve yakın bir zarar tehlikesinin doğduğuna inanmakta haklı ise, korkutma gerçekleşmiş sayılır. Bir hakkın veya kanundan doğan bir yetkinin kullanılacağı korkutmasıyla sözleşme yapıldığında, bu hakkı veya yetkiyi kullanacağını açıklayanın, diğer tarafın zor durumda kalmasından aşırı bir menfaat sağlamış olması hâlinde, korkutmanın varlığı kabul edilir.</a:t>
            </a:r>
            <a:endParaRPr lang="tr-TR" b="1" dirty="0"/>
          </a:p>
          <a:p>
            <a:endParaRPr lang="tr-TR" sz="2400" dirty="0"/>
          </a:p>
        </p:txBody>
      </p:sp>
    </p:spTree>
    <p:extLst>
      <p:ext uri="{BB962C8B-B14F-4D97-AF65-F5344CB8AC3E}">
        <p14:creationId xmlns:p14="http://schemas.microsoft.com/office/powerpoint/2010/main" val="7567625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D. İRADE İLE BEYAN ARASINDAKİ UYUMSUZLUKLAR</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65158" y="916315"/>
            <a:ext cx="8431619" cy="5909310"/>
          </a:xfrm>
          <a:prstGeom prst="rect">
            <a:avLst/>
          </a:prstGeom>
        </p:spPr>
        <p:txBody>
          <a:bodyPr wrap="square">
            <a:spAutoFit/>
          </a:bodyPr>
          <a:lstStyle/>
          <a:p>
            <a:endParaRPr lang="tr-TR" sz="2400" b="1" dirty="0">
              <a:solidFill>
                <a:schemeClr val="accent5">
                  <a:lumMod val="75000"/>
                </a:schemeClr>
              </a:solidFill>
            </a:endParaRPr>
          </a:p>
          <a:p>
            <a:r>
              <a:rPr lang="tr-TR" sz="2400" b="1" dirty="0">
                <a:solidFill>
                  <a:schemeClr val="accent5">
                    <a:lumMod val="75000"/>
                  </a:schemeClr>
                </a:solidFill>
              </a:rPr>
              <a:t>E. İRADE BOZUKLUKLARININ GİDERİLMESİ</a:t>
            </a:r>
          </a:p>
          <a:p>
            <a:pPr marL="285750" indent="-285750" algn="just">
              <a:buFont typeface="Arial" panose="020B0604020202020204" pitchFamily="34" charset="0"/>
              <a:buChar char="•"/>
            </a:pPr>
            <a:r>
              <a:rPr lang="tr-TR" dirty="0"/>
              <a:t>Yanılma veya aldatma sebebiyle ya da korkutulma sonucunda sözleşme yapan taraf, yanılma veya aldatmayı öğrendiği ya da korkutmanın etkisinin ortadan kalktığı andan başlayarak bir yıl içinde sözleşme ile bağlı olmadığını bildirmez veya verdiği şeyi geri istemezse, sözleşmeyi onamış sayılır. </a:t>
            </a:r>
          </a:p>
          <a:p>
            <a:pPr marL="285750" indent="-285750" algn="just">
              <a:buFont typeface="Arial" panose="020B0604020202020204" pitchFamily="34" charset="0"/>
              <a:buChar char="•"/>
            </a:pPr>
            <a:r>
              <a:rPr lang="tr-TR" dirty="0"/>
              <a:t>İrade bozukluğu hâllerine bağlanan müeyyide, iptal hakkıdır. Zira hata, hile, korkutma gibi irade bozukluklarında işlem iradesi ile beyan iradesi uyumludur. Bu uyumlu iradeyle muhatap ve karşı tarafın iradesi de uyum içinde olduğu için sözleşme bu durumlarda geçerli olarak kurulmuştur. Ancak burada </a:t>
            </a:r>
            <a:r>
              <a:rPr lang="tr-TR" b="1" dirty="0"/>
              <a:t>“askıda geçerlilik” </a:t>
            </a:r>
            <a:r>
              <a:rPr lang="tr-TR" dirty="0"/>
              <a:t>hâli söz konusu olup iptal hakkı olan kişi ya bu sözleşmeyi onayarak tamamen geçerli hale getirip, başka bir ifadeyle askı kısmını ortadan kaldırabilir ya da geçmişe dönük olarak, kısaca bozucu yenilik doğuran hakkını kullanarak geçersiz hale getirebilir.</a:t>
            </a:r>
          </a:p>
          <a:p>
            <a:pPr marL="285750" indent="-285750" algn="just">
              <a:buFont typeface="Arial" panose="020B0604020202020204" pitchFamily="34" charset="0"/>
              <a:buChar char="•"/>
            </a:pPr>
            <a:r>
              <a:rPr lang="tr-TR" dirty="0"/>
              <a:t>İptal hakkı, şarta bağlanamayacağı gibi bu hak kötüye de kullanılamaz. Aynı zamanda bu haktan dönülemez. İptal hakkı herhangi bir şekle bağlı olmaksızın, bir yıl içinde tek taraflı, varması gerekli açık ya da örtülü irade beyanı ile kullanılır. Bu beyan bir yıl dolmadan karşı tarafın hâkimiyet alanına ulaşmalıdır.  </a:t>
            </a:r>
          </a:p>
          <a:p>
            <a:pPr marL="285750" indent="-285750" algn="just">
              <a:buFont typeface="Arial" panose="020B0604020202020204" pitchFamily="34" charset="0"/>
              <a:buChar char="•"/>
            </a:pPr>
            <a:r>
              <a:rPr lang="tr-TR" dirty="0"/>
              <a:t> </a:t>
            </a:r>
          </a:p>
          <a:p>
            <a:pPr marL="285750" indent="-285750" algn="just">
              <a:buFont typeface="Arial" panose="020B0604020202020204" pitchFamily="34" charset="0"/>
              <a:buChar char="•"/>
            </a:pPr>
            <a:endParaRPr lang="tr-TR" dirty="0"/>
          </a:p>
          <a:p>
            <a:endParaRPr lang="tr-TR" sz="2400" dirty="0"/>
          </a:p>
        </p:txBody>
      </p:sp>
    </p:spTree>
    <p:extLst>
      <p:ext uri="{BB962C8B-B14F-4D97-AF65-F5344CB8AC3E}">
        <p14:creationId xmlns:p14="http://schemas.microsoft.com/office/powerpoint/2010/main" val="8792579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D. İRADE İLE BEYAN ARASINDAKİ UYUMSUZLUKLAR</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65158" y="916315"/>
            <a:ext cx="8431619" cy="4247317"/>
          </a:xfrm>
          <a:prstGeom prst="rect">
            <a:avLst/>
          </a:prstGeom>
        </p:spPr>
        <p:txBody>
          <a:bodyPr wrap="square">
            <a:spAutoFit/>
          </a:bodyPr>
          <a:lstStyle/>
          <a:p>
            <a:endParaRPr lang="tr-TR" sz="2400" b="1" dirty="0">
              <a:solidFill>
                <a:schemeClr val="accent5">
                  <a:lumMod val="75000"/>
                </a:schemeClr>
              </a:solidFill>
            </a:endParaRPr>
          </a:p>
          <a:p>
            <a:r>
              <a:rPr lang="tr-TR" sz="2400" b="1" dirty="0">
                <a:solidFill>
                  <a:schemeClr val="accent5">
                    <a:lumMod val="75000"/>
                  </a:schemeClr>
                </a:solidFill>
              </a:rPr>
              <a:t>F. GABİN (AŞIRI YARARLANMA)</a:t>
            </a:r>
          </a:p>
          <a:p>
            <a:pPr marL="285750" indent="-285750" algn="just">
              <a:buFont typeface="Arial" panose="020B0604020202020204" pitchFamily="34" charset="0"/>
              <a:buChar char="•"/>
            </a:pPr>
            <a:r>
              <a:rPr lang="tr-TR" dirty="0"/>
              <a:t>Bir sözleşmede </a:t>
            </a:r>
            <a:r>
              <a:rPr lang="tr-TR" b="1" dirty="0"/>
              <a:t>karşılıklı edimler arasında açık bir oransızlık varsa </a:t>
            </a:r>
            <a:r>
              <a:rPr lang="tr-TR" dirty="0"/>
              <a:t>ve bu oransızlık, zarar görenin </a:t>
            </a:r>
            <a:r>
              <a:rPr lang="tr-TR" b="1" dirty="0"/>
              <a:t>zor durumda kalmasından veya düşüncesizliğinden ya da deneyimsizliğinden yararlanılmak suretiyle gerçekleştirildiği </a:t>
            </a:r>
            <a:r>
              <a:rPr lang="tr-TR" dirty="0"/>
              <a:t>takdirde gabin oluşur. Gabin hâlinde, zayıf konumda olan tarafın iradesi oluşum anında sakatlanmaktadır. </a:t>
            </a:r>
          </a:p>
          <a:p>
            <a:pPr marL="285750" indent="-285750" algn="just">
              <a:buFont typeface="Arial" panose="020B0604020202020204" pitchFamily="34" charset="0"/>
              <a:buChar char="•"/>
            </a:pPr>
            <a:r>
              <a:rPr lang="tr-TR" dirty="0"/>
              <a:t>Bir sözleşmede aşırı yararlanma söz konusu ise zarar gören, durumun özelliğine göre ya sözleşme ile bağlı olmadığını diğer tarafa bildirerek ediminin geri verilmesini ya da sözleşmeye bağlı kalarak edimler arasındaki oransızlığın giderilmesini isteyebilir.  </a:t>
            </a:r>
          </a:p>
          <a:p>
            <a:pPr marL="285750" indent="-285750" algn="just">
              <a:buFont typeface="Arial" panose="020B0604020202020204" pitchFamily="34" charset="0"/>
              <a:buChar char="•"/>
            </a:pPr>
            <a:r>
              <a:rPr lang="tr-TR" dirty="0"/>
              <a:t>Zarar gören bu hakkını, düşüncesizlik veya deneyimsizliğini öğrendiği; zor durumda kalmada ise, bu durumun ortadan kalktığı tarihten başlayarak 1 yıl ve her hâlde sözleşmenin kurulduğu tarihten başlayarak 5 yıl içinde kullanabilir</a:t>
            </a:r>
          </a:p>
          <a:p>
            <a:pPr marL="285750" indent="-285750" algn="just">
              <a:buFont typeface="Arial" panose="020B0604020202020204" pitchFamily="34" charset="0"/>
              <a:buChar char="•"/>
            </a:pPr>
            <a:endParaRPr lang="tr-TR" dirty="0"/>
          </a:p>
          <a:p>
            <a:endParaRPr lang="tr-TR" sz="2400" dirty="0"/>
          </a:p>
        </p:txBody>
      </p:sp>
    </p:spTree>
    <p:extLst>
      <p:ext uri="{BB962C8B-B14F-4D97-AF65-F5344CB8AC3E}">
        <p14:creationId xmlns:p14="http://schemas.microsoft.com/office/powerpoint/2010/main" val="40415944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0" y="1453499"/>
            <a:ext cx="9144000" cy="3404009"/>
          </a:xfrm>
          <a:prstGeom prst="rect">
            <a:avLst/>
          </a:prstGeom>
        </p:spPr>
        <p:txBody>
          <a:bodyPr wrap="square">
            <a:spAutoFit/>
          </a:bodyPr>
          <a:lstStyle/>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	</a:t>
            </a: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7. HAFTA</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II. HAKSIZ FİİLLERDEN DOĞAN BORÇ İLİŞKİLERİ</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A. KUSUR SORUMLULUĞU VE SORUMLULUĞUN ŞARTLARI</a:t>
            </a:r>
          </a:p>
          <a:p>
            <a:pPr marL="0" lvl="1" algn="just">
              <a:spcBef>
                <a:spcPct val="20000"/>
              </a:spcBef>
              <a:buClr>
                <a:schemeClr val="accent1"/>
              </a:buClr>
            </a:pPr>
            <a:endParaRPr lang="tr-TR" sz="2400" b="1" dirty="0">
              <a:solidFill>
                <a:srgbClr val="C00000"/>
              </a:solidFill>
              <a:latin typeface="Arial" panose="020B0604020202020204" pitchFamily="34" charset="0"/>
              <a:cs typeface="Arial" panose="020B0604020202020204" pitchFamily="34" charset="0"/>
            </a:endParaRPr>
          </a:p>
          <a:p>
            <a:pPr marL="0" lvl="1" algn="just">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9444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A. KUSUR SORUMLULUĞU VE SORUMLULUĞUN ŞARTLARI</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65158" y="916315"/>
            <a:ext cx="8431619" cy="4524315"/>
          </a:xfrm>
          <a:prstGeom prst="rect">
            <a:avLst/>
          </a:prstGeom>
        </p:spPr>
        <p:txBody>
          <a:bodyPr wrap="square">
            <a:spAutoFit/>
          </a:bodyPr>
          <a:lstStyle/>
          <a:p>
            <a:endParaRPr lang="tr-TR" sz="2400" b="1" dirty="0">
              <a:solidFill>
                <a:schemeClr val="accent5">
                  <a:lumMod val="75000"/>
                </a:schemeClr>
              </a:solidFill>
            </a:endParaRPr>
          </a:p>
          <a:p>
            <a:pPr marL="457200" indent="-457200">
              <a:buAutoNum type="alphaUcPeriod"/>
            </a:pPr>
            <a:r>
              <a:rPr lang="tr-TR" sz="2400" b="1" dirty="0">
                <a:solidFill>
                  <a:schemeClr val="accent5">
                    <a:lumMod val="75000"/>
                  </a:schemeClr>
                </a:solidFill>
              </a:rPr>
              <a:t>KUSUR SORUMLULUĞU VE SORUMLULUĞUN ŞARTLARI</a:t>
            </a:r>
          </a:p>
          <a:p>
            <a:pPr marL="457200" indent="-457200">
              <a:buAutoNum type="alphaLcPeriod"/>
            </a:pPr>
            <a:r>
              <a:rPr lang="tr-TR" sz="2400" b="1" dirty="0">
                <a:solidFill>
                  <a:schemeClr val="accent5">
                    <a:lumMod val="75000"/>
                  </a:schemeClr>
                </a:solidFill>
              </a:rPr>
              <a:t>Kusur Sorumluluğu</a:t>
            </a:r>
          </a:p>
          <a:p>
            <a:pPr marL="285750" indent="-285750" algn="just" fontAlgn="base">
              <a:buFont typeface="Arial" panose="020B0604020202020204" pitchFamily="34" charset="0"/>
              <a:buChar char="•"/>
            </a:pPr>
            <a:r>
              <a:rPr lang="tr-TR" dirty="0"/>
              <a:t>Türk Borçlar kanunun 49. maddesine göre, hukuka aykırı bir fiille başkasına zarar veren kimse bu zararı tazmine mecburdur. Böylece haksız filden sorumluluk, tazminat borcunun kaynağını oluşturmaktadır. Daha önce yüklenilmiş bir borca aykırı davranıştan doğan sorumluluktan farklı olarak, haksız fiil sorumluluğunda genel davranış kurallarına aykırılık söz konusu olmaktadır.</a:t>
            </a:r>
          </a:p>
          <a:p>
            <a:pPr marL="285750" indent="-285750" algn="just" fontAlgn="base">
              <a:buFont typeface="Arial" panose="020B0604020202020204" pitchFamily="34" charset="0"/>
              <a:buChar char="•"/>
            </a:pPr>
            <a:r>
              <a:rPr lang="tr-TR" dirty="0"/>
              <a:t>Haksız fiillerde kusur sorumluluğu esastır fakat kusursuz sorumluluk halleri de mevcuttur. Ancak bunun için söz konusu fiilin herhangi bir kanunda kusursuz sorumluluk hallerinden olduğu belirtilmelidir.</a:t>
            </a:r>
          </a:p>
          <a:p>
            <a:pPr marL="285750" indent="-285750" fontAlgn="base">
              <a:buFont typeface="Arial" panose="020B0604020202020204" pitchFamily="34" charset="0"/>
              <a:buChar char="•"/>
            </a:pPr>
            <a:r>
              <a:rPr lang="tr-TR" dirty="0"/>
              <a:t>Türk Borçlar Kanununun 49. maddesindeki esas göz önünde tutulursa, kusura dayanan haksız fiil sorumluluğunun şartları 4 grupta toplanabilir. —Hukuka aykırı bir fiil —Bu fiille bir şahsa verilen zarar —Bu fiille zarar arasında uygun illiyet bağı ve —Failin kusurlu olması.</a:t>
            </a:r>
          </a:p>
        </p:txBody>
      </p:sp>
    </p:spTree>
    <p:extLst>
      <p:ext uri="{BB962C8B-B14F-4D97-AF65-F5344CB8AC3E}">
        <p14:creationId xmlns:p14="http://schemas.microsoft.com/office/powerpoint/2010/main" val="12994794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A. KUSUR SORUMLULUĞU VE SORUMLULUĞUN ŞARTLARI</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65158" y="916315"/>
            <a:ext cx="8431619" cy="4801314"/>
          </a:xfrm>
          <a:prstGeom prst="rect">
            <a:avLst/>
          </a:prstGeom>
        </p:spPr>
        <p:txBody>
          <a:bodyPr wrap="square">
            <a:spAutoFit/>
          </a:bodyPr>
          <a:lstStyle/>
          <a:p>
            <a:endParaRPr lang="tr-TR" sz="2400" b="1" dirty="0">
              <a:solidFill>
                <a:schemeClr val="accent5">
                  <a:lumMod val="75000"/>
                </a:schemeClr>
              </a:solidFill>
            </a:endParaRPr>
          </a:p>
          <a:p>
            <a:pPr marL="457200" indent="-457200">
              <a:buAutoNum type="alphaUcPeriod"/>
            </a:pPr>
            <a:r>
              <a:rPr lang="tr-TR" sz="2400" b="1" dirty="0">
                <a:solidFill>
                  <a:schemeClr val="accent5">
                    <a:lumMod val="75000"/>
                  </a:schemeClr>
                </a:solidFill>
              </a:rPr>
              <a:t>KUSUR SORUMLULUĞU VE SORUMLULUĞUN ŞARTLARI</a:t>
            </a:r>
          </a:p>
          <a:p>
            <a:pPr marL="457200" indent="-457200">
              <a:buAutoNum type="alphaLcPeriod"/>
            </a:pPr>
            <a:r>
              <a:rPr lang="tr-TR" sz="2400" b="1" dirty="0">
                <a:solidFill>
                  <a:schemeClr val="accent5">
                    <a:lumMod val="75000"/>
                  </a:schemeClr>
                </a:solidFill>
              </a:rPr>
              <a:t>Kusur Sorumluluğu</a:t>
            </a:r>
          </a:p>
          <a:p>
            <a:r>
              <a:rPr lang="tr-TR" sz="2400" b="1" dirty="0" err="1">
                <a:solidFill>
                  <a:schemeClr val="accent5">
                    <a:lumMod val="75000"/>
                  </a:schemeClr>
                </a:solidFill>
              </a:rPr>
              <a:t>aa</a:t>
            </a:r>
            <a:r>
              <a:rPr lang="tr-TR" sz="2400" b="1" dirty="0">
                <a:solidFill>
                  <a:schemeClr val="accent5">
                    <a:lumMod val="75000"/>
                  </a:schemeClr>
                </a:solidFill>
              </a:rPr>
              <a:t>. Şartları</a:t>
            </a:r>
          </a:p>
          <a:p>
            <a:r>
              <a:rPr lang="tr-TR" sz="2400" b="1" dirty="0">
                <a:solidFill>
                  <a:schemeClr val="accent5">
                    <a:lumMod val="75000"/>
                  </a:schemeClr>
                </a:solidFill>
              </a:rPr>
              <a:t>-1. Fiil</a:t>
            </a:r>
          </a:p>
          <a:p>
            <a:pPr marL="342900" indent="-342900">
              <a:buFont typeface="Arial" panose="020B0604020202020204" pitchFamily="34" charset="0"/>
              <a:buChar char="•"/>
            </a:pPr>
            <a:r>
              <a:rPr lang="tr-TR" dirty="0"/>
              <a:t>Hukuka aykırılığın ilk şartı, ortada bir fiil bulunmuş olmasıdır. Fiil, olumlu veya olumsuz(Kaçınma) şeklinde bir davranış ile gerçekleşebilir.</a:t>
            </a:r>
          </a:p>
          <a:p>
            <a:r>
              <a:rPr lang="tr-TR" sz="2400" b="1" dirty="0">
                <a:solidFill>
                  <a:schemeClr val="accent5">
                    <a:lumMod val="75000"/>
                  </a:schemeClr>
                </a:solidFill>
              </a:rPr>
              <a:t>-2.Hukuka Aykırı Fiil</a:t>
            </a:r>
          </a:p>
          <a:p>
            <a:pPr marL="285750" indent="-285750" fontAlgn="base">
              <a:buFont typeface="Arial" panose="020B0604020202020204" pitchFamily="34" charset="0"/>
              <a:buChar char="•"/>
            </a:pPr>
            <a:r>
              <a:rPr lang="tr-TR" dirty="0"/>
              <a:t>Haksız fiil sorumluluğunun söz konusu olabilmesi için, hukuka aykırı bir fiil işlenmiş</a:t>
            </a:r>
            <a:br>
              <a:rPr lang="tr-TR" dirty="0"/>
            </a:br>
            <a:r>
              <a:rPr lang="tr-TR" dirty="0"/>
              <a:t>olmalıdır. Fiilin hukuka aykırı olması için, genel davranış kurallarına aykırı olması yeterli ve gereklidir.</a:t>
            </a:r>
          </a:p>
          <a:p>
            <a:pPr marL="285750" indent="-285750" fontAlgn="base">
              <a:buFont typeface="Arial" panose="020B0604020202020204" pitchFamily="34" charset="0"/>
              <a:buChar char="•"/>
            </a:pPr>
            <a:r>
              <a:rPr lang="tr-TR" dirty="0"/>
              <a:t>Hukuka aykırı fiille zarara uğrayan kimse, ancak hukuka aykırı fiil karşısında korunmak</a:t>
            </a:r>
            <a:br>
              <a:rPr lang="tr-TR" dirty="0"/>
            </a:br>
            <a:r>
              <a:rPr lang="tr-TR" dirty="0"/>
              <a:t>istenen amaç çerçevesinde tazminat talep edebilir. </a:t>
            </a:r>
          </a:p>
          <a:p>
            <a:pPr fontAlgn="base"/>
            <a:endParaRPr lang="tr-TR" dirty="0"/>
          </a:p>
          <a:p>
            <a:pPr marL="285750" indent="-285750" algn="just" fontAlgn="base">
              <a:buFont typeface="Arial" panose="020B0604020202020204" pitchFamily="34" charset="0"/>
              <a:buChar char="•"/>
            </a:pPr>
            <a:endParaRPr lang="tr-TR" dirty="0"/>
          </a:p>
        </p:txBody>
      </p:sp>
    </p:spTree>
    <p:extLst>
      <p:ext uri="{BB962C8B-B14F-4D97-AF65-F5344CB8AC3E}">
        <p14:creationId xmlns:p14="http://schemas.microsoft.com/office/powerpoint/2010/main" val="264118092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A. KUSUR SORUMLULUĞU VE SORUMLULUĞUN ŞARTLARI</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65158" y="916315"/>
            <a:ext cx="8431619" cy="5262979"/>
          </a:xfrm>
          <a:prstGeom prst="rect">
            <a:avLst/>
          </a:prstGeom>
        </p:spPr>
        <p:txBody>
          <a:bodyPr wrap="square">
            <a:spAutoFit/>
          </a:bodyPr>
          <a:lstStyle/>
          <a:p>
            <a:endParaRPr lang="tr-TR" sz="2400" b="1" dirty="0">
              <a:solidFill>
                <a:schemeClr val="accent5">
                  <a:lumMod val="75000"/>
                </a:schemeClr>
              </a:solidFill>
            </a:endParaRPr>
          </a:p>
          <a:p>
            <a:pPr marL="457200" indent="-457200">
              <a:buAutoNum type="alphaUcPeriod"/>
            </a:pPr>
            <a:r>
              <a:rPr lang="tr-TR" sz="2400" b="1" dirty="0">
                <a:solidFill>
                  <a:schemeClr val="accent5">
                    <a:lumMod val="75000"/>
                  </a:schemeClr>
                </a:solidFill>
              </a:rPr>
              <a:t>KUSUR SORUMLULUĞU VE SORUMLULUĞUN ŞARTLARI</a:t>
            </a:r>
          </a:p>
          <a:p>
            <a:pPr marL="457200" indent="-457200">
              <a:buAutoNum type="alphaLcPeriod"/>
            </a:pPr>
            <a:r>
              <a:rPr lang="tr-TR" sz="2400" b="1" dirty="0">
                <a:solidFill>
                  <a:schemeClr val="accent5">
                    <a:lumMod val="75000"/>
                  </a:schemeClr>
                </a:solidFill>
              </a:rPr>
              <a:t>Kusur Sorumluluğu</a:t>
            </a:r>
          </a:p>
          <a:p>
            <a:r>
              <a:rPr lang="tr-TR" sz="2400" b="1" dirty="0" err="1">
                <a:solidFill>
                  <a:schemeClr val="accent5">
                    <a:lumMod val="75000"/>
                  </a:schemeClr>
                </a:solidFill>
              </a:rPr>
              <a:t>aa</a:t>
            </a:r>
            <a:r>
              <a:rPr lang="tr-TR" sz="2400" b="1" dirty="0">
                <a:solidFill>
                  <a:schemeClr val="accent5">
                    <a:lumMod val="75000"/>
                  </a:schemeClr>
                </a:solidFill>
              </a:rPr>
              <a:t>. Şartları</a:t>
            </a:r>
          </a:p>
          <a:p>
            <a:r>
              <a:rPr lang="tr-TR" sz="2400" b="1" dirty="0">
                <a:solidFill>
                  <a:schemeClr val="accent5">
                    <a:lumMod val="75000"/>
                  </a:schemeClr>
                </a:solidFill>
              </a:rPr>
              <a:t>-2.Hukuka Aykırı Fiil</a:t>
            </a:r>
          </a:p>
          <a:p>
            <a:pPr marL="285750" indent="-285750" fontAlgn="base">
              <a:buFont typeface="Arial" panose="020B0604020202020204" pitchFamily="34" charset="0"/>
              <a:buChar char="•"/>
            </a:pPr>
            <a:r>
              <a:rPr lang="tr-TR" dirty="0"/>
              <a:t>Fiilin hukuka aykırılık şartını ortadan kaldıran haller (Hukuka uygunluk nedenleri) şunlardır:</a:t>
            </a:r>
          </a:p>
          <a:p>
            <a:pPr fontAlgn="base"/>
            <a:r>
              <a:rPr lang="tr-TR" b="1" dirty="0"/>
              <a:t>a-Zarar Görenin Rızası:</a:t>
            </a:r>
            <a:r>
              <a:rPr lang="tr-TR" dirty="0"/>
              <a:t> Failin davranışına rıza gösterilmesi, kural olarak failin davranışının hukuka aykırı sayılmasına engel olur. </a:t>
            </a:r>
          </a:p>
          <a:p>
            <a:pPr fontAlgn="base"/>
            <a:r>
              <a:rPr lang="tr-TR" b="1" dirty="0"/>
              <a:t>b-Kamu Hukukuna Dayanan Yetkinin Kullanılması:</a:t>
            </a:r>
            <a:r>
              <a:rPr lang="tr-TR" dirty="0"/>
              <a:t> Bir kimse başkasına bir zarar</a:t>
            </a:r>
            <a:br>
              <a:rPr lang="tr-TR" dirty="0"/>
            </a:br>
            <a:r>
              <a:rPr lang="tr-TR" dirty="0"/>
              <a:t>verirken kamu hukukuna dayanan yetkisini kullanıyorsa, fiil hukuka aykırı olmaz. Bu yetki</a:t>
            </a:r>
            <a:br>
              <a:rPr lang="tr-TR" dirty="0"/>
            </a:br>
            <a:r>
              <a:rPr lang="tr-TR" dirty="0"/>
              <a:t>fiilin hukuka aykırı sayılmasını önler. </a:t>
            </a:r>
          </a:p>
          <a:p>
            <a:pPr fontAlgn="base"/>
            <a:r>
              <a:rPr lang="tr-TR" b="1" dirty="0"/>
              <a:t>c-Özel Hukuka Dayanan Bir Yetkinin Kullanılması:</a:t>
            </a:r>
            <a:r>
              <a:rPr lang="tr-TR" dirty="0"/>
              <a:t> Başkasına zarar veren şahsın</a:t>
            </a:r>
            <a:br>
              <a:rPr lang="tr-TR" dirty="0"/>
            </a:br>
            <a:r>
              <a:rPr lang="tr-TR" dirty="0"/>
              <a:t>davranışı özel hukuka dayanan bir yetkinin kullanılması ise fiil hukuka aykırı değildir. </a:t>
            </a:r>
          </a:p>
          <a:p>
            <a:pPr marL="285750" indent="-285750" fontAlgn="base">
              <a:buFont typeface="Arial" panose="020B0604020202020204" pitchFamily="34" charset="0"/>
              <a:buChar char="•"/>
            </a:pPr>
            <a:endParaRPr lang="tr-TR" dirty="0"/>
          </a:p>
          <a:p>
            <a:pPr fontAlgn="base"/>
            <a:endParaRPr lang="tr-TR" dirty="0"/>
          </a:p>
          <a:p>
            <a:pPr marL="285750" indent="-285750" algn="just" fontAlgn="base">
              <a:buFont typeface="Arial" panose="020B0604020202020204" pitchFamily="34" charset="0"/>
              <a:buChar char="•"/>
            </a:pPr>
            <a:endParaRPr lang="tr-TR" dirty="0"/>
          </a:p>
        </p:txBody>
      </p:sp>
    </p:spTree>
    <p:extLst>
      <p:ext uri="{BB962C8B-B14F-4D97-AF65-F5344CB8AC3E}">
        <p14:creationId xmlns:p14="http://schemas.microsoft.com/office/powerpoint/2010/main" val="36892618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A. KUSUR SORUMLULUĞU VE SORUMLULUĞUN ŞARTLARI</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65158" y="916315"/>
            <a:ext cx="8431619" cy="4985980"/>
          </a:xfrm>
          <a:prstGeom prst="rect">
            <a:avLst/>
          </a:prstGeom>
        </p:spPr>
        <p:txBody>
          <a:bodyPr wrap="square">
            <a:spAutoFit/>
          </a:bodyPr>
          <a:lstStyle/>
          <a:p>
            <a:endParaRPr lang="tr-TR" sz="2400" b="1" dirty="0">
              <a:solidFill>
                <a:schemeClr val="accent5">
                  <a:lumMod val="75000"/>
                </a:schemeClr>
              </a:solidFill>
            </a:endParaRPr>
          </a:p>
          <a:p>
            <a:pPr marL="457200" indent="-457200">
              <a:buAutoNum type="alphaUcPeriod"/>
            </a:pPr>
            <a:r>
              <a:rPr lang="tr-TR" sz="2400" b="1" dirty="0">
                <a:solidFill>
                  <a:schemeClr val="accent5">
                    <a:lumMod val="75000"/>
                  </a:schemeClr>
                </a:solidFill>
              </a:rPr>
              <a:t>KUSUR SORUMLULUĞU VE SORUMLULUĞUN ŞARTLARI</a:t>
            </a:r>
          </a:p>
          <a:p>
            <a:pPr marL="457200" indent="-457200">
              <a:buAutoNum type="alphaLcPeriod"/>
            </a:pPr>
            <a:r>
              <a:rPr lang="tr-TR" sz="2400" b="1" dirty="0">
                <a:solidFill>
                  <a:schemeClr val="accent5">
                    <a:lumMod val="75000"/>
                  </a:schemeClr>
                </a:solidFill>
              </a:rPr>
              <a:t>Kusur Sorumluluğu</a:t>
            </a:r>
          </a:p>
          <a:p>
            <a:r>
              <a:rPr lang="tr-TR" sz="2400" b="1" dirty="0" err="1">
                <a:solidFill>
                  <a:schemeClr val="accent5">
                    <a:lumMod val="75000"/>
                  </a:schemeClr>
                </a:solidFill>
              </a:rPr>
              <a:t>aa</a:t>
            </a:r>
            <a:r>
              <a:rPr lang="tr-TR" sz="2400" b="1" dirty="0">
                <a:solidFill>
                  <a:schemeClr val="accent5">
                    <a:lumMod val="75000"/>
                  </a:schemeClr>
                </a:solidFill>
              </a:rPr>
              <a:t>. Şartları</a:t>
            </a:r>
          </a:p>
          <a:p>
            <a:r>
              <a:rPr lang="tr-TR" sz="2400" b="1" dirty="0">
                <a:solidFill>
                  <a:schemeClr val="accent5">
                    <a:lumMod val="75000"/>
                  </a:schemeClr>
                </a:solidFill>
              </a:rPr>
              <a:t>-2.Hukuka Aykırı Fiil</a:t>
            </a:r>
            <a:endParaRPr lang="tr-TR" dirty="0"/>
          </a:p>
          <a:p>
            <a:pPr fontAlgn="base"/>
            <a:r>
              <a:rPr lang="tr-TR" b="1" dirty="0"/>
              <a:t>d-Haklı Savunma:</a:t>
            </a:r>
            <a:r>
              <a:rPr lang="tr-TR" dirty="0"/>
              <a:t> Türk Borçlar Kanunu m. 64/</a:t>
            </a:r>
            <a:r>
              <a:rPr lang="tr-TR" dirty="0" err="1"/>
              <a:t>l’e</a:t>
            </a:r>
            <a:r>
              <a:rPr lang="tr-TR" dirty="0"/>
              <a:t> göre, haklı savunma (meşru müdafaa)</a:t>
            </a:r>
            <a:br>
              <a:rPr lang="tr-TR" dirty="0"/>
            </a:br>
            <a:r>
              <a:rPr lang="tr-TR" dirty="0"/>
              <a:t>halinde mütecavizin (tecavüzde bulunan kişinin) şahsına veya malına verilen zararlardan</a:t>
            </a:r>
            <a:br>
              <a:rPr lang="tr-TR" dirty="0"/>
            </a:br>
            <a:r>
              <a:rPr lang="tr-TR" dirty="0"/>
              <a:t>dolayı tazminat ödenmesi gerekmez. Tecavüz müdafaada bulunanın veya bir 3.şahsın, şahsına veya mallarına yönelmiş olmalıdır. Meşru müdafaa ancak tecavüzde bulunana karşı yapılabilir. Başka bir şahsa karşı meşru müdafaa olmaz. Meşru müdafaanın orantılı olması ve müdafaa amacını aşmaması gerekir.</a:t>
            </a:r>
          </a:p>
          <a:p>
            <a:pPr fontAlgn="base"/>
            <a:r>
              <a:rPr lang="tr-TR" b="1" dirty="0"/>
              <a:t>e-Iztırar Hali (zorda kalma): </a:t>
            </a:r>
            <a:r>
              <a:rPr lang="tr-TR" dirty="0"/>
              <a:t>Bir kimsenin kendisinin veya bir başkasının şahsını veya</a:t>
            </a:r>
            <a:br>
              <a:rPr lang="tr-TR" dirty="0"/>
            </a:br>
            <a:r>
              <a:rPr lang="tr-TR" dirty="0"/>
              <a:t>mallarını bir zarardan veya derhal vuku bulacak bir tehlikeden korumak için bir üçüncü şahsın mallarına zarar vermesi durumudur.</a:t>
            </a:r>
            <a:br>
              <a:rPr lang="tr-TR" dirty="0"/>
            </a:br>
            <a:endParaRPr lang="tr-TR" dirty="0"/>
          </a:p>
          <a:p>
            <a:pPr marL="285750" indent="-285750" algn="just" fontAlgn="base">
              <a:buFont typeface="Arial" panose="020B0604020202020204" pitchFamily="34" charset="0"/>
              <a:buChar char="•"/>
            </a:pPr>
            <a:endParaRPr lang="tr-TR" dirty="0"/>
          </a:p>
        </p:txBody>
      </p:sp>
    </p:spTree>
    <p:extLst>
      <p:ext uri="{BB962C8B-B14F-4D97-AF65-F5344CB8AC3E}">
        <p14:creationId xmlns:p14="http://schemas.microsoft.com/office/powerpoint/2010/main" val="14525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5141E8-9290-42CA-95A8-7A0966BED2C8}"/>
              </a:ext>
            </a:extLst>
          </p:cNvPr>
          <p:cNvSpPr>
            <a:spLocks noGrp="1"/>
          </p:cNvSpPr>
          <p:nvPr>
            <p:ph type="title"/>
          </p:nvPr>
        </p:nvSpPr>
        <p:spPr/>
        <p:txBody>
          <a:bodyPr/>
          <a:lstStyle/>
          <a:p>
            <a:br>
              <a:rPr lang="tr-TR" dirty="0"/>
            </a:br>
            <a:r>
              <a:rPr lang="tr-TR" dirty="0"/>
              <a:t>	III. TÜRK BORÇLAR KANUNUNUN KABULÜ, </a:t>
            </a:r>
            <a:br>
              <a:rPr lang="tr-TR" dirty="0"/>
            </a:br>
            <a:r>
              <a:rPr lang="tr-TR" dirty="0"/>
              <a:t>	SİSTEM VE TEKNİĞİ</a:t>
            </a:r>
          </a:p>
        </p:txBody>
      </p:sp>
      <p:sp>
        <p:nvSpPr>
          <p:cNvPr id="4" name="Alt Bilgi Yer Tutucusu 3">
            <a:extLst>
              <a:ext uri="{FF2B5EF4-FFF2-40B4-BE49-F238E27FC236}">
                <a16:creationId xmlns:a16="http://schemas.microsoft.com/office/drawing/2014/main" id="{39CFCCC0-0E50-4284-9F19-DC0756445E42}"/>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0856785-C10F-4BD3-88E4-5D76DBF3C9FD}"/>
              </a:ext>
            </a:extLst>
          </p:cNvPr>
          <p:cNvSpPr/>
          <p:nvPr/>
        </p:nvSpPr>
        <p:spPr>
          <a:xfrm>
            <a:off x="542260" y="1234505"/>
            <a:ext cx="7687340" cy="3785652"/>
          </a:xfrm>
          <a:prstGeom prst="rect">
            <a:avLst/>
          </a:prstGeom>
        </p:spPr>
        <p:txBody>
          <a:bodyPr wrap="square">
            <a:spAutoFit/>
          </a:bodyPr>
          <a:lstStyle/>
          <a:p>
            <a:pPr marL="457200" indent="-457200">
              <a:buAutoNum type="arabicPeriod"/>
            </a:pPr>
            <a:r>
              <a:rPr lang="tr-TR" sz="2400" b="1" dirty="0">
                <a:solidFill>
                  <a:schemeClr val="accent5"/>
                </a:solidFill>
              </a:rPr>
              <a:t>TÜRK BORÇLAR KANUNUNUN KABÜLÜ</a:t>
            </a:r>
          </a:p>
          <a:p>
            <a:endParaRPr lang="tr-TR" sz="2400" b="1" dirty="0">
              <a:solidFill>
                <a:schemeClr val="accent5"/>
              </a:solidFill>
            </a:endParaRPr>
          </a:p>
          <a:p>
            <a:pPr marL="285750" indent="-285750">
              <a:buFont typeface="Arial" panose="020B0604020202020204" pitchFamily="34" charset="0"/>
              <a:buChar char="•"/>
            </a:pPr>
            <a:r>
              <a:rPr lang="tr-TR" sz="2400" dirty="0"/>
              <a:t>6098 Sayılı Türk Borçlar Kanunu, 11.01.2011 tarihinde kabul edilerek, 04.02.2011 tarih ve 27826 sayılı Resmi </a:t>
            </a:r>
            <a:r>
              <a:rPr lang="tr-TR" sz="2400" dirty="0" err="1"/>
              <a:t>Gazete’de</a:t>
            </a:r>
            <a:r>
              <a:rPr lang="tr-TR" sz="2400" dirty="0"/>
              <a:t> yayımlanmış ve 01.07.2012 tarihinde yürürlüğe girmiştir. Bu kanun öncesinde özel borç ilişkileri 818 sayılı Borçlar Kanunu hükümlerine tabi bulunmaktaydı. 6098 sayılı kanunun kabulü ile birlikte 01.07.2017 tarihinden itibaren kişiler arasındaki özel borç ilişkileri, Türk Borçlar Kanunu hükümlerine tabi bulunmaktadır. </a:t>
            </a:r>
          </a:p>
        </p:txBody>
      </p:sp>
    </p:spTree>
    <p:extLst>
      <p:ext uri="{BB962C8B-B14F-4D97-AF65-F5344CB8AC3E}">
        <p14:creationId xmlns:p14="http://schemas.microsoft.com/office/powerpoint/2010/main" val="225392071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A. KUSUR SORUMLULUĞU VE SORUMLULUĞUN ŞARTLARI</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65158" y="916315"/>
            <a:ext cx="8431619" cy="4708981"/>
          </a:xfrm>
          <a:prstGeom prst="rect">
            <a:avLst/>
          </a:prstGeom>
        </p:spPr>
        <p:txBody>
          <a:bodyPr wrap="square">
            <a:spAutoFit/>
          </a:bodyPr>
          <a:lstStyle/>
          <a:p>
            <a:endParaRPr lang="tr-TR" sz="2400" b="1" dirty="0">
              <a:solidFill>
                <a:schemeClr val="accent5">
                  <a:lumMod val="75000"/>
                </a:schemeClr>
              </a:solidFill>
            </a:endParaRPr>
          </a:p>
          <a:p>
            <a:pPr marL="457200" indent="-457200">
              <a:buAutoNum type="alphaUcPeriod"/>
            </a:pPr>
            <a:r>
              <a:rPr lang="tr-TR" sz="2400" b="1" dirty="0">
                <a:solidFill>
                  <a:schemeClr val="accent5">
                    <a:lumMod val="75000"/>
                  </a:schemeClr>
                </a:solidFill>
              </a:rPr>
              <a:t>KUSUR SORUMLULUĞU VE SORUMLULUĞUN ŞARTLARI</a:t>
            </a:r>
          </a:p>
          <a:p>
            <a:pPr marL="457200" indent="-457200">
              <a:buAutoNum type="alphaLcPeriod"/>
            </a:pPr>
            <a:r>
              <a:rPr lang="tr-TR" sz="2400" b="1" dirty="0">
                <a:solidFill>
                  <a:schemeClr val="accent5">
                    <a:lumMod val="75000"/>
                  </a:schemeClr>
                </a:solidFill>
              </a:rPr>
              <a:t>Kusur Sorumluluğu</a:t>
            </a:r>
          </a:p>
          <a:p>
            <a:r>
              <a:rPr lang="tr-TR" sz="2400" b="1" dirty="0" err="1">
                <a:solidFill>
                  <a:schemeClr val="accent5">
                    <a:lumMod val="75000"/>
                  </a:schemeClr>
                </a:solidFill>
              </a:rPr>
              <a:t>aa</a:t>
            </a:r>
            <a:r>
              <a:rPr lang="tr-TR" sz="2400" b="1" dirty="0">
                <a:solidFill>
                  <a:schemeClr val="accent5">
                    <a:lumMod val="75000"/>
                  </a:schemeClr>
                </a:solidFill>
              </a:rPr>
              <a:t>. Şartları</a:t>
            </a:r>
          </a:p>
          <a:p>
            <a:r>
              <a:rPr lang="tr-TR" sz="2400" b="1" dirty="0">
                <a:solidFill>
                  <a:schemeClr val="accent5">
                    <a:lumMod val="75000"/>
                  </a:schemeClr>
                </a:solidFill>
              </a:rPr>
              <a:t>-2.Hukuka Aykırı Fiil</a:t>
            </a:r>
            <a:endParaRPr lang="tr-TR" dirty="0"/>
          </a:p>
          <a:p>
            <a:pPr fontAlgn="base"/>
            <a:r>
              <a:rPr lang="tr-TR" b="1" dirty="0"/>
              <a:t>f-Hakkını Korumak İçin Kuvvet Kullanma (Hakkın Kendi Eliyle Kullanılması):</a:t>
            </a:r>
            <a:br>
              <a:rPr lang="tr-TR" dirty="0"/>
            </a:br>
            <a:r>
              <a:rPr lang="tr-TR" dirty="0"/>
              <a:t>Hakkının korunması için yer ve durum itibariyle zamanında devlet organlarının</a:t>
            </a:r>
            <a:br>
              <a:rPr lang="tr-TR" dirty="0"/>
            </a:br>
            <a:r>
              <a:rPr lang="tr-TR" dirty="0"/>
              <a:t>müdahalesinin sağlanması mümkün değilse veya hakkının kaybolmasını yahut hakkının</a:t>
            </a:r>
            <a:br>
              <a:rPr lang="tr-TR" dirty="0"/>
            </a:br>
            <a:r>
              <a:rPr lang="tr-TR" dirty="0"/>
              <a:t>kullanılmasının çok güçleşmesini men etmek için başka vasıtalar mevcut değilse</a:t>
            </a:r>
            <a:br>
              <a:rPr lang="tr-TR" dirty="0"/>
            </a:br>
            <a:r>
              <a:rPr lang="tr-TR" dirty="0"/>
              <a:t>hak sahibinin kendi kuvvetini kullanması hukuka aykırı değildir.</a:t>
            </a:r>
          </a:p>
          <a:p>
            <a:pPr fontAlgn="base"/>
            <a:r>
              <a:rPr lang="tr-TR" b="1" dirty="0"/>
              <a:t>g-Üstün Kamu Yararı ve Üstün Özel Yarar:</a:t>
            </a:r>
            <a:r>
              <a:rPr lang="tr-TR" dirty="0"/>
              <a:t>  Doğrudan doğruya kanunun tanıdığı bir yetki ile şahsiyete yapılan müdahalelerin çoğu üstün kamu yararına dayanır. Bir suçtan mahkûm olanın hapsedilmesi, bir salgın hastalıkta aşılanma zorunluluğunun getirilmesi böyledir. Yine üstün nitelikte bir özel yararın varlığı halinde şahsiyete tecavüz hukuka</a:t>
            </a:r>
            <a:br>
              <a:rPr lang="tr-TR" dirty="0"/>
            </a:br>
            <a:r>
              <a:rPr lang="tr-TR" dirty="0"/>
              <a:t>aykırı sayılmayacaktır.</a:t>
            </a:r>
          </a:p>
        </p:txBody>
      </p:sp>
    </p:spTree>
    <p:extLst>
      <p:ext uri="{BB962C8B-B14F-4D97-AF65-F5344CB8AC3E}">
        <p14:creationId xmlns:p14="http://schemas.microsoft.com/office/powerpoint/2010/main" val="8704152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A. KUSUR SORUMLULUĞU VE SORUMLULUĞUN ŞARTLARI</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65158" y="916315"/>
            <a:ext cx="8431619" cy="5262979"/>
          </a:xfrm>
          <a:prstGeom prst="rect">
            <a:avLst/>
          </a:prstGeom>
        </p:spPr>
        <p:txBody>
          <a:bodyPr wrap="square">
            <a:spAutoFit/>
          </a:bodyPr>
          <a:lstStyle/>
          <a:p>
            <a:endParaRPr lang="tr-TR" sz="2400" b="1" dirty="0">
              <a:solidFill>
                <a:schemeClr val="accent5">
                  <a:lumMod val="75000"/>
                </a:schemeClr>
              </a:solidFill>
            </a:endParaRPr>
          </a:p>
          <a:p>
            <a:pPr marL="457200" indent="-457200">
              <a:buAutoNum type="alphaUcPeriod"/>
            </a:pPr>
            <a:r>
              <a:rPr lang="tr-TR" sz="2400" b="1" dirty="0">
                <a:solidFill>
                  <a:schemeClr val="accent5">
                    <a:lumMod val="75000"/>
                  </a:schemeClr>
                </a:solidFill>
              </a:rPr>
              <a:t>KUSUR SORUMLULUĞU VE SORUMLULUĞUN ŞARTLARI</a:t>
            </a:r>
          </a:p>
          <a:p>
            <a:pPr marL="457200" indent="-457200">
              <a:buAutoNum type="alphaLcPeriod"/>
            </a:pPr>
            <a:r>
              <a:rPr lang="tr-TR" sz="2400" b="1" dirty="0">
                <a:solidFill>
                  <a:schemeClr val="accent5">
                    <a:lumMod val="75000"/>
                  </a:schemeClr>
                </a:solidFill>
              </a:rPr>
              <a:t>Kusur Sorumluluğu</a:t>
            </a:r>
          </a:p>
          <a:p>
            <a:r>
              <a:rPr lang="tr-TR" sz="2400" b="1" dirty="0" err="1">
                <a:solidFill>
                  <a:schemeClr val="accent5">
                    <a:lumMod val="75000"/>
                  </a:schemeClr>
                </a:solidFill>
              </a:rPr>
              <a:t>aa</a:t>
            </a:r>
            <a:r>
              <a:rPr lang="tr-TR" sz="2400" b="1" dirty="0">
                <a:solidFill>
                  <a:schemeClr val="accent5">
                    <a:lumMod val="75000"/>
                  </a:schemeClr>
                </a:solidFill>
              </a:rPr>
              <a:t>. Şartları</a:t>
            </a:r>
          </a:p>
          <a:p>
            <a:r>
              <a:rPr lang="tr-TR" sz="2400" b="1" dirty="0">
                <a:solidFill>
                  <a:schemeClr val="accent5">
                    <a:lumMod val="75000"/>
                  </a:schemeClr>
                </a:solidFill>
              </a:rPr>
              <a:t>-3.Zarar</a:t>
            </a:r>
          </a:p>
          <a:p>
            <a:pPr fontAlgn="base"/>
            <a:r>
              <a:rPr lang="tr-TR" dirty="0"/>
              <a:t>Bir kimsenin hukuka aykırı davranışı ancak başkasına zarar verirse sorumluluğu söz konusu olur. Fiilin hukuka aykırılığına rağmen herhangi bir zarar meydana gelmemişse haksız fiil sorumluluğu doğmaz.</a:t>
            </a:r>
          </a:p>
          <a:p>
            <a:pPr fontAlgn="base"/>
            <a:r>
              <a:rPr lang="tr-TR" dirty="0"/>
              <a:t>Zarar, maddi veya manevi olabilir. Zarar bir kimsenin malvarlığında rızası dışında meydana gelen azalmaysa, bu bir maddi zarardır. Malvarlığının zarar verici fiil olmasa idi bulunacağı durumla fiil sonucu aldığı durum arasındaki fark; maddi zararı teşkil eder. Manevi zararsa, bir kimsenin şahsiyetine yapılan tecavüzden duyduğu elem ve üzüntüdür. Zararı ve zararın miktarını mağdur (Davacı) ispat edecektir. Zararın gerçek miktarını davacının ispat etmesi özellikle kazanç mahrumiyeti gibi hallerde mümkün değildir. Bu durumda m. 50/2ye göre hâkim zararı takdir yetkisine göre belirleyecektir.</a:t>
            </a:r>
          </a:p>
          <a:p>
            <a:pPr marL="285750" indent="-285750">
              <a:buFont typeface="Arial" panose="020B0604020202020204" pitchFamily="34" charset="0"/>
              <a:buChar char="•"/>
            </a:pPr>
            <a:endParaRPr lang="tr-TR" dirty="0"/>
          </a:p>
          <a:p>
            <a:pPr fontAlgn="base"/>
            <a:endParaRPr lang="tr-TR" dirty="0"/>
          </a:p>
        </p:txBody>
      </p:sp>
    </p:spTree>
    <p:extLst>
      <p:ext uri="{BB962C8B-B14F-4D97-AF65-F5344CB8AC3E}">
        <p14:creationId xmlns:p14="http://schemas.microsoft.com/office/powerpoint/2010/main" val="7144249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A. KUSUR SORUMLULUĞU VE SORUMLULUĞUN ŞARTLARI</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65158" y="916315"/>
            <a:ext cx="8431619" cy="5262979"/>
          </a:xfrm>
          <a:prstGeom prst="rect">
            <a:avLst/>
          </a:prstGeom>
        </p:spPr>
        <p:txBody>
          <a:bodyPr wrap="square">
            <a:spAutoFit/>
          </a:bodyPr>
          <a:lstStyle/>
          <a:p>
            <a:endParaRPr lang="tr-TR" sz="2400" b="1" dirty="0">
              <a:solidFill>
                <a:schemeClr val="accent5">
                  <a:lumMod val="75000"/>
                </a:schemeClr>
              </a:solidFill>
            </a:endParaRPr>
          </a:p>
          <a:p>
            <a:pPr marL="457200" indent="-457200">
              <a:buAutoNum type="alphaUcPeriod"/>
            </a:pPr>
            <a:r>
              <a:rPr lang="tr-TR" sz="2400" b="1" dirty="0">
                <a:solidFill>
                  <a:schemeClr val="accent5">
                    <a:lumMod val="75000"/>
                  </a:schemeClr>
                </a:solidFill>
              </a:rPr>
              <a:t>KUSUR SORUMLULUĞU VE SORUMLULUĞUN ŞARTLARI</a:t>
            </a:r>
          </a:p>
          <a:p>
            <a:pPr marL="457200" indent="-457200">
              <a:buAutoNum type="alphaLcPeriod"/>
            </a:pPr>
            <a:r>
              <a:rPr lang="tr-TR" sz="2400" b="1" dirty="0">
                <a:solidFill>
                  <a:schemeClr val="accent5">
                    <a:lumMod val="75000"/>
                  </a:schemeClr>
                </a:solidFill>
              </a:rPr>
              <a:t>Kusur Sorumluluğu</a:t>
            </a:r>
          </a:p>
          <a:p>
            <a:r>
              <a:rPr lang="tr-TR" sz="2400" b="1" dirty="0" err="1">
                <a:solidFill>
                  <a:schemeClr val="accent5">
                    <a:lumMod val="75000"/>
                  </a:schemeClr>
                </a:solidFill>
              </a:rPr>
              <a:t>aa</a:t>
            </a:r>
            <a:r>
              <a:rPr lang="tr-TR" sz="2400" b="1" dirty="0">
                <a:solidFill>
                  <a:schemeClr val="accent5">
                    <a:lumMod val="75000"/>
                  </a:schemeClr>
                </a:solidFill>
              </a:rPr>
              <a:t>. Şartları</a:t>
            </a:r>
          </a:p>
          <a:p>
            <a:r>
              <a:rPr lang="tr-TR" sz="2400" b="1" dirty="0">
                <a:solidFill>
                  <a:schemeClr val="accent5">
                    <a:lumMod val="75000"/>
                  </a:schemeClr>
                </a:solidFill>
              </a:rPr>
              <a:t>-3.Zarar</a:t>
            </a:r>
          </a:p>
          <a:p>
            <a:pPr marL="285750" indent="-285750" fontAlgn="base">
              <a:buFont typeface="Arial" panose="020B0604020202020204" pitchFamily="34" charset="0"/>
              <a:buChar char="•"/>
            </a:pPr>
            <a:r>
              <a:rPr lang="tr-TR" dirty="0"/>
              <a:t>Bir kimsenin hukuka aykırı davranışı ancak başkasına zarar verirse sorumluluğu söz konusu olur. Fiilin hukuka aykırılığına rağmen herhangi bir zarar meydana gelmemişse haksız fiil sorumluluğu doğmaz.</a:t>
            </a:r>
          </a:p>
          <a:p>
            <a:pPr marL="285750" indent="-285750" fontAlgn="base">
              <a:buFont typeface="Arial" panose="020B0604020202020204" pitchFamily="34" charset="0"/>
              <a:buChar char="•"/>
            </a:pPr>
            <a:r>
              <a:rPr lang="tr-TR" dirty="0"/>
              <a:t>Zarar, maddi veya manevi olabilir. Zarar bir kimsenin malvarlığında rızası dışında meydana gelen azalmaysa, bu bir maddi zarardır. Malvarlığının zarar verici fiil olmasa idi bulunacağı durumla fiil sonucu aldığı durum arasındaki fark; maddi zararı teşkil eder. Manevi zararsa, bir kimsenin şahsiyetine yapılan tecavüzden duyduğu elem ve üzüntüdür. Zararı ve zararın miktarını mağdur (Davacı) ispat edecektir. Zararın gerçek miktarını davacının ispat etmesi özellikle kazanç mahrumiyeti gibi hallerde mümkün değildir. Bu durumda m. 50/2ye göre hâkim zararı takdir yetkisine göre belirleyecektir.</a:t>
            </a:r>
          </a:p>
          <a:p>
            <a:pPr marL="285750" indent="-285750">
              <a:buFont typeface="Arial" panose="020B0604020202020204" pitchFamily="34" charset="0"/>
              <a:buChar char="•"/>
            </a:pPr>
            <a:endParaRPr lang="tr-TR" dirty="0"/>
          </a:p>
          <a:p>
            <a:pPr fontAlgn="base"/>
            <a:endParaRPr lang="tr-TR" dirty="0"/>
          </a:p>
        </p:txBody>
      </p:sp>
    </p:spTree>
    <p:extLst>
      <p:ext uri="{BB962C8B-B14F-4D97-AF65-F5344CB8AC3E}">
        <p14:creationId xmlns:p14="http://schemas.microsoft.com/office/powerpoint/2010/main" val="24953086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A. KUSUR SORUMLULUĞU VE SORUMLULUĞUN ŞARTLARI</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65158" y="916315"/>
            <a:ext cx="8431619" cy="4985980"/>
          </a:xfrm>
          <a:prstGeom prst="rect">
            <a:avLst/>
          </a:prstGeom>
        </p:spPr>
        <p:txBody>
          <a:bodyPr wrap="square">
            <a:spAutoFit/>
          </a:bodyPr>
          <a:lstStyle/>
          <a:p>
            <a:endParaRPr lang="tr-TR" sz="2400" b="1" dirty="0">
              <a:solidFill>
                <a:schemeClr val="accent5">
                  <a:lumMod val="75000"/>
                </a:schemeClr>
              </a:solidFill>
            </a:endParaRPr>
          </a:p>
          <a:p>
            <a:pPr marL="457200" indent="-457200">
              <a:buAutoNum type="alphaUcPeriod"/>
            </a:pPr>
            <a:r>
              <a:rPr lang="tr-TR" sz="2400" b="1" dirty="0">
                <a:solidFill>
                  <a:schemeClr val="accent5">
                    <a:lumMod val="75000"/>
                  </a:schemeClr>
                </a:solidFill>
              </a:rPr>
              <a:t>KUSUR SORUMLULUĞU VE SORUMLULUĞUN ŞARTLARI</a:t>
            </a:r>
          </a:p>
          <a:p>
            <a:pPr marL="457200" indent="-457200">
              <a:buAutoNum type="alphaLcPeriod"/>
            </a:pPr>
            <a:r>
              <a:rPr lang="tr-TR" sz="2400" b="1" dirty="0">
                <a:solidFill>
                  <a:schemeClr val="accent5">
                    <a:lumMod val="75000"/>
                  </a:schemeClr>
                </a:solidFill>
              </a:rPr>
              <a:t>Kusur Sorumluluğu</a:t>
            </a:r>
          </a:p>
          <a:p>
            <a:r>
              <a:rPr lang="tr-TR" sz="2400" b="1" dirty="0" err="1">
                <a:solidFill>
                  <a:schemeClr val="accent5">
                    <a:lumMod val="75000"/>
                  </a:schemeClr>
                </a:solidFill>
              </a:rPr>
              <a:t>aa</a:t>
            </a:r>
            <a:r>
              <a:rPr lang="tr-TR" sz="2400" b="1" dirty="0">
                <a:solidFill>
                  <a:schemeClr val="accent5">
                    <a:lumMod val="75000"/>
                  </a:schemeClr>
                </a:solidFill>
              </a:rPr>
              <a:t>. Şartları</a:t>
            </a:r>
          </a:p>
          <a:p>
            <a:r>
              <a:rPr lang="tr-TR" sz="2400" b="1" dirty="0">
                <a:solidFill>
                  <a:schemeClr val="accent5">
                    <a:lumMod val="75000"/>
                  </a:schemeClr>
                </a:solidFill>
              </a:rPr>
              <a:t>-3.Zarar</a:t>
            </a:r>
          </a:p>
          <a:p>
            <a:pPr marL="285750" indent="-285750" fontAlgn="base">
              <a:buFont typeface="Arial" panose="020B0604020202020204" pitchFamily="34" charset="0"/>
              <a:buChar char="•"/>
            </a:pPr>
            <a:r>
              <a:rPr lang="tr-TR" b="1" dirty="0"/>
              <a:t>Cismani zarar </a:t>
            </a:r>
            <a:r>
              <a:rPr lang="tr-TR" dirty="0"/>
              <a:t>deyimiyle bir kimsenin fiziki varlığının veya ruh sağlığının ihlal edilmesi ve bu ihlal yüzünden mağdurun malvarlığında meydana gelen azalma kastedilmektedir.</a:t>
            </a:r>
          </a:p>
          <a:p>
            <a:pPr marL="285750" indent="-285750" fontAlgn="base">
              <a:buFont typeface="Arial" panose="020B0604020202020204" pitchFamily="34" charset="0"/>
              <a:buChar char="•"/>
            </a:pPr>
            <a:r>
              <a:rPr lang="tr-TR" dirty="0"/>
              <a:t>Bu bağlamda zararın kapsamına vücut bütünlüğünü eski haline getirmeye yani iyileştirmeyi sağlamaya veya hastalık ya da sakatlığın artmasını önlemeye yönelik masraflar; TBK m. 54/</a:t>
            </a:r>
            <a:r>
              <a:rPr lang="tr-TR" dirty="0" err="1"/>
              <a:t>l’e</a:t>
            </a:r>
            <a:r>
              <a:rPr lang="tr-TR" dirty="0"/>
              <a:t> göre, vücut bütünlüğü ihlal edilen kimsenin bu yüzden tamamen veya kısmen çalışamama durumuna düşmüşse bundan doğan zararlar (kazanç mahrumiyeti) ve kişinin uğradığı haksız fiil yüzünden ekonomik geleceği sarsılmış ise bu nedenle ortaya çıkan müstakbel zararlar girer.</a:t>
            </a:r>
          </a:p>
          <a:p>
            <a:pPr marL="285750" indent="-285750">
              <a:buFont typeface="Arial" panose="020B0604020202020204" pitchFamily="34" charset="0"/>
              <a:buChar char="•"/>
            </a:pPr>
            <a:endParaRPr lang="tr-TR" dirty="0"/>
          </a:p>
          <a:p>
            <a:pPr fontAlgn="base"/>
            <a:endParaRPr lang="tr-TR" dirty="0"/>
          </a:p>
        </p:txBody>
      </p:sp>
    </p:spTree>
    <p:extLst>
      <p:ext uri="{BB962C8B-B14F-4D97-AF65-F5344CB8AC3E}">
        <p14:creationId xmlns:p14="http://schemas.microsoft.com/office/powerpoint/2010/main" val="139793931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A. KUSUR SORUMLULUĞU VE SORUMLULUĞUN ŞARTLARI</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5355312"/>
          </a:xfrm>
          <a:prstGeom prst="rect">
            <a:avLst/>
          </a:prstGeom>
        </p:spPr>
        <p:txBody>
          <a:bodyPr wrap="square">
            <a:spAutoFit/>
          </a:bodyPr>
          <a:lstStyle/>
          <a:p>
            <a:endParaRPr lang="tr-TR" sz="2400" b="1" dirty="0">
              <a:solidFill>
                <a:schemeClr val="accent5">
                  <a:lumMod val="75000"/>
                </a:schemeClr>
              </a:solidFill>
            </a:endParaRPr>
          </a:p>
          <a:p>
            <a:pPr marL="457200" indent="-457200">
              <a:buAutoNum type="alphaUcPeriod"/>
            </a:pPr>
            <a:r>
              <a:rPr lang="tr-TR" sz="2000" b="1" dirty="0">
                <a:solidFill>
                  <a:schemeClr val="accent5">
                    <a:lumMod val="75000"/>
                  </a:schemeClr>
                </a:solidFill>
              </a:rPr>
              <a:t>KUSUR SORUMLULUĞU VE SORUMLULUĞUN ŞARTLARI</a:t>
            </a:r>
          </a:p>
          <a:p>
            <a:pPr marL="457200" indent="-457200">
              <a:buAutoNum type="alphaLcPeriod"/>
            </a:pPr>
            <a:r>
              <a:rPr lang="tr-TR" sz="2000" b="1" dirty="0">
                <a:solidFill>
                  <a:schemeClr val="accent5">
                    <a:lumMod val="75000"/>
                  </a:schemeClr>
                </a:solidFill>
              </a:rPr>
              <a:t>Kusur Sorumluluğu</a:t>
            </a:r>
          </a:p>
          <a:p>
            <a:r>
              <a:rPr lang="tr-TR" sz="2000" b="1" dirty="0" err="1">
                <a:solidFill>
                  <a:schemeClr val="accent5">
                    <a:lumMod val="75000"/>
                  </a:schemeClr>
                </a:solidFill>
              </a:rPr>
              <a:t>aa</a:t>
            </a:r>
            <a:r>
              <a:rPr lang="tr-TR" sz="2000" b="1" dirty="0">
                <a:solidFill>
                  <a:schemeClr val="accent5">
                    <a:lumMod val="75000"/>
                  </a:schemeClr>
                </a:solidFill>
              </a:rPr>
              <a:t>. Şartları</a:t>
            </a:r>
          </a:p>
          <a:p>
            <a:r>
              <a:rPr lang="tr-TR" sz="2400" b="1" dirty="0">
                <a:solidFill>
                  <a:schemeClr val="accent5">
                    <a:lumMod val="75000"/>
                  </a:schemeClr>
                </a:solidFill>
              </a:rPr>
              <a:t>-3.Zarar</a:t>
            </a:r>
          </a:p>
          <a:p>
            <a:pPr fontAlgn="base"/>
            <a:r>
              <a:rPr lang="tr-TR" b="1" dirty="0"/>
              <a:t>Ölüm Halinde Zararın Kapsamı</a:t>
            </a:r>
            <a:endParaRPr lang="tr-TR" dirty="0"/>
          </a:p>
          <a:p>
            <a:pPr fontAlgn="base"/>
            <a:r>
              <a:rPr lang="tr-TR" b="1" dirty="0"/>
              <a:t>*</a:t>
            </a:r>
            <a:r>
              <a:rPr lang="tr-TR" dirty="0"/>
              <a:t>Ölüm derhal vuku bulmamışsa ölüme yol açan haksız fiilin vücut bütünlüğünün ihlali</a:t>
            </a:r>
            <a:br>
              <a:rPr lang="tr-TR" dirty="0"/>
            </a:br>
            <a:r>
              <a:rPr lang="tr-TR" dirty="0"/>
              <a:t>sebebiyle doğurduğu zararlar (tedavi masrafları gibi TBK m. 53/1) tazmin edilir.</a:t>
            </a:r>
          </a:p>
          <a:p>
            <a:pPr fontAlgn="base"/>
            <a:r>
              <a:rPr lang="tr-TR" b="1" dirty="0"/>
              <a:t>*</a:t>
            </a:r>
            <a:r>
              <a:rPr lang="tr-TR" dirty="0"/>
              <a:t>Ölen kişinin defin masraflarının da tazmin edilmesi gerekir.</a:t>
            </a:r>
          </a:p>
          <a:p>
            <a:pPr fontAlgn="base"/>
            <a:r>
              <a:rPr lang="tr-TR" b="1" dirty="0"/>
              <a:t>*</a:t>
            </a:r>
            <a:r>
              <a:rPr lang="tr-TR" dirty="0"/>
              <a:t>Ölen kimsenin yardımından yoksun kalanlar tazminat isteyebilmektedir. (m. 53/2) Bu</a:t>
            </a:r>
            <a:br>
              <a:rPr lang="tr-TR" dirty="0"/>
            </a:br>
            <a:r>
              <a:rPr lang="tr-TR" dirty="0"/>
              <a:t>tazminata destekten yoksun kalma tazminatı denmektedir. Buna göre bu tazminatı ölen kişinin fiilen sürekli ve düzenli bir şekilde baktığı kişiler isteyebilmektedir. Zira bu kişiler o şahsın haksız fiil sonucu ölümü üzerine bu desteklerini kaybettikleri için bir zarara uğramaktadırlar. Burada destekten yoksun kalanların ölen şahsın akrabası olması gerekmez. Ölen şahıs destekte bulunduğu şahsa, o şahsın ölümüne kadar yardım edecek idiyse, burada destekte bulunan şahıs ile yardım alan şahsın tahmini yaşam süreleri tespit olunur ve bu farazi tespite göre zarar belirlenir.</a:t>
            </a:r>
          </a:p>
          <a:p>
            <a:pPr fontAlgn="base"/>
            <a:endParaRPr lang="tr-TR" dirty="0"/>
          </a:p>
        </p:txBody>
      </p:sp>
    </p:spTree>
    <p:extLst>
      <p:ext uri="{BB962C8B-B14F-4D97-AF65-F5344CB8AC3E}">
        <p14:creationId xmlns:p14="http://schemas.microsoft.com/office/powerpoint/2010/main" val="2740357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A. KUSUR SORUMLULUĞU VE SORUMLULUĞUN ŞARTLARI</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5078313"/>
          </a:xfrm>
          <a:prstGeom prst="rect">
            <a:avLst/>
          </a:prstGeom>
        </p:spPr>
        <p:txBody>
          <a:bodyPr wrap="square">
            <a:spAutoFit/>
          </a:bodyPr>
          <a:lstStyle/>
          <a:p>
            <a:endParaRPr lang="tr-TR" sz="2400" b="1" dirty="0">
              <a:solidFill>
                <a:schemeClr val="accent5">
                  <a:lumMod val="75000"/>
                </a:schemeClr>
              </a:solidFill>
            </a:endParaRPr>
          </a:p>
          <a:p>
            <a:pPr marL="457200" indent="-457200">
              <a:buAutoNum type="alphaUcPeriod"/>
            </a:pPr>
            <a:r>
              <a:rPr lang="tr-TR" sz="2000" b="1" dirty="0">
                <a:solidFill>
                  <a:schemeClr val="accent5">
                    <a:lumMod val="75000"/>
                  </a:schemeClr>
                </a:solidFill>
              </a:rPr>
              <a:t>KUSUR SORUMLULUĞU VE SORUMLULUĞUN ŞARTLARI</a:t>
            </a:r>
          </a:p>
          <a:p>
            <a:pPr marL="457200" indent="-457200">
              <a:buAutoNum type="alphaLcPeriod"/>
            </a:pPr>
            <a:r>
              <a:rPr lang="tr-TR" sz="2000" b="1" dirty="0">
                <a:solidFill>
                  <a:schemeClr val="accent5">
                    <a:lumMod val="75000"/>
                  </a:schemeClr>
                </a:solidFill>
              </a:rPr>
              <a:t>Kusur Sorumluluğu</a:t>
            </a:r>
          </a:p>
          <a:p>
            <a:r>
              <a:rPr lang="tr-TR" sz="2000" b="1" dirty="0" err="1">
                <a:solidFill>
                  <a:schemeClr val="accent5">
                    <a:lumMod val="75000"/>
                  </a:schemeClr>
                </a:solidFill>
              </a:rPr>
              <a:t>aa</a:t>
            </a:r>
            <a:r>
              <a:rPr lang="tr-TR" sz="2000" b="1" dirty="0">
                <a:solidFill>
                  <a:schemeClr val="accent5">
                    <a:lumMod val="75000"/>
                  </a:schemeClr>
                </a:solidFill>
              </a:rPr>
              <a:t>. Şartları</a:t>
            </a:r>
          </a:p>
          <a:p>
            <a:r>
              <a:rPr lang="tr-TR" sz="2400" b="1" dirty="0">
                <a:solidFill>
                  <a:schemeClr val="accent5">
                    <a:lumMod val="75000"/>
                  </a:schemeClr>
                </a:solidFill>
              </a:rPr>
              <a:t>-3.Zarar</a:t>
            </a:r>
          </a:p>
          <a:p>
            <a:pPr fontAlgn="base"/>
            <a:r>
              <a:rPr lang="tr-TR" b="1" dirty="0"/>
              <a:t>Bir Malın Tamamen Telef Olması Veya Kısmen Hasarı Halinde Zararın</a:t>
            </a:r>
            <a:br>
              <a:rPr lang="tr-TR" dirty="0"/>
            </a:br>
            <a:r>
              <a:rPr lang="tr-TR" b="1" dirty="0"/>
              <a:t>Kapsamı-</a:t>
            </a:r>
            <a:endParaRPr lang="tr-TR" dirty="0"/>
          </a:p>
          <a:p>
            <a:pPr fontAlgn="base"/>
            <a:r>
              <a:rPr lang="tr-TR" dirty="0"/>
              <a:t>Bir malın tamamen telef olması veya kısmen hasara uğraması her şeyden önce bir değer kaybı demektir. Zarar, mağdurun malvarlığının aktifinde bir azalma tarzında ortaya çıkar. Mal madde olarak yok olmuşsa veya artık hiç yararlanılamaz hale gelmişse ya da tamir masrafı malın değerini aşıyorsa malın tamamen telef olduğu kabul edilir. Tamamen telef olan malın yerine yenisinin alınması için gereken meblağ zararı teşkil eder. Malın hasara uğramış olması halinde bu malın tamiri mümkün değilse veya tamir edilmesinden sonra mal sahibinin bu malı kullanması kendisinden beklenemezse veya tamir masrafı malın değerinden yüksekse mal tamamen telef olmuş gibi zarar tespit edilecektir. Burada mağdura malın yenisinin değeri tazmin edilecek fakat hasara uğramış mal davalıya verilecektir. </a:t>
            </a:r>
          </a:p>
        </p:txBody>
      </p:sp>
    </p:spTree>
    <p:extLst>
      <p:ext uri="{BB962C8B-B14F-4D97-AF65-F5344CB8AC3E}">
        <p14:creationId xmlns:p14="http://schemas.microsoft.com/office/powerpoint/2010/main" val="35759325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A. KUSUR SORUMLULUĞU VE SORUMLULUĞUN ŞARTLARI</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4708981"/>
          </a:xfrm>
          <a:prstGeom prst="rect">
            <a:avLst/>
          </a:prstGeom>
        </p:spPr>
        <p:txBody>
          <a:bodyPr wrap="square">
            <a:spAutoFit/>
          </a:bodyPr>
          <a:lstStyle/>
          <a:p>
            <a:endParaRPr lang="tr-TR" sz="2400" b="1" dirty="0">
              <a:solidFill>
                <a:schemeClr val="accent5">
                  <a:lumMod val="75000"/>
                </a:schemeClr>
              </a:solidFill>
            </a:endParaRPr>
          </a:p>
          <a:p>
            <a:pPr marL="457200" indent="-457200">
              <a:buAutoNum type="alphaUcPeriod"/>
            </a:pPr>
            <a:r>
              <a:rPr lang="tr-TR" sz="2400" b="1" dirty="0">
                <a:solidFill>
                  <a:schemeClr val="accent5">
                    <a:lumMod val="75000"/>
                  </a:schemeClr>
                </a:solidFill>
              </a:rPr>
              <a:t>KUSUR SORUMLULUĞU VE SORUMLULUĞUN ŞARTLARI</a:t>
            </a:r>
          </a:p>
          <a:p>
            <a:pPr marL="457200" indent="-457200">
              <a:buAutoNum type="alphaLcPeriod"/>
            </a:pPr>
            <a:r>
              <a:rPr lang="tr-TR" sz="2400" b="1" dirty="0">
                <a:solidFill>
                  <a:schemeClr val="accent5">
                    <a:lumMod val="75000"/>
                  </a:schemeClr>
                </a:solidFill>
              </a:rPr>
              <a:t>Kusur Sorumluluğu</a:t>
            </a:r>
          </a:p>
          <a:p>
            <a:r>
              <a:rPr lang="tr-TR" sz="2400" b="1" dirty="0" err="1">
                <a:solidFill>
                  <a:schemeClr val="accent5">
                    <a:lumMod val="75000"/>
                  </a:schemeClr>
                </a:solidFill>
              </a:rPr>
              <a:t>aa</a:t>
            </a:r>
            <a:r>
              <a:rPr lang="tr-TR" sz="2400" b="1" dirty="0">
                <a:solidFill>
                  <a:schemeClr val="accent5">
                    <a:lumMod val="75000"/>
                  </a:schemeClr>
                </a:solidFill>
              </a:rPr>
              <a:t>. Şartları</a:t>
            </a:r>
          </a:p>
          <a:p>
            <a:r>
              <a:rPr lang="tr-TR" sz="2400" b="1" dirty="0">
                <a:solidFill>
                  <a:schemeClr val="accent5">
                    <a:lumMod val="75000"/>
                  </a:schemeClr>
                </a:solidFill>
              </a:rPr>
              <a:t>-4.İlliyet Bağı</a:t>
            </a:r>
          </a:p>
          <a:p>
            <a:pPr marL="285750" indent="-285750">
              <a:buFont typeface="Arial" panose="020B0604020202020204" pitchFamily="34" charset="0"/>
              <a:buChar char="•"/>
            </a:pPr>
            <a:r>
              <a:rPr lang="tr-TR" dirty="0"/>
              <a:t>Hayatın normal akışı içinde bir fiil söz konusu zararın oluşmasına sebep olmuşsa uygun illiyet</a:t>
            </a:r>
            <a:r>
              <a:rPr lang="tr-TR" sz="2400" dirty="0"/>
              <a:t> </a:t>
            </a:r>
            <a:r>
              <a:rPr lang="tr-TR" dirty="0"/>
              <a:t>bağının olduğu kabul edilir. Bir zararla fiil arasında uygun illiyet bağı bulunduğunu kabul</a:t>
            </a:r>
            <a:r>
              <a:rPr lang="tr-TR" sz="2400" dirty="0"/>
              <a:t> </a:t>
            </a:r>
            <a:r>
              <a:rPr lang="tr-TR" dirty="0"/>
              <a:t>edebilmek için hayat tecrübelerine göre olayların normal akışında fiilin söz konusu zararı</a:t>
            </a:r>
            <a:r>
              <a:rPr lang="tr-TR" sz="2400" dirty="0"/>
              <a:t> </a:t>
            </a:r>
            <a:r>
              <a:rPr lang="tr-TR" dirty="0"/>
              <a:t>meydana getirebileceği sonucuna varılması gerekmektedir. Önemli olan failin sonucu</a:t>
            </a:r>
            <a:r>
              <a:rPr lang="tr-TR" sz="2400" dirty="0"/>
              <a:t> </a:t>
            </a:r>
            <a:r>
              <a:rPr lang="tr-TR" dirty="0"/>
              <a:t>öngörebilmesi değil, objektif olarak failin o zararı meydana getirebileceğinin olayların normal</a:t>
            </a:r>
            <a:r>
              <a:rPr lang="tr-TR" sz="2400" dirty="0"/>
              <a:t> </a:t>
            </a:r>
            <a:r>
              <a:rPr lang="tr-TR" dirty="0"/>
              <a:t>akışına göre kabul edilmesidir. Bu husustaki delilleri tazminat isteyen gösterecek, uygun</a:t>
            </a:r>
            <a:r>
              <a:rPr lang="tr-TR" sz="2400" dirty="0"/>
              <a:t> </a:t>
            </a:r>
            <a:r>
              <a:rPr lang="tr-TR" dirty="0"/>
              <a:t>illiyet bağının bulunup bulunmadığını hakim takdir edecektir.</a:t>
            </a:r>
            <a:endParaRPr lang="tr-TR" sz="2400" b="1" dirty="0"/>
          </a:p>
        </p:txBody>
      </p:sp>
    </p:spTree>
    <p:extLst>
      <p:ext uri="{BB962C8B-B14F-4D97-AF65-F5344CB8AC3E}">
        <p14:creationId xmlns:p14="http://schemas.microsoft.com/office/powerpoint/2010/main" val="33154077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A. KUSUR SORUMLULUĞU VE SORUMLULUĞUN ŞARTLARI</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4154984"/>
          </a:xfrm>
          <a:prstGeom prst="rect">
            <a:avLst/>
          </a:prstGeom>
        </p:spPr>
        <p:txBody>
          <a:bodyPr wrap="square">
            <a:spAutoFit/>
          </a:bodyPr>
          <a:lstStyle/>
          <a:p>
            <a:endParaRPr lang="tr-TR" sz="2400" b="1" dirty="0">
              <a:solidFill>
                <a:schemeClr val="accent5">
                  <a:lumMod val="75000"/>
                </a:schemeClr>
              </a:solidFill>
            </a:endParaRPr>
          </a:p>
          <a:p>
            <a:pPr marL="457200" indent="-457200">
              <a:buAutoNum type="alphaUcPeriod"/>
            </a:pPr>
            <a:r>
              <a:rPr lang="tr-TR" sz="2400" b="1" dirty="0">
                <a:solidFill>
                  <a:schemeClr val="accent5">
                    <a:lumMod val="75000"/>
                  </a:schemeClr>
                </a:solidFill>
              </a:rPr>
              <a:t>KUSUR SORUMLULUĞU VE SORUMLULUĞUN ŞARTLARI</a:t>
            </a:r>
          </a:p>
          <a:p>
            <a:pPr marL="457200" indent="-457200">
              <a:buAutoNum type="alphaLcPeriod"/>
            </a:pPr>
            <a:r>
              <a:rPr lang="tr-TR" sz="2400" b="1" dirty="0">
                <a:solidFill>
                  <a:schemeClr val="accent5">
                    <a:lumMod val="75000"/>
                  </a:schemeClr>
                </a:solidFill>
              </a:rPr>
              <a:t>Kusur Sorumluluğu</a:t>
            </a:r>
          </a:p>
          <a:p>
            <a:r>
              <a:rPr lang="tr-TR" sz="2400" b="1" dirty="0" err="1">
                <a:solidFill>
                  <a:schemeClr val="accent5">
                    <a:lumMod val="75000"/>
                  </a:schemeClr>
                </a:solidFill>
              </a:rPr>
              <a:t>aa</a:t>
            </a:r>
            <a:r>
              <a:rPr lang="tr-TR" sz="2400" b="1" dirty="0">
                <a:solidFill>
                  <a:schemeClr val="accent5">
                    <a:lumMod val="75000"/>
                  </a:schemeClr>
                </a:solidFill>
              </a:rPr>
              <a:t>. Şartları</a:t>
            </a:r>
          </a:p>
          <a:p>
            <a:r>
              <a:rPr lang="tr-TR" sz="2400" b="1" dirty="0">
                <a:solidFill>
                  <a:schemeClr val="accent5">
                    <a:lumMod val="75000"/>
                  </a:schemeClr>
                </a:solidFill>
              </a:rPr>
              <a:t>-5.Kusur</a:t>
            </a:r>
          </a:p>
          <a:p>
            <a:pPr marL="285750" indent="-285750" fontAlgn="base">
              <a:buFont typeface="Arial" panose="020B0604020202020204" pitchFamily="34" charset="0"/>
              <a:buChar char="•"/>
            </a:pPr>
            <a:r>
              <a:rPr lang="tr-TR" dirty="0"/>
              <a:t>Kusur, hukuka aykırı sonucu istemek veya bu sonucu istemiş olmamakla beraber hukuka aykırı davranıştan kaçınmak için iradesini yeter derecede kullanmamaktır. Kusur, kast ve ihmal olmak üzere 2 çeşittir.</a:t>
            </a:r>
          </a:p>
          <a:p>
            <a:pPr fontAlgn="base"/>
            <a:r>
              <a:rPr lang="tr-TR" b="1" dirty="0"/>
              <a:t>*Kast;</a:t>
            </a:r>
            <a:r>
              <a:rPr lang="tr-TR" dirty="0"/>
              <a:t> kusurun en ağır derecesidir. Kast failin hukuka aykırı sonucu bilmesi ve bu sonucu</a:t>
            </a:r>
            <a:br>
              <a:rPr lang="tr-TR" dirty="0"/>
            </a:br>
            <a:r>
              <a:rPr lang="tr-TR" dirty="0"/>
              <a:t>isteyerek hareket etmesidir. Kasttan dolayı sorumlu olmak için failin doğacak zararın biçimini ve kapsamını bilmesi aranmaz. Sadece hukuka aykırılık bilinci ve isteğine sahip olmak yeterlidir.</a:t>
            </a: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29789678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A. KUSUR SORUMLULUĞU VE SORUMLULUĞUN ŞARTLARI</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4431983"/>
          </a:xfrm>
          <a:prstGeom prst="rect">
            <a:avLst/>
          </a:prstGeom>
        </p:spPr>
        <p:txBody>
          <a:bodyPr wrap="square">
            <a:spAutoFit/>
          </a:bodyPr>
          <a:lstStyle/>
          <a:p>
            <a:endParaRPr lang="tr-TR" sz="2400" b="1" dirty="0">
              <a:solidFill>
                <a:schemeClr val="accent5">
                  <a:lumMod val="75000"/>
                </a:schemeClr>
              </a:solidFill>
            </a:endParaRPr>
          </a:p>
          <a:p>
            <a:pPr marL="457200" indent="-457200">
              <a:buAutoNum type="alphaUcPeriod"/>
            </a:pPr>
            <a:r>
              <a:rPr lang="tr-TR" sz="2400" b="1" dirty="0">
                <a:solidFill>
                  <a:schemeClr val="accent5">
                    <a:lumMod val="75000"/>
                  </a:schemeClr>
                </a:solidFill>
              </a:rPr>
              <a:t>KUSUR SORUMLULUĞU VE SORUMLULUĞUN ŞARTLARI</a:t>
            </a:r>
          </a:p>
          <a:p>
            <a:pPr marL="457200" indent="-457200">
              <a:buAutoNum type="alphaLcPeriod"/>
            </a:pPr>
            <a:r>
              <a:rPr lang="tr-TR" sz="2400" b="1" dirty="0">
                <a:solidFill>
                  <a:schemeClr val="accent5">
                    <a:lumMod val="75000"/>
                  </a:schemeClr>
                </a:solidFill>
              </a:rPr>
              <a:t>Kusur Sorumluluğu</a:t>
            </a:r>
          </a:p>
          <a:p>
            <a:r>
              <a:rPr lang="tr-TR" sz="2400" b="1" dirty="0" err="1">
                <a:solidFill>
                  <a:schemeClr val="accent5">
                    <a:lumMod val="75000"/>
                  </a:schemeClr>
                </a:solidFill>
              </a:rPr>
              <a:t>aa</a:t>
            </a:r>
            <a:r>
              <a:rPr lang="tr-TR" sz="2400" b="1" dirty="0">
                <a:solidFill>
                  <a:schemeClr val="accent5">
                    <a:lumMod val="75000"/>
                  </a:schemeClr>
                </a:solidFill>
              </a:rPr>
              <a:t>. Şartları</a:t>
            </a:r>
          </a:p>
          <a:p>
            <a:r>
              <a:rPr lang="tr-TR" sz="2400" b="1" dirty="0">
                <a:solidFill>
                  <a:schemeClr val="accent5">
                    <a:lumMod val="75000"/>
                  </a:schemeClr>
                </a:solidFill>
              </a:rPr>
              <a:t>-5.Kusur</a:t>
            </a:r>
          </a:p>
          <a:p>
            <a:pPr fontAlgn="base"/>
            <a:r>
              <a:rPr lang="tr-TR" b="1" dirty="0"/>
              <a:t>*</a:t>
            </a:r>
            <a:r>
              <a:rPr lang="tr-TR" b="1" dirty="0" err="1"/>
              <a:t>îhmal</a:t>
            </a:r>
            <a:r>
              <a:rPr lang="tr-TR" b="1" dirty="0"/>
              <a:t>;</a:t>
            </a:r>
            <a:r>
              <a:rPr lang="tr-TR" dirty="0"/>
              <a:t> hukuka aykırı sonucu arzu etmemesine rağmen bu sonucun meydana gelmemesi için iradesini yeter derecede kullanmamak, hal ve şartların gerektirdiği dikkat ve özeni</a:t>
            </a:r>
            <a:br>
              <a:rPr lang="tr-TR" dirty="0"/>
            </a:br>
            <a:r>
              <a:rPr lang="tr-TR" dirty="0"/>
              <a:t>göstermemektir. İhmal de kendi içinde ağır ve hafif ihmal şeklinde ayrılmaktadır.</a:t>
            </a:r>
          </a:p>
          <a:p>
            <a:pPr fontAlgn="base"/>
            <a:r>
              <a:rPr lang="tr-TR" b="1" dirty="0"/>
              <a:t>Ağır ihmal;</a:t>
            </a:r>
            <a:r>
              <a:rPr lang="tr-TR" dirty="0"/>
              <a:t> hukuka aykırı sonucu meydana getiren fiil işlenirken böyle bir fiil işleyen</a:t>
            </a:r>
            <a:br>
              <a:rPr lang="tr-TR" dirty="0"/>
            </a:br>
            <a:r>
              <a:rPr lang="tr-TR" dirty="0"/>
              <a:t>herkesin göstereceği dikkat ve özeni göstermemektir. Başka bir ifadeyle, normal bir insanın göstereceği özenin gösterilmemesidir.</a:t>
            </a:r>
          </a:p>
          <a:p>
            <a:pPr fontAlgn="base"/>
            <a:r>
              <a:rPr lang="tr-TR" b="1" dirty="0"/>
              <a:t>Hafif ihmalse</a:t>
            </a:r>
            <a:r>
              <a:rPr lang="tr-TR" dirty="0"/>
              <a:t>, hukuka aykırı fiil işlenirken böyle bir fiili işleyen herkesin değil, dikkatli ve</a:t>
            </a:r>
            <a:br>
              <a:rPr lang="tr-TR" dirty="0"/>
            </a:br>
            <a:r>
              <a:rPr lang="tr-TR" dirty="0"/>
              <a:t>tedbirli bir kimsenin göstereceği dikkat ve özeni göstermemiş olmaktır.</a:t>
            </a:r>
          </a:p>
          <a:p>
            <a:endParaRPr lang="tr-TR" dirty="0"/>
          </a:p>
        </p:txBody>
      </p:sp>
    </p:spTree>
    <p:extLst>
      <p:ext uri="{BB962C8B-B14F-4D97-AF65-F5344CB8AC3E}">
        <p14:creationId xmlns:p14="http://schemas.microsoft.com/office/powerpoint/2010/main" val="101597823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A. KUSUR SORUMLULUĞU VE SORUMLULUĞUN ŞARTLARI</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4431983"/>
          </a:xfrm>
          <a:prstGeom prst="rect">
            <a:avLst/>
          </a:prstGeom>
        </p:spPr>
        <p:txBody>
          <a:bodyPr wrap="square">
            <a:spAutoFit/>
          </a:bodyPr>
          <a:lstStyle/>
          <a:p>
            <a:endParaRPr lang="tr-TR" sz="2400" b="1" dirty="0">
              <a:solidFill>
                <a:schemeClr val="accent5">
                  <a:lumMod val="75000"/>
                </a:schemeClr>
              </a:solidFill>
            </a:endParaRPr>
          </a:p>
          <a:p>
            <a:pPr marL="457200" indent="-457200">
              <a:buAutoNum type="alphaUcPeriod"/>
            </a:pPr>
            <a:r>
              <a:rPr lang="tr-TR" sz="2400" b="1" dirty="0">
                <a:solidFill>
                  <a:schemeClr val="accent5">
                    <a:lumMod val="75000"/>
                  </a:schemeClr>
                </a:solidFill>
              </a:rPr>
              <a:t>KUSUR SORUMLULUĞU VE SORUMLULUĞUN ŞARTLARI</a:t>
            </a:r>
          </a:p>
          <a:p>
            <a:pPr marL="457200" indent="-457200">
              <a:buAutoNum type="alphaLcPeriod"/>
            </a:pPr>
            <a:r>
              <a:rPr lang="tr-TR" sz="2400" b="1" dirty="0">
                <a:solidFill>
                  <a:schemeClr val="accent5">
                    <a:lumMod val="75000"/>
                  </a:schemeClr>
                </a:solidFill>
              </a:rPr>
              <a:t>Kusur Sorumluluğu</a:t>
            </a:r>
          </a:p>
          <a:p>
            <a:r>
              <a:rPr lang="tr-TR" sz="2400" b="1" dirty="0" err="1">
                <a:solidFill>
                  <a:schemeClr val="accent5">
                    <a:lumMod val="75000"/>
                  </a:schemeClr>
                </a:solidFill>
              </a:rPr>
              <a:t>aa</a:t>
            </a:r>
            <a:r>
              <a:rPr lang="tr-TR" sz="2400" b="1" dirty="0">
                <a:solidFill>
                  <a:schemeClr val="accent5">
                    <a:lumMod val="75000"/>
                  </a:schemeClr>
                </a:solidFill>
              </a:rPr>
              <a:t>. Şartları</a:t>
            </a:r>
          </a:p>
          <a:p>
            <a:r>
              <a:rPr lang="tr-TR" sz="2400" b="1" dirty="0">
                <a:solidFill>
                  <a:schemeClr val="accent5">
                    <a:lumMod val="75000"/>
                  </a:schemeClr>
                </a:solidFill>
              </a:rPr>
              <a:t>-5.Kusur</a:t>
            </a:r>
          </a:p>
          <a:p>
            <a:pPr fontAlgn="base"/>
            <a:r>
              <a:rPr lang="tr-TR" b="1" dirty="0"/>
              <a:t>*</a:t>
            </a:r>
            <a:r>
              <a:rPr lang="tr-TR" b="1" dirty="0" err="1"/>
              <a:t>îhmal</a:t>
            </a:r>
            <a:r>
              <a:rPr lang="tr-TR" b="1" dirty="0"/>
              <a:t>;</a:t>
            </a:r>
            <a:r>
              <a:rPr lang="tr-TR" dirty="0"/>
              <a:t> hukuka aykırı sonucu arzu etmemesine rağmen bu sonucun meydana gelmemesi için iradesini yeter derecede kullanmamak, hal ve şartların gerektirdiği dikkat ve özeni</a:t>
            </a:r>
            <a:br>
              <a:rPr lang="tr-TR" dirty="0"/>
            </a:br>
            <a:r>
              <a:rPr lang="tr-TR" dirty="0"/>
              <a:t>göstermemektir. İhmal de kendi içinde ağır ve hafif ihmal şeklinde ayrılmaktadır.</a:t>
            </a:r>
          </a:p>
          <a:p>
            <a:pPr fontAlgn="base"/>
            <a:r>
              <a:rPr lang="tr-TR" b="1" dirty="0"/>
              <a:t>Ağır ihmal;</a:t>
            </a:r>
            <a:r>
              <a:rPr lang="tr-TR" dirty="0"/>
              <a:t> hukuka aykırı sonucu meydana getiren fiil işlenirken böyle bir fiil işleyen</a:t>
            </a:r>
            <a:br>
              <a:rPr lang="tr-TR" dirty="0"/>
            </a:br>
            <a:r>
              <a:rPr lang="tr-TR" dirty="0"/>
              <a:t>herkesin göstereceği dikkat ve özeni göstermemektir. Başka bir ifadeyle, normal bir insanın göstereceği özenin gösterilmemesidir.</a:t>
            </a:r>
          </a:p>
          <a:p>
            <a:pPr fontAlgn="base"/>
            <a:r>
              <a:rPr lang="tr-TR" b="1" dirty="0"/>
              <a:t>Hafif ihmalse</a:t>
            </a:r>
            <a:r>
              <a:rPr lang="tr-TR" dirty="0"/>
              <a:t>, hukuka aykırı fiil işlenirken böyle bir fiili işleyen herkesin değil, dikkatli ve</a:t>
            </a:r>
            <a:br>
              <a:rPr lang="tr-TR" dirty="0"/>
            </a:br>
            <a:r>
              <a:rPr lang="tr-TR" dirty="0"/>
              <a:t>tedbirli bir kimsenin göstereceği dikkat ve özeni göstermemiş olmaktır.</a:t>
            </a:r>
          </a:p>
          <a:p>
            <a:endParaRPr lang="tr-TR" dirty="0"/>
          </a:p>
        </p:txBody>
      </p:sp>
    </p:spTree>
    <p:extLst>
      <p:ext uri="{BB962C8B-B14F-4D97-AF65-F5344CB8AC3E}">
        <p14:creationId xmlns:p14="http://schemas.microsoft.com/office/powerpoint/2010/main" val="3234268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F42A67-BBCF-4B46-822F-0B82A43C8252}"/>
              </a:ext>
            </a:extLst>
          </p:cNvPr>
          <p:cNvSpPr>
            <a:spLocks noGrp="1"/>
          </p:cNvSpPr>
          <p:nvPr>
            <p:ph type="title"/>
          </p:nvPr>
        </p:nvSpPr>
        <p:spPr/>
        <p:txBody>
          <a:bodyPr/>
          <a:lstStyle/>
          <a:p>
            <a:br>
              <a:rPr lang="tr-TR" dirty="0"/>
            </a:br>
            <a:r>
              <a:rPr lang="tr-TR" dirty="0"/>
              <a:t>	III. TÜRK BORÇLAR KANUNUNUN KABULÜ, </a:t>
            </a:r>
            <a:br>
              <a:rPr lang="tr-TR" dirty="0"/>
            </a:br>
            <a:r>
              <a:rPr lang="tr-TR" dirty="0"/>
              <a:t>	SİSTEM VE TEKNİĞİ</a:t>
            </a:r>
          </a:p>
        </p:txBody>
      </p:sp>
      <p:sp>
        <p:nvSpPr>
          <p:cNvPr id="4" name="Alt Bilgi Yer Tutucusu 3">
            <a:extLst>
              <a:ext uri="{FF2B5EF4-FFF2-40B4-BE49-F238E27FC236}">
                <a16:creationId xmlns:a16="http://schemas.microsoft.com/office/drawing/2014/main" id="{A4F43290-E71E-4319-9E69-35EB3BF7C1DD}"/>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A31AB576-9E4B-4C99-B466-2979D86DE3ED}"/>
              </a:ext>
            </a:extLst>
          </p:cNvPr>
          <p:cNvSpPr/>
          <p:nvPr/>
        </p:nvSpPr>
        <p:spPr>
          <a:xfrm>
            <a:off x="1" y="1255770"/>
            <a:ext cx="9144000" cy="4893647"/>
          </a:xfrm>
          <a:prstGeom prst="rect">
            <a:avLst/>
          </a:prstGeom>
        </p:spPr>
        <p:txBody>
          <a:bodyPr wrap="square">
            <a:spAutoFit/>
          </a:bodyPr>
          <a:lstStyle/>
          <a:p>
            <a:r>
              <a:rPr lang="tr-TR" sz="2400" b="1" dirty="0">
                <a:solidFill>
                  <a:schemeClr val="accent5"/>
                </a:solidFill>
              </a:rPr>
              <a:t>2. TÜRK BORÇLAR KANUNUNUN SİSTEMİ</a:t>
            </a:r>
          </a:p>
          <a:p>
            <a:pPr marL="285750" indent="-285750">
              <a:buFont typeface="Arial" panose="020B0604020202020204" pitchFamily="34" charset="0"/>
              <a:buChar char="•"/>
            </a:pPr>
            <a:r>
              <a:rPr lang="tr-TR" sz="2000" dirty="0"/>
              <a:t>Türk Borçlar Kanunu iki kısımdan oluşmaktadır. Birinci kısım 1-206. Maddeler arasında düzenlenen ve bu dönem inceleme konumuz olan “Genel Hükümler” den, ikinci kısım ise, 207-645. Maddeler arasında düzenlenen “Özel Borç İlişkileri” </a:t>
            </a:r>
            <a:r>
              <a:rPr lang="tr-TR" sz="2000" dirty="0" err="1"/>
              <a:t>nden</a:t>
            </a:r>
            <a:r>
              <a:rPr lang="tr-TR" sz="2000" dirty="0"/>
              <a:t> oluşmaktadır.</a:t>
            </a:r>
          </a:p>
          <a:p>
            <a:pPr marL="285750" indent="-285750">
              <a:buFont typeface="Arial" panose="020B0604020202020204" pitchFamily="34" charset="0"/>
              <a:buChar char="•"/>
            </a:pPr>
            <a:r>
              <a:rPr lang="tr-TR" sz="2000" dirty="0"/>
              <a:t>Türk Borçlar Kanunu’nun Genel Hükümler başlığını taşıyan birinci kısmı, kendi içinde beş bölüme ayrılmaktadır:</a:t>
            </a:r>
          </a:p>
          <a:p>
            <a:pPr marL="285750" indent="-285750">
              <a:buFont typeface="Arial" panose="020B0604020202020204" pitchFamily="34" charset="0"/>
              <a:buChar char="•"/>
            </a:pPr>
            <a:r>
              <a:rPr lang="tr-TR" sz="2000" dirty="0"/>
              <a:t>Birinci Bölümde: Borç İlişkisinin Kaynakları düzenlenmiştir. Bu kaynaklar üç alt ayrımda incelenmiş olup bu ayrımlar: Sözleşmeden Doğan Borç İlişkileri, Haksız Fiilden Doğan Borç ilişkileri, Sebepsiz Zenginleşmeden Doğan Borç İlişkileridir.</a:t>
            </a:r>
          </a:p>
          <a:p>
            <a:pPr marL="285750" indent="-285750">
              <a:buFont typeface="Arial" panose="020B0604020202020204" pitchFamily="34" charset="0"/>
              <a:buChar char="•"/>
            </a:pPr>
            <a:r>
              <a:rPr lang="tr-TR" sz="2000" dirty="0"/>
              <a:t>İkinci Bölümde: Borç İlişkisinin Hükümleri düzenlenmiştir. Bu hükümler de üç alt ayrımda incelenmiş olup bu ayrımlar: Borçların İfası, Borçların İfa Edilmemesinin Sonuçları, Borç İlişkilerinin Üçüncü Kişilere Etkisidir. </a:t>
            </a:r>
          </a:p>
          <a:p>
            <a:pPr marL="285750" indent="-285750">
              <a:buFont typeface="Arial" panose="020B0604020202020204" pitchFamily="34" charset="0"/>
              <a:buChar char="•"/>
            </a:pPr>
            <a:endParaRPr lang="tr-TR" sz="2400" dirty="0"/>
          </a:p>
          <a:p>
            <a:pPr marL="285750" indent="-285750">
              <a:buFont typeface="Arial" panose="020B0604020202020204" pitchFamily="34" charset="0"/>
              <a:buChar char="•"/>
            </a:pPr>
            <a:endParaRPr lang="tr-TR" sz="2400" dirty="0"/>
          </a:p>
        </p:txBody>
      </p:sp>
    </p:spTree>
    <p:extLst>
      <p:ext uri="{BB962C8B-B14F-4D97-AF65-F5344CB8AC3E}">
        <p14:creationId xmlns:p14="http://schemas.microsoft.com/office/powerpoint/2010/main" val="2814414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0" y="1453499"/>
            <a:ext cx="9144000" cy="3404009"/>
          </a:xfrm>
          <a:prstGeom prst="rect">
            <a:avLst/>
          </a:prstGeom>
        </p:spPr>
        <p:txBody>
          <a:bodyPr wrap="square">
            <a:spAutoFit/>
          </a:bodyPr>
          <a:lstStyle/>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	</a:t>
            </a: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8. HAFTA</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II. HAKSIZ FİİLLERDEN DOĞAN BORÇ İLİŞKİLERİ</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B. KUSURSUZ SORUMLULUK</a:t>
            </a:r>
          </a:p>
          <a:p>
            <a:pPr marL="0" lvl="1" algn="just">
              <a:spcBef>
                <a:spcPct val="20000"/>
              </a:spcBef>
              <a:buClr>
                <a:schemeClr val="accent1"/>
              </a:buClr>
            </a:pPr>
            <a:endParaRPr lang="tr-TR" sz="2400" b="1" dirty="0">
              <a:solidFill>
                <a:srgbClr val="C00000"/>
              </a:solidFill>
              <a:latin typeface="Arial" panose="020B0604020202020204" pitchFamily="34" charset="0"/>
              <a:cs typeface="Arial" panose="020B0604020202020204" pitchFamily="34" charset="0"/>
            </a:endParaRPr>
          </a:p>
          <a:p>
            <a:pPr marL="0" lvl="1" algn="just">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88084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B. KUSURSUZ SORUMLULUK</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4247317"/>
          </a:xfrm>
          <a:prstGeom prst="rect">
            <a:avLst/>
          </a:prstGeom>
        </p:spPr>
        <p:txBody>
          <a:bodyPr wrap="square">
            <a:spAutoFit/>
          </a:bodyPr>
          <a:lstStyle/>
          <a:p>
            <a:r>
              <a:rPr lang="tr-TR" sz="2400" b="1" dirty="0">
                <a:solidFill>
                  <a:schemeClr val="accent5"/>
                </a:solidFill>
              </a:rPr>
              <a:t>B. KUSURSUZ SORUMLULUK</a:t>
            </a:r>
          </a:p>
          <a:p>
            <a:pPr marL="342900" indent="-342900">
              <a:buFont typeface="Arial" panose="020B0604020202020204" pitchFamily="34" charset="0"/>
              <a:buChar char="•"/>
            </a:pPr>
            <a:r>
              <a:rPr lang="tr-TR" dirty="0"/>
              <a:t>Kusursuz Sorumluluk Halleri hakkaniyet sorumluluğu, özen sorumluluğu ve tehlike sorumluluğu olmak üzere üçe ayrılır. </a:t>
            </a:r>
          </a:p>
          <a:p>
            <a:pPr marL="457200" indent="-457200">
              <a:buAutoNum type="arabicPeriod"/>
            </a:pPr>
            <a:r>
              <a:rPr lang="tr-TR" sz="2400" b="1" dirty="0">
                <a:solidFill>
                  <a:schemeClr val="accent5"/>
                </a:solidFill>
              </a:rPr>
              <a:t>HAKKANİYET SORUMLULUĞU</a:t>
            </a:r>
          </a:p>
          <a:p>
            <a:pPr marL="342900" indent="-342900">
              <a:buFont typeface="Arial" panose="020B0604020202020204" pitchFamily="34" charset="0"/>
              <a:buChar char="•"/>
            </a:pPr>
            <a:r>
              <a:rPr lang="tr-TR" sz="2400" dirty="0"/>
              <a:t>Hakkaniyet gerektiriyorsa hakim, ayırt etme gücü bulunmayan kişinin verdiği zararın kısmen ya da tamamen tazmin edilmesine karar verebilmesidir. Buna bir örnek yazacak olursak; kişinin akıl sağlığı yerinde olmamasına rağmen ama zengin biri olması ve bu kişinin fakir birine zarar vermesi durumunda hakkaniyet gereği bu zararı ödemek zorunda olması örnek olarak verilebilir..</a:t>
            </a:r>
          </a:p>
          <a:p>
            <a:pPr marL="342900" indent="-342900">
              <a:buFont typeface="Arial" panose="020B0604020202020204" pitchFamily="34" charset="0"/>
              <a:buChar char="•"/>
            </a:pPr>
            <a:r>
              <a:rPr lang="tr-TR" sz="2400" dirty="0"/>
              <a:t>TBK </a:t>
            </a:r>
            <a:r>
              <a:rPr lang="tr-TR" sz="2400" dirty="0" err="1"/>
              <a:t>md.</a:t>
            </a:r>
            <a:r>
              <a:rPr lang="tr-TR" sz="2400" dirty="0"/>
              <a:t> 65: </a:t>
            </a:r>
            <a:r>
              <a:rPr lang="tr-TR" b="1" i="1" dirty="0"/>
              <a:t>Hakkaniyet gerektiriyorsa; hâkim, ayırt etme gücü bulunmayan </a:t>
            </a:r>
            <a:r>
              <a:rPr lang="tr-TR" b="1" i="1" dirty="0" err="1"/>
              <a:t>kişinin</a:t>
            </a:r>
            <a:r>
              <a:rPr lang="tr-TR" b="1" i="1" dirty="0"/>
              <a:t> </a:t>
            </a:r>
            <a:r>
              <a:rPr lang="tr-TR" b="1" i="1" dirty="0" err="1"/>
              <a:t>verdiği</a:t>
            </a:r>
            <a:r>
              <a:rPr lang="tr-TR" b="1" i="1" dirty="0"/>
              <a:t> zararın, tamamen veya kısmen giderilmesine karar verir.</a:t>
            </a:r>
            <a:endParaRPr lang="tr-TR" sz="2400" dirty="0"/>
          </a:p>
        </p:txBody>
      </p:sp>
    </p:spTree>
    <p:extLst>
      <p:ext uri="{BB962C8B-B14F-4D97-AF65-F5344CB8AC3E}">
        <p14:creationId xmlns:p14="http://schemas.microsoft.com/office/powerpoint/2010/main" val="4264138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B. KUSURSUZ SORUMLULUK</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3785652"/>
          </a:xfrm>
          <a:prstGeom prst="rect">
            <a:avLst/>
          </a:prstGeom>
        </p:spPr>
        <p:txBody>
          <a:bodyPr wrap="square">
            <a:spAutoFit/>
          </a:bodyPr>
          <a:lstStyle/>
          <a:p>
            <a:r>
              <a:rPr lang="tr-TR" sz="2400" b="1" dirty="0">
                <a:solidFill>
                  <a:schemeClr val="accent5"/>
                </a:solidFill>
              </a:rPr>
              <a:t>B. KUSURSUZ SORUMLULUK</a:t>
            </a:r>
          </a:p>
          <a:p>
            <a:pPr marL="342900" indent="-342900">
              <a:buFont typeface="Arial" panose="020B0604020202020204" pitchFamily="34" charset="0"/>
              <a:buChar char="•"/>
            </a:pPr>
            <a:r>
              <a:rPr lang="tr-TR" dirty="0"/>
              <a:t>Kusursuz Sorumluluk Halleri hakkaniyet sorumluluğu, özen sorumluluğu ve tehlike sorumluluğu olmak üzere üçe ayrılır. </a:t>
            </a:r>
          </a:p>
          <a:p>
            <a:r>
              <a:rPr lang="tr-TR" sz="2400" b="1" dirty="0">
                <a:solidFill>
                  <a:schemeClr val="accent5"/>
                </a:solidFill>
              </a:rPr>
              <a:t>2. ÖZEN SORUMLULUĞU (Olağan Sebep Sorumluluğu)</a:t>
            </a:r>
          </a:p>
          <a:p>
            <a:pPr marL="457200" indent="-457200">
              <a:buAutoNum type="alphaLcPeriod"/>
            </a:pPr>
            <a:r>
              <a:rPr lang="tr-TR" sz="2400" b="1" dirty="0">
                <a:solidFill>
                  <a:schemeClr val="accent5"/>
                </a:solidFill>
              </a:rPr>
              <a:t>Adam Çalıştıranın Sorumluluğu (TBK 66)</a:t>
            </a:r>
          </a:p>
          <a:p>
            <a:pPr marL="342900" indent="-342900">
              <a:buFont typeface="Arial" panose="020B0604020202020204" pitchFamily="34" charset="0"/>
              <a:buChar char="•"/>
            </a:pPr>
            <a:r>
              <a:rPr lang="tr-TR" dirty="0"/>
              <a:t>Adam çalıştıran ayırt etme gücüne sahip olmasa bile çalışanın verdiği zararı ödemek zorundadır.</a:t>
            </a:r>
          </a:p>
          <a:p>
            <a:pPr marL="342900" indent="-342900">
              <a:buFont typeface="Arial" panose="020B0604020202020204" pitchFamily="34" charset="0"/>
              <a:buChar char="•"/>
            </a:pPr>
            <a:r>
              <a:rPr lang="tr-TR" dirty="0"/>
              <a:t>Sorumluluğun şartları: Fiil- Zarar-Uygun illiyet bağı-Hukuka aykırılık sorumluluğun genel şartlarıdır. Çalışan ile çalıştıran arası bir bağımlılık ilişkisinin olması-Zararın hukuka aykırı bir davranış ile meydana gelmesi-Adam çalıştıranın kurtuluş kanıtı getirmemiş olması sorumluluğun özel şartlarındandır.</a:t>
            </a:r>
          </a:p>
          <a:p>
            <a:endParaRPr lang="tr-TR" sz="2400" b="1" dirty="0">
              <a:solidFill>
                <a:schemeClr val="accent5"/>
              </a:solidFill>
            </a:endParaRPr>
          </a:p>
        </p:txBody>
      </p:sp>
    </p:spTree>
    <p:extLst>
      <p:ext uri="{BB962C8B-B14F-4D97-AF65-F5344CB8AC3E}">
        <p14:creationId xmlns:p14="http://schemas.microsoft.com/office/powerpoint/2010/main" val="105457713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B. KUSURSUZ SORUMLULUK</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3785652"/>
          </a:xfrm>
          <a:prstGeom prst="rect">
            <a:avLst/>
          </a:prstGeom>
        </p:spPr>
        <p:txBody>
          <a:bodyPr wrap="square">
            <a:spAutoFit/>
          </a:bodyPr>
          <a:lstStyle/>
          <a:p>
            <a:r>
              <a:rPr lang="tr-TR" sz="2400" b="1" dirty="0">
                <a:solidFill>
                  <a:schemeClr val="accent5"/>
                </a:solidFill>
              </a:rPr>
              <a:t>B. KUSURSUZ SORUMLULUK</a:t>
            </a:r>
          </a:p>
          <a:p>
            <a:pPr marL="342900" indent="-342900">
              <a:buFont typeface="Arial" panose="020B0604020202020204" pitchFamily="34" charset="0"/>
              <a:buChar char="•"/>
            </a:pPr>
            <a:r>
              <a:rPr lang="tr-TR" dirty="0"/>
              <a:t>Kusursuz Sorumluluk Halleri hakkaniyet sorumluluğu, özen sorumluluğu ve tehlike sorumluluğu olmak üzere üçe ayrılır. </a:t>
            </a:r>
          </a:p>
          <a:p>
            <a:r>
              <a:rPr lang="tr-TR" sz="2400" b="1" dirty="0">
                <a:solidFill>
                  <a:schemeClr val="accent5"/>
                </a:solidFill>
              </a:rPr>
              <a:t>2. ÖZEN SORUMLULUĞU (Olağan Sebep Sorumluluğu)</a:t>
            </a:r>
          </a:p>
          <a:p>
            <a:r>
              <a:rPr lang="tr-TR" sz="2400" b="1" dirty="0">
                <a:solidFill>
                  <a:schemeClr val="accent5"/>
                </a:solidFill>
              </a:rPr>
              <a:t>b.  Hayvan Bulunduranın Sorumluluğu (TBK 67)</a:t>
            </a:r>
          </a:p>
          <a:p>
            <a:pPr marL="342900" indent="-342900">
              <a:buFont typeface="Arial" panose="020B0604020202020204" pitchFamily="34" charset="0"/>
              <a:buChar char="•"/>
            </a:pPr>
            <a:r>
              <a:rPr lang="tr-TR" dirty="0"/>
              <a:t>TBK m.67 </a:t>
            </a:r>
            <a:r>
              <a:rPr lang="tr-TR" dirty="0" err="1"/>
              <a:t>vd.da</a:t>
            </a:r>
            <a:r>
              <a:rPr lang="tr-TR" dirty="0"/>
              <a:t> düzenlenmiştir. Bir hayvanın bakımını sürekli ve geçici olarak üstelenen kişi, hayvanın verdiği zararı gidermekle yükümlü tutulmuş olup, hayvan bulunduran bu zararın doğmasını engellemek için gereken özeni gösterdiğini ispat ederse ancak bu sorumluluktan kurtulur. </a:t>
            </a:r>
          </a:p>
          <a:p>
            <a:pPr marL="342900" indent="-342900">
              <a:buFont typeface="Arial" panose="020B0604020202020204" pitchFamily="34" charset="0"/>
              <a:buChar char="•"/>
            </a:pPr>
            <a:r>
              <a:rPr lang="tr-TR" dirty="0"/>
              <a:t>Hayvanın bir başkası veya başkasına ait hayvan tarafından ürkütülmesi halinde ise, hayvan bulunduran kişinin bu kişiye veya hayvanın sahibine rücu hakkı vardır. </a:t>
            </a:r>
          </a:p>
          <a:p>
            <a:pPr marL="342900" indent="-342900">
              <a:buFont typeface="Arial" panose="020B0604020202020204" pitchFamily="34" charset="0"/>
              <a:buChar char="•"/>
            </a:pPr>
            <a:endParaRPr lang="tr-TR" sz="2400" b="1" dirty="0">
              <a:solidFill>
                <a:schemeClr val="accent5"/>
              </a:solidFill>
            </a:endParaRPr>
          </a:p>
        </p:txBody>
      </p:sp>
    </p:spTree>
    <p:extLst>
      <p:ext uri="{BB962C8B-B14F-4D97-AF65-F5344CB8AC3E}">
        <p14:creationId xmlns:p14="http://schemas.microsoft.com/office/powerpoint/2010/main" val="46424514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B. KUSURSUZ SORUMLULUK</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3693319"/>
          </a:xfrm>
          <a:prstGeom prst="rect">
            <a:avLst/>
          </a:prstGeom>
        </p:spPr>
        <p:txBody>
          <a:bodyPr wrap="square">
            <a:spAutoFit/>
          </a:bodyPr>
          <a:lstStyle/>
          <a:p>
            <a:r>
              <a:rPr lang="tr-TR" sz="2400" b="1" dirty="0">
                <a:solidFill>
                  <a:schemeClr val="accent5"/>
                </a:solidFill>
              </a:rPr>
              <a:t>B. KUSURSUZ SORUMLULUK</a:t>
            </a:r>
          </a:p>
          <a:p>
            <a:pPr marL="342900" indent="-342900">
              <a:buFont typeface="Arial" panose="020B0604020202020204" pitchFamily="34" charset="0"/>
              <a:buChar char="•"/>
            </a:pPr>
            <a:r>
              <a:rPr lang="tr-TR" dirty="0"/>
              <a:t>Kusursuz Sorumluluk Halleri hakkaniyet sorumluluğu, özen sorumluluğu ve tehlike sorumluluğu olmak üzere üçe ayrılır. </a:t>
            </a:r>
          </a:p>
          <a:p>
            <a:r>
              <a:rPr lang="tr-TR" sz="2400" b="1" dirty="0">
                <a:solidFill>
                  <a:schemeClr val="accent5"/>
                </a:solidFill>
              </a:rPr>
              <a:t>2. ÖZEN SORUMLULUĞU (Olağan Sebep Sorumluluğu)</a:t>
            </a:r>
          </a:p>
          <a:p>
            <a:r>
              <a:rPr lang="tr-TR" sz="2400" b="1" dirty="0">
                <a:solidFill>
                  <a:schemeClr val="accent5"/>
                </a:solidFill>
              </a:rPr>
              <a:t>b.  Hayvan Bulunduranın Sorumluluğu (TBK 67)</a:t>
            </a:r>
          </a:p>
          <a:p>
            <a:pPr marL="342900" indent="-342900">
              <a:buFont typeface="Arial" panose="020B0604020202020204" pitchFamily="34" charset="0"/>
              <a:buChar char="•"/>
            </a:pPr>
            <a:r>
              <a:rPr lang="tr-TR" sz="2400" b="1" dirty="0">
                <a:solidFill>
                  <a:schemeClr val="accent5"/>
                </a:solidFill>
              </a:rPr>
              <a:t>Zarar Görenin Hapis Hakkı</a:t>
            </a:r>
          </a:p>
          <a:p>
            <a:pPr marL="342900" indent="-342900">
              <a:buFont typeface="Arial" panose="020B0604020202020204" pitchFamily="34" charset="0"/>
              <a:buChar char="•"/>
            </a:pPr>
            <a:r>
              <a:rPr lang="tr-TR" sz="2400" b="1" dirty="0">
                <a:solidFill>
                  <a:schemeClr val="accent5"/>
                </a:solidFill>
              </a:rPr>
              <a:t>TBK </a:t>
            </a:r>
            <a:r>
              <a:rPr lang="tr-TR" sz="2400" b="1" dirty="0" err="1">
                <a:solidFill>
                  <a:schemeClr val="accent5"/>
                </a:solidFill>
              </a:rPr>
              <a:t>md.</a:t>
            </a:r>
            <a:r>
              <a:rPr lang="tr-TR" sz="2400" b="1" dirty="0">
                <a:solidFill>
                  <a:schemeClr val="accent5"/>
                </a:solidFill>
              </a:rPr>
              <a:t> 68’e göre: </a:t>
            </a:r>
            <a:r>
              <a:rPr lang="tr-TR" dirty="0"/>
              <a:t>bir kişiye ait hayvanın bir başkasına ait taşınmaza zarar vermesi halinde, taşınmazın zilyedi hayvanı yakalayarak zarar giderilinceye değin hayvanı elinde tutabilir. Hatta koşullar haklı gösterdiği takdirde, hayvanı etkisiz hale dahi getirebilir. Fakat bu durumda taşınmaz zilyedinin hayvan sahibine bilgi vermek zorunluluğu vardır.</a:t>
            </a:r>
          </a:p>
          <a:p>
            <a:pPr marL="342900" indent="-342900">
              <a:buFont typeface="Arial" panose="020B0604020202020204" pitchFamily="34" charset="0"/>
              <a:buChar char="•"/>
            </a:pPr>
            <a:endParaRPr lang="tr-TR" sz="2400" b="1" dirty="0">
              <a:solidFill>
                <a:schemeClr val="accent5"/>
              </a:solidFill>
            </a:endParaRPr>
          </a:p>
        </p:txBody>
      </p:sp>
    </p:spTree>
    <p:extLst>
      <p:ext uri="{BB962C8B-B14F-4D97-AF65-F5344CB8AC3E}">
        <p14:creationId xmlns:p14="http://schemas.microsoft.com/office/powerpoint/2010/main" val="210631895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B. KUSURSUZ SORUMLULUK</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4893647"/>
          </a:xfrm>
          <a:prstGeom prst="rect">
            <a:avLst/>
          </a:prstGeom>
        </p:spPr>
        <p:txBody>
          <a:bodyPr wrap="square">
            <a:spAutoFit/>
          </a:bodyPr>
          <a:lstStyle/>
          <a:p>
            <a:r>
              <a:rPr lang="tr-TR" sz="2400" b="1" dirty="0">
                <a:solidFill>
                  <a:schemeClr val="accent5"/>
                </a:solidFill>
              </a:rPr>
              <a:t>B. KUSURSUZ SORUMLULUK</a:t>
            </a:r>
          </a:p>
          <a:p>
            <a:r>
              <a:rPr lang="tr-TR" sz="2400" b="1" dirty="0">
                <a:solidFill>
                  <a:schemeClr val="accent5"/>
                </a:solidFill>
              </a:rPr>
              <a:t>2. ÖZEN SORUMLULUĞU (Olağan Sebep Sorumluluğu)</a:t>
            </a:r>
          </a:p>
          <a:p>
            <a:r>
              <a:rPr lang="tr-TR" sz="2400" b="1" dirty="0">
                <a:solidFill>
                  <a:schemeClr val="accent5"/>
                </a:solidFill>
              </a:rPr>
              <a:t>c. Yapı Malinin Sorumluluğu (TBK 69)</a:t>
            </a:r>
          </a:p>
          <a:p>
            <a:pPr marL="285750" indent="-285750">
              <a:buFont typeface="Arial" panose="020B0604020202020204" pitchFamily="34" charset="0"/>
              <a:buChar char="•"/>
            </a:pPr>
            <a:r>
              <a:rPr lang="tr-TR" b="1" dirty="0">
                <a:solidFill>
                  <a:schemeClr val="accent5"/>
                </a:solidFill>
              </a:rPr>
              <a:t> </a:t>
            </a:r>
            <a:r>
              <a:rPr lang="tr-TR" dirty="0"/>
              <a:t>Madde hükmüne göre bir binanın veya diğer yapı eserlerinin malikinin bunların yapımındaki bozukluk veya bakımındaki eksikliklerden sorumlu olduğu düzenlenir. Ancak gerçekleşen maddi veya manevi zararla yapıdaki bozukluk veya bakım eksikliği arasındaki uygun illiyet bağını kesecek nitelikteki mücbir sebep, zarar görenin kusuru veya üçüncü kişinin kusuru halinde yapı malikinin sorumluluğu yoluna gidilemez.</a:t>
            </a:r>
          </a:p>
          <a:p>
            <a:pPr marL="285750" indent="-285750">
              <a:buFont typeface="Arial" panose="020B0604020202020204" pitchFamily="34" charset="0"/>
              <a:buChar char="•"/>
            </a:pPr>
            <a:r>
              <a:rPr lang="tr-TR" dirty="0"/>
              <a:t>Yine aynı şekilde maddede, yapı malikinin yanı sıra intifa veya oturma hakkı sahiplerinin de binanın bakımındaki eksikliklerden malikle birlikte sorumlu tutulacağı yer alır. İntifa ve oturma hakkı sahipleri binanın bakımındaki eksiklerden sorumlu tutulmasına rağmen, binanın yapımındaki bozukluklardan sorumlu değildir. Bu şekilde sorumlu olanların ise, kendilerine karşı sorumlu kişilere rücu hakkı saklıdır.</a:t>
            </a:r>
          </a:p>
          <a:p>
            <a:pPr marL="285750" indent="-285750">
              <a:buFont typeface="Arial" panose="020B0604020202020204" pitchFamily="34" charset="0"/>
              <a:buChar char="•"/>
            </a:pPr>
            <a:endParaRPr lang="tr-TR" b="1" dirty="0">
              <a:solidFill>
                <a:schemeClr val="accent5"/>
              </a:solidFill>
            </a:endParaRPr>
          </a:p>
          <a:p>
            <a:pPr marL="285750" indent="-285750">
              <a:buFont typeface="Arial" panose="020B0604020202020204" pitchFamily="34" charset="0"/>
              <a:buChar char="•"/>
            </a:pPr>
            <a:endParaRPr lang="tr-TR" dirty="0"/>
          </a:p>
          <a:p>
            <a:pPr marL="342900" indent="-342900">
              <a:buFont typeface="Arial" panose="020B0604020202020204" pitchFamily="34" charset="0"/>
              <a:buChar char="•"/>
            </a:pPr>
            <a:endParaRPr lang="tr-TR" sz="2400" b="1" dirty="0">
              <a:solidFill>
                <a:schemeClr val="accent5"/>
              </a:solidFill>
            </a:endParaRPr>
          </a:p>
        </p:txBody>
      </p:sp>
    </p:spTree>
    <p:extLst>
      <p:ext uri="{BB962C8B-B14F-4D97-AF65-F5344CB8AC3E}">
        <p14:creationId xmlns:p14="http://schemas.microsoft.com/office/powerpoint/2010/main" val="216475556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B. KUSURSUZ SORUMLULUK</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2954655"/>
          </a:xfrm>
          <a:prstGeom prst="rect">
            <a:avLst/>
          </a:prstGeom>
        </p:spPr>
        <p:txBody>
          <a:bodyPr wrap="square">
            <a:spAutoFit/>
          </a:bodyPr>
          <a:lstStyle/>
          <a:p>
            <a:r>
              <a:rPr lang="tr-TR" sz="2400" b="1" dirty="0">
                <a:solidFill>
                  <a:schemeClr val="accent5"/>
                </a:solidFill>
              </a:rPr>
              <a:t>B. KUSURSUZ SORUMLULUK</a:t>
            </a:r>
          </a:p>
          <a:p>
            <a:r>
              <a:rPr lang="tr-TR" sz="2400" b="1" dirty="0">
                <a:solidFill>
                  <a:schemeClr val="accent5"/>
                </a:solidFill>
              </a:rPr>
              <a:t>2. ÖZEN SORUMLULUĞU (Olağan Sebep Sorumluluğu)</a:t>
            </a:r>
          </a:p>
          <a:p>
            <a:r>
              <a:rPr lang="tr-TR" sz="2400" b="1" dirty="0">
                <a:solidFill>
                  <a:schemeClr val="accent5"/>
                </a:solidFill>
              </a:rPr>
              <a:t>c. Yapı Malinin Sorumluluğu (TBK 69)</a:t>
            </a:r>
          </a:p>
          <a:p>
            <a:pPr marL="285750" indent="-285750">
              <a:buFont typeface="Arial" panose="020B0604020202020204" pitchFamily="34" charset="0"/>
              <a:buChar char="•"/>
            </a:pPr>
            <a:r>
              <a:rPr lang="tr-TR" dirty="0"/>
              <a:t> TBK </a:t>
            </a:r>
            <a:r>
              <a:rPr lang="tr-TR" dirty="0" err="1"/>
              <a:t>md.</a:t>
            </a:r>
            <a:r>
              <a:rPr lang="tr-TR" dirty="0"/>
              <a:t> 70 hükmüne göre ise, henüz bir zarar meydana gelmemekle birlikte zarar tehlikesinin varlığı halinde, zarar görme tehlikesi olan kişinin bu tehlikenin giderilmesi için gerekli tedbirlerin alınmasını bina veya yapı eseri sahibinden isteme hakkı mevcuttur.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a:p>
          <a:p>
            <a:pPr marL="342900" indent="-342900">
              <a:buFont typeface="Arial" panose="020B0604020202020204" pitchFamily="34" charset="0"/>
              <a:buChar char="•"/>
            </a:pPr>
            <a:endParaRPr lang="tr-TR" sz="2400" b="1" dirty="0">
              <a:solidFill>
                <a:schemeClr val="accent5"/>
              </a:solidFill>
            </a:endParaRPr>
          </a:p>
        </p:txBody>
      </p:sp>
    </p:spTree>
    <p:extLst>
      <p:ext uri="{BB962C8B-B14F-4D97-AF65-F5344CB8AC3E}">
        <p14:creationId xmlns:p14="http://schemas.microsoft.com/office/powerpoint/2010/main" val="14712114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B. KUSURSUZ SORUMLULUK</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4524315"/>
          </a:xfrm>
          <a:prstGeom prst="rect">
            <a:avLst/>
          </a:prstGeom>
        </p:spPr>
        <p:txBody>
          <a:bodyPr wrap="square">
            <a:spAutoFit/>
          </a:bodyPr>
          <a:lstStyle/>
          <a:p>
            <a:r>
              <a:rPr lang="tr-TR" sz="2400" b="1" dirty="0">
                <a:solidFill>
                  <a:schemeClr val="accent5"/>
                </a:solidFill>
              </a:rPr>
              <a:t>B. KUSURSUZ SORUMLULUK</a:t>
            </a:r>
          </a:p>
          <a:p>
            <a:r>
              <a:rPr lang="tr-TR" sz="2400" b="1" dirty="0">
                <a:solidFill>
                  <a:schemeClr val="accent5"/>
                </a:solidFill>
              </a:rPr>
              <a:t>3. Tehlike SORUMLULUĞU (TBK </a:t>
            </a:r>
            <a:r>
              <a:rPr lang="tr-TR" sz="2400" b="1" dirty="0" err="1">
                <a:solidFill>
                  <a:schemeClr val="accent5"/>
                </a:solidFill>
              </a:rPr>
              <a:t>md.</a:t>
            </a:r>
            <a:r>
              <a:rPr lang="tr-TR" sz="2400" b="1" dirty="0">
                <a:solidFill>
                  <a:schemeClr val="accent5"/>
                </a:solidFill>
              </a:rPr>
              <a:t> 71)</a:t>
            </a:r>
          </a:p>
          <a:p>
            <a:pPr marL="285750" indent="-285750">
              <a:buFont typeface="Arial" panose="020B0604020202020204" pitchFamily="34" charset="0"/>
              <a:buChar char="•"/>
            </a:pPr>
            <a:r>
              <a:rPr lang="tr-TR" dirty="0"/>
              <a:t>Önemli ölçüde tehlike arz eden işletmenin faaliyetlerinden doğan zararlardan işletme sahibi ve varsa işleten </a:t>
            </a:r>
            <a:r>
              <a:rPr lang="tr-TR" dirty="0" err="1"/>
              <a:t>müteselsilen</a:t>
            </a:r>
            <a:r>
              <a:rPr lang="tr-TR" dirty="0"/>
              <a:t> sorumludur. </a:t>
            </a:r>
          </a:p>
          <a:p>
            <a:pPr marL="285750" indent="-285750">
              <a:buFont typeface="Arial" panose="020B0604020202020204" pitchFamily="34" charset="0"/>
              <a:buChar char="•"/>
            </a:pPr>
            <a:r>
              <a:rPr lang="tr-TR" dirty="0"/>
              <a:t>Burada öncelikle tehlike yaratan bir işletmenin varlığı ve yarattığı tehlikenin önemli ölçüde olması söz konusudur. </a:t>
            </a:r>
          </a:p>
          <a:p>
            <a:pPr marL="285750" indent="-285750">
              <a:buFont typeface="Arial" panose="020B0604020202020204" pitchFamily="34" charset="0"/>
              <a:buChar char="•"/>
            </a:pPr>
            <a:r>
              <a:rPr lang="tr-TR" dirty="0"/>
              <a:t>Önemli ölçüde tehlike arz eden işletme kıstası yine maddede yer alır. </a:t>
            </a:r>
            <a:r>
              <a:rPr lang="tr-TR" i="1" dirty="0">
                <a:solidFill>
                  <a:schemeClr val="accent5"/>
                </a:solidFill>
              </a:rPr>
              <a:t>Kullanılan malzeme, araç-gereçler göz önünde bulunduğunda, uzman bir kişiden beklenen tüm özenin gösterilmesi halinde dahi sıkça veya ağır zararlar doğurmaya elverişli ise</a:t>
            </a:r>
            <a:r>
              <a:rPr lang="tr-TR" dirty="0"/>
              <a:t>, o işletme önemli ölçüde tehlikeli işletme sayılır. Bu tür işletmelerin faaliyetlerine hukuk düzenince izin verilmiş olması halinde bile zarar görenler, zararlarının uygun bir bedelle denkleştirilmesini talep hakkına sahiptir.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a:p>
          <a:p>
            <a:pPr marL="342900" indent="-342900">
              <a:buFont typeface="Arial" panose="020B0604020202020204" pitchFamily="34" charset="0"/>
              <a:buChar char="•"/>
            </a:pPr>
            <a:endParaRPr lang="tr-TR" sz="2400" b="1" dirty="0">
              <a:solidFill>
                <a:schemeClr val="accent5"/>
              </a:solidFill>
            </a:endParaRPr>
          </a:p>
        </p:txBody>
      </p:sp>
    </p:spTree>
    <p:extLst>
      <p:ext uri="{BB962C8B-B14F-4D97-AF65-F5344CB8AC3E}">
        <p14:creationId xmlns:p14="http://schemas.microsoft.com/office/powerpoint/2010/main" val="32780004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spcBef>
                <a:spcPct val="20000"/>
              </a:spcBef>
            </a:pPr>
            <a:r>
              <a:rPr lang="tr-TR" sz="2400" dirty="0">
                <a:solidFill>
                  <a:schemeClr val="accent5">
                    <a:lumMod val="75000"/>
                  </a:schemeClr>
                </a:solidFill>
              </a:rPr>
              <a:t>II. HAKSIZ FİİLLERDEN DOĞAN BORÇ İLİŞKİLERİ</a:t>
            </a:r>
            <a:br>
              <a:rPr lang="tr-TR" sz="2400" dirty="0">
                <a:solidFill>
                  <a:schemeClr val="accent5">
                    <a:lumMod val="75000"/>
                  </a:schemeClr>
                </a:solidFill>
              </a:rPr>
            </a:br>
            <a:r>
              <a:rPr lang="tr-TR" sz="2400" dirty="0">
                <a:solidFill>
                  <a:schemeClr val="accent5">
                    <a:lumMod val="75000"/>
                  </a:schemeClr>
                </a:solidFill>
              </a:rPr>
              <a:t>B. KUSURSUZ SORUMLULUK</a:t>
            </a: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4524315"/>
          </a:xfrm>
          <a:prstGeom prst="rect">
            <a:avLst/>
          </a:prstGeom>
        </p:spPr>
        <p:txBody>
          <a:bodyPr wrap="square">
            <a:spAutoFit/>
          </a:bodyPr>
          <a:lstStyle/>
          <a:p>
            <a:r>
              <a:rPr lang="tr-TR" sz="2400" b="1" dirty="0">
                <a:solidFill>
                  <a:schemeClr val="accent5"/>
                </a:solidFill>
              </a:rPr>
              <a:t>B. KUSURSUZ SORUMLULUK</a:t>
            </a:r>
          </a:p>
          <a:p>
            <a:r>
              <a:rPr lang="tr-TR" sz="2400" b="1" dirty="0">
                <a:solidFill>
                  <a:schemeClr val="accent5"/>
                </a:solidFill>
              </a:rPr>
              <a:t>3. Tehlike SORUMLULUĞU (TBK </a:t>
            </a:r>
            <a:r>
              <a:rPr lang="tr-TR" sz="2400" b="1" dirty="0" err="1">
                <a:solidFill>
                  <a:schemeClr val="accent5"/>
                </a:solidFill>
              </a:rPr>
              <a:t>md.</a:t>
            </a:r>
            <a:r>
              <a:rPr lang="tr-TR" sz="2400" b="1" dirty="0">
                <a:solidFill>
                  <a:schemeClr val="accent5"/>
                </a:solidFill>
              </a:rPr>
              <a:t> 71)</a:t>
            </a:r>
          </a:p>
          <a:p>
            <a:pPr marL="285750" indent="-285750">
              <a:buFont typeface="Arial" panose="020B0604020202020204" pitchFamily="34" charset="0"/>
              <a:buChar char="•"/>
            </a:pPr>
            <a:r>
              <a:rPr lang="tr-TR" dirty="0"/>
              <a:t>Önemli ölçüde tehlike arz eden işletmenin faaliyetlerinden doğan zararlardan işletme sahibi ve varsa işleten </a:t>
            </a:r>
            <a:r>
              <a:rPr lang="tr-TR" dirty="0" err="1"/>
              <a:t>müteselsilen</a:t>
            </a:r>
            <a:r>
              <a:rPr lang="tr-TR" dirty="0"/>
              <a:t> sorumludur. </a:t>
            </a:r>
          </a:p>
          <a:p>
            <a:pPr marL="285750" indent="-285750">
              <a:buFont typeface="Arial" panose="020B0604020202020204" pitchFamily="34" charset="0"/>
              <a:buChar char="•"/>
            </a:pPr>
            <a:r>
              <a:rPr lang="tr-TR" dirty="0"/>
              <a:t>Burada öncelikle tehlike yaratan bir işletmenin varlığı ve yarattığı tehlikenin önemli ölçüde olması söz konusudur. </a:t>
            </a:r>
          </a:p>
          <a:p>
            <a:pPr marL="285750" indent="-285750">
              <a:buFont typeface="Arial" panose="020B0604020202020204" pitchFamily="34" charset="0"/>
              <a:buChar char="•"/>
            </a:pPr>
            <a:r>
              <a:rPr lang="tr-TR" dirty="0"/>
              <a:t>Önemli ölçüde tehlike arz eden işletme kıstası yine maddede yer alır. </a:t>
            </a:r>
            <a:r>
              <a:rPr lang="tr-TR" i="1" dirty="0">
                <a:solidFill>
                  <a:schemeClr val="accent5"/>
                </a:solidFill>
              </a:rPr>
              <a:t>Kullanılan malzeme, araç-gereçler göz önünde bulunduğunda, uzman bir kişiden beklenen tüm özenin gösterilmesi halinde dahi sıkça veya ağır zararlar doğurmaya elverişli ise</a:t>
            </a:r>
            <a:r>
              <a:rPr lang="tr-TR" dirty="0"/>
              <a:t>, o işletme önemli ölçüde tehlikeli işletme sayılır. Bu tür işletmelerin faaliyetlerine hukuk düzenince izin verilmiş olması halinde bile zarar görenler, zararlarının uygun bir bedelle denkleştirilmesini talep hakkına sahiptir.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a:p>
          <a:p>
            <a:pPr marL="342900" indent="-342900">
              <a:buFont typeface="Arial" panose="020B0604020202020204" pitchFamily="34" charset="0"/>
              <a:buChar char="•"/>
            </a:pPr>
            <a:endParaRPr lang="tr-TR" sz="2400" b="1" dirty="0">
              <a:solidFill>
                <a:schemeClr val="accent5"/>
              </a:solidFill>
            </a:endParaRPr>
          </a:p>
        </p:txBody>
      </p:sp>
    </p:spTree>
    <p:extLst>
      <p:ext uri="{BB962C8B-B14F-4D97-AF65-F5344CB8AC3E}">
        <p14:creationId xmlns:p14="http://schemas.microsoft.com/office/powerpoint/2010/main" val="3429933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0" y="1453499"/>
            <a:ext cx="9144000" cy="3847207"/>
          </a:xfrm>
          <a:prstGeom prst="rect">
            <a:avLst/>
          </a:prstGeom>
        </p:spPr>
        <p:txBody>
          <a:bodyPr wrap="square">
            <a:spAutoFit/>
          </a:bodyPr>
          <a:lstStyle/>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	</a:t>
            </a: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9. HAFTA</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II. HAKSIZ FİİLLERDEN DOĞAN BORÇ İLİŞKİLERİ</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C. ZARAR VE TAZMİNAT</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D.MÜTESELSİL SORUMLULUK</a:t>
            </a:r>
          </a:p>
          <a:p>
            <a:pPr marL="0" lvl="1" algn="just">
              <a:spcBef>
                <a:spcPct val="20000"/>
              </a:spcBef>
              <a:buClr>
                <a:schemeClr val="accent1"/>
              </a:buClr>
            </a:pPr>
            <a:endParaRPr lang="tr-TR" sz="2400" b="1" dirty="0">
              <a:solidFill>
                <a:srgbClr val="C00000"/>
              </a:solidFill>
              <a:latin typeface="Arial" panose="020B0604020202020204" pitchFamily="34" charset="0"/>
              <a:cs typeface="Arial" panose="020B0604020202020204" pitchFamily="34" charset="0"/>
            </a:endParaRPr>
          </a:p>
          <a:p>
            <a:pPr marL="0" lvl="1" algn="just">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021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D4B2C5-78DD-489A-8938-30D8324AD303}"/>
              </a:ext>
            </a:extLst>
          </p:cNvPr>
          <p:cNvSpPr>
            <a:spLocks noGrp="1"/>
          </p:cNvSpPr>
          <p:nvPr>
            <p:ph type="title"/>
          </p:nvPr>
        </p:nvSpPr>
        <p:spPr/>
        <p:txBody>
          <a:bodyPr/>
          <a:lstStyle/>
          <a:p>
            <a:r>
              <a:rPr lang="tr-TR" dirty="0"/>
              <a:t>	</a:t>
            </a:r>
            <a:br>
              <a:rPr lang="tr-TR" dirty="0"/>
            </a:br>
            <a:r>
              <a:rPr lang="tr-TR" dirty="0"/>
              <a:t>	III. TÜRK BORÇLAR KANUNUNUN KABULÜ, </a:t>
            </a:r>
            <a:br>
              <a:rPr lang="tr-TR" dirty="0"/>
            </a:br>
            <a:r>
              <a:rPr lang="tr-TR" dirty="0"/>
              <a:t>	SİSTEM VE TEKNİĞİ</a:t>
            </a:r>
          </a:p>
        </p:txBody>
      </p:sp>
      <p:sp>
        <p:nvSpPr>
          <p:cNvPr id="4" name="Alt Bilgi Yer Tutucusu 3">
            <a:extLst>
              <a:ext uri="{FF2B5EF4-FFF2-40B4-BE49-F238E27FC236}">
                <a16:creationId xmlns:a16="http://schemas.microsoft.com/office/drawing/2014/main" id="{6796FCDF-5D86-4B08-A1C5-B80EA4296270}"/>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5F87B408-2127-4129-9A16-65985E36E857}"/>
              </a:ext>
            </a:extLst>
          </p:cNvPr>
          <p:cNvSpPr/>
          <p:nvPr/>
        </p:nvSpPr>
        <p:spPr>
          <a:xfrm>
            <a:off x="0" y="1389298"/>
            <a:ext cx="9144000" cy="4462760"/>
          </a:xfrm>
          <a:prstGeom prst="rect">
            <a:avLst/>
          </a:prstGeom>
        </p:spPr>
        <p:txBody>
          <a:bodyPr wrap="square">
            <a:spAutoFit/>
          </a:bodyPr>
          <a:lstStyle/>
          <a:p>
            <a:pPr lvl="0"/>
            <a:r>
              <a:rPr lang="tr-TR" sz="2400" b="1" dirty="0">
                <a:solidFill>
                  <a:srgbClr val="4472C4"/>
                </a:solidFill>
              </a:rPr>
              <a:t>2. TÜRK BORÇLAR KANUNUNUN SİSTEMİ</a:t>
            </a:r>
            <a:endParaRPr lang="tr-TR" dirty="0"/>
          </a:p>
          <a:p>
            <a:pPr marL="285750" indent="-285750">
              <a:buFont typeface="Arial" panose="020B0604020202020204" pitchFamily="34" charset="0"/>
              <a:buChar char="•"/>
            </a:pPr>
            <a:r>
              <a:rPr lang="tr-TR" sz="2000" dirty="0"/>
              <a:t>Üçüncü Bölümde: Borçların ve Borç İlişkilerinin Sona Ermesi, Zamanaşımı düzenlenmiştir. Bu bölüm iki alt ayrımdan oluşmakta olup bu ayrımlar: Sona Erme Halleri ve Zamanaşımıdır. </a:t>
            </a:r>
          </a:p>
          <a:p>
            <a:pPr marL="285750" indent="-285750">
              <a:buFont typeface="Arial" panose="020B0604020202020204" pitchFamily="34" charset="0"/>
              <a:buChar char="•"/>
            </a:pPr>
            <a:r>
              <a:rPr lang="tr-TR" sz="2000" dirty="0"/>
              <a:t>Dördüncü Bölümde: Borç İlişkilerinde Özel Durumlar düzenlenmiştir. Bu bölümde birinci ayrımda Teselsül, ikinci ayrımda Koşullar, üçüncü ayrımda Bağlanma Parası, Cayma Parası ve Ceza Koşulu düzenlenmiştir.</a:t>
            </a:r>
          </a:p>
          <a:p>
            <a:pPr marL="285750" indent="-285750">
              <a:buFont typeface="Arial" panose="020B0604020202020204" pitchFamily="34" charset="0"/>
              <a:buChar char="•"/>
            </a:pPr>
            <a:r>
              <a:rPr lang="tr-TR" sz="2000" dirty="0"/>
              <a:t>Beşinci Bölümde: Borç İlişkilerinde Taraf Değişiklikleri düzenlenmiştir. Bu bölümün birinci ayrımında, Alacağın Devri, ikinci ayrımında ise Borcun Üstlenilmesinde taraf değişiklikleri incelenmiştir. </a:t>
            </a:r>
          </a:p>
          <a:p>
            <a:pPr marL="285750" indent="-285750">
              <a:buFont typeface="Arial" panose="020B0604020202020204" pitchFamily="34" charset="0"/>
              <a:buChar char="•"/>
            </a:pPr>
            <a:r>
              <a:rPr lang="tr-TR" sz="2000" dirty="0"/>
              <a:t>Türk Borçlar Kanunu’nun ikinci kısmında ise özel borç ilişkileri düzenlenmiştir.  Bizim bu dönem dersimizin konusunu borçlar kanununun birinci kısmı oluşturduğundan özel borç ilişkilerini düzenleyen ikinci kısım ile ilgili genel bilgileri vermeyi uygun bulduk. </a:t>
            </a:r>
          </a:p>
        </p:txBody>
      </p:sp>
    </p:spTree>
    <p:extLst>
      <p:ext uri="{BB962C8B-B14F-4D97-AF65-F5344CB8AC3E}">
        <p14:creationId xmlns:p14="http://schemas.microsoft.com/office/powerpoint/2010/main" val="35030314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solidFill>
              </a:rPr>
              <a:t>II. HAKSIZ FİİLLERDEN DOĞAN BORÇ İLİŞKİLERİ</a:t>
            </a:r>
            <a:br>
              <a:rPr lang="tr-TR" sz="2400" dirty="0">
                <a:solidFill>
                  <a:schemeClr val="accent5"/>
                </a:solidFill>
              </a:rPr>
            </a:br>
            <a:r>
              <a:rPr lang="tr-TR" sz="2400" dirty="0">
                <a:solidFill>
                  <a:schemeClr val="accent5"/>
                </a:solidFill>
              </a:rPr>
              <a:t>C. ZARAR VE TAZMİNAT</a:t>
            </a:r>
            <a:br>
              <a:rPr lang="tr-TR" sz="2400" dirty="0">
                <a:solidFill>
                  <a:srgbClr val="C00000"/>
                </a:solidFill>
              </a:rPr>
            </a:b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3323987"/>
          </a:xfrm>
          <a:prstGeom prst="rect">
            <a:avLst/>
          </a:prstGeom>
        </p:spPr>
        <p:txBody>
          <a:bodyPr wrap="square">
            <a:spAutoFit/>
          </a:bodyPr>
          <a:lstStyle/>
          <a:p>
            <a:r>
              <a:rPr lang="tr-TR" sz="2400" b="1" dirty="0">
                <a:solidFill>
                  <a:schemeClr val="accent5"/>
                </a:solidFill>
              </a:rPr>
              <a:t>C. ZARAR VE TAZMİNAT</a:t>
            </a:r>
          </a:p>
          <a:p>
            <a:r>
              <a:rPr lang="tr-TR" sz="2400" b="1" dirty="0">
                <a:solidFill>
                  <a:schemeClr val="accent5"/>
                </a:solidFill>
              </a:rPr>
              <a:t>1. Zarar ve Zararın İspatı</a:t>
            </a:r>
          </a:p>
          <a:p>
            <a:pPr marL="285750" indent="-285750">
              <a:buFont typeface="Arial" panose="020B0604020202020204" pitchFamily="34" charset="0"/>
              <a:buChar char="•"/>
            </a:pPr>
            <a:r>
              <a:rPr lang="tr-TR" sz="2400" dirty="0"/>
              <a:t>Zarar gören, zararını ve zarar verenin kusurunu ispat yükü altındadır. </a:t>
            </a:r>
          </a:p>
          <a:p>
            <a:pPr marL="285750" indent="-285750">
              <a:buFont typeface="Arial" panose="020B0604020202020204" pitchFamily="34" charset="0"/>
              <a:buChar char="•"/>
            </a:pPr>
            <a:r>
              <a:rPr lang="tr-TR" sz="2400" dirty="0"/>
              <a:t>Zarar gören, zararı ispat ederken her türlü delile başvurabilir.</a:t>
            </a:r>
          </a:p>
          <a:p>
            <a:pPr marL="285750" indent="-285750">
              <a:buFont typeface="Arial" panose="020B0604020202020204" pitchFamily="34" charset="0"/>
              <a:buChar char="•"/>
            </a:pPr>
            <a:r>
              <a:rPr lang="tr-TR" sz="2400" dirty="0"/>
              <a:t>Uğranılan zararın miktarı tam olarak ispat edilemiyorsa hâkim, olayların olağan akışını ve zarar görenin aldığı önlemleri göz önünde tutarak, zararın miktarını hakkaniyete uygun olarak belirler. </a:t>
            </a:r>
          </a:p>
          <a:p>
            <a:pPr marL="285750" indent="-285750">
              <a:buFont typeface="Arial" panose="020B0604020202020204" pitchFamily="34" charset="0"/>
              <a:buChar char="•"/>
            </a:pPr>
            <a:endParaRPr lang="tr-TR" dirty="0"/>
          </a:p>
          <a:p>
            <a:pPr marL="342900" indent="-342900">
              <a:buFont typeface="Arial" panose="020B0604020202020204" pitchFamily="34" charset="0"/>
              <a:buChar char="•"/>
            </a:pPr>
            <a:endParaRPr lang="tr-TR" sz="2400" b="1" dirty="0">
              <a:solidFill>
                <a:schemeClr val="accent5"/>
              </a:solidFill>
            </a:endParaRPr>
          </a:p>
        </p:txBody>
      </p:sp>
    </p:spTree>
    <p:extLst>
      <p:ext uri="{BB962C8B-B14F-4D97-AF65-F5344CB8AC3E}">
        <p14:creationId xmlns:p14="http://schemas.microsoft.com/office/powerpoint/2010/main" val="346434114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solidFill>
              </a:rPr>
              <a:t>II. HAKSIZ FİİLLERDEN DOĞAN BORÇ İLİŞKİLERİ</a:t>
            </a:r>
            <a:br>
              <a:rPr lang="tr-TR" sz="2400" dirty="0">
                <a:solidFill>
                  <a:schemeClr val="accent5"/>
                </a:solidFill>
              </a:rPr>
            </a:br>
            <a:r>
              <a:rPr lang="tr-TR" sz="2400" dirty="0">
                <a:solidFill>
                  <a:schemeClr val="accent5"/>
                </a:solidFill>
              </a:rPr>
              <a:t>C. ZARAR VE TAZMİNAT</a:t>
            </a:r>
            <a:br>
              <a:rPr lang="tr-TR" sz="2400" dirty="0">
                <a:solidFill>
                  <a:srgbClr val="C00000"/>
                </a:solidFill>
              </a:rPr>
            </a:b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3662541"/>
          </a:xfrm>
          <a:prstGeom prst="rect">
            <a:avLst/>
          </a:prstGeom>
        </p:spPr>
        <p:txBody>
          <a:bodyPr wrap="square">
            <a:spAutoFit/>
          </a:bodyPr>
          <a:lstStyle/>
          <a:p>
            <a:r>
              <a:rPr lang="tr-TR" sz="2400" b="1" dirty="0">
                <a:solidFill>
                  <a:schemeClr val="accent5"/>
                </a:solidFill>
              </a:rPr>
              <a:t>C. ZARAR VE TAZMİNAT</a:t>
            </a:r>
          </a:p>
          <a:p>
            <a:r>
              <a:rPr lang="tr-TR" sz="2400" b="1" dirty="0">
                <a:solidFill>
                  <a:schemeClr val="accent5"/>
                </a:solidFill>
              </a:rPr>
              <a:t>2. Tazminat</a:t>
            </a:r>
          </a:p>
          <a:p>
            <a:r>
              <a:rPr lang="tr-TR" sz="2400" b="1" dirty="0">
                <a:solidFill>
                  <a:schemeClr val="accent5"/>
                </a:solidFill>
              </a:rPr>
              <a:t>a. Genel Olarak</a:t>
            </a:r>
          </a:p>
          <a:p>
            <a:pPr marL="285750" indent="-285750">
              <a:buFont typeface="Arial" panose="020B0604020202020204" pitchFamily="34" charset="0"/>
              <a:buChar char="•"/>
            </a:pPr>
            <a:r>
              <a:rPr lang="tr-TR" sz="2000" dirty="0"/>
              <a:t>Hâkim, tazminatın kapsamını ve ödenme biçimini, durumun gereğini ve özellikle kusurun ağırlığını göz önüne alarak belirler. Tazminatın irat biçiminde ödenmesine hükmedilirse, borçlu güvence göstermekle yükümlüdür.</a:t>
            </a:r>
          </a:p>
          <a:p>
            <a:pPr marL="342900" indent="-342900">
              <a:buFont typeface="Arial" panose="020B0604020202020204" pitchFamily="34" charset="0"/>
              <a:buChar char="•"/>
            </a:pPr>
            <a:r>
              <a:rPr lang="tr-TR" sz="2000" dirty="0"/>
              <a:t>Zarar gören, zararı doğuran fiile razı olmuş veya zararın doğmasında ya da artmasında etkili olmuş yahut tazminat yükümlüsünün durumunu ağırlaştırmış ise hâkim, tazminatı indirebilir veya tamamen kaldırabilir. Zarara hafif kusuruyla sebep olan tazminat yükümlüsü, tazminatı ödediğinde yoksulluğa düşecek olur ve hakkaniyet de gerektirirse hâkim, tazminatı indirebilir. </a:t>
            </a:r>
            <a:endParaRPr lang="tr-TR" sz="2000" b="1" dirty="0">
              <a:solidFill>
                <a:schemeClr val="accent5"/>
              </a:solidFill>
            </a:endParaRPr>
          </a:p>
        </p:txBody>
      </p:sp>
    </p:spTree>
    <p:extLst>
      <p:ext uri="{BB962C8B-B14F-4D97-AF65-F5344CB8AC3E}">
        <p14:creationId xmlns:p14="http://schemas.microsoft.com/office/powerpoint/2010/main" val="357947764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solidFill>
              </a:rPr>
              <a:t>II. HAKSIZ FİİLLERDEN DOĞAN BORÇ İLİŞKİLERİ</a:t>
            </a:r>
            <a:br>
              <a:rPr lang="tr-TR" sz="2400" dirty="0">
                <a:solidFill>
                  <a:schemeClr val="accent5"/>
                </a:solidFill>
              </a:rPr>
            </a:br>
            <a:r>
              <a:rPr lang="tr-TR" sz="2400" dirty="0">
                <a:solidFill>
                  <a:schemeClr val="accent5"/>
                </a:solidFill>
              </a:rPr>
              <a:t>C. ZARAR VE TAZMİNAT</a:t>
            </a:r>
            <a:br>
              <a:rPr lang="tr-TR" sz="2400" dirty="0">
                <a:solidFill>
                  <a:srgbClr val="C00000"/>
                </a:solidFill>
              </a:rPr>
            </a:b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4154984"/>
          </a:xfrm>
          <a:prstGeom prst="rect">
            <a:avLst/>
          </a:prstGeom>
        </p:spPr>
        <p:txBody>
          <a:bodyPr wrap="square">
            <a:spAutoFit/>
          </a:bodyPr>
          <a:lstStyle/>
          <a:p>
            <a:r>
              <a:rPr lang="tr-TR" sz="2400" b="1" dirty="0">
                <a:solidFill>
                  <a:schemeClr val="accent5"/>
                </a:solidFill>
              </a:rPr>
              <a:t>C. ZARAR VE TAZMİNAT</a:t>
            </a:r>
          </a:p>
          <a:p>
            <a:r>
              <a:rPr lang="tr-TR" sz="2400" b="1" dirty="0">
                <a:solidFill>
                  <a:schemeClr val="accent5"/>
                </a:solidFill>
              </a:rPr>
              <a:t>2. Tazminat</a:t>
            </a:r>
          </a:p>
          <a:p>
            <a:r>
              <a:rPr lang="tr-TR" sz="2400" b="1" dirty="0">
                <a:solidFill>
                  <a:schemeClr val="accent5"/>
                </a:solidFill>
              </a:rPr>
              <a:t>b. Özel Durumlar</a:t>
            </a:r>
          </a:p>
          <a:p>
            <a:r>
              <a:rPr lang="tr-TR" sz="2400" b="1" dirty="0" err="1">
                <a:solidFill>
                  <a:schemeClr val="accent5"/>
                </a:solidFill>
              </a:rPr>
              <a:t>aa</a:t>
            </a:r>
            <a:r>
              <a:rPr lang="tr-TR" sz="2400" b="1" dirty="0">
                <a:solidFill>
                  <a:schemeClr val="accent5"/>
                </a:solidFill>
              </a:rPr>
              <a:t>. </a:t>
            </a:r>
            <a:r>
              <a:rPr lang="tr-TR" sz="2400" b="1" i="1" dirty="0">
                <a:solidFill>
                  <a:schemeClr val="accent5"/>
                </a:solidFill>
              </a:rPr>
              <a:t>Ölüm ve Bedensel Zarar</a:t>
            </a:r>
          </a:p>
          <a:p>
            <a:pPr marL="342900" indent="-342900">
              <a:buFont typeface="Arial" panose="020B0604020202020204" pitchFamily="34" charset="0"/>
              <a:buChar char="•"/>
            </a:pPr>
            <a:r>
              <a:rPr lang="tr-TR" sz="2400" dirty="0"/>
              <a:t>Ölüm hâlinde uğranılan zararlar özellikle şunlardır:</a:t>
            </a:r>
          </a:p>
          <a:p>
            <a:pPr marL="342900" indent="-342900">
              <a:buFont typeface="Arial" panose="020B0604020202020204" pitchFamily="34" charset="0"/>
              <a:buChar char="•"/>
            </a:pPr>
            <a:r>
              <a:rPr lang="tr-TR" sz="2400" dirty="0"/>
              <a:t> 1. Cenaze giderleri.</a:t>
            </a:r>
          </a:p>
          <a:p>
            <a:pPr marL="342900" indent="-342900">
              <a:buFont typeface="Arial" panose="020B0604020202020204" pitchFamily="34" charset="0"/>
              <a:buChar char="•"/>
            </a:pPr>
            <a:r>
              <a:rPr lang="tr-TR" sz="2400" dirty="0"/>
              <a:t> 2. Ölüm hemen gerçekleşmemişse tedavi giderleri ile çalışma gücünün azalmasından ya da yitirilmesinden doğan kayıplar. </a:t>
            </a:r>
          </a:p>
          <a:p>
            <a:pPr marL="342900" indent="-342900">
              <a:buFont typeface="Arial" panose="020B0604020202020204" pitchFamily="34" charset="0"/>
              <a:buChar char="•"/>
            </a:pPr>
            <a:r>
              <a:rPr lang="tr-TR" sz="2400" dirty="0"/>
              <a:t>3. Ölenin desteğinden yoksun kalan kişilerin bu sebeple uğradıkları kayıplar.</a:t>
            </a:r>
            <a:endParaRPr lang="tr-TR" sz="2000" b="1" dirty="0"/>
          </a:p>
          <a:p>
            <a:pPr marL="342900" indent="-342900">
              <a:buFont typeface="Arial" panose="020B0604020202020204" pitchFamily="34" charset="0"/>
              <a:buChar char="•"/>
            </a:pPr>
            <a:r>
              <a:rPr lang="tr-TR" sz="2000" b="1" dirty="0"/>
              <a:t>Yukarıdaki zararlar sınırlı sayıda olmayıp </a:t>
            </a:r>
            <a:r>
              <a:rPr lang="tr-TR" sz="2000" b="1" dirty="0" err="1"/>
              <a:t>tadadi</a:t>
            </a:r>
            <a:r>
              <a:rPr lang="tr-TR" sz="2000" b="1" dirty="0"/>
              <a:t> (</a:t>
            </a:r>
            <a:r>
              <a:rPr lang="tr-TR" sz="2000" b="1" dirty="0" err="1"/>
              <a:t>Örnekleyici</a:t>
            </a:r>
            <a:r>
              <a:rPr lang="tr-TR" sz="2000" b="1" dirty="0"/>
              <a:t>) niteliktedir. </a:t>
            </a:r>
            <a:endParaRPr lang="tr-TR" sz="2400" b="1" dirty="0"/>
          </a:p>
        </p:txBody>
      </p:sp>
    </p:spTree>
    <p:extLst>
      <p:ext uri="{BB962C8B-B14F-4D97-AF65-F5344CB8AC3E}">
        <p14:creationId xmlns:p14="http://schemas.microsoft.com/office/powerpoint/2010/main" val="16107748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solidFill>
              </a:rPr>
              <a:t>II. HAKSIZ FİİLLERDEN DOĞAN BORÇ İLİŞKİLERİ</a:t>
            </a:r>
            <a:br>
              <a:rPr lang="tr-TR" sz="2400" dirty="0">
                <a:solidFill>
                  <a:schemeClr val="accent5"/>
                </a:solidFill>
              </a:rPr>
            </a:br>
            <a:r>
              <a:rPr lang="tr-TR" sz="2400" dirty="0">
                <a:solidFill>
                  <a:schemeClr val="accent5"/>
                </a:solidFill>
              </a:rPr>
              <a:t>C. ZARAR VE TAZMİNAT</a:t>
            </a:r>
            <a:br>
              <a:rPr lang="tr-TR" sz="2400" dirty="0">
                <a:solidFill>
                  <a:srgbClr val="C00000"/>
                </a:solidFill>
              </a:rPr>
            </a:b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4524315"/>
          </a:xfrm>
          <a:prstGeom prst="rect">
            <a:avLst/>
          </a:prstGeom>
        </p:spPr>
        <p:txBody>
          <a:bodyPr wrap="square">
            <a:spAutoFit/>
          </a:bodyPr>
          <a:lstStyle/>
          <a:p>
            <a:r>
              <a:rPr lang="tr-TR" sz="2400" b="1" dirty="0">
                <a:solidFill>
                  <a:schemeClr val="accent5"/>
                </a:solidFill>
              </a:rPr>
              <a:t>C. ZARAR VE TAZMİNAT</a:t>
            </a:r>
          </a:p>
          <a:p>
            <a:r>
              <a:rPr lang="tr-TR" sz="2400" b="1" dirty="0">
                <a:solidFill>
                  <a:schemeClr val="accent5"/>
                </a:solidFill>
              </a:rPr>
              <a:t>2. Tazminat</a:t>
            </a:r>
          </a:p>
          <a:p>
            <a:r>
              <a:rPr lang="tr-TR" sz="2400" b="1" dirty="0">
                <a:solidFill>
                  <a:schemeClr val="accent5"/>
                </a:solidFill>
              </a:rPr>
              <a:t>b. Özel Durumlar</a:t>
            </a:r>
          </a:p>
          <a:p>
            <a:r>
              <a:rPr lang="tr-TR" sz="2400" b="1" dirty="0" err="1">
                <a:solidFill>
                  <a:schemeClr val="accent5"/>
                </a:solidFill>
              </a:rPr>
              <a:t>aa</a:t>
            </a:r>
            <a:r>
              <a:rPr lang="tr-TR" sz="2400" b="1" dirty="0">
                <a:solidFill>
                  <a:schemeClr val="accent5"/>
                </a:solidFill>
              </a:rPr>
              <a:t>. </a:t>
            </a:r>
            <a:r>
              <a:rPr lang="tr-TR" sz="2400" b="1" i="1" dirty="0">
                <a:solidFill>
                  <a:schemeClr val="accent5"/>
                </a:solidFill>
              </a:rPr>
              <a:t>Ölüm ve Bedensel Zarar</a:t>
            </a:r>
          </a:p>
          <a:p>
            <a:pPr marL="342900" indent="-342900">
              <a:buFont typeface="Arial" panose="020B0604020202020204" pitchFamily="34" charset="0"/>
              <a:buChar char="•"/>
            </a:pPr>
            <a:r>
              <a:rPr lang="tr-TR" sz="2400" dirty="0"/>
              <a:t>Bedensel zararlar özellikle şunlardır: </a:t>
            </a:r>
          </a:p>
          <a:p>
            <a:pPr marL="342900" indent="-342900">
              <a:buFont typeface="Arial" panose="020B0604020202020204" pitchFamily="34" charset="0"/>
              <a:buChar char="•"/>
            </a:pPr>
            <a:r>
              <a:rPr lang="tr-TR" sz="2400" dirty="0"/>
              <a:t>1. Tedavi giderleri. </a:t>
            </a:r>
          </a:p>
          <a:p>
            <a:pPr marL="342900" indent="-342900">
              <a:buFont typeface="Arial" panose="020B0604020202020204" pitchFamily="34" charset="0"/>
              <a:buChar char="•"/>
            </a:pPr>
            <a:r>
              <a:rPr lang="tr-TR" sz="2400" dirty="0"/>
              <a:t>2. Kazanç kaybı. </a:t>
            </a:r>
          </a:p>
          <a:p>
            <a:pPr marL="342900" indent="-342900">
              <a:buFont typeface="Arial" panose="020B0604020202020204" pitchFamily="34" charset="0"/>
              <a:buChar char="•"/>
            </a:pPr>
            <a:r>
              <a:rPr lang="tr-TR" sz="2400" dirty="0"/>
              <a:t>3. Çalışma gücünün azalmasından ya da yitirilmesinden doğan kayıplar. </a:t>
            </a:r>
          </a:p>
          <a:p>
            <a:pPr marL="342900" indent="-342900">
              <a:buFont typeface="Arial" panose="020B0604020202020204" pitchFamily="34" charset="0"/>
              <a:buChar char="•"/>
            </a:pPr>
            <a:r>
              <a:rPr lang="tr-TR" sz="2400" dirty="0"/>
              <a:t>4. Ekonomik geleceğin sarsılmasından doğan kayıplar</a:t>
            </a:r>
            <a:endParaRPr lang="tr-TR" sz="2400" b="1" dirty="0"/>
          </a:p>
          <a:p>
            <a:pPr marL="342900" indent="-342900">
              <a:buFont typeface="Arial" panose="020B0604020202020204" pitchFamily="34" charset="0"/>
              <a:buChar char="•"/>
            </a:pPr>
            <a:r>
              <a:rPr lang="tr-TR" sz="2400" b="1" dirty="0"/>
              <a:t>Yukarıdaki zararlar sınırlı sayıda olmayıp </a:t>
            </a:r>
            <a:r>
              <a:rPr lang="tr-TR" sz="2400" b="1" dirty="0" err="1"/>
              <a:t>tadadi</a:t>
            </a:r>
            <a:r>
              <a:rPr lang="tr-TR" sz="2400" b="1" dirty="0"/>
              <a:t> (</a:t>
            </a:r>
            <a:r>
              <a:rPr lang="tr-TR" sz="2400" b="1" dirty="0" err="1"/>
              <a:t>Örnekleyici</a:t>
            </a:r>
            <a:r>
              <a:rPr lang="tr-TR" sz="2400" b="1" dirty="0"/>
              <a:t>) niteliktedir</a:t>
            </a:r>
            <a:endParaRPr lang="tr-TR" sz="2400" dirty="0"/>
          </a:p>
        </p:txBody>
      </p:sp>
    </p:spTree>
    <p:extLst>
      <p:ext uri="{BB962C8B-B14F-4D97-AF65-F5344CB8AC3E}">
        <p14:creationId xmlns:p14="http://schemas.microsoft.com/office/powerpoint/2010/main" val="262542944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solidFill>
              </a:rPr>
              <a:t>II. HAKSIZ FİİLLERDEN DOĞAN BORÇ İLİŞKİLERİ</a:t>
            </a:r>
            <a:br>
              <a:rPr lang="tr-TR" sz="2400" dirty="0">
                <a:solidFill>
                  <a:schemeClr val="accent5"/>
                </a:solidFill>
              </a:rPr>
            </a:br>
            <a:r>
              <a:rPr lang="tr-TR" sz="2400" dirty="0">
                <a:solidFill>
                  <a:schemeClr val="accent5"/>
                </a:solidFill>
              </a:rPr>
              <a:t>C. ZARAR VE TAZMİNAT</a:t>
            </a:r>
            <a:br>
              <a:rPr lang="tr-TR" sz="2400" dirty="0">
                <a:solidFill>
                  <a:srgbClr val="C00000"/>
                </a:solidFill>
              </a:rPr>
            </a:b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3785652"/>
          </a:xfrm>
          <a:prstGeom prst="rect">
            <a:avLst/>
          </a:prstGeom>
        </p:spPr>
        <p:txBody>
          <a:bodyPr wrap="square">
            <a:spAutoFit/>
          </a:bodyPr>
          <a:lstStyle/>
          <a:p>
            <a:r>
              <a:rPr lang="tr-TR" sz="2400" b="1" dirty="0">
                <a:solidFill>
                  <a:schemeClr val="accent5"/>
                </a:solidFill>
              </a:rPr>
              <a:t>C. ZARAR VE TAZMİNAT</a:t>
            </a:r>
          </a:p>
          <a:p>
            <a:r>
              <a:rPr lang="tr-TR" sz="2400" b="1" dirty="0">
                <a:solidFill>
                  <a:schemeClr val="accent5"/>
                </a:solidFill>
              </a:rPr>
              <a:t>2. Tazminat</a:t>
            </a:r>
          </a:p>
          <a:p>
            <a:r>
              <a:rPr lang="tr-TR" sz="2400" b="1" dirty="0">
                <a:solidFill>
                  <a:schemeClr val="accent5"/>
                </a:solidFill>
              </a:rPr>
              <a:t>c. Belirlenmesi</a:t>
            </a:r>
          </a:p>
          <a:p>
            <a:pPr marL="342900" indent="-342900">
              <a:buFont typeface="Arial" panose="020B0604020202020204" pitchFamily="34" charset="0"/>
              <a:buChar char="•"/>
            </a:pPr>
            <a:r>
              <a:rPr lang="tr-TR" sz="2400" dirty="0"/>
              <a:t>Destekten yoksun kalma zararları ile bedensel zararlar, bu Kanun hükümlerine ve sorumluluk hukuku ilkelerine göre hesaplanır. Kısmen veya tamamen rücu edilemeyen sosyal güvenlik ödemeleri ile ifa amacını taşımayan ödemeler, bu tür zararların belirlenmesinde gözetilemez; zarar veya tazminattan indirilemez. Hesaplanan tazminat, miktar esas alınarak hakkaniyet düşüncesi ile artırılamaz veya azaltılamaz.</a:t>
            </a:r>
          </a:p>
        </p:txBody>
      </p:sp>
    </p:spTree>
    <p:extLst>
      <p:ext uri="{BB962C8B-B14F-4D97-AF65-F5344CB8AC3E}">
        <p14:creationId xmlns:p14="http://schemas.microsoft.com/office/powerpoint/2010/main" val="316786618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solidFill>
              </a:rPr>
              <a:t>II. HAKSIZ FİİLLERDEN DOĞAN BORÇ İLİŞKİLERİ</a:t>
            </a:r>
            <a:br>
              <a:rPr lang="tr-TR" sz="2400" dirty="0">
                <a:solidFill>
                  <a:schemeClr val="accent5"/>
                </a:solidFill>
              </a:rPr>
            </a:br>
            <a:r>
              <a:rPr lang="tr-TR" sz="2400" dirty="0">
                <a:solidFill>
                  <a:schemeClr val="accent5"/>
                </a:solidFill>
              </a:rPr>
              <a:t>C. ZARAR VE TAZMİNAT</a:t>
            </a:r>
            <a:br>
              <a:rPr lang="tr-TR" sz="2400" dirty="0">
                <a:solidFill>
                  <a:srgbClr val="C00000"/>
                </a:solidFill>
              </a:rPr>
            </a:b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3785652"/>
          </a:xfrm>
          <a:prstGeom prst="rect">
            <a:avLst/>
          </a:prstGeom>
        </p:spPr>
        <p:txBody>
          <a:bodyPr wrap="square">
            <a:spAutoFit/>
          </a:bodyPr>
          <a:lstStyle/>
          <a:p>
            <a:r>
              <a:rPr lang="tr-TR" sz="2400" b="1" dirty="0">
                <a:solidFill>
                  <a:schemeClr val="accent5"/>
                </a:solidFill>
              </a:rPr>
              <a:t>C. ZARAR VE TAZMİNAT</a:t>
            </a:r>
          </a:p>
          <a:p>
            <a:r>
              <a:rPr lang="tr-TR" sz="2400" b="1" dirty="0">
                <a:solidFill>
                  <a:schemeClr val="accent5"/>
                </a:solidFill>
              </a:rPr>
              <a:t>2. Tazminat</a:t>
            </a:r>
          </a:p>
          <a:p>
            <a:r>
              <a:rPr lang="tr-TR" sz="2400" b="1" dirty="0">
                <a:solidFill>
                  <a:schemeClr val="accent5"/>
                </a:solidFill>
              </a:rPr>
              <a:t>c. Manevi Tazminat</a:t>
            </a:r>
          </a:p>
          <a:p>
            <a:pPr marL="342900" indent="-342900">
              <a:buFont typeface="Arial" panose="020B0604020202020204" pitchFamily="34" charset="0"/>
              <a:buChar char="•"/>
            </a:pPr>
            <a:r>
              <a:rPr lang="tr-TR" sz="2400" dirty="0"/>
              <a:t>Hâkim, bir kimsenin bedensel bütünlüğünün zedelenmesi durumunda, olayın özelliklerini göz önünde tutarak, zarar görene uygun bir miktar paranın manevi tazminat olarak ödenmesine karar verebilir. Ağır bedensel zarar veya ölüm hâlinde, zarar görenin veya ölenin yakınlarına da manevi tazminat olarak uygun bir miktar paranın ödenmesine karar verilebilir.</a:t>
            </a:r>
          </a:p>
          <a:p>
            <a:pPr marL="342900" indent="-342900">
              <a:buFont typeface="Arial" panose="020B0604020202020204" pitchFamily="34" charset="0"/>
              <a:buChar char="•"/>
            </a:pPr>
            <a:endParaRPr lang="tr-TR" sz="2400" dirty="0"/>
          </a:p>
        </p:txBody>
      </p:sp>
    </p:spTree>
    <p:extLst>
      <p:ext uri="{BB962C8B-B14F-4D97-AF65-F5344CB8AC3E}">
        <p14:creationId xmlns:p14="http://schemas.microsoft.com/office/powerpoint/2010/main" val="2193524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solidFill>
              </a:rPr>
              <a:t>II. HAKSIZ FİİLLERDEN DOĞAN BORÇ İLİŞKİLERİ</a:t>
            </a:r>
            <a:br>
              <a:rPr lang="tr-TR" sz="2400" dirty="0">
                <a:solidFill>
                  <a:schemeClr val="accent5"/>
                </a:solidFill>
              </a:rPr>
            </a:br>
            <a:r>
              <a:rPr lang="tr-TR" sz="2400" dirty="0">
                <a:solidFill>
                  <a:schemeClr val="accent5"/>
                </a:solidFill>
              </a:rPr>
              <a:t>C. ZARAR VE TAZMİNAT</a:t>
            </a:r>
            <a:br>
              <a:rPr lang="tr-TR" sz="2400" dirty="0">
                <a:solidFill>
                  <a:srgbClr val="C00000"/>
                </a:solidFill>
              </a:rPr>
            </a:b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3416320"/>
          </a:xfrm>
          <a:prstGeom prst="rect">
            <a:avLst/>
          </a:prstGeom>
        </p:spPr>
        <p:txBody>
          <a:bodyPr wrap="square">
            <a:spAutoFit/>
          </a:bodyPr>
          <a:lstStyle/>
          <a:p>
            <a:r>
              <a:rPr lang="tr-TR" sz="2400" b="1" dirty="0">
                <a:solidFill>
                  <a:schemeClr val="accent5"/>
                </a:solidFill>
              </a:rPr>
              <a:t>C. ZARAR VE TAZMİNAT</a:t>
            </a:r>
          </a:p>
          <a:p>
            <a:r>
              <a:rPr lang="tr-TR" sz="2400" b="1" dirty="0">
                <a:solidFill>
                  <a:schemeClr val="accent5"/>
                </a:solidFill>
              </a:rPr>
              <a:t>2. Tazminat</a:t>
            </a:r>
          </a:p>
          <a:p>
            <a:r>
              <a:rPr lang="tr-TR" sz="2400" b="1" dirty="0">
                <a:solidFill>
                  <a:schemeClr val="accent5"/>
                </a:solidFill>
              </a:rPr>
              <a:t>c. Kişilik Haklarının Zedelenmesi</a:t>
            </a:r>
          </a:p>
          <a:p>
            <a:pPr marL="342900" indent="-342900">
              <a:buFont typeface="Arial" panose="020B0604020202020204" pitchFamily="34" charset="0"/>
              <a:buChar char="•"/>
            </a:pPr>
            <a:r>
              <a:rPr lang="tr-TR" sz="2400" dirty="0"/>
              <a:t>Kişilik hakkının zedelenmesinden zarar gören, uğradığı manevi zarara karşılık manevi tazminat adı altında bir miktar para ödenmesini isteyebilir. Hâkim, bu tazminatın ödenmesi yerine, diğer bir giderim biçimi kararlaştırabilir veya bu tazminata ekleyebilir; özellikle saldırıyı kınayan bir karar verebilir ve bu kararın yayımlanmasına hükmedebilir</a:t>
            </a:r>
          </a:p>
        </p:txBody>
      </p:sp>
    </p:spTree>
    <p:extLst>
      <p:ext uri="{BB962C8B-B14F-4D97-AF65-F5344CB8AC3E}">
        <p14:creationId xmlns:p14="http://schemas.microsoft.com/office/powerpoint/2010/main" val="3659193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solidFill>
              </a:rPr>
              <a:t>II. HAKSIZ FİİLLERDEN DOĞAN BORÇ İLİŞKİLERİ</a:t>
            </a:r>
            <a:br>
              <a:rPr lang="tr-TR" sz="2400" dirty="0">
                <a:solidFill>
                  <a:schemeClr val="accent5"/>
                </a:solidFill>
              </a:rPr>
            </a:br>
            <a:r>
              <a:rPr lang="tr-TR" sz="2400" dirty="0">
                <a:solidFill>
                  <a:schemeClr val="accent5"/>
                </a:solidFill>
              </a:rPr>
              <a:t>D. MÜTESELSİL SORUMLULUK</a:t>
            </a:r>
            <a:br>
              <a:rPr lang="tr-TR" sz="2400" dirty="0">
                <a:solidFill>
                  <a:srgbClr val="C00000"/>
                </a:solidFill>
              </a:rPr>
            </a:b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3600986"/>
          </a:xfrm>
          <a:prstGeom prst="rect">
            <a:avLst/>
          </a:prstGeom>
        </p:spPr>
        <p:txBody>
          <a:bodyPr wrap="square">
            <a:spAutoFit/>
          </a:bodyPr>
          <a:lstStyle/>
          <a:p>
            <a:r>
              <a:rPr lang="tr-TR" sz="2400" b="1" dirty="0">
                <a:solidFill>
                  <a:srgbClr val="0070C0"/>
                </a:solidFill>
              </a:rPr>
              <a:t>D. MÜTESELSİL SORUMLULUK</a:t>
            </a:r>
          </a:p>
          <a:p>
            <a:r>
              <a:rPr lang="tr-TR" sz="2400" b="1" dirty="0">
                <a:solidFill>
                  <a:schemeClr val="accent5"/>
                </a:solidFill>
              </a:rPr>
              <a:t>1. Genel Olarak</a:t>
            </a:r>
          </a:p>
          <a:p>
            <a:pPr marL="285750" indent="-285750">
              <a:buFont typeface="Arial" panose="020B0604020202020204" pitchFamily="34" charset="0"/>
              <a:buChar char="•"/>
            </a:pPr>
            <a:r>
              <a:rPr lang="tr-TR" dirty="0"/>
              <a:t>Müteselsil sorumluluk, (zincirleme sorumluluk, birlikte sorumluluk) sorumluluk hukukunda farklı bir yeri bulunmaktadır.  Müteselsil sorumluluk, aynı zararın oluşmasında rolü olan ancak zararın hangi kısmından sorumlu olduğu tespit edilemeyen birden fazla kimsenin, niteliği itibariyle bölünmeye elverişli başka bir deyişle çoğunlukla para ediminden oluşan tazminat ediminin tamamını ifa etmekle yükümlü olduğu, alacaklı zarar görenin de dilediği sorumludan edimin tamamını veya bir kısmını talep yetkisine sahip olduğu, sorumlulardan biri ödeme yaptığı oranda diğerlerinin de sorumluluktan kurtulduğu bir birlikte sorumluluk türüdür. </a:t>
            </a:r>
          </a:p>
          <a:p>
            <a:pPr marL="285750" indent="-285750">
              <a:buFont typeface="Arial" panose="020B0604020202020204" pitchFamily="34" charset="0"/>
              <a:buChar char="•"/>
            </a:pPr>
            <a:r>
              <a:rPr lang="tr-TR" dirty="0"/>
              <a:t>Müteselsil sorumluluk gerek zarardan sorumlu olanların zarar görene karşı sorumluluğunda gerekse zarardan sorumluların birbirlerine rücu ilişkisinde bazı ilkeler getirmiştir. </a:t>
            </a:r>
          </a:p>
        </p:txBody>
      </p:sp>
    </p:spTree>
    <p:extLst>
      <p:ext uri="{BB962C8B-B14F-4D97-AF65-F5344CB8AC3E}">
        <p14:creationId xmlns:p14="http://schemas.microsoft.com/office/powerpoint/2010/main" val="75415720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solidFill>
              </a:rPr>
              <a:t>II. HAKSIZ FİİLLERDEN DOĞAN BORÇ İLİŞKİLERİ</a:t>
            </a:r>
            <a:br>
              <a:rPr lang="tr-TR" sz="2400" dirty="0">
                <a:solidFill>
                  <a:schemeClr val="accent5"/>
                </a:solidFill>
              </a:rPr>
            </a:br>
            <a:r>
              <a:rPr lang="tr-TR" sz="2400" dirty="0">
                <a:solidFill>
                  <a:schemeClr val="accent5"/>
                </a:solidFill>
              </a:rPr>
              <a:t>D. MÜTESELSİL SORUMLULUK</a:t>
            </a:r>
            <a:br>
              <a:rPr lang="tr-TR" sz="2400" dirty="0">
                <a:solidFill>
                  <a:srgbClr val="C00000"/>
                </a:solidFill>
              </a:rPr>
            </a:b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4154984"/>
          </a:xfrm>
          <a:prstGeom prst="rect">
            <a:avLst/>
          </a:prstGeom>
        </p:spPr>
        <p:txBody>
          <a:bodyPr wrap="square">
            <a:spAutoFit/>
          </a:bodyPr>
          <a:lstStyle/>
          <a:p>
            <a:r>
              <a:rPr lang="tr-TR" sz="2400" b="1" dirty="0">
                <a:solidFill>
                  <a:srgbClr val="0070C0"/>
                </a:solidFill>
              </a:rPr>
              <a:t>D. MÜTESELSİL SORUMLULUK</a:t>
            </a:r>
          </a:p>
          <a:p>
            <a:r>
              <a:rPr lang="tr-TR" sz="2400" b="1" dirty="0">
                <a:solidFill>
                  <a:schemeClr val="accent5"/>
                </a:solidFill>
              </a:rPr>
              <a:t>2. Müteselsil Sorumluluğu Doğuran Sebepler</a:t>
            </a:r>
          </a:p>
          <a:p>
            <a:pPr marL="285750" indent="-285750">
              <a:buFont typeface="Arial" panose="020B0604020202020204" pitchFamily="34" charset="0"/>
              <a:buChar char="•"/>
            </a:pPr>
            <a:r>
              <a:rPr lang="tr-TR" dirty="0"/>
              <a:t>Müteselsil sorumluluğun doğuş sebepleri TBK 61. Maddesinde </a:t>
            </a:r>
            <a:r>
              <a:rPr lang="tr-TR" b="1" i="1" dirty="0"/>
              <a:t>“Birden çok kişi birlikte bir zarara sebebiyet verdikleri veya aynı zarardan çeşitli sebeplerden dolayı sorumlu oldukları takdirde, haklarında müteselsil sorumluluğa ilişkin hükümler uygulanır.”</a:t>
            </a:r>
            <a:r>
              <a:rPr lang="tr-TR" dirty="0"/>
              <a:t>   İfadesi ile ortaya konmuştur. </a:t>
            </a:r>
          </a:p>
          <a:p>
            <a:pPr marL="285750" indent="-285750">
              <a:buFont typeface="Arial" panose="020B0604020202020204" pitchFamily="34" charset="0"/>
              <a:buChar char="•"/>
            </a:pPr>
            <a:r>
              <a:rPr lang="tr-TR" b="1" dirty="0"/>
              <a:t>1-</a:t>
            </a:r>
            <a:r>
              <a:rPr lang="tr-TR" dirty="0"/>
              <a:t>   </a:t>
            </a:r>
            <a:r>
              <a:rPr lang="tr-TR" b="1" dirty="0"/>
              <a:t>Aynı sebepten doğan müteselsil sorumluluk</a:t>
            </a:r>
          </a:p>
          <a:p>
            <a:r>
              <a:rPr lang="tr-TR" b="1" i="1" dirty="0"/>
              <a:t>a) Kusur sorumluluğuna dayanan tazminat yükümlülüğü</a:t>
            </a:r>
            <a:endParaRPr lang="tr-TR" dirty="0"/>
          </a:p>
          <a:p>
            <a:r>
              <a:rPr lang="tr-TR" dirty="0"/>
              <a:t>Birden çok kişi aralarında önceden veya en geç olay sırasında anlaşarak bilerek isteyerek ya da en azından birbirlerini davranışından haberdar olarak kusurları ile  haksız bir fiille zarara sebep oldukları takdirde, ortak kusur söz konusu olur. Ortak  kusur  şartının varlığı, birden çok zarar verenlerde birlikte davranma iradesini bulunmasına bağlıdır. Bu kasta veya ihmale dayanabilir. Birden çok kişinin ortak kusur sorumluluğunun doğması için üç şartın bir arada bulunması gerekir. Bunlar zarara birlikte sebep olma, ortak kusur ve tek zarar şartlarıdır.</a:t>
            </a:r>
          </a:p>
        </p:txBody>
      </p:sp>
    </p:spTree>
    <p:extLst>
      <p:ext uri="{BB962C8B-B14F-4D97-AF65-F5344CB8AC3E}">
        <p14:creationId xmlns:p14="http://schemas.microsoft.com/office/powerpoint/2010/main" val="86057123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solidFill>
              </a:rPr>
              <a:t>II. HAKSIZ FİİLLERDEN DOĞAN BORÇ İLİŞKİLERİ</a:t>
            </a:r>
            <a:br>
              <a:rPr lang="tr-TR" sz="2400" dirty="0">
                <a:solidFill>
                  <a:schemeClr val="accent5"/>
                </a:solidFill>
              </a:rPr>
            </a:br>
            <a:r>
              <a:rPr lang="tr-TR" sz="2400" dirty="0">
                <a:solidFill>
                  <a:schemeClr val="accent5"/>
                </a:solidFill>
              </a:rPr>
              <a:t>D. MÜTESELSİL SORUMLULUK</a:t>
            </a:r>
            <a:br>
              <a:rPr lang="tr-TR" sz="2400" dirty="0">
                <a:solidFill>
                  <a:srgbClr val="C00000"/>
                </a:solidFill>
              </a:rPr>
            </a:b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3323987"/>
          </a:xfrm>
          <a:prstGeom prst="rect">
            <a:avLst/>
          </a:prstGeom>
        </p:spPr>
        <p:txBody>
          <a:bodyPr wrap="square">
            <a:spAutoFit/>
          </a:bodyPr>
          <a:lstStyle/>
          <a:p>
            <a:r>
              <a:rPr lang="tr-TR" sz="2400" b="1" dirty="0">
                <a:solidFill>
                  <a:srgbClr val="0070C0"/>
                </a:solidFill>
              </a:rPr>
              <a:t>D. MÜTESELSİL SORUMLULUK</a:t>
            </a:r>
          </a:p>
          <a:p>
            <a:r>
              <a:rPr lang="tr-TR" sz="2400" b="1" dirty="0">
                <a:solidFill>
                  <a:schemeClr val="accent5"/>
                </a:solidFill>
              </a:rPr>
              <a:t>2. Müteselsil Sorumluluğu Doğuran Sebepler</a:t>
            </a:r>
          </a:p>
          <a:p>
            <a:pPr marL="285750" indent="-285750">
              <a:buFont typeface="Arial" panose="020B0604020202020204" pitchFamily="34" charset="0"/>
              <a:buChar char="•"/>
            </a:pPr>
            <a:r>
              <a:rPr lang="tr-TR" b="1" dirty="0"/>
              <a:t>1-</a:t>
            </a:r>
            <a:r>
              <a:rPr lang="tr-TR" dirty="0"/>
              <a:t>   </a:t>
            </a:r>
            <a:r>
              <a:rPr lang="tr-TR" b="1" dirty="0"/>
              <a:t>Aynı sebepten doğan müteselsil sorumluluk</a:t>
            </a:r>
          </a:p>
          <a:p>
            <a:r>
              <a:rPr lang="tr-TR" b="1" i="1" dirty="0"/>
              <a:t>a) Kusur sorumluluğuna dayanan tazminat yükümlülüğü</a:t>
            </a:r>
          </a:p>
          <a:p>
            <a:pPr marL="285750" indent="-285750">
              <a:buFont typeface="Arial" panose="020B0604020202020204" pitchFamily="34" charset="0"/>
              <a:buChar char="•"/>
            </a:pPr>
            <a:r>
              <a:rPr lang="tr-TR" dirty="0"/>
              <a:t>Birden çok kişinin bağımsız kusur sorumluluğuna dayanan tazminat yükümlülüğüne gelince, burada zarar verenlerin her biri kusurlu davranışıyla sebep olmakla birlikte aralarında bilinçli bir işbirliği ve birbirlerinin davranışlarından haberleri yoktur. Bunun en güzel örneği trafik kazasından doğan kusur sorumluluğudur. Örneğin otomobilin sürücüsünün araçlarını dikkatsiz ve tedbirsiz bir şekilde sürerken çarpışmaları ve bu arada bir yaya zarar vermeleri halinde, her iki araç sürücüsü de kusurlu olmakla birlikte birbirinden haberdar olmadıkları için kusurları birbirinden bağımsızdır.</a:t>
            </a:r>
          </a:p>
        </p:txBody>
      </p:sp>
    </p:spTree>
    <p:extLst>
      <p:ext uri="{BB962C8B-B14F-4D97-AF65-F5344CB8AC3E}">
        <p14:creationId xmlns:p14="http://schemas.microsoft.com/office/powerpoint/2010/main" val="662475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B4B60D-810F-48E1-A111-ACF9BF289233}"/>
              </a:ext>
            </a:extLst>
          </p:cNvPr>
          <p:cNvSpPr>
            <a:spLocks noGrp="1"/>
          </p:cNvSpPr>
          <p:nvPr>
            <p:ph type="title"/>
          </p:nvPr>
        </p:nvSpPr>
        <p:spPr/>
        <p:txBody>
          <a:bodyPr/>
          <a:lstStyle/>
          <a:p>
            <a:br>
              <a:rPr lang="tr-TR" dirty="0"/>
            </a:br>
            <a:r>
              <a:rPr lang="tr-TR" dirty="0"/>
              <a:t>	III. TÜRK BORÇLAR KANUNUNUN KABULÜ, </a:t>
            </a:r>
            <a:br>
              <a:rPr lang="tr-TR" dirty="0"/>
            </a:br>
            <a:r>
              <a:rPr lang="tr-TR" dirty="0"/>
              <a:t>	SİSTEM VE TEKNİĞİ</a:t>
            </a:r>
          </a:p>
        </p:txBody>
      </p:sp>
      <p:sp>
        <p:nvSpPr>
          <p:cNvPr id="4" name="Alt Bilgi Yer Tutucusu 3">
            <a:extLst>
              <a:ext uri="{FF2B5EF4-FFF2-40B4-BE49-F238E27FC236}">
                <a16:creationId xmlns:a16="http://schemas.microsoft.com/office/drawing/2014/main" id="{80BBDAEB-28E8-4CFD-B612-4CAB2AE34FEC}"/>
              </a:ext>
            </a:extLst>
          </p:cNvPr>
          <p:cNvSpPr>
            <a:spLocks noGrp="1"/>
          </p:cNvSpPr>
          <p:nvPr>
            <p:ph type="ftr" sz="quarter" idx="11"/>
          </p:nvPr>
        </p:nvSpPr>
        <p:spPr/>
        <p:txBody>
          <a:bodyPr/>
          <a:lstStyle/>
          <a:p>
            <a:pPr>
              <a:defRPr/>
            </a:pPr>
            <a:endParaRPr lang="tr-TR"/>
          </a:p>
        </p:txBody>
      </p:sp>
      <p:grpSp>
        <p:nvGrpSpPr>
          <p:cNvPr id="5" name="Grup 4">
            <a:extLst>
              <a:ext uri="{FF2B5EF4-FFF2-40B4-BE49-F238E27FC236}">
                <a16:creationId xmlns:a16="http://schemas.microsoft.com/office/drawing/2014/main" id="{C4A899DE-C6D8-4802-A776-01529BDD1B04}"/>
              </a:ext>
            </a:extLst>
          </p:cNvPr>
          <p:cNvGrpSpPr/>
          <p:nvPr/>
        </p:nvGrpSpPr>
        <p:grpSpPr>
          <a:xfrm>
            <a:off x="255181" y="1131801"/>
            <a:ext cx="8888819" cy="4594398"/>
            <a:chOff x="1838810" y="1521999"/>
            <a:chExt cx="3656305" cy="4594398"/>
          </a:xfrm>
        </p:grpSpPr>
        <p:sp>
          <p:nvSpPr>
            <p:cNvPr id="6" name="Dikdörtgen: Köşeleri Yuvarlatılmış 5">
              <a:extLst>
                <a:ext uri="{FF2B5EF4-FFF2-40B4-BE49-F238E27FC236}">
                  <a16:creationId xmlns:a16="http://schemas.microsoft.com/office/drawing/2014/main" id="{7D613307-534A-4931-9FCC-4E4471BD625B}"/>
                </a:ext>
              </a:extLst>
            </p:cNvPr>
            <p:cNvSpPr/>
            <p:nvPr/>
          </p:nvSpPr>
          <p:spPr>
            <a:xfrm>
              <a:off x="1838810" y="1521999"/>
              <a:ext cx="3656305" cy="4594398"/>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7" name="Dikdörtgen: Köşeleri Yuvarlatılmış 4">
              <a:extLst>
                <a:ext uri="{FF2B5EF4-FFF2-40B4-BE49-F238E27FC236}">
                  <a16:creationId xmlns:a16="http://schemas.microsoft.com/office/drawing/2014/main" id="{C3C2C156-937A-446D-ACD8-7FFAA49AF8CF}"/>
                </a:ext>
              </a:extLst>
            </p:cNvPr>
            <p:cNvSpPr txBox="1"/>
            <p:nvPr/>
          </p:nvSpPr>
          <p:spPr>
            <a:xfrm>
              <a:off x="1985200" y="1719664"/>
              <a:ext cx="3442125" cy="4380218"/>
            </a:xfrm>
            <a:prstGeom prst="rect">
              <a:avLst/>
            </a:prstGeom>
            <a:ln/>
          </p:spPr>
          <p:style>
            <a:lnRef idx="1">
              <a:schemeClr val="accent1"/>
            </a:lnRef>
            <a:fillRef idx="2">
              <a:schemeClr val="accent1"/>
            </a:fillRef>
            <a:effectRef idx="1">
              <a:schemeClr val="accent1"/>
            </a:effectRef>
            <a:fontRef idx="minor">
              <a:schemeClr val="dk1"/>
            </a:fontRef>
          </p:style>
          <p:txBody>
            <a:bodyPr spcFirstLastPara="0" vert="horz" wrap="square" lIns="32385" tIns="21590" rIns="32385" bIns="21590" numCol="1" spcCol="1270" anchor="t" anchorCtr="0">
              <a:noAutofit/>
            </a:bodyPr>
            <a:lstStyle/>
            <a:p>
              <a:pPr marL="0" marR="0" lvl="0" indent="0" algn="l" defTabSz="755650" eaLnBrk="1" fontAlgn="auto" latinLnBrk="0" hangingPunct="1">
                <a:lnSpc>
                  <a:spcPct val="90000"/>
                </a:lnSpc>
                <a:spcBef>
                  <a:spcPct val="0"/>
                </a:spcBef>
                <a:spcAft>
                  <a:spcPct val="35000"/>
                </a:spcAft>
                <a:buClrTx/>
                <a:buSzTx/>
                <a:buFontTx/>
                <a:buNone/>
                <a:tabLst/>
                <a:defRPr/>
              </a:pPr>
              <a:r>
                <a:rPr kumimoji="0" lang="tr-TR" sz="1400" b="1"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Birinci Kısım (Genel Hükümler)</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tr-TR" sz="1400" b="1"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Borç İlişkisinin Kaynakları</a:t>
              </a:r>
            </a:p>
            <a:p>
              <a:pPr marL="228600" marR="0" lvl="2" indent="-114300" algn="l" defTabSz="577850" eaLnBrk="1" fontAlgn="auto" latinLnBrk="0" hangingPunct="1">
                <a:lnSpc>
                  <a:spcPct val="90000"/>
                </a:lnSpc>
                <a:spcBef>
                  <a:spcPct val="0"/>
                </a:spcBef>
                <a:spcAft>
                  <a:spcPct val="15000"/>
                </a:spcAft>
                <a:buClrTx/>
                <a:buSzTx/>
                <a:buFontTx/>
                <a:buChar char="•"/>
                <a:tabLst/>
                <a:defRPr/>
              </a:pPr>
              <a:r>
                <a:rPr kumimoji="0" lang="tr-TR" sz="1400" b="0" i="1"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Sözleşmeden Doğan Borç İlişkileri</a:t>
              </a:r>
            </a:p>
            <a:p>
              <a:pPr marL="228600" marR="0" lvl="2" indent="-114300" algn="l" defTabSz="577850" eaLnBrk="1" fontAlgn="auto" latinLnBrk="0" hangingPunct="1">
                <a:lnSpc>
                  <a:spcPct val="90000"/>
                </a:lnSpc>
                <a:spcBef>
                  <a:spcPct val="0"/>
                </a:spcBef>
                <a:spcAft>
                  <a:spcPct val="15000"/>
                </a:spcAft>
                <a:buClrTx/>
                <a:buSzTx/>
                <a:buFontTx/>
                <a:buChar char="•"/>
                <a:tabLst/>
                <a:defRPr/>
              </a:pPr>
              <a:r>
                <a:rPr kumimoji="0" lang="tr-TR" sz="1400" b="0" i="1"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Haksız Fiillerden Doğan Borç İlişkileri</a:t>
              </a:r>
            </a:p>
            <a:p>
              <a:pPr marL="228600" marR="0" lvl="2" indent="-114300" algn="l" defTabSz="577850" eaLnBrk="1" fontAlgn="auto" latinLnBrk="0" hangingPunct="1">
                <a:lnSpc>
                  <a:spcPct val="90000"/>
                </a:lnSpc>
                <a:spcBef>
                  <a:spcPct val="0"/>
                </a:spcBef>
                <a:spcAft>
                  <a:spcPct val="15000"/>
                </a:spcAft>
                <a:buClrTx/>
                <a:buSzTx/>
                <a:buFontTx/>
                <a:buChar char="•"/>
                <a:tabLst/>
                <a:defRPr/>
              </a:pPr>
              <a:r>
                <a:rPr kumimoji="0" lang="tr-TR" sz="1400" b="0" i="1"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Sebepsiz Zenginleşmeden Doğan Borç ilişkileri</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tr-TR" sz="1400" b="1"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Borç İlişkisinin Hükümleri</a:t>
              </a:r>
            </a:p>
            <a:p>
              <a:pPr marL="228600" marR="0" lvl="2" indent="-114300" algn="l" defTabSz="577850" eaLnBrk="1" fontAlgn="auto" latinLnBrk="0" hangingPunct="1">
                <a:lnSpc>
                  <a:spcPct val="90000"/>
                </a:lnSpc>
                <a:spcBef>
                  <a:spcPct val="0"/>
                </a:spcBef>
                <a:spcAft>
                  <a:spcPct val="15000"/>
                </a:spcAft>
                <a:buClrTx/>
                <a:buSzTx/>
                <a:buFontTx/>
                <a:buChar char="•"/>
                <a:tabLst/>
                <a:defRPr/>
              </a:pPr>
              <a:r>
                <a:rPr kumimoji="0" lang="tr-TR" sz="1400" b="0" i="1"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Borçların İfası</a:t>
              </a:r>
            </a:p>
            <a:p>
              <a:pPr marL="228600" marR="0" lvl="2" indent="-114300" algn="l" defTabSz="577850" eaLnBrk="1" fontAlgn="auto" latinLnBrk="0" hangingPunct="1">
                <a:lnSpc>
                  <a:spcPct val="90000"/>
                </a:lnSpc>
                <a:spcBef>
                  <a:spcPct val="0"/>
                </a:spcBef>
                <a:spcAft>
                  <a:spcPct val="15000"/>
                </a:spcAft>
                <a:buClrTx/>
                <a:buSzTx/>
                <a:buFontTx/>
                <a:buChar char="•"/>
                <a:tabLst/>
                <a:defRPr/>
              </a:pPr>
              <a:r>
                <a:rPr kumimoji="0" lang="tr-TR" sz="1400" b="0" i="1"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Borçların İfa Edilememesinin Sonuçları</a:t>
              </a:r>
            </a:p>
            <a:p>
              <a:pPr marL="228600" marR="0" lvl="2" indent="-114300" algn="l" defTabSz="577850" eaLnBrk="1" fontAlgn="auto" latinLnBrk="0" hangingPunct="1">
                <a:lnSpc>
                  <a:spcPct val="90000"/>
                </a:lnSpc>
                <a:spcBef>
                  <a:spcPct val="0"/>
                </a:spcBef>
                <a:spcAft>
                  <a:spcPct val="15000"/>
                </a:spcAft>
                <a:buClrTx/>
                <a:buSzTx/>
                <a:buFontTx/>
                <a:buChar char="•"/>
                <a:tabLst/>
                <a:defRPr/>
              </a:pPr>
              <a:r>
                <a:rPr kumimoji="0" lang="tr-TR" sz="1400" b="0" i="1"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Borç İlişkilerinin Üçüncü Kişilere Etkisi</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tr-TR" sz="1400" b="1"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Borçların ve Borç İlişkilerinin Sona Ermesi, Zamanaşımı </a:t>
              </a:r>
            </a:p>
            <a:p>
              <a:pPr marL="228600" marR="0" lvl="2" indent="-114300" algn="l" defTabSz="577850" eaLnBrk="1" fontAlgn="auto" latinLnBrk="0" hangingPunct="1">
                <a:lnSpc>
                  <a:spcPct val="90000"/>
                </a:lnSpc>
                <a:spcBef>
                  <a:spcPct val="0"/>
                </a:spcBef>
                <a:spcAft>
                  <a:spcPct val="15000"/>
                </a:spcAft>
                <a:buClrTx/>
                <a:buSzTx/>
                <a:buFontTx/>
                <a:buChar char="•"/>
                <a:tabLst/>
                <a:defRPr/>
              </a:pPr>
              <a:r>
                <a:rPr kumimoji="0" lang="tr-TR" sz="1400" b="0" i="1"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Sona Erme Halleri</a:t>
              </a:r>
            </a:p>
            <a:p>
              <a:pPr marL="228600" marR="0" lvl="2" indent="-114300" algn="l" defTabSz="577850" eaLnBrk="1" fontAlgn="auto" latinLnBrk="0" hangingPunct="1">
                <a:lnSpc>
                  <a:spcPct val="90000"/>
                </a:lnSpc>
                <a:spcBef>
                  <a:spcPct val="0"/>
                </a:spcBef>
                <a:spcAft>
                  <a:spcPct val="15000"/>
                </a:spcAft>
                <a:buClrTx/>
                <a:buSzTx/>
                <a:buFontTx/>
                <a:buChar char="•"/>
                <a:tabLst/>
                <a:defRPr/>
              </a:pPr>
              <a:r>
                <a:rPr kumimoji="0" lang="tr-TR" sz="1400" b="0" i="1"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Zamanaşımı</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tr-TR" sz="1400" b="1"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Borç İlişkilerinde Özel Durumlar</a:t>
              </a:r>
            </a:p>
            <a:p>
              <a:pPr marL="228600" marR="0" lvl="2" indent="-114300" algn="l" defTabSz="577850" eaLnBrk="1" fontAlgn="auto" latinLnBrk="0" hangingPunct="1">
                <a:lnSpc>
                  <a:spcPct val="90000"/>
                </a:lnSpc>
                <a:spcBef>
                  <a:spcPct val="0"/>
                </a:spcBef>
                <a:spcAft>
                  <a:spcPct val="15000"/>
                </a:spcAft>
                <a:buClrTx/>
                <a:buSzTx/>
                <a:buFontTx/>
                <a:buChar char="•"/>
                <a:tabLst/>
                <a:defRPr/>
              </a:pPr>
              <a:r>
                <a:rPr kumimoji="0" lang="tr-TR" sz="1400" b="0" i="1"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Teselsül</a:t>
              </a:r>
            </a:p>
            <a:p>
              <a:pPr marL="228600" marR="0" lvl="2" indent="-114300" algn="l" defTabSz="577850" eaLnBrk="1" fontAlgn="auto" latinLnBrk="0" hangingPunct="1">
                <a:lnSpc>
                  <a:spcPct val="90000"/>
                </a:lnSpc>
                <a:spcBef>
                  <a:spcPct val="0"/>
                </a:spcBef>
                <a:spcAft>
                  <a:spcPct val="15000"/>
                </a:spcAft>
                <a:buClrTx/>
                <a:buSzTx/>
                <a:buFontTx/>
                <a:buChar char="•"/>
                <a:tabLst/>
                <a:defRPr/>
              </a:pPr>
              <a:r>
                <a:rPr kumimoji="0" lang="tr-TR" sz="1400" b="0" i="1"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Koşullar</a:t>
              </a:r>
            </a:p>
            <a:p>
              <a:pPr marL="228600" marR="0" lvl="2" indent="-114300" algn="l" defTabSz="577850" eaLnBrk="1" fontAlgn="auto" latinLnBrk="0" hangingPunct="1">
                <a:lnSpc>
                  <a:spcPct val="90000"/>
                </a:lnSpc>
                <a:spcBef>
                  <a:spcPct val="0"/>
                </a:spcBef>
                <a:spcAft>
                  <a:spcPct val="15000"/>
                </a:spcAft>
                <a:buClrTx/>
                <a:buSzTx/>
                <a:buFontTx/>
                <a:buChar char="•"/>
                <a:tabLst/>
                <a:defRPr/>
              </a:pPr>
              <a:r>
                <a:rPr kumimoji="0" lang="tr-TR" sz="1400" b="0" i="1"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Bağlanma Parası, Cayma Parası ve Ceza Koşulu</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tr-TR" sz="1400" b="1"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Borç İlişkilerinde Taraf Değişikliği</a:t>
              </a:r>
            </a:p>
            <a:p>
              <a:pPr marL="228600" marR="0" lvl="2" indent="-114300" algn="l" defTabSz="577850" eaLnBrk="1" fontAlgn="auto" latinLnBrk="0" hangingPunct="1">
                <a:lnSpc>
                  <a:spcPct val="90000"/>
                </a:lnSpc>
                <a:spcBef>
                  <a:spcPct val="0"/>
                </a:spcBef>
                <a:spcAft>
                  <a:spcPct val="15000"/>
                </a:spcAft>
                <a:buClrTx/>
                <a:buSzTx/>
                <a:buFontTx/>
                <a:buChar char="•"/>
                <a:tabLst/>
                <a:defRPr/>
              </a:pPr>
              <a:r>
                <a:rPr kumimoji="0" lang="tr-TR" sz="1400" b="0" i="1"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Alacağın Devri</a:t>
              </a:r>
            </a:p>
            <a:p>
              <a:pPr marL="228600" marR="0" lvl="2" indent="-114300" algn="l" defTabSz="577850" eaLnBrk="1" fontAlgn="auto" latinLnBrk="0" hangingPunct="1">
                <a:lnSpc>
                  <a:spcPct val="90000"/>
                </a:lnSpc>
                <a:spcBef>
                  <a:spcPct val="0"/>
                </a:spcBef>
                <a:spcAft>
                  <a:spcPct val="15000"/>
                </a:spcAft>
                <a:buClrTx/>
                <a:buSzTx/>
                <a:buFontTx/>
                <a:buChar char="•"/>
                <a:tabLst/>
                <a:defRPr/>
              </a:pPr>
              <a:r>
                <a:rPr kumimoji="0" lang="tr-TR" sz="1400" b="0" i="1"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Borcun Üstlenilmesi</a:t>
              </a:r>
            </a:p>
          </p:txBody>
        </p:sp>
      </p:grpSp>
    </p:spTree>
    <p:extLst>
      <p:ext uri="{BB962C8B-B14F-4D97-AF65-F5344CB8AC3E}">
        <p14:creationId xmlns:p14="http://schemas.microsoft.com/office/powerpoint/2010/main" val="412716094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solidFill>
              </a:rPr>
              <a:t>II. HAKSIZ FİİLLERDEN DOĞAN BORÇ İLİŞKİLERİ</a:t>
            </a:r>
            <a:br>
              <a:rPr lang="tr-TR" sz="2400" dirty="0">
                <a:solidFill>
                  <a:schemeClr val="accent5"/>
                </a:solidFill>
              </a:rPr>
            </a:br>
            <a:r>
              <a:rPr lang="tr-TR" sz="2400" dirty="0">
                <a:solidFill>
                  <a:schemeClr val="accent5"/>
                </a:solidFill>
              </a:rPr>
              <a:t>D. MÜTESELSİL SORUMLULUK</a:t>
            </a:r>
            <a:br>
              <a:rPr lang="tr-TR" sz="2400" dirty="0">
                <a:solidFill>
                  <a:srgbClr val="C00000"/>
                </a:solidFill>
              </a:rPr>
            </a:b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3877985"/>
          </a:xfrm>
          <a:prstGeom prst="rect">
            <a:avLst/>
          </a:prstGeom>
        </p:spPr>
        <p:txBody>
          <a:bodyPr wrap="square">
            <a:spAutoFit/>
          </a:bodyPr>
          <a:lstStyle/>
          <a:p>
            <a:r>
              <a:rPr lang="tr-TR" sz="2400" b="1" dirty="0">
                <a:solidFill>
                  <a:srgbClr val="0070C0"/>
                </a:solidFill>
              </a:rPr>
              <a:t>D. MÜTESELSİL SORUMLULUK</a:t>
            </a:r>
          </a:p>
          <a:p>
            <a:r>
              <a:rPr lang="tr-TR" sz="2400" b="1" dirty="0">
                <a:solidFill>
                  <a:schemeClr val="accent5"/>
                </a:solidFill>
              </a:rPr>
              <a:t>2. Müteselsil Sorumluluğu Doğuran Sebepler</a:t>
            </a:r>
          </a:p>
          <a:p>
            <a:pPr marL="285750" indent="-285750">
              <a:buFont typeface="Arial" panose="020B0604020202020204" pitchFamily="34" charset="0"/>
              <a:buChar char="•"/>
            </a:pPr>
            <a:r>
              <a:rPr lang="tr-TR" b="1" dirty="0"/>
              <a:t>1-</a:t>
            </a:r>
            <a:r>
              <a:rPr lang="tr-TR" dirty="0"/>
              <a:t>   </a:t>
            </a:r>
            <a:r>
              <a:rPr lang="tr-TR" b="1" dirty="0"/>
              <a:t>Aynı sebepten doğan müteselsil sorumluluk</a:t>
            </a:r>
          </a:p>
          <a:p>
            <a:r>
              <a:rPr lang="tr-TR" b="1" i="1" dirty="0"/>
              <a:t>b)Kusursuz sorumluluğa dayanan tazminat yükümlülüğü</a:t>
            </a:r>
            <a:endParaRPr lang="tr-TR" dirty="0"/>
          </a:p>
          <a:p>
            <a:r>
              <a:rPr lang="tr-TR" dirty="0"/>
              <a:t>Birden çok zarar veren, aynı veya değişik türden kusursuz sorumluluk haline göre tazminat yükümlüsü olabilir. Aracı işletenin sorumluğu, adam çalıştıranın sorumluluğu, bina malikinin sorumluluğu gibi.</a:t>
            </a:r>
          </a:p>
          <a:p>
            <a:r>
              <a:rPr lang="tr-TR" b="1" i="1" dirty="0"/>
              <a:t>c)Sözleşme sorumluluğuna dayanan tazminat yükümlülüğü</a:t>
            </a:r>
            <a:endParaRPr lang="tr-TR" dirty="0"/>
          </a:p>
          <a:p>
            <a:r>
              <a:rPr lang="tr-TR" dirty="0"/>
              <a:t>Taraflar arasında yapılan bir sözleşme ile tarafların müteselsil sorumlu olacaklarını kararlaştırmışlarsa bu sözleşmeye aykırılıkta sözleşmeden dolayı müteselsil sorumluluk doğabileceği gibi kanundan kaynaklanan nedenlerle yapılan sözleşmelerde müteselsil sorumluluk sözleşmeden doğabilir. Sigorta şirketlerinin trafik kazasından kaynaklanan sorumluluğu buna en güzel örnek teşkil eder</a:t>
            </a:r>
          </a:p>
        </p:txBody>
      </p:sp>
    </p:spTree>
    <p:extLst>
      <p:ext uri="{BB962C8B-B14F-4D97-AF65-F5344CB8AC3E}">
        <p14:creationId xmlns:p14="http://schemas.microsoft.com/office/powerpoint/2010/main" val="252044602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solidFill>
              </a:rPr>
              <a:t>II. HAKSIZ FİİLLERDEN DOĞAN BORÇ İLİŞKİLERİ</a:t>
            </a:r>
            <a:br>
              <a:rPr lang="tr-TR" sz="2400" dirty="0">
                <a:solidFill>
                  <a:schemeClr val="accent5"/>
                </a:solidFill>
              </a:rPr>
            </a:br>
            <a:r>
              <a:rPr lang="tr-TR" sz="2400" dirty="0">
                <a:solidFill>
                  <a:schemeClr val="accent5"/>
                </a:solidFill>
              </a:rPr>
              <a:t>D. MÜTESELSİL SORUMLULUK</a:t>
            </a:r>
            <a:br>
              <a:rPr lang="tr-TR" sz="2400" dirty="0">
                <a:solidFill>
                  <a:srgbClr val="C00000"/>
                </a:solidFill>
              </a:rPr>
            </a:b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3600986"/>
          </a:xfrm>
          <a:prstGeom prst="rect">
            <a:avLst/>
          </a:prstGeom>
        </p:spPr>
        <p:txBody>
          <a:bodyPr wrap="square">
            <a:spAutoFit/>
          </a:bodyPr>
          <a:lstStyle/>
          <a:p>
            <a:r>
              <a:rPr lang="tr-TR" sz="2400" b="1" dirty="0">
                <a:solidFill>
                  <a:srgbClr val="0070C0"/>
                </a:solidFill>
              </a:rPr>
              <a:t>D. MÜTESELSİL SORUMLULUK</a:t>
            </a:r>
          </a:p>
          <a:p>
            <a:r>
              <a:rPr lang="tr-TR" sz="2400" b="1" dirty="0">
                <a:solidFill>
                  <a:schemeClr val="accent5"/>
                </a:solidFill>
              </a:rPr>
              <a:t>2. Müteselsil Sorumluluğu Doğuran Sebepler</a:t>
            </a:r>
          </a:p>
          <a:p>
            <a:r>
              <a:rPr lang="tr-TR" b="1" dirty="0"/>
              <a:t>2-</a:t>
            </a:r>
            <a:r>
              <a:rPr lang="tr-TR" dirty="0"/>
              <a:t>   </a:t>
            </a:r>
            <a:r>
              <a:rPr lang="tr-TR" b="1" dirty="0"/>
              <a:t>Çeşitli sebeplerden doğan müteselsil sorumluluk</a:t>
            </a:r>
            <a:endParaRPr lang="tr-TR" dirty="0"/>
          </a:p>
          <a:p>
            <a:pPr marL="285750" indent="-285750">
              <a:buFont typeface="Arial" panose="020B0604020202020204" pitchFamily="34" charset="0"/>
              <a:buChar char="•"/>
            </a:pPr>
            <a:r>
              <a:rPr lang="tr-TR" dirty="0"/>
              <a:t>Birden çok kişinin aynı zarardan çeşitli sebeplerden dolayı sorumluluğu söz konusu olabilir. Aynı zararı  doğuran çeşitli sebepler kusur sorumluluğu (haksız fiil), sözleşme veya kusursuz sorumluluk (kanun) olabilir. Bu  suretle birden çok zarar verenden biri aynı zararı haksız fiil diğeri sözleşme bir başkası da özen veya tehlike sorumluluğuna göre tazmin zorundadır. Örneğin  bir işletmenin şoförü tarafından kullanılan motorlu araç yolculardan birine zarar vermişse aracın işleteni Karayolları Trafik Kanunu 85. Maddesine gereğince tehlike sorumluluğuna (kusursuz sorumluluk) göre, aracı kullanan şoför Türk Borçlar Kanunu 49. maddesi uyarınca kusur sorumluluğuna (haksız fiile), zorunlu mali sorumluluk sigortacısı ise sözleşmeye  (poliçe) ilişkisine göre gerçekleşen zararı tazmin  etmek zorundadır.</a:t>
            </a:r>
          </a:p>
        </p:txBody>
      </p:sp>
    </p:spTree>
    <p:extLst>
      <p:ext uri="{BB962C8B-B14F-4D97-AF65-F5344CB8AC3E}">
        <p14:creationId xmlns:p14="http://schemas.microsoft.com/office/powerpoint/2010/main" val="192946513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solidFill>
              </a:rPr>
              <a:t>II. HAKSIZ FİİLLERDEN DOĞAN BORÇ İLİŞKİLERİ</a:t>
            </a:r>
            <a:br>
              <a:rPr lang="tr-TR" sz="2400" dirty="0">
                <a:solidFill>
                  <a:schemeClr val="accent5"/>
                </a:solidFill>
              </a:rPr>
            </a:br>
            <a:r>
              <a:rPr lang="tr-TR" sz="2400" dirty="0">
                <a:solidFill>
                  <a:schemeClr val="accent5"/>
                </a:solidFill>
              </a:rPr>
              <a:t>D. MÜTESELSİL SORUMLULUK</a:t>
            </a:r>
            <a:br>
              <a:rPr lang="tr-TR" sz="2400" dirty="0">
                <a:solidFill>
                  <a:srgbClr val="C00000"/>
                </a:solidFill>
              </a:rPr>
            </a:br>
            <a:br>
              <a:rPr lang="tr-TR" sz="2400"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3600986"/>
          </a:xfrm>
          <a:prstGeom prst="rect">
            <a:avLst/>
          </a:prstGeom>
        </p:spPr>
        <p:txBody>
          <a:bodyPr wrap="square">
            <a:spAutoFit/>
          </a:bodyPr>
          <a:lstStyle/>
          <a:p>
            <a:r>
              <a:rPr lang="tr-TR" sz="2400" b="1" dirty="0">
                <a:solidFill>
                  <a:srgbClr val="0070C0"/>
                </a:solidFill>
              </a:rPr>
              <a:t>D. MÜTESELSİL SORUMLULUK</a:t>
            </a:r>
          </a:p>
          <a:p>
            <a:r>
              <a:rPr lang="tr-TR" sz="2400" b="1" dirty="0">
                <a:solidFill>
                  <a:schemeClr val="accent5"/>
                </a:solidFill>
              </a:rPr>
              <a:t>3. Müteselsil Sorumluluk İlkeleri</a:t>
            </a:r>
          </a:p>
          <a:p>
            <a:pPr marL="342900" indent="-342900">
              <a:buAutoNum type="alphaLcPeriod"/>
            </a:pPr>
            <a:r>
              <a:rPr lang="tr-TR" b="1" dirty="0"/>
              <a:t>Dış ilişkide </a:t>
            </a:r>
          </a:p>
          <a:p>
            <a:pPr marL="285750" indent="-285750">
              <a:buFont typeface="Arial" panose="020B0604020202020204" pitchFamily="34" charset="0"/>
              <a:buChar char="•"/>
            </a:pPr>
            <a:r>
              <a:rPr lang="tr-TR" dirty="0"/>
              <a:t>Birden çok kişi birlikte bir zarara sebebiyet verdikleri veya aynı zarardan çeşitli sebeplerden dolayı sorumlu oldukları takdirde, haklarında müteselsil sorumluluğa ilişkin hükümler uygulanır.</a:t>
            </a:r>
          </a:p>
          <a:p>
            <a:r>
              <a:rPr lang="tr-TR" b="1" dirty="0"/>
              <a:t>b.    İç ilişkide</a:t>
            </a:r>
          </a:p>
          <a:p>
            <a:pPr marL="285750" indent="-285750">
              <a:buFont typeface="Arial" panose="020B0604020202020204" pitchFamily="34" charset="0"/>
              <a:buChar char="•"/>
            </a:pPr>
            <a:r>
              <a:rPr lang="tr-TR" dirty="0"/>
              <a:t>Tazminatın aynı zarardan sorumlu müteselsil borçlular arasında paylaştırılmasında, bütün durum ve koşullar, özellikle onlardan her birine yüklenebilecek kusurun ağırlığı ve yarattıkları tehlikenin yoğunluğu göz önünde tutulur. Tazminatın kendi payına düşeninden fazlasını ödeyen kişi, bu fazla ödemesi için, diğer müteselsil sorumlulara karşı rücu hakkına sahip ve zarar görenin haklarına halef olur.</a:t>
            </a:r>
          </a:p>
        </p:txBody>
      </p:sp>
    </p:spTree>
    <p:extLst>
      <p:ext uri="{BB962C8B-B14F-4D97-AF65-F5344CB8AC3E}">
        <p14:creationId xmlns:p14="http://schemas.microsoft.com/office/powerpoint/2010/main" val="6567302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0" y="1453499"/>
            <a:ext cx="9144000" cy="3404009"/>
          </a:xfrm>
          <a:prstGeom prst="rect">
            <a:avLst/>
          </a:prstGeom>
        </p:spPr>
        <p:txBody>
          <a:bodyPr wrap="square">
            <a:spAutoFit/>
          </a:bodyPr>
          <a:lstStyle/>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	</a:t>
            </a: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10. HAFTA</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III. SEBEPSİZ ZENGİNLEŞMEDEN DOĞAN BORÇ İLİŞKİLERİ</a:t>
            </a:r>
          </a:p>
          <a:p>
            <a:pPr marL="0" lvl="1" algn="just">
              <a:spcBef>
                <a:spcPct val="20000"/>
              </a:spcBef>
              <a:buClr>
                <a:schemeClr val="accent1"/>
              </a:buClr>
            </a:pPr>
            <a:endParaRPr lang="tr-TR" sz="2400" b="1" dirty="0">
              <a:solidFill>
                <a:srgbClr val="C00000"/>
              </a:solidFill>
              <a:latin typeface="Arial" panose="020B0604020202020204" pitchFamily="34" charset="0"/>
              <a:cs typeface="Arial" panose="020B0604020202020204" pitchFamily="34" charset="0"/>
            </a:endParaRPr>
          </a:p>
          <a:p>
            <a:pPr marL="0" lvl="1" algn="just">
              <a:spcBef>
                <a:spcPct val="20000"/>
              </a:spcBef>
              <a:buClr>
                <a:schemeClr val="accent1"/>
              </a:buClr>
            </a:pPr>
            <a:endParaRPr lang="tr-TR" sz="2400" b="1" dirty="0">
              <a:solidFill>
                <a:srgbClr val="C00000"/>
              </a:solidFill>
              <a:latin typeface="Arial" panose="020B0604020202020204" pitchFamily="34" charset="0"/>
              <a:cs typeface="Arial" panose="020B0604020202020204" pitchFamily="34" charset="0"/>
            </a:endParaRPr>
          </a:p>
          <a:p>
            <a:pPr marL="0" lvl="1" algn="just">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8033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rgbClr val="0070C0"/>
                </a:solidFill>
              </a:rPr>
              <a:t>III. SEBEPSİZ ZENGİNLEŞMEDEN DOĞAN BORÇ İLİŞKİLERİ</a:t>
            </a:r>
            <a:br>
              <a:rPr lang="tr-TR" sz="2400" dirty="0">
                <a:solidFill>
                  <a:srgbClr val="0070C0"/>
                </a:solidFill>
              </a:rPr>
            </a:br>
            <a:br>
              <a:rPr lang="tr-TR" sz="2400" dirty="0">
                <a:solidFill>
                  <a:srgbClr val="0070C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3600986"/>
          </a:xfrm>
          <a:prstGeom prst="rect">
            <a:avLst/>
          </a:prstGeom>
        </p:spPr>
        <p:txBody>
          <a:bodyPr wrap="square">
            <a:spAutoFit/>
          </a:bodyPr>
          <a:lstStyle/>
          <a:p>
            <a:r>
              <a:rPr lang="tr-TR" sz="2400" b="1" dirty="0">
                <a:solidFill>
                  <a:srgbClr val="0070C0"/>
                </a:solidFill>
              </a:rPr>
              <a:t>A. SEBEPSİZ ZENGİNLEŞME</a:t>
            </a:r>
          </a:p>
          <a:p>
            <a:pPr marL="457200" indent="-457200">
              <a:buAutoNum type="arabicPeriod"/>
            </a:pPr>
            <a:r>
              <a:rPr lang="tr-TR" sz="2400" b="1" dirty="0">
                <a:solidFill>
                  <a:schemeClr val="accent5"/>
                </a:solidFill>
              </a:rPr>
              <a:t>Genel olarak</a:t>
            </a:r>
          </a:p>
          <a:p>
            <a:pPr marL="342900" indent="-342900">
              <a:buFont typeface="Arial" panose="020B0604020202020204" pitchFamily="34" charset="0"/>
              <a:buChar char="•"/>
            </a:pPr>
            <a:r>
              <a:rPr lang="tr-TR" sz="2000" dirty="0"/>
              <a:t>Haklı bir sebep olmaksızın, bir başkasının malvarlığından veya emeğinden zenginleşen, bu zenginleşmeyi geri vermekle yükümlüdür. Bu yükümlülük, özellikle zenginleşmenin geçerli olmayan veya gerçekleşmemiş ya da sona ermiş bir sebebe dayanması durumunda doğmuş olur. </a:t>
            </a:r>
          </a:p>
          <a:p>
            <a:pPr marL="342900" indent="-342900">
              <a:buFont typeface="Arial" panose="020B0604020202020204" pitchFamily="34" charset="0"/>
              <a:buChar char="•"/>
            </a:pPr>
            <a:r>
              <a:rPr lang="tr-TR" sz="2000" dirty="0"/>
              <a:t>Borçlanmadığı edimi kendi isteğiyle yerine getiren kimse, bunu ancak, kendisini borçlu sanarak yerine getirdiğini ispat ederse geri isteyebilir. Zamanaşımına uğramış bir borcun ifasından veya ahlaki bir ödevin yerine getirilmiş olmasından kaynaklanan zenginleşmeler geri istenemez. Borç olmadığı hâlde ödenmiş olan edimin geri istenmesine ilişkin diğer kanun hükümleri saklıdır</a:t>
            </a:r>
            <a:endParaRPr lang="tr-TR" sz="2000" b="1" dirty="0"/>
          </a:p>
        </p:txBody>
      </p:sp>
    </p:spTree>
    <p:extLst>
      <p:ext uri="{BB962C8B-B14F-4D97-AF65-F5344CB8AC3E}">
        <p14:creationId xmlns:p14="http://schemas.microsoft.com/office/powerpoint/2010/main" val="9904580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rgbClr val="0070C0"/>
                </a:solidFill>
              </a:rPr>
              <a:t>III. SEBEPSİZ ZENGİNLEŞMEDEN DOĞAN BORÇ İLİŞKİLERİ</a:t>
            </a:r>
            <a:br>
              <a:rPr lang="tr-TR" sz="2400" dirty="0">
                <a:solidFill>
                  <a:srgbClr val="0070C0"/>
                </a:solidFill>
              </a:rPr>
            </a:br>
            <a:br>
              <a:rPr lang="tr-TR" sz="2400" dirty="0">
                <a:solidFill>
                  <a:srgbClr val="0070C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4278094"/>
          </a:xfrm>
          <a:prstGeom prst="rect">
            <a:avLst/>
          </a:prstGeom>
        </p:spPr>
        <p:txBody>
          <a:bodyPr wrap="square">
            <a:spAutoFit/>
          </a:bodyPr>
          <a:lstStyle/>
          <a:p>
            <a:r>
              <a:rPr lang="tr-TR" sz="2400" b="1" dirty="0">
                <a:solidFill>
                  <a:srgbClr val="0070C0"/>
                </a:solidFill>
              </a:rPr>
              <a:t>A. SEBEPSİZ ZENGİNLEŞME</a:t>
            </a:r>
          </a:p>
          <a:p>
            <a:pPr marL="457200" indent="-457200">
              <a:buAutoNum type="arabicPeriod" startAt="2"/>
            </a:pPr>
            <a:r>
              <a:rPr lang="tr-TR" sz="2400" b="1" dirty="0">
                <a:solidFill>
                  <a:schemeClr val="accent5"/>
                </a:solidFill>
              </a:rPr>
              <a:t>Şartları</a:t>
            </a:r>
          </a:p>
          <a:p>
            <a:r>
              <a:rPr lang="tr-TR" sz="2400" b="1" dirty="0">
                <a:solidFill>
                  <a:schemeClr val="accent5"/>
                </a:solidFill>
              </a:rPr>
              <a:t>a. Zenginleşme</a:t>
            </a:r>
          </a:p>
          <a:p>
            <a:pPr marL="342900" indent="-342900">
              <a:buFont typeface="Arial" panose="020B0604020202020204" pitchFamily="34" charset="0"/>
              <a:buChar char="•"/>
            </a:pPr>
            <a:r>
              <a:rPr lang="tr-TR" sz="2000" dirty="0"/>
              <a:t>Sebepsiz zenginleşmeye dayalı olarak bir iade borcunun doğabilmesi bir kimsenin malvarlığında bir zenginleşmenin meydana gelmesi şartına bağlıdır. Zenginleşme malvarlığındaki mevcut durum ile zenginleşme olmasaydı malvarlığının arz edeceği durum arasındaki farktan ibarettir. Malvarlığındaki zenginleşme iki farklı şekilde söz konusu olur: </a:t>
            </a:r>
          </a:p>
          <a:p>
            <a:pPr marL="342900" indent="-342900">
              <a:buFont typeface="Arial" panose="020B0604020202020204" pitchFamily="34" charset="0"/>
              <a:buChar char="•"/>
            </a:pPr>
            <a:endParaRPr lang="tr-TR" sz="2000" dirty="0"/>
          </a:p>
          <a:p>
            <a:pPr marL="342900" indent="-342900">
              <a:buFont typeface="Arial" panose="020B0604020202020204" pitchFamily="34" charset="0"/>
              <a:buChar char="•"/>
            </a:pPr>
            <a:r>
              <a:rPr lang="tr-TR" sz="2000" b="1" dirty="0"/>
              <a:t>Malvarlığında bir artış meydana gelmesi şeklinde olabilir. Malvarlığının artması aktiflerin artması ya da pasiflerin azalması şeklinde olur.</a:t>
            </a:r>
          </a:p>
          <a:p>
            <a:endParaRPr lang="tr-TR" sz="2000" dirty="0"/>
          </a:p>
          <a:p>
            <a:pPr marL="342900" indent="-342900">
              <a:buFont typeface="Arial" panose="020B0604020202020204" pitchFamily="34" charset="0"/>
              <a:buChar char="•"/>
            </a:pPr>
            <a:r>
              <a:rPr lang="tr-TR" sz="2000" b="1" dirty="0"/>
              <a:t>Malvarlığındaki bir azalmanın engellenmesi şeklinde olabilir. </a:t>
            </a:r>
          </a:p>
        </p:txBody>
      </p:sp>
    </p:spTree>
    <p:extLst>
      <p:ext uri="{BB962C8B-B14F-4D97-AF65-F5344CB8AC3E}">
        <p14:creationId xmlns:p14="http://schemas.microsoft.com/office/powerpoint/2010/main" val="326399507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rgbClr val="0070C0"/>
                </a:solidFill>
              </a:rPr>
              <a:t>III. SEBEPSİZ ZENGİNLEŞMEDEN DOĞAN BORÇ İLİŞKİLERİ</a:t>
            </a:r>
            <a:br>
              <a:rPr lang="tr-TR" sz="2400" dirty="0">
                <a:solidFill>
                  <a:srgbClr val="0070C0"/>
                </a:solidFill>
              </a:rPr>
            </a:br>
            <a:br>
              <a:rPr lang="tr-TR" sz="2400" dirty="0">
                <a:solidFill>
                  <a:srgbClr val="0070C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3385542"/>
          </a:xfrm>
          <a:prstGeom prst="rect">
            <a:avLst/>
          </a:prstGeom>
        </p:spPr>
        <p:txBody>
          <a:bodyPr wrap="square">
            <a:spAutoFit/>
          </a:bodyPr>
          <a:lstStyle/>
          <a:p>
            <a:r>
              <a:rPr lang="tr-TR" sz="2400" b="1" dirty="0">
                <a:solidFill>
                  <a:srgbClr val="0070C0"/>
                </a:solidFill>
              </a:rPr>
              <a:t>A. SEBEPSİZ ZENGİNLEŞME</a:t>
            </a:r>
          </a:p>
          <a:p>
            <a:pPr marL="457200" indent="-457200">
              <a:buAutoNum type="arabicPeriod" startAt="2"/>
            </a:pPr>
            <a:r>
              <a:rPr lang="tr-TR" sz="2400" b="1" dirty="0">
                <a:solidFill>
                  <a:schemeClr val="accent5"/>
                </a:solidFill>
              </a:rPr>
              <a:t>Şartları</a:t>
            </a:r>
          </a:p>
          <a:p>
            <a:r>
              <a:rPr lang="tr-TR" sz="2400" b="1" dirty="0">
                <a:solidFill>
                  <a:schemeClr val="accent5"/>
                </a:solidFill>
              </a:rPr>
              <a:t>b. Bir Başkasının Malvarlığından veya Emeğinden Zenginleşme</a:t>
            </a:r>
          </a:p>
          <a:p>
            <a:pPr marL="342900" indent="-342900">
              <a:buFont typeface="Arial" panose="020B0604020202020204" pitchFamily="34" charset="0"/>
              <a:buChar char="•"/>
            </a:pPr>
            <a:r>
              <a:rPr lang="tr-TR" sz="2400" b="1" dirty="0">
                <a:solidFill>
                  <a:schemeClr val="accent5"/>
                </a:solidFill>
              </a:rPr>
              <a:t> </a:t>
            </a:r>
            <a:r>
              <a:rPr lang="tr-TR" sz="2000" dirty="0"/>
              <a:t>Eski </a:t>
            </a:r>
            <a:r>
              <a:rPr lang="tr-TR" sz="2000" dirty="0" err="1"/>
              <a:t>BK’nın</a:t>
            </a:r>
            <a:r>
              <a:rPr lang="tr-TR" sz="2000" dirty="0"/>
              <a:t> 61. maddesi uyarınca sebepsiz zenginleşmeye dayanan bir iade borcunun doğabilmesi için,  bu zenginleşme (çoğalma) “başkasının zararına” meydana gelmiş olmalıydı. Başka bir deyişle bir kimsenin malvarlığı zenginleşirken, diğer tarafın fakirleşmesi şartı aranmaktaydı. Ancak TBK md.77 hükmü ile başkasının malvarlığından veya emeğinden zenginleşmenin yanında karşı tarafın fakirleşmesi şartı aranmamaktadır.  </a:t>
            </a: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5974754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rgbClr val="0070C0"/>
                </a:solidFill>
              </a:rPr>
              <a:t>III. SEBEPSİZ ZENGİNLEŞMEDEN DOĞAN BORÇ İLİŞKİLERİ</a:t>
            </a:r>
            <a:br>
              <a:rPr lang="tr-TR" sz="2400" dirty="0">
                <a:solidFill>
                  <a:srgbClr val="0070C0"/>
                </a:solidFill>
              </a:rPr>
            </a:br>
            <a:br>
              <a:rPr lang="tr-TR" sz="2400" dirty="0">
                <a:solidFill>
                  <a:srgbClr val="0070C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2708434"/>
          </a:xfrm>
          <a:prstGeom prst="rect">
            <a:avLst/>
          </a:prstGeom>
        </p:spPr>
        <p:txBody>
          <a:bodyPr wrap="square">
            <a:spAutoFit/>
          </a:bodyPr>
          <a:lstStyle/>
          <a:p>
            <a:r>
              <a:rPr lang="tr-TR" sz="2400" b="1" dirty="0">
                <a:solidFill>
                  <a:srgbClr val="0070C0"/>
                </a:solidFill>
              </a:rPr>
              <a:t>A. SEBEPSİZ ZENGİNLEŞME</a:t>
            </a:r>
          </a:p>
          <a:p>
            <a:pPr marL="457200" indent="-457200">
              <a:buAutoNum type="arabicPeriod" startAt="2"/>
            </a:pPr>
            <a:r>
              <a:rPr lang="tr-TR" sz="2400" b="1" dirty="0">
                <a:solidFill>
                  <a:schemeClr val="accent5"/>
                </a:solidFill>
              </a:rPr>
              <a:t>Şartları</a:t>
            </a:r>
          </a:p>
          <a:p>
            <a:r>
              <a:rPr lang="tr-TR" sz="2400" b="1" dirty="0">
                <a:solidFill>
                  <a:schemeClr val="accent5"/>
                </a:solidFill>
              </a:rPr>
              <a:t>c. Zenginleşmenin Haklı Bir Sebebe Dayanmaması </a:t>
            </a:r>
          </a:p>
          <a:p>
            <a:pPr marL="342900" indent="-342900">
              <a:buFont typeface="Arial" panose="020B0604020202020204" pitchFamily="34" charset="0"/>
              <a:buChar char="•"/>
            </a:pPr>
            <a:r>
              <a:rPr lang="tr-TR" sz="2000" dirty="0"/>
              <a:t>Sebepsiz zenginleşenin (iade borçlusunun) iade alacaklısına karşı malvarlığındaki artışı muhafaza etmesini haklı gösterecek bir sebebin bulunmaması gerekir. Ancak bir kimse geçerli bir sözleşmeye dayanarak bir malvarlığı değeri kazanmışsa, kendi borcunu yerine getirmemiş olsa bile sebepsiz zenginleştiğinden bahsedilemez. </a:t>
            </a: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35865342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rgbClr val="0070C0"/>
                </a:solidFill>
              </a:rPr>
              <a:t>III. SEBEPSİZ ZENGİNLEŞMEDEN DOĞAN BORÇ İLİŞKİLERİ</a:t>
            </a:r>
            <a:br>
              <a:rPr lang="tr-TR" sz="2400" dirty="0">
                <a:solidFill>
                  <a:srgbClr val="0070C0"/>
                </a:solidFill>
              </a:rPr>
            </a:br>
            <a:br>
              <a:rPr lang="tr-TR" sz="2400" dirty="0">
                <a:solidFill>
                  <a:srgbClr val="0070C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1" y="1521629"/>
            <a:ext cx="8997892" cy="3416320"/>
          </a:xfrm>
          <a:prstGeom prst="rect">
            <a:avLst/>
          </a:prstGeom>
        </p:spPr>
        <p:txBody>
          <a:bodyPr wrap="square">
            <a:spAutoFit/>
          </a:bodyPr>
          <a:lstStyle/>
          <a:p>
            <a:pPr marL="457200" indent="-457200">
              <a:buAutoNum type="alphaUcPeriod"/>
            </a:pPr>
            <a:r>
              <a:rPr lang="tr-TR" sz="2400" b="1" dirty="0">
                <a:solidFill>
                  <a:srgbClr val="0070C0"/>
                </a:solidFill>
              </a:rPr>
              <a:t>SEBEPSİZ ZENGİNLEŞME </a:t>
            </a:r>
          </a:p>
          <a:p>
            <a:r>
              <a:rPr lang="tr-TR" sz="2400" b="1" dirty="0">
                <a:solidFill>
                  <a:schemeClr val="accent5"/>
                </a:solidFill>
              </a:rPr>
              <a:t>3.  Geri Vermenin Kapsamı</a:t>
            </a:r>
          </a:p>
          <a:p>
            <a:r>
              <a:rPr lang="tr-TR" sz="2400" b="1" dirty="0">
                <a:solidFill>
                  <a:schemeClr val="accent5"/>
                </a:solidFill>
              </a:rPr>
              <a:t>a. Zenginleşenin yükümlülüğü </a:t>
            </a:r>
          </a:p>
          <a:p>
            <a:pPr marL="342900" indent="-342900">
              <a:buFont typeface="Arial" panose="020B0604020202020204" pitchFamily="34" charset="0"/>
              <a:buChar char="•"/>
            </a:pPr>
            <a:r>
              <a:rPr lang="tr-TR" sz="2400" dirty="0"/>
              <a:t>Sebepsiz zenginleşen, zenginleşmenin geri istenmesi sırasında elinden çıkmış olduğunu ispat ettiği kısmın dışında kalanı geri vermekle yükümlüdür. Zenginleşen, zenginleşmeyi iyiniyetli olmaksızın elden çıkarmışsa veya elden çıkarırken ileride geri vermek zorunda kalabileceğini hesaba katması gerekiyorsa, zenginleşmenin tamamını geri vermekle yükümlüdür.</a:t>
            </a:r>
            <a:endParaRPr lang="tr-TR" sz="2400" b="1" dirty="0">
              <a:solidFill>
                <a:schemeClr val="accent5"/>
              </a:solidFill>
            </a:endParaRPr>
          </a:p>
        </p:txBody>
      </p:sp>
    </p:spTree>
    <p:extLst>
      <p:ext uri="{BB962C8B-B14F-4D97-AF65-F5344CB8AC3E}">
        <p14:creationId xmlns:p14="http://schemas.microsoft.com/office/powerpoint/2010/main" val="167172751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rgbClr val="0070C0"/>
                </a:solidFill>
              </a:rPr>
              <a:t>III. SEBEPSİZ ZENGİNLEŞMEDEN DOĞAN BORÇ İLİŞKİLERİ</a:t>
            </a:r>
            <a:br>
              <a:rPr lang="tr-TR" sz="2400" dirty="0">
                <a:solidFill>
                  <a:srgbClr val="0070C0"/>
                </a:solidFill>
              </a:rPr>
            </a:br>
            <a:br>
              <a:rPr lang="tr-TR" sz="2400" dirty="0">
                <a:solidFill>
                  <a:srgbClr val="0070C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73054" y="1331129"/>
            <a:ext cx="8997892" cy="4524315"/>
          </a:xfrm>
          <a:prstGeom prst="rect">
            <a:avLst/>
          </a:prstGeom>
        </p:spPr>
        <p:txBody>
          <a:bodyPr wrap="square">
            <a:spAutoFit/>
          </a:bodyPr>
          <a:lstStyle/>
          <a:p>
            <a:r>
              <a:rPr lang="tr-TR" sz="2400" b="1" dirty="0">
                <a:solidFill>
                  <a:schemeClr val="accent5"/>
                </a:solidFill>
              </a:rPr>
              <a:t>A. SEBEPSİZ ZENGİNLEŞME</a:t>
            </a:r>
          </a:p>
          <a:p>
            <a:r>
              <a:rPr lang="tr-TR" sz="2400" b="1" dirty="0">
                <a:solidFill>
                  <a:schemeClr val="accent5"/>
                </a:solidFill>
              </a:rPr>
              <a:t>3.  Geri Vermenin Kapsamı</a:t>
            </a:r>
          </a:p>
          <a:p>
            <a:r>
              <a:rPr lang="tr-TR" sz="2400" b="1" dirty="0">
                <a:solidFill>
                  <a:schemeClr val="accent5"/>
                </a:solidFill>
              </a:rPr>
              <a:t>b. </a:t>
            </a:r>
            <a:r>
              <a:rPr lang="tr-TR" sz="2400" dirty="0">
                <a:solidFill>
                  <a:schemeClr val="accent5"/>
                </a:solidFill>
              </a:rPr>
              <a:t>Giderleri isteme hakkı</a:t>
            </a:r>
            <a:endParaRPr lang="tr-TR" sz="2400" b="1" dirty="0">
              <a:solidFill>
                <a:schemeClr val="accent5"/>
              </a:solidFill>
            </a:endParaRPr>
          </a:p>
          <a:p>
            <a:pPr marL="342900" indent="-342900">
              <a:buFont typeface="Arial" panose="020B0604020202020204" pitchFamily="34" charset="0"/>
              <a:buChar char="•"/>
            </a:pPr>
            <a:r>
              <a:rPr lang="tr-TR" sz="2400" dirty="0"/>
              <a:t>Zenginleşen iyiniyetli ise, yaptığı zorunlu ve yararlı giderleri, geri verme isteminde bulunandan isteyebilir. Zenginleşen iyiniyetli değilse, zorunlu giderlerinin ve yararlı giderlerinden sadece geri verme zamanında mevcut olan değer artışının ödenmesini isteyebilir. </a:t>
            </a:r>
          </a:p>
          <a:p>
            <a:pPr marL="342900" indent="-342900">
              <a:buFont typeface="Arial" panose="020B0604020202020204" pitchFamily="34" charset="0"/>
              <a:buChar char="•"/>
            </a:pPr>
            <a:r>
              <a:rPr lang="tr-TR" sz="2400" dirty="0"/>
              <a:t>Zenginleşen, iyiniyetli olup olmadığına bakılmaksızın, diğer giderlerinin ödenmesini isteyemez. Ancak, kendisine karşılık önerilmezse, o şey ile birleştirdiği ve zararsızca ayrılması mümkün bulunan eklemeleri geri vermeden önce ayırıp alabilir.</a:t>
            </a:r>
            <a:endParaRPr lang="tr-TR" sz="2400" b="1" dirty="0">
              <a:solidFill>
                <a:schemeClr val="accent5"/>
              </a:solidFill>
            </a:endParaRPr>
          </a:p>
        </p:txBody>
      </p:sp>
    </p:spTree>
    <p:extLst>
      <p:ext uri="{BB962C8B-B14F-4D97-AF65-F5344CB8AC3E}">
        <p14:creationId xmlns:p14="http://schemas.microsoft.com/office/powerpoint/2010/main" val="1613587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35D245-0839-4789-B4D5-AF67E671B46F}"/>
              </a:ext>
            </a:extLst>
          </p:cNvPr>
          <p:cNvSpPr>
            <a:spLocks noGrp="1"/>
          </p:cNvSpPr>
          <p:nvPr>
            <p:ph type="title"/>
          </p:nvPr>
        </p:nvSpPr>
        <p:spPr/>
        <p:txBody>
          <a:bodyPr/>
          <a:lstStyle/>
          <a:p>
            <a:br>
              <a:rPr lang="tr-TR" dirty="0"/>
            </a:br>
            <a:r>
              <a:rPr lang="tr-TR" dirty="0"/>
              <a:t>	IV. BORÇLAR HUKUKUNA HAKİM OLAN İLKELER</a:t>
            </a:r>
            <a:br>
              <a:rPr lang="tr-TR" dirty="0"/>
            </a:br>
            <a:endParaRPr lang="tr-TR" dirty="0"/>
          </a:p>
        </p:txBody>
      </p:sp>
      <p:sp>
        <p:nvSpPr>
          <p:cNvPr id="4" name="Alt Bilgi Yer Tutucusu 3">
            <a:extLst>
              <a:ext uri="{FF2B5EF4-FFF2-40B4-BE49-F238E27FC236}">
                <a16:creationId xmlns:a16="http://schemas.microsoft.com/office/drawing/2014/main" id="{C3FD2119-871F-4A5D-A314-03A6ABD25F32}"/>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8620236B-F132-4F48-B4B1-310CA49EF70C}"/>
              </a:ext>
            </a:extLst>
          </p:cNvPr>
          <p:cNvSpPr/>
          <p:nvPr/>
        </p:nvSpPr>
        <p:spPr>
          <a:xfrm>
            <a:off x="1" y="1373004"/>
            <a:ext cx="8803758" cy="3877985"/>
          </a:xfrm>
          <a:prstGeom prst="rect">
            <a:avLst/>
          </a:prstGeom>
        </p:spPr>
        <p:txBody>
          <a:bodyPr wrap="square">
            <a:spAutoFit/>
          </a:bodyPr>
          <a:lstStyle/>
          <a:p>
            <a:pPr marL="457200" indent="-457200">
              <a:buAutoNum type="arabicPeriod"/>
            </a:pPr>
            <a:r>
              <a:rPr lang="tr-TR" sz="2400" b="1" dirty="0">
                <a:solidFill>
                  <a:schemeClr val="accent5"/>
                </a:solidFill>
              </a:rPr>
              <a:t>İRADE ÖZERKLİĞİ İLKESİ</a:t>
            </a:r>
          </a:p>
          <a:p>
            <a:pPr marL="285750" indent="-285750">
              <a:buFont typeface="Arial" panose="020B0604020202020204" pitchFamily="34" charset="0"/>
              <a:buChar char="•"/>
            </a:pPr>
            <a:r>
              <a:rPr lang="tr-TR" dirty="0"/>
              <a:t>Türk borçlar hukukuna hakim olan temel ilke irade özerkliği ilkesidir. İrade özerkliği, hukuk düzeninin bireylere kişisel ilişkilerini özgür iradelerine göre diledikleri gibi düzenleme hususunda tanımış olduğu genel yetkidir. Gerçekten irade özerkliği sayesinde fertler kendi aralarında kendi hukuklarını ve hukuki ilişkilerini kurup yaratırlar.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İrade özerkliğine işlerlik sağlayan en önemli hukuki araç, sözleşmedir. Taraflar özgür iradeleri ile yaptıkları sözleşmelerle sınırlı da olsa kendilerini hem borç altına sokan, hem de hak sahibi yapan ve böylece bizzat uymak zorunda oldukları hukuk kuralları koyarlar. İrade özerkliği ilkesinden üç alt ilke doğmaktadır. Bu ilkeler: Sözleşme özgürlüğü ilkesi, Eşitlik ilkesi ve Şekil özgürlüğü ilkeleridir.</a:t>
            </a:r>
          </a:p>
          <a:p>
            <a:endParaRPr lang="tr-TR" sz="2400" b="1" dirty="0">
              <a:solidFill>
                <a:schemeClr val="accent5"/>
              </a:solidFill>
            </a:endParaRPr>
          </a:p>
        </p:txBody>
      </p:sp>
    </p:spTree>
    <p:extLst>
      <p:ext uri="{BB962C8B-B14F-4D97-AF65-F5344CB8AC3E}">
        <p14:creationId xmlns:p14="http://schemas.microsoft.com/office/powerpoint/2010/main" val="10066954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rgbClr val="0070C0"/>
                </a:solidFill>
              </a:rPr>
              <a:t>III. SEBEPSİZ ZENGİNLEŞMEDEN DOĞAN BORÇ İLİŞKİLERİ</a:t>
            </a:r>
            <a:br>
              <a:rPr lang="tr-TR" sz="2400" dirty="0">
                <a:solidFill>
                  <a:srgbClr val="0070C0"/>
                </a:solidFill>
              </a:rPr>
            </a:br>
            <a:br>
              <a:rPr lang="tr-TR" sz="2400" dirty="0">
                <a:solidFill>
                  <a:srgbClr val="0070C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893647"/>
          </a:xfrm>
          <a:prstGeom prst="rect">
            <a:avLst/>
          </a:prstGeom>
        </p:spPr>
        <p:txBody>
          <a:bodyPr wrap="square">
            <a:spAutoFit/>
          </a:bodyPr>
          <a:lstStyle/>
          <a:p>
            <a:pPr marL="457200" indent="-457200">
              <a:buAutoNum type="alphaUcPeriod"/>
            </a:pPr>
            <a:r>
              <a:rPr lang="tr-TR" sz="2400" b="1" dirty="0">
                <a:solidFill>
                  <a:schemeClr val="accent5"/>
                </a:solidFill>
              </a:rPr>
              <a:t>SEBEPSİZ ZENGİNLEŞME </a:t>
            </a:r>
          </a:p>
          <a:p>
            <a:r>
              <a:rPr lang="tr-TR" sz="2400" b="1" dirty="0">
                <a:solidFill>
                  <a:schemeClr val="accent5"/>
                </a:solidFill>
              </a:rPr>
              <a:t>4.  Geri İstenememe ve Zamanaşımı</a:t>
            </a:r>
          </a:p>
          <a:p>
            <a:pPr marL="342900" indent="-342900">
              <a:buFont typeface="Arial" panose="020B0604020202020204" pitchFamily="34" charset="0"/>
              <a:buChar char="•"/>
            </a:pPr>
            <a:r>
              <a:rPr lang="tr-TR" sz="2400" dirty="0"/>
              <a:t>Hukuka veya ahlaka aykırı bir sonucun gerçekleşmesi amacıyla verilen şey geri istenemez. Ancak, açılan davada hâkim, bu şeyin Devlete mal edilmesine karar verebilir.</a:t>
            </a:r>
          </a:p>
          <a:p>
            <a:pPr marL="342900" indent="-342900">
              <a:buFont typeface="Arial" panose="020B0604020202020204" pitchFamily="34" charset="0"/>
              <a:buChar char="•"/>
            </a:pPr>
            <a:r>
              <a:rPr lang="tr-TR" sz="2400" dirty="0"/>
              <a:t>Sebepsiz zenginleşmeden doğan istem hakkı, hak sahibinin geri isteme hakkı olduğunu öğrendiği tarihten başlayarak iki yılın ve her hâlde zenginleşmenin gerçekleştiği tarihten başlayarak on yılın geçmesiyle zamanaşımına uğrar. Zenginleşme, zenginleşenin bir alacak hakkı kazanması suretiyle gerçekleşmişse diğer taraf, istem hakkı zamanaşımına uğramış olsa bile, her zaman bu borcunu ifadan kaçınabilir.</a:t>
            </a:r>
          </a:p>
          <a:p>
            <a:pPr marL="342900" indent="-342900">
              <a:buFont typeface="Arial" panose="020B0604020202020204" pitchFamily="34" charset="0"/>
              <a:buChar char="•"/>
            </a:pPr>
            <a:endParaRPr lang="tr-TR" sz="2400" b="1" dirty="0">
              <a:solidFill>
                <a:schemeClr val="accent5"/>
              </a:solidFill>
            </a:endParaRPr>
          </a:p>
        </p:txBody>
      </p:sp>
    </p:spTree>
    <p:extLst>
      <p:ext uri="{BB962C8B-B14F-4D97-AF65-F5344CB8AC3E}">
        <p14:creationId xmlns:p14="http://schemas.microsoft.com/office/powerpoint/2010/main" val="250238234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0" y="1453499"/>
            <a:ext cx="9144000" cy="4290405"/>
          </a:xfrm>
          <a:prstGeom prst="rect">
            <a:avLst/>
          </a:prstGeom>
        </p:spPr>
        <p:txBody>
          <a:bodyPr wrap="square">
            <a:spAutoFit/>
          </a:bodyPr>
          <a:lstStyle/>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	</a:t>
            </a: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11. HAFTA</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 		BORÇ İLİŞKİSİNİN HÜKÜMLERİ </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 I. BORÇLARIN İFASI</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II.BORÇLARIN İFA EDİLEMEMESİ</a:t>
            </a:r>
          </a:p>
          <a:p>
            <a:pPr marL="0" lvl="1" algn="just">
              <a:spcBef>
                <a:spcPct val="20000"/>
              </a:spcBef>
              <a:buClr>
                <a:schemeClr val="accent1"/>
              </a:buClr>
            </a:pPr>
            <a:endParaRPr lang="tr-TR" sz="2400" b="1" dirty="0">
              <a:solidFill>
                <a:srgbClr val="C00000"/>
              </a:solidFill>
              <a:latin typeface="Arial" panose="020B0604020202020204" pitchFamily="34" charset="0"/>
              <a:cs typeface="Arial" panose="020B0604020202020204" pitchFamily="34" charset="0"/>
            </a:endParaRPr>
          </a:p>
          <a:p>
            <a:pPr marL="0" lvl="1" algn="just">
              <a:spcBef>
                <a:spcPct val="20000"/>
              </a:spcBef>
              <a:buClr>
                <a:schemeClr val="accent1"/>
              </a:buClr>
            </a:pPr>
            <a:endParaRPr lang="tr-TR" sz="2400" b="1" dirty="0">
              <a:solidFill>
                <a:srgbClr val="C00000"/>
              </a:solidFill>
              <a:latin typeface="Arial" panose="020B0604020202020204" pitchFamily="34" charset="0"/>
              <a:cs typeface="Arial" panose="020B0604020202020204" pitchFamily="34" charset="0"/>
            </a:endParaRPr>
          </a:p>
          <a:p>
            <a:pPr marL="0" lvl="1" algn="just">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30966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lumMod val="50000"/>
                  </a:schemeClr>
                </a:solidFill>
              </a:rPr>
              <a:t>	BORÇ İLİŞKİSİNİN HÜKÜMLERİ </a:t>
            </a:r>
            <a:br>
              <a:rPr lang="tr-TR" sz="2400" dirty="0">
                <a:solidFill>
                  <a:schemeClr val="accent5">
                    <a:lumMod val="50000"/>
                  </a:schemeClr>
                </a:solidFill>
              </a:rPr>
            </a:br>
            <a:r>
              <a:rPr lang="tr-TR" sz="2400" dirty="0">
                <a:solidFill>
                  <a:schemeClr val="accent5">
                    <a:lumMod val="50000"/>
                  </a:schemeClr>
                </a:solidFill>
              </a:rPr>
              <a:t> I. BORÇLARIN İFASI</a:t>
            </a: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2677656"/>
          </a:xfrm>
          <a:prstGeom prst="rect">
            <a:avLst/>
          </a:prstGeom>
        </p:spPr>
        <p:txBody>
          <a:bodyPr wrap="square">
            <a:spAutoFit/>
          </a:bodyPr>
          <a:lstStyle/>
          <a:p>
            <a:r>
              <a:rPr lang="tr-TR" sz="2400" b="1" dirty="0">
                <a:solidFill>
                  <a:schemeClr val="accent5"/>
                </a:solidFill>
              </a:rPr>
              <a:t>I. BORÇLARIN İFASI</a:t>
            </a:r>
          </a:p>
          <a:p>
            <a:pPr marL="342900" indent="-342900">
              <a:buFont typeface="Arial" panose="020B0604020202020204" pitchFamily="34" charset="0"/>
              <a:buChar char="•"/>
            </a:pPr>
            <a:r>
              <a:rPr lang="tr-TR" sz="2400" dirty="0"/>
              <a:t>İfa borç ilişkisini sona erdiren ve borçlunun borcunu sözleşmeye uygun olarak yerine getirmesini (usulüne uygun ifa) ifade eden bir kavramdır. Borcun konusu ne ise ifa da kural olarak o konuya ilişkin olmalıdır. Fakat ifa yerine edim olarak borcun konusu olan şeyden başka bir şey alacaklıya önerilir ve alacaklı tarafından da kabul edilirse  ifa gerçekleşmiş sayılır. Buna </a:t>
            </a:r>
            <a:r>
              <a:rPr lang="tr-TR" sz="2400" dirty="0">
                <a:solidFill>
                  <a:schemeClr val="accent5">
                    <a:lumMod val="50000"/>
                  </a:schemeClr>
                </a:solidFill>
              </a:rPr>
              <a:t>ifa yerine geçen edim </a:t>
            </a:r>
            <a:r>
              <a:rPr lang="tr-TR" sz="2400" dirty="0"/>
              <a:t>denir.</a:t>
            </a:r>
            <a:endParaRPr lang="tr-TR" sz="2400" b="1" dirty="0">
              <a:solidFill>
                <a:schemeClr val="accent5"/>
              </a:solidFill>
            </a:endParaRPr>
          </a:p>
        </p:txBody>
      </p:sp>
    </p:spTree>
    <p:extLst>
      <p:ext uri="{BB962C8B-B14F-4D97-AF65-F5344CB8AC3E}">
        <p14:creationId xmlns:p14="http://schemas.microsoft.com/office/powerpoint/2010/main" val="350295062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lumMod val="50000"/>
                  </a:schemeClr>
                </a:solidFill>
              </a:rPr>
              <a:t>	BORÇ İLİŞKİSİNİN HÜKÜMLERİ </a:t>
            </a:r>
            <a:br>
              <a:rPr lang="tr-TR" sz="2400" dirty="0">
                <a:solidFill>
                  <a:schemeClr val="accent5">
                    <a:lumMod val="50000"/>
                  </a:schemeClr>
                </a:solidFill>
              </a:rPr>
            </a:br>
            <a:r>
              <a:rPr lang="tr-TR" sz="2400" dirty="0">
                <a:solidFill>
                  <a:schemeClr val="accent5">
                    <a:lumMod val="50000"/>
                  </a:schemeClr>
                </a:solidFill>
              </a:rPr>
              <a:t> I. BORÇLARIN İFASI</a:t>
            </a: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539430"/>
          </a:xfrm>
          <a:prstGeom prst="rect">
            <a:avLst/>
          </a:prstGeom>
        </p:spPr>
        <p:txBody>
          <a:bodyPr wrap="square">
            <a:spAutoFit/>
          </a:bodyPr>
          <a:lstStyle/>
          <a:p>
            <a:r>
              <a:rPr lang="tr-TR" sz="2400" b="1" dirty="0">
                <a:solidFill>
                  <a:schemeClr val="accent5"/>
                </a:solidFill>
              </a:rPr>
              <a:t>I. </a:t>
            </a:r>
            <a:r>
              <a:rPr lang="tr-TR" sz="2000" b="1" dirty="0">
                <a:solidFill>
                  <a:schemeClr val="accent5"/>
                </a:solidFill>
              </a:rPr>
              <a:t>BORÇLARIN İFASI</a:t>
            </a:r>
          </a:p>
          <a:p>
            <a:pPr marL="342900" indent="-342900">
              <a:buFont typeface="Arial" panose="020B0604020202020204" pitchFamily="34" charset="0"/>
              <a:buChar char="•"/>
            </a:pPr>
            <a:r>
              <a:rPr lang="tr-TR" sz="2000" dirty="0">
                <a:solidFill>
                  <a:schemeClr val="accent5">
                    <a:lumMod val="50000"/>
                  </a:schemeClr>
                </a:solidFill>
              </a:rPr>
              <a:t>İfa amacıyla yapılan edimde ise</a:t>
            </a:r>
            <a:r>
              <a:rPr lang="tr-TR" sz="2000" dirty="0"/>
              <a:t>; alacaklıya borcun konusu olan şeyden başka bir şey teklif edilmekte alacaklının da kabulüyle söz konusu şey paraya çevrilmekte ve borç çevrilen miktar uyarınca sona ermektedir. </a:t>
            </a:r>
          </a:p>
          <a:p>
            <a:pPr marL="342900" indent="-342900">
              <a:buFont typeface="Arial" panose="020B0604020202020204" pitchFamily="34" charset="0"/>
              <a:buChar char="•"/>
            </a:pPr>
            <a:r>
              <a:rPr lang="tr-TR" sz="2000" dirty="0"/>
              <a:t>Borcun bizzat borçlu tarafından ifa edilmesinde alacaklının bir menfaati bulunmadıkça borçlu borcunu bizzat ifa etmek zorunda değildir. </a:t>
            </a:r>
          </a:p>
          <a:p>
            <a:pPr marL="342900" indent="-342900">
              <a:buFont typeface="Arial" panose="020B0604020202020204" pitchFamily="34" charset="0"/>
              <a:buChar char="•"/>
            </a:pPr>
            <a:r>
              <a:rPr lang="tr-TR" sz="2000" dirty="0"/>
              <a:t>Şayet borcun tamamı muaccel olmuşsa (vadesi gelmişse)  ve herhangi bir uyuşmazlık da bulunmuyorsa bu durumda alacaklı kısmi ifayı kabul etmek zorunda değildir. </a:t>
            </a:r>
          </a:p>
          <a:p>
            <a:pPr marL="342900" indent="-342900">
              <a:buFont typeface="Arial" panose="020B0604020202020204" pitchFamily="34" charset="0"/>
              <a:buChar char="•"/>
            </a:pPr>
            <a:r>
              <a:rPr lang="tr-TR" sz="2000" dirty="0"/>
              <a:t>Bu kuralın aksi sözleşme ile kararlaştırılabilir. Sözleşmede belirtilmemiş olsa bile hakkaniyet gereğince de kısmi ifa söz konusu olabilir.</a:t>
            </a:r>
            <a:endParaRPr lang="tr-TR" sz="2000" b="1" dirty="0">
              <a:solidFill>
                <a:schemeClr val="accent5"/>
              </a:solidFill>
            </a:endParaRPr>
          </a:p>
        </p:txBody>
      </p:sp>
    </p:spTree>
    <p:extLst>
      <p:ext uri="{BB962C8B-B14F-4D97-AF65-F5344CB8AC3E}">
        <p14:creationId xmlns:p14="http://schemas.microsoft.com/office/powerpoint/2010/main" val="142871486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lumMod val="50000"/>
                  </a:schemeClr>
                </a:solidFill>
              </a:rPr>
              <a:t>	BORÇ İLİŞKİSİNİN HÜKÜMLERİ </a:t>
            </a:r>
            <a:br>
              <a:rPr lang="tr-TR" sz="2400" dirty="0">
                <a:solidFill>
                  <a:schemeClr val="accent5">
                    <a:lumMod val="50000"/>
                  </a:schemeClr>
                </a:solidFill>
              </a:rPr>
            </a:br>
            <a:r>
              <a:rPr lang="tr-TR" sz="2400" dirty="0">
                <a:solidFill>
                  <a:schemeClr val="accent5">
                    <a:lumMod val="50000"/>
                  </a:schemeClr>
                </a:solidFill>
              </a:rPr>
              <a:t> I. BORÇLARIN İFASI</a:t>
            </a: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770537"/>
          </a:xfrm>
          <a:prstGeom prst="rect">
            <a:avLst/>
          </a:prstGeom>
        </p:spPr>
        <p:txBody>
          <a:bodyPr wrap="square">
            <a:spAutoFit/>
          </a:bodyPr>
          <a:lstStyle/>
          <a:p>
            <a:r>
              <a:rPr lang="tr-TR" sz="2400" b="1" dirty="0">
                <a:solidFill>
                  <a:schemeClr val="accent5"/>
                </a:solidFill>
              </a:rPr>
              <a:t>I. </a:t>
            </a:r>
            <a:r>
              <a:rPr lang="tr-TR" sz="2000" b="1" dirty="0">
                <a:solidFill>
                  <a:schemeClr val="accent5"/>
                </a:solidFill>
              </a:rPr>
              <a:t>BORÇLARIN İFASI</a:t>
            </a:r>
          </a:p>
          <a:p>
            <a:pPr marL="457200" indent="-457200">
              <a:buAutoNum type="alphaUcPeriod"/>
            </a:pPr>
            <a:r>
              <a:rPr lang="tr-TR" sz="2000" b="1" dirty="0">
                <a:solidFill>
                  <a:schemeClr val="accent5"/>
                </a:solidFill>
              </a:rPr>
              <a:t>Seçimlik Borç-Seçimlik Yetki</a:t>
            </a:r>
          </a:p>
          <a:p>
            <a:pPr marL="457200" indent="-457200">
              <a:buAutoNum type="alphaLcPeriod"/>
            </a:pPr>
            <a:r>
              <a:rPr lang="tr-TR" sz="2000" b="1" dirty="0">
                <a:solidFill>
                  <a:schemeClr val="accent5"/>
                </a:solidFill>
              </a:rPr>
              <a:t>Seçimlik Borç</a:t>
            </a:r>
          </a:p>
          <a:p>
            <a:pPr marL="342900" indent="-342900">
              <a:buFont typeface="Arial" panose="020B0604020202020204" pitchFamily="34" charset="0"/>
              <a:buChar char="•"/>
            </a:pPr>
            <a:r>
              <a:rPr lang="tr-TR" sz="2000" dirty="0"/>
              <a:t>Birden çok edimi içermekle beraber, borçlunun bunlar arasından seçeceği bir tek edimi yerine getirmekle yükümlü olduğu borca seçimlik borç denir. Seçim hakkı kural olarak borçluya aittir. Bu hak, tek taraflı, varması gerekli irade beyanıyla kullanılan değiştirici yenilik doğuran bir haktır.</a:t>
            </a:r>
          </a:p>
          <a:p>
            <a:r>
              <a:rPr lang="tr-TR" sz="2000" b="1" dirty="0">
                <a:solidFill>
                  <a:schemeClr val="accent5"/>
                </a:solidFill>
              </a:rPr>
              <a:t>b. Seçimlik Yetki</a:t>
            </a:r>
          </a:p>
          <a:p>
            <a:pPr marL="342900" indent="-342900">
              <a:buFont typeface="Arial" panose="020B0604020202020204" pitchFamily="34" charset="0"/>
              <a:buChar char="•"/>
            </a:pPr>
            <a:r>
              <a:rPr lang="tr-TR" sz="2000" dirty="0"/>
              <a:t>Seçimlik yetkide ise, sözleşmenin yapıldığı anda kesin olarak belirlenmiş ve borçlanılmış bir tek asli edim vardır. Fakat borçlu, tarafların anlaşmalarına veya alacaklının sonradan verdiği yetkiye göre, asıl edim yerine başka bir edimi (yedek veya ikame edim) yerine getirebilir. Seçimlik yetki, kanundan veya taraf iradelerinden doğabilir. Kanundan doğan seçimlik yetkiye ör. aynen ödeme kaydı bulunmayan yabancı para borcunun borçlusu, vadede borcunu yabancı para ile ifa edebileceği gibi, o paranın TL karşılığı üzerinden de borcunu ifa edebilir.</a:t>
            </a:r>
          </a:p>
        </p:txBody>
      </p:sp>
    </p:spTree>
    <p:extLst>
      <p:ext uri="{BB962C8B-B14F-4D97-AF65-F5344CB8AC3E}">
        <p14:creationId xmlns:p14="http://schemas.microsoft.com/office/powerpoint/2010/main" val="68070309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lumMod val="50000"/>
                  </a:schemeClr>
                </a:solidFill>
              </a:rPr>
              <a:t>	BORÇ İLİŞKİSİNİN HÜKÜMLERİ </a:t>
            </a:r>
            <a:br>
              <a:rPr lang="tr-TR" sz="2400" dirty="0">
                <a:solidFill>
                  <a:schemeClr val="accent5">
                    <a:lumMod val="50000"/>
                  </a:schemeClr>
                </a:solidFill>
              </a:rPr>
            </a:br>
            <a:r>
              <a:rPr lang="tr-TR" sz="2400" dirty="0">
                <a:solidFill>
                  <a:schemeClr val="accent5">
                    <a:lumMod val="50000"/>
                  </a:schemeClr>
                </a:solidFill>
              </a:rPr>
              <a:t> I. BORÇLARIN İFASI</a:t>
            </a: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124206"/>
          </a:xfrm>
          <a:prstGeom prst="rect">
            <a:avLst/>
          </a:prstGeom>
        </p:spPr>
        <p:txBody>
          <a:bodyPr wrap="square">
            <a:spAutoFit/>
          </a:bodyPr>
          <a:lstStyle/>
          <a:p>
            <a:r>
              <a:rPr lang="tr-TR" sz="2400" b="1" dirty="0">
                <a:solidFill>
                  <a:schemeClr val="accent5"/>
                </a:solidFill>
              </a:rPr>
              <a:t>I. </a:t>
            </a:r>
            <a:r>
              <a:rPr lang="tr-TR" sz="2000" b="1" dirty="0">
                <a:solidFill>
                  <a:schemeClr val="accent5"/>
                </a:solidFill>
              </a:rPr>
              <a:t>BORÇLARIN İFASI</a:t>
            </a:r>
          </a:p>
          <a:p>
            <a:r>
              <a:rPr lang="tr-TR" sz="2000" b="1" dirty="0">
                <a:solidFill>
                  <a:schemeClr val="accent5"/>
                </a:solidFill>
              </a:rPr>
              <a:t>B. İfa Yeri</a:t>
            </a:r>
          </a:p>
          <a:p>
            <a:pPr marL="342900" indent="-342900">
              <a:buFont typeface="Arial" panose="020B0604020202020204" pitchFamily="34" charset="0"/>
              <a:buChar char="•"/>
            </a:pPr>
            <a:endParaRPr lang="tr-TR" dirty="0"/>
          </a:p>
          <a:p>
            <a:pPr marL="342900" indent="-342900">
              <a:buFont typeface="Arial" panose="020B0604020202020204" pitchFamily="34" charset="0"/>
              <a:buChar char="•"/>
            </a:pPr>
            <a:r>
              <a:rPr lang="tr-TR" sz="2000" dirty="0"/>
              <a:t>İfa yeri taraflarca serbestçe belirlenebilir. Taraflar ifa yerini belirlememişlerse Borçlar Kanunu’nun ifa yerine ilişkin tamamlayıcı hükümleri uygulanır</a:t>
            </a:r>
          </a:p>
          <a:p>
            <a:pPr marL="342900" indent="-342900">
              <a:buFont typeface="Arial" panose="020B0604020202020204" pitchFamily="34" charset="0"/>
              <a:buChar char="•"/>
            </a:pPr>
            <a:r>
              <a:rPr lang="tr-TR" sz="2000" dirty="0"/>
              <a:t> </a:t>
            </a:r>
            <a:r>
              <a:rPr lang="tr-TR" sz="2000" b="1" dirty="0"/>
              <a:t>Para borçları</a:t>
            </a:r>
            <a:r>
              <a:rPr lang="tr-TR" sz="2000" dirty="0"/>
              <a:t> ifa zamanında </a:t>
            </a:r>
            <a:r>
              <a:rPr lang="tr-TR" sz="2000" b="1" dirty="0"/>
              <a:t>alacaklının ikametgahının bulunduğu yerde ifa edilir</a:t>
            </a:r>
            <a:r>
              <a:rPr lang="tr-TR" sz="2000" dirty="0"/>
              <a:t>.</a:t>
            </a:r>
          </a:p>
          <a:p>
            <a:pPr marL="342900" indent="-342900">
              <a:buFont typeface="Arial" panose="020B0604020202020204" pitchFamily="34" charset="0"/>
              <a:buChar char="•"/>
            </a:pPr>
            <a:r>
              <a:rPr lang="tr-TR" sz="2000" dirty="0"/>
              <a:t>Bu borçlara götürülecek borç denir. Fakat kıymetli evrakta ise borcun ifa yeri borçlunun ikametgahının bulunduğu yerdir.</a:t>
            </a:r>
          </a:p>
          <a:p>
            <a:pPr marL="342900" indent="-342900">
              <a:buFont typeface="Arial" panose="020B0604020202020204" pitchFamily="34" charset="0"/>
              <a:buChar char="•"/>
            </a:pPr>
            <a:r>
              <a:rPr lang="tr-TR" sz="2000" b="1" dirty="0"/>
              <a:t>Cins borçları</a:t>
            </a:r>
            <a:r>
              <a:rPr lang="tr-TR" sz="2000" dirty="0"/>
              <a:t> ise doğdukları anda </a:t>
            </a:r>
            <a:r>
              <a:rPr lang="tr-TR" sz="2000" b="1" dirty="0"/>
              <a:t>borçlunun ikametgahının bulunduğu yerde ifa</a:t>
            </a:r>
            <a:r>
              <a:rPr lang="tr-TR" sz="2000" dirty="0"/>
              <a:t> edilirler. Bu borçlara da </a:t>
            </a:r>
            <a:r>
              <a:rPr lang="tr-TR" sz="2000" b="1" dirty="0"/>
              <a:t>aranacak borçlar</a:t>
            </a:r>
            <a:r>
              <a:rPr lang="tr-TR" sz="2000" dirty="0"/>
              <a:t> denir. </a:t>
            </a:r>
          </a:p>
          <a:p>
            <a:pPr marL="342900" indent="-342900">
              <a:buFont typeface="Arial" panose="020B0604020202020204" pitchFamily="34" charset="0"/>
              <a:buChar char="•"/>
            </a:pPr>
            <a:r>
              <a:rPr lang="tr-TR" sz="2000" dirty="0" err="1"/>
              <a:t>ins</a:t>
            </a:r>
            <a:r>
              <a:rPr lang="tr-TR" sz="2000" dirty="0"/>
              <a:t> borcu; türüyle veya sayı, tartı veya ölçü ile benzerlerinden ayırt edilebilen şeylere ilişkin borçtur (Üzüm ,</a:t>
            </a:r>
            <a:r>
              <a:rPr lang="tr-TR" sz="2000" dirty="0" err="1"/>
              <a:t>kömür.pirinç</a:t>
            </a:r>
            <a:r>
              <a:rPr lang="tr-TR" sz="2000" dirty="0"/>
              <a:t> gibi) . Cins borçları (nevi-tür-çeşit borçları) o türden şeylerin yeryüzünde bulunduğu sürece ortadan kalkmaz.</a:t>
            </a:r>
          </a:p>
        </p:txBody>
      </p:sp>
    </p:spTree>
    <p:extLst>
      <p:ext uri="{BB962C8B-B14F-4D97-AF65-F5344CB8AC3E}">
        <p14:creationId xmlns:p14="http://schemas.microsoft.com/office/powerpoint/2010/main" val="138989854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lumMod val="50000"/>
                  </a:schemeClr>
                </a:solidFill>
              </a:rPr>
              <a:t>	BORÇ İLİŞKİSİNİN HÜKÜMLERİ </a:t>
            </a:r>
            <a:br>
              <a:rPr lang="tr-TR" sz="2400" dirty="0">
                <a:solidFill>
                  <a:schemeClr val="accent5">
                    <a:lumMod val="50000"/>
                  </a:schemeClr>
                </a:solidFill>
              </a:rPr>
            </a:br>
            <a:r>
              <a:rPr lang="tr-TR" sz="2400" dirty="0">
                <a:solidFill>
                  <a:schemeClr val="accent5">
                    <a:lumMod val="50000"/>
                  </a:schemeClr>
                </a:solidFill>
              </a:rPr>
              <a:t> I. BORÇLARIN İFASI</a:t>
            </a: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431983"/>
          </a:xfrm>
          <a:prstGeom prst="rect">
            <a:avLst/>
          </a:prstGeom>
        </p:spPr>
        <p:txBody>
          <a:bodyPr wrap="square">
            <a:spAutoFit/>
          </a:bodyPr>
          <a:lstStyle/>
          <a:p>
            <a:r>
              <a:rPr lang="tr-TR" sz="2400" b="1" dirty="0">
                <a:solidFill>
                  <a:schemeClr val="accent5"/>
                </a:solidFill>
              </a:rPr>
              <a:t>I. </a:t>
            </a:r>
            <a:r>
              <a:rPr lang="tr-TR" sz="2000" b="1" dirty="0">
                <a:solidFill>
                  <a:schemeClr val="accent5"/>
                </a:solidFill>
              </a:rPr>
              <a:t>BORÇLARIN İFASI</a:t>
            </a:r>
          </a:p>
          <a:p>
            <a:r>
              <a:rPr lang="tr-TR" sz="2000" b="1" dirty="0">
                <a:solidFill>
                  <a:schemeClr val="accent5"/>
                </a:solidFill>
              </a:rPr>
              <a:t>C. İfa Zamanı</a:t>
            </a:r>
          </a:p>
          <a:p>
            <a:pPr marL="342900" indent="-342900">
              <a:buFont typeface="Arial" panose="020B0604020202020204" pitchFamily="34" charset="0"/>
              <a:buChar char="•"/>
            </a:pPr>
            <a:endParaRPr lang="tr-TR" dirty="0"/>
          </a:p>
          <a:p>
            <a:pPr marL="342900" indent="-342900">
              <a:buFont typeface="Arial" panose="020B0604020202020204" pitchFamily="34" charset="0"/>
              <a:buChar char="•"/>
            </a:pPr>
            <a:r>
              <a:rPr lang="tr-TR" sz="2000" dirty="0"/>
              <a:t>Borcun ifa edilmesi gereken ana denir. </a:t>
            </a:r>
          </a:p>
          <a:p>
            <a:pPr marL="342900" indent="-342900">
              <a:buFont typeface="Arial" panose="020B0604020202020204" pitchFamily="34" charset="0"/>
              <a:buChar char="•"/>
            </a:pPr>
            <a:r>
              <a:rPr lang="tr-TR" sz="2000" dirty="0"/>
              <a:t>Kural olarak her borç doğduğu anda muaccel olur yani ifası istenebilir. Taraflar borcun ifasını bir süreye bağlayabilirler. Bu tür borçlara müeccel borç (süreye bağlanmış borç) denir. </a:t>
            </a:r>
          </a:p>
          <a:p>
            <a:pPr marL="342900" indent="-342900">
              <a:buFont typeface="Arial" panose="020B0604020202020204" pitchFamily="34" charset="0"/>
              <a:buChar char="•"/>
            </a:pPr>
            <a:r>
              <a:rPr lang="tr-TR" sz="2000" dirty="0"/>
              <a:t>Müeccel borç vadesi geldiğinde muaccel olur. Vade olarak bir ayın başı, ortası veya sonu belirlenmişse bundan ayın 1., 15. ve sonuncu günü anlaşılır. </a:t>
            </a:r>
          </a:p>
          <a:p>
            <a:pPr marL="342900" indent="-342900">
              <a:buFont typeface="Arial" panose="020B0604020202020204" pitchFamily="34" charset="0"/>
              <a:buChar char="•"/>
            </a:pPr>
            <a:r>
              <a:rPr lang="tr-TR" sz="2000" dirty="0"/>
              <a:t>Vade pazar veya kanunen tatil olan bir güne rastlarsa kendiliğinden bugünü izleyen ve tatil olmayan ilk güne geçer. Borç vadede iş saatleri içinde ifa edilmelidir. Bu sebepledir ki alacaklı iş saatleri dışındaki ifayı kabul etmek zorunda değildir.  Aksi kararlaştırılmamışsa borçlu borcunu vadeden önceden ifa edebilir. Fakat bu sebeple indirim talep edemez..</a:t>
            </a:r>
          </a:p>
        </p:txBody>
      </p:sp>
    </p:spTree>
    <p:extLst>
      <p:ext uri="{BB962C8B-B14F-4D97-AF65-F5344CB8AC3E}">
        <p14:creationId xmlns:p14="http://schemas.microsoft.com/office/powerpoint/2010/main" val="156882893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lumMod val="50000"/>
                  </a:schemeClr>
                </a:solidFill>
              </a:rPr>
              <a:t>	BORÇ İLİŞKİSİNİN HÜKÜMLERİ </a:t>
            </a:r>
            <a:br>
              <a:rPr lang="tr-TR" sz="2400" dirty="0">
                <a:solidFill>
                  <a:schemeClr val="accent5">
                    <a:lumMod val="50000"/>
                  </a:schemeClr>
                </a:solidFill>
              </a:rPr>
            </a:br>
            <a:r>
              <a:rPr lang="tr-TR" sz="2400" dirty="0">
                <a:solidFill>
                  <a:schemeClr val="accent5">
                    <a:lumMod val="50000"/>
                  </a:schemeClr>
                </a:solidFill>
              </a:rPr>
              <a:t> II. BORÇLARIN İFA EDİLEMEMESİ</a:t>
            </a: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2739211"/>
          </a:xfrm>
          <a:prstGeom prst="rect">
            <a:avLst/>
          </a:prstGeom>
        </p:spPr>
        <p:txBody>
          <a:bodyPr wrap="square">
            <a:spAutoFit/>
          </a:bodyPr>
          <a:lstStyle/>
          <a:p>
            <a:r>
              <a:rPr lang="tr-TR" sz="2400" b="1" dirty="0">
                <a:solidFill>
                  <a:schemeClr val="accent5"/>
                </a:solidFill>
              </a:rPr>
              <a:t>II.. </a:t>
            </a:r>
            <a:r>
              <a:rPr lang="tr-TR" sz="2000" b="1" dirty="0">
                <a:solidFill>
                  <a:schemeClr val="accent5"/>
                </a:solidFill>
              </a:rPr>
              <a:t>BORÇLARIN İFA EDİLEMEMESİ</a:t>
            </a:r>
          </a:p>
          <a:p>
            <a:r>
              <a:rPr lang="tr-TR" sz="2000" b="1" dirty="0">
                <a:solidFill>
                  <a:schemeClr val="accent5"/>
                </a:solidFill>
              </a:rPr>
              <a:t>A. TEMERRÜT</a:t>
            </a:r>
          </a:p>
          <a:p>
            <a:r>
              <a:rPr lang="tr-TR" sz="2000" b="1" dirty="0">
                <a:solidFill>
                  <a:schemeClr val="accent5"/>
                </a:solidFill>
              </a:rPr>
              <a:t>1. Alacaklı Temerrüdü</a:t>
            </a:r>
            <a:endParaRPr lang="tr-TR" dirty="0"/>
          </a:p>
          <a:p>
            <a:pPr marL="342900" indent="-342900">
              <a:buFont typeface="Arial" panose="020B0604020202020204" pitchFamily="34" charset="0"/>
              <a:buChar char="•"/>
            </a:pPr>
            <a:r>
              <a:rPr lang="tr-TR" dirty="0"/>
              <a:t>Alacaklının kendisine sunulan edimi haklı bir sebep olmaksızın reddetmesidir. </a:t>
            </a:r>
          </a:p>
          <a:p>
            <a:pPr marL="342900" indent="-342900">
              <a:buFont typeface="Arial" panose="020B0604020202020204" pitchFamily="34" charset="0"/>
              <a:buChar char="•"/>
            </a:pPr>
            <a:r>
              <a:rPr lang="tr-TR" dirty="0"/>
              <a:t>Kusurlu olmasına gerek yoktur. </a:t>
            </a:r>
          </a:p>
          <a:p>
            <a:pPr marL="342900" indent="-342900">
              <a:buFont typeface="Arial" panose="020B0604020202020204" pitchFamily="34" charset="0"/>
              <a:buChar char="•"/>
            </a:pPr>
            <a:r>
              <a:rPr lang="tr-TR" dirty="0"/>
              <a:t>Alacaklının temerrüdü kural olarak borcu sona erdirmez. Borcun konusu bir şeyin teslimiyse alacaklının temerrüdü halinde borçlu, hasar ve giderleri alacaklıya ait olmak üzere, vereceği şeyi tevdi ederek borcundan kurtulabilir. </a:t>
            </a:r>
          </a:p>
          <a:p>
            <a:pPr marL="342900" indent="-342900">
              <a:buFont typeface="Arial" panose="020B0604020202020204" pitchFamily="34" charset="0"/>
              <a:buChar char="•"/>
            </a:pPr>
            <a:r>
              <a:rPr lang="tr-TR" dirty="0"/>
              <a:t>Malın tevdi yerini ifa yerindeki hakim belirler.</a:t>
            </a:r>
            <a:endParaRPr lang="tr-TR" sz="2000" dirty="0"/>
          </a:p>
        </p:txBody>
      </p:sp>
    </p:spTree>
    <p:extLst>
      <p:ext uri="{BB962C8B-B14F-4D97-AF65-F5344CB8AC3E}">
        <p14:creationId xmlns:p14="http://schemas.microsoft.com/office/powerpoint/2010/main" val="381814021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lumMod val="50000"/>
                  </a:schemeClr>
                </a:solidFill>
              </a:rPr>
              <a:t>	BORÇ İLİŞKİSİNİN HÜKÜMLERİ </a:t>
            </a:r>
            <a:br>
              <a:rPr lang="tr-TR" sz="2400" dirty="0">
                <a:solidFill>
                  <a:schemeClr val="accent5">
                    <a:lumMod val="50000"/>
                  </a:schemeClr>
                </a:solidFill>
              </a:rPr>
            </a:br>
            <a:r>
              <a:rPr lang="tr-TR" sz="2400" dirty="0">
                <a:solidFill>
                  <a:schemeClr val="accent5">
                    <a:lumMod val="50000"/>
                  </a:schemeClr>
                </a:solidFill>
              </a:rPr>
              <a:t> II. BORÇLARIN İFA EDİLEMEMESİ</a:t>
            </a: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785652"/>
          </a:xfrm>
          <a:prstGeom prst="rect">
            <a:avLst/>
          </a:prstGeom>
        </p:spPr>
        <p:txBody>
          <a:bodyPr wrap="square">
            <a:spAutoFit/>
          </a:bodyPr>
          <a:lstStyle/>
          <a:p>
            <a:r>
              <a:rPr lang="tr-TR" sz="2400" b="1" dirty="0">
                <a:solidFill>
                  <a:schemeClr val="accent5"/>
                </a:solidFill>
              </a:rPr>
              <a:t>II.. </a:t>
            </a:r>
            <a:r>
              <a:rPr lang="tr-TR" sz="2000" b="1" dirty="0">
                <a:solidFill>
                  <a:schemeClr val="accent5"/>
                </a:solidFill>
              </a:rPr>
              <a:t>BORÇLARIN İFA EDİLEMEMESİ</a:t>
            </a:r>
          </a:p>
          <a:p>
            <a:r>
              <a:rPr lang="tr-TR" sz="2000" b="1" dirty="0">
                <a:solidFill>
                  <a:schemeClr val="accent5"/>
                </a:solidFill>
              </a:rPr>
              <a:t>A. TEMERRÜT</a:t>
            </a:r>
          </a:p>
          <a:p>
            <a:r>
              <a:rPr lang="tr-TR" sz="2000" b="1" dirty="0">
                <a:solidFill>
                  <a:schemeClr val="accent5"/>
                </a:solidFill>
              </a:rPr>
              <a:t>2. Borçlunun Temerrüdü</a:t>
            </a:r>
            <a:endParaRPr lang="tr-TR" dirty="0"/>
          </a:p>
          <a:p>
            <a:pPr marL="342900" indent="-342900">
              <a:buFont typeface="Arial" panose="020B0604020202020204" pitchFamily="34" charset="0"/>
              <a:buChar char="•"/>
            </a:pPr>
            <a:r>
              <a:rPr lang="tr-TR" dirty="0"/>
              <a:t> İfası halen mümkün olan muaccel bir borcun borçlu tarafından zamanında yerine getirilmemesidir. Şartları:</a:t>
            </a:r>
          </a:p>
          <a:p>
            <a:pPr marL="342900" indent="-342900">
              <a:buFont typeface="Arial" panose="020B0604020202020204" pitchFamily="34" charset="0"/>
              <a:buChar char="•"/>
            </a:pPr>
            <a:r>
              <a:rPr lang="tr-TR" sz="2000" dirty="0"/>
              <a:t>Borcun muaccel olması</a:t>
            </a:r>
          </a:p>
          <a:p>
            <a:pPr marL="342900" indent="-342900">
              <a:buFont typeface="Arial" panose="020B0604020202020204" pitchFamily="34" charset="0"/>
              <a:buChar char="•"/>
            </a:pPr>
            <a:r>
              <a:rPr lang="tr-TR" sz="2000" dirty="0"/>
              <a:t> İhtar :Borçlunun temerrüdü için alacaklının borçluya kural olarak bir ihtarda bulunması gerekir. İhtar şekle tabi olmayan borçluyu gecikmiş olarak da olsa ifaya davet etme anlamı taşıyan varması gerekli bir irade beyanıdır. Fakat tacirler arasında yapılacak ihtarların noter vasıtasıyla veya iadeli taahhütlü mektupla veya telgrafla yapılması şarttır.</a:t>
            </a:r>
          </a:p>
          <a:p>
            <a:pPr marL="342900" indent="-342900">
              <a:buFont typeface="Arial" panose="020B0604020202020204" pitchFamily="34" charset="0"/>
              <a:buChar char="•"/>
            </a:pPr>
            <a:endParaRPr lang="tr-TR" sz="2000" dirty="0"/>
          </a:p>
        </p:txBody>
      </p:sp>
    </p:spTree>
    <p:extLst>
      <p:ext uri="{BB962C8B-B14F-4D97-AF65-F5344CB8AC3E}">
        <p14:creationId xmlns:p14="http://schemas.microsoft.com/office/powerpoint/2010/main" val="213176711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lumMod val="50000"/>
                  </a:schemeClr>
                </a:solidFill>
              </a:rPr>
              <a:t>	BORÇ İLİŞKİSİNİN HÜKÜMLERİ </a:t>
            </a:r>
            <a:br>
              <a:rPr lang="tr-TR" sz="2400" dirty="0">
                <a:solidFill>
                  <a:schemeClr val="accent5">
                    <a:lumMod val="50000"/>
                  </a:schemeClr>
                </a:solidFill>
              </a:rPr>
            </a:br>
            <a:r>
              <a:rPr lang="tr-TR" sz="2400" dirty="0">
                <a:solidFill>
                  <a:schemeClr val="accent5">
                    <a:lumMod val="50000"/>
                  </a:schemeClr>
                </a:solidFill>
              </a:rPr>
              <a:t> II. BORÇLARIN İFA EDİLEMEMESİ</a:t>
            </a: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539430"/>
          </a:xfrm>
          <a:prstGeom prst="rect">
            <a:avLst/>
          </a:prstGeom>
        </p:spPr>
        <p:txBody>
          <a:bodyPr wrap="square">
            <a:spAutoFit/>
          </a:bodyPr>
          <a:lstStyle/>
          <a:p>
            <a:r>
              <a:rPr lang="tr-TR" sz="2400" b="1" dirty="0">
                <a:solidFill>
                  <a:schemeClr val="accent5"/>
                </a:solidFill>
              </a:rPr>
              <a:t>II.. </a:t>
            </a:r>
            <a:r>
              <a:rPr lang="tr-TR" sz="2000" b="1" dirty="0">
                <a:solidFill>
                  <a:schemeClr val="accent5"/>
                </a:solidFill>
              </a:rPr>
              <a:t>BORÇLARIN İFA EDİLEMEMESİ</a:t>
            </a:r>
          </a:p>
          <a:p>
            <a:r>
              <a:rPr lang="tr-TR" sz="2000" b="1" dirty="0">
                <a:solidFill>
                  <a:schemeClr val="accent5"/>
                </a:solidFill>
              </a:rPr>
              <a:t>A. TEMERRÜT</a:t>
            </a:r>
          </a:p>
          <a:p>
            <a:r>
              <a:rPr lang="tr-TR" sz="2000" b="1" dirty="0">
                <a:solidFill>
                  <a:schemeClr val="accent5"/>
                </a:solidFill>
              </a:rPr>
              <a:t>3. Borçlunun Temerrüdünün Sonuçları</a:t>
            </a:r>
            <a:endParaRPr lang="tr-TR" dirty="0"/>
          </a:p>
          <a:p>
            <a:pPr marL="342900" indent="-342900">
              <a:buFont typeface="Arial" panose="020B0604020202020204" pitchFamily="34" charset="0"/>
              <a:buChar char="•"/>
            </a:pPr>
            <a:r>
              <a:rPr lang="tr-TR" sz="2000" dirty="0"/>
              <a:t>a) Gecikme Tazminatı: Borcun zamanında ifa edilmemesi nedeniyle alacaklının uğradığı zararı borçlu gidermekle yükümlüdür. Fakat borçlu bu gecikmenin kendi kusurundan ileri gelmediğini ispatlarsa tazminattan kurtulur.</a:t>
            </a:r>
          </a:p>
          <a:p>
            <a:pPr marL="342900" indent="-342900">
              <a:buFont typeface="Arial" panose="020B0604020202020204" pitchFamily="34" charset="0"/>
              <a:buChar char="•"/>
            </a:pPr>
            <a:endParaRPr lang="tr-TR" sz="2000" dirty="0"/>
          </a:p>
          <a:p>
            <a:pPr marL="342900" indent="-342900">
              <a:buFont typeface="Arial" panose="020B0604020202020204" pitchFamily="34" charset="0"/>
              <a:buChar char="•"/>
            </a:pPr>
            <a:r>
              <a:rPr lang="tr-TR" sz="2000" dirty="0"/>
              <a:t>b) Kazadan Dolayı Sorumluluk: Borçlu temerrüdün devam ettiği sürede edime kazara gelen zararlardan da sorumludur. Borçlu temerrüde kendi kusuruyla düşmemiş olduğunu ve borcu zamanında ifa etmiş olsaydı bile yine de kazanın olacağını ispat ederse sorumluluktan kurtulur.</a:t>
            </a:r>
          </a:p>
        </p:txBody>
      </p:sp>
    </p:spTree>
    <p:extLst>
      <p:ext uri="{BB962C8B-B14F-4D97-AF65-F5344CB8AC3E}">
        <p14:creationId xmlns:p14="http://schemas.microsoft.com/office/powerpoint/2010/main" val="1052789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E47C75-63D7-47EC-8322-83BC736E600D}"/>
              </a:ext>
            </a:extLst>
          </p:cNvPr>
          <p:cNvSpPr>
            <a:spLocks noGrp="1"/>
          </p:cNvSpPr>
          <p:nvPr>
            <p:ph type="title"/>
          </p:nvPr>
        </p:nvSpPr>
        <p:spPr/>
        <p:txBody>
          <a:bodyPr/>
          <a:lstStyle/>
          <a:p>
            <a:br>
              <a:rPr lang="tr-TR" dirty="0"/>
            </a:br>
            <a:r>
              <a:rPr lang="tr-TR" dirty="0"/>
              <a:t>	IV. BORÇLAR HUKUKUNA HAKİM OLAN İLKELER</a:t>
            </a:r>
          </a:p>
        </p:txBody>
      </p:sp>
      <p:sp>
        <p:nvSpPr>
          <p:cNvPr id="4" name="Alt Bilgi Yer Tutucusu 3">
            <a:extLst>
              <a:ext uri="{FF2B5EF4-FFF2-40B4-BE49-F238E27FC236}">
                <a16:creationId xmlns:a16="http://schemas.microsoft.com/office/drawing/2014/main" id="{FFD820D5-2F3E-4EDC-A79C-2711CDE8D6CF}"/>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714EA988-CB84-419F-85AD-83F7936BFFDA}"/>
              </a:ext>
            </a:extLst>
          </p:cNvPr>
          <p:cNvSpPr/>
          <p:nvPr/>
        </p:nvSpPr>
        <p:spPr>
          <a:xfrm>
            <a:off x="106326" y="1367909"/>
            <a:ext cx="8931348" cy="5109091"/>
          </a:xfrm>
          <a:prstGeom prst="rect">
            <a:avLst/>
          </a:prstGeom>
        </p:spPr>
        <p:txBody>
          <a:bodyPr wrap="square">
            <a:spAutoFit/>
          </a:bodyPr>
          <a:lstStyle/>
          <a:p>
            <a:pPr marL="457200" lvl="0" indent="-457200">
              <a:buFontTx/>
              <a:buAutoNum type="arabicPeriod"/>
            </a:pPr>
            <a:r>
              <a:rPr lang="tr-TR" sz="2400" b="1" dirty="0">
                <a:solidFill>
                  <a:srgbClr val="4472C4"/>
                </a:solidFill>
              </a:rPr>
              <a:t>İRADE ÖZERKLİĞİ İLKESİ</a:t>
            </a:r>
          </a:p>
          <a:p>
            <a:pPr marL="457200" lvl="0" indent="-457200">
              <a:buAutoNum type="alphaLcPeriod"/>
            </a:pPr>
            <a:r>
              <a:rPr lang="tr-TR" sz="2400" b="1" dirty="0">
                <a:solidFill>
                  <a:srgbClr val="4472C4"/>
                </a:solidFill>
              </a:rPr>
              <a:t>Sözleşme Özgürlüğü İlkesi</a:t>
            </a:r>
          </a:p>
          <a:p>
            <a:pPr marL="285750" indent="-285750" algn="just">
              <a:lnSpc>
                <a:spcPct val="150000"/>
              </a:lnSpc>
              <a:spcAft>
                <a:spcPts val="800"/>
              </a:spcAft>
              <a:buFont typeface="Arial" panose="020B0604020202020204" pitchFamily="34" charset="0"/>
              <a:buChar char="•"/>
            </a:pPr>
            <a:r>
              <a:rPr lang="tr-TR" dirty="0">
                <a:latin typeface="Times New Roman" panose="02020603050405020304" pitchFamily="18" charset="0"/>
                <a:ea typeface="Calibri" panose="020F0502020204030204" pitchFamily="34" charset="0"/>
                <a:cs typeface="Times New Roman" panose="02020603050405020304" pitchFamily="18" charset="0"/>
              </a:rPr>
              <a:t>İrade özerkliğinin doğal bir sonucu sözleşme özgürlüğü ilkesidir. Sözleşme özgürlüğü ilkesi ile hukuk düzeni kişilere, sözleşmeye konu olabilecek ilişkilerini, bizzat düzenlemek, ona diledikleri şekli vermek imkanını tanımaktadır. </a:t>
            </a:r>
          </a:p>
          <a:p>
            <a:pPr marL="285750" indent="-285750" algn="just">
              <a:lnSpc>
                <a:spcPct val="150000"/>
              </a:lnSpc>
              <a:spcAft>
                <a:spcPts val="800"/>
              </a:spcAft>
              <a:buFont typeface="Arial" panose="020B0604020202020204" pitchFamily="34" charset="0"/>
              <a:buChar char="•"/>
            </a:pPr>
            <a:r>
              <a:rPr lang="tr-TR" dirty="0">
                <a:latin typeface="Times New Roman" panose="02020603050405020304" pitchFamily="18" charset="0"/>
                <a:ea typeface="Calibri" panose="020F0502020204030204" pitchFamily="34" charset="0"/>
                <a:cs typeface="Times New Roman" panose="02020603050405020304" pitchFamily="18" charset="0"/>
              </a:rPr>
              <a:t>Sözleşme özgürlüğü kendi içinde dört alt türe ayrılır. Bunlar, </a:t>
            </a:r>
            <a:r>
              <a:rPr lang="tr-TR" i="1" dirty="0">
                <a:latin typeface="Times New Roman" panose="02020603050405020304" pitchFamily="18" charset="0"/>
                <a:ea typeface="Calibri" panose="020F0502020204030204" pitchFamily="34" charset="0"/>
                <a:cs typeface="Times New Roman" panose="02020603050405020304" pitchFamily="18" charset="0"/>
              </a:rPr>
              <a:t>herhangi bir </a:t>
            </a:r>
            <a:r>
              <a:rPr lang="tr-TR" b="1" i="1" dirty="0">
                <a:latin typeface="Times New Roman" panose="02020603050405020304" pitchFamily="18" charset="0"/>
                <a:ea typeface="Calibri" panose="020F0502020204030204" pitchFamily="34" charset="0"/>
                <a:cs typeface="Times New Roman" panose="02020603050405020304" pitchFamily="18" charset="0"/>
              </a:rPr>
              <a:t>sözleşmeyi yapıp yapmama özgürlüğü,</a:t>
            </a:r>
            <a:r>
              <a:rPr lang="tr-TR" i="1" dirty="0">
                <a:latin typeface="Times New Roman" panose="02020603050405020304" pitchFamily="18" charset="0"/>
                <a:ea typeface="Calibri" panose="020F0502020204030204" pitchFamily="34" charset="0"/>
                <a:cs typeface="Times New Roman" panose="02020603050405020304" pitchFamily="18" charset="0"/>
              </a:rPr>
              <a:t> </a:t>
            </a:r>
            <a:r>
              <a:rPr lang="tr-TR" b="1" i="1" dirty="0">
                <a:latin typeface="Times New Roman" panose="02020603050405020304" pitchFamily="18" charset="0"/>
                <a:ea typeface="Calibri" panose="020F0502020204030204" pitchFamily="34" charset="0"/>
                <a:cs typeface="Times New Roman" panose="02020603050405020304" pitchFamily="18" charset="0"/>
              </a:rPr>
              <a:t>istenilen tip ve içerikte sözleşme yapma özgürlüğü</a:t>
            </a:r>
            <a:r>
              <a:rPr lang="tr-TR" i="1" dirty="0">
                <a:latin typeface="Times New Roman" panose="02020603050405020304" pitchFamily="18" charset="0"/>
                <a:ea typeface="Calibri" panose="020F0502020204030204" pitchFamily="34" charset="0"/>
                <a:cs typeface="Times New Roman" panose="02020603050405020304" pitchFamily="18" charset="0"/>
              </a:rPr>
              <a:t>, </a:t>
            </a:r>
            <a:r>
              <a:rPr lang="tr-TR" b="1" i="1" dirty="0">
                <a:latin typeface="Times New Roman" panose="02020603050405020304" pitchFamily="18" charset="0"/>
                <a:ea typeface="Calibri" panose="020F0502020204030204" pitchFamily="34" charset="0"/>
                <a:cs typeface="Times New Roman" panose="02020603050405020304" pitchFamily="18" charset="0"/>
              </a:rPr>
              <a:t>sözleşmenin karşı tarafını seçme özgürlüğü</a:t>
            </a:r>
            <a:r>
              <a:rPr lang="tr-TR" i="1" dirty="0">
                <a:latin typeface="Times New Roman" panose="02020603050405020304" pitchFamily="18" charset="0"/>
                <a:ea typeface="Calibri" panose="020F0502020204030204" pitchFamily="34" charset="0"/>
                <a:cs typeface="Times New Roman" panose="02020603050405020304" pitchFamily="18" charset="0"/>
              </a:rPr>
              <a:t> ile </a:t>
            </a:r>
            <a:r>
              <a:rPr lang="tr-TR" b="1" i="1" dirty="0">
                <a:latin typeface="Times New Roman" panose="02020603050405020304" pitchFamily="18" charset="0"/>
                <a:ea typeface="Calibri" panose="020F0502020204030204" pitchFamily="34" charset="0"/>
                <a:cs typeface="Times New Roman" panose="02020603050405020304" pitchFamily="18" charset="0"/>
              </a:rPr>
              <a:t>sözleşmeyi ortadan kaldırma özgürlüğüdür</a:t>
            </a:r>
            <a:r>
              <a:rPr lang="tr-TR" i="1" dirty="0">
                <a:latin typeface="Times New Roman" panose="02020603050405020304" pitchFamily="18" charset="0"/>
                <a:ea typeface="Calibri" panose="020F0502020204030204" pitchFamily="34" charset="0"/>
                <a:cs typeface="Times New Roman" panose="02020603050405020304" pitchFamily="18" charset="0"/>
              </a:rPr>
              <a:t>.</a:t>
            </a: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tr-TR" dirty="0">
                <a:latin typeface="Times New Roman" panose="02020603050405020304" pitchFamily="18" charset="0"/>
                <a:ea typeface="Calibri" panose="020F0502020204030204" pitchFamily="34" charset="0"/>
                <a:cs typeface="Times New Roman" panose="02020603050405020304" pitchFamily="18" charset="0"/>
              </a:rPr>
              <a:t>Hemen ifade edelim ki sözleşme özgürlüğü bazen kanunla sınırlandırılabilir. Bu nedenle sözleşme özgürlüğünün mutlak nitelikte olduğu söylenemez. </a:t>
            </a:r>
          </a:p>
          <a:p>
            <a:pPr lvl="0"/>
            <a:endParaRPr lang="tr-TR" dirty="0"/>
          </a:p>
          <a:p>
            <a:pPr lvl="0"/>
            <a:endParaRPr lang="tr-TR" sz="2400" b="1" dirty="0">
              <a:solidFill>
                <a:srgbClr val="4472C4"/>
              </a:solidFill>
            </a:endParaRPr>
          </a:p>
        </p:txBody>
      </p:sp>
    </p:spTree>
    <p:extLst>
      <p:ext uri="{BB962C8B-B14F-4D97-AF65-F5344CB8AC3E}">
        <p14:creationId xmlns:p14="http://schemas.microsoft.com/office/powerpoint/2010/main" val="420520764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lumMod val="50000"/>
                  </a:schemeClr>
                </a:solidFill>
              </a:rPr>
              <a:t>	BORÇ İLİŞKİSİNİN HÜKÜMLERİ </a:t>
            </a:r>
            <a:br>
              <a:rPr lang="tr-TR" sz="2400" dirty="0">
                <a:solidFill>
                  <a:schemeClr val="accent5">
                    <a:lumMod val="50000"/>
                  </a:schemeClr>
                </a:solidFill>
              </a:rPr>
            </a:br>
            <a:r>
              <a:rPr lang="tr-TR" sz="2400" dirty="0">
                <a:solidFill>
                  <a:schemeClr val="accent5">
                    <a:lumMod val="50000"/>
                  </a:schemeClr>
                </a:solidFill>
              </a:rPr>
              <a:t> II. BORÇLARIN İFA EDİLEMEMESİ</a:t>
            </a: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293209"/>
          </a:xfrm>
          <a:prstGeom prst="rect">
            <a:avLst/>
          </a:prstGeom>
        </p:spPr>
        <p:txBody>
          <a:bodyPr wrap="square">
            <a:spAutoFit/>
          </a:bodyPr>
          <a:lstStyle/>
          <a:p>
            <a:r>
              <a:rPr lang="tr-TR" sz="2400" b="1" dirty="0">
                <a:solidFill>
                  <a:schemeClr val="accent5"/>
                </a:solidFill>
              </a:rPr>
              <a:t>II.. </a:t>
            </a:r>
            <a:r>
              <a:rPr lang="tr-TR" sz="2000" b="1" dirty="0">
                <a:solidFill>
                  <a:schemeClr val="accent5"/>
                </a:solidFill>
              </a:rPr>
              <a:t>BORÇLARIN İFA EDİLEMEMESİ</a:t>
            </a:r>
          </a:p>
          <a:p>
            <a:r>
              <a:rPr lang="tr-TR" sz="2000" b="1" dirty="0">
                <a:solidFill>
                  <a:schemeClr val="accent5"/>
                </a:solidFill>
              </a:rPr>
              <a:t>A. TEMERRÜT</a:t>
            </a:r>
          </a:p>
          <a:p>
            <a:r>
              <a:rPr lang="tr-TR" sz="2000" b="1" dirty="0">
                <a:solidFill>
                  <a:schemeClr val="accent5"/>
                </a:solidFill>
              </a:rPr>
              <a:t>3. Borçlunun Temerrüdünün Sonuçları</a:t>
            </a:r>
          </a:p>
          <a:p>
            <a:pPr fontAlgn="base"/>
            <a:r>
              <a:rPr lang="tr-TR" b="1" dirty="0"/>
              <a:t>Para Borçlarındaki Özel Sonuçlar:</a:t>
            </a:r>
            <a:endParaRPr lang="tr-TR" dirty="0"/>
          </a:p>
          <a:p>
            <a:pPr marL="342900" indent="-342900" fontAlgn="base">
              <a:buAutoNum type="alphaLcParenR"/>
            </a:pPr>
            <a:r>
              <a:rPr lang="tr-TR" b="1" dirty="0"/>
              <a:t>Temerrüt faizi (gecikme faizi):</a:t>
            </a:r>
            <a:r>
              <a:rPr lang="tr-TR" dirty="0"/>
              <a:t> Para borcunun borçlusu temerrüde düşerse bu faizi ödemek zorundadır.</a:t>
            </a:r>
          </a:p>
          <a:p>
            <a:pPr marL="342900" indent="-342900" fontAlgn="base">
              <a:buAutoNum type="alphaLcParenR"/>
            </a:pPr>
            <a:r>
              <a:rPr lang="tr-TR" b="1" dirty="0"/>
              <a:t>Munzam zararın tazmini (ek zararın tazmini)</a:t>
            </a:r>
            <a:r>
              <a:rPr lang="tr-TR" dirty="0"/>
              <a:t>: Alacaklı borçlunun temerrüdü yüzünden temerrüt faizinden daha büyük bir zarara uğradığını ispat ederse borçlu, kusursuzluğunu ispat etmedikçe onun bu zararını gidermelidir.</a:t>
            </a:r>
          </a:p>
          <a:p>
            <a:pPr marL="342900" indent="-342900" fontAlgn="base">
              <a:buAutoNum type="alphaLcParenR"/>
            </a:pPr>
            <a:endParaRPr lang="tr-TR" dirty="0"/>
          </a:p>
          <a:p>
            <a:endParaRPr lang="tr-TR" dirty="0"/>
          </a:p>
        </p:txBody>
      </p:sp>
    </p:spTree>
    <p:extLst>
      <p:ext uri="{BB962C8B-B14F-4D97-AF65-F5344CB8AC3E}">
        <p14:creationId xmlns:p14="http://schemas.microsoft.com/office/powerpoint/2010/main" val="363808796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lumMod val="50000"/>
                  </a:schemeClr>
                </a:solidFill>
              </a:rPr>
              <a:t>	BORÇ İLİŞKİSİNİN HÜKÜMLERİ </a:t>
            </a:r>
            <a:br>
              <a:rPr lang="tr-TR" sz="2400" dirty="0">
                <a:solidFill>
                  <a:schemeClr val="accent5">
                    <a:lumMod val="50000"/>
                  </a:schemeClr>
                </a:solidFill>
              </a:rPr>
            </a:br>
            <a:r>
              <a:rPr lang="tr-TR" sz="2400" dirty="0">
                <a:solidFill>
                  <a:schemeClr val="accent5">
                    <a:lumMod val="50000"/>
                  </a:schemeClr>
                </a:solidFill>
              </a:rPr>
              <a:t> II. BORÇLARIN İFA EDİLEMEMESİ</a:t>
            </a: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124206"/>
          </a:xfrm>
          <a:prstGeom prst="rect">
            <a:avLst/>
          </a:prstGeom>
        </p:spPr>
        <p:txBody>
          <a:bodyPr wrap="square">
            <a:spAutoFit/>
          </a:bodyPr>
          <a:lstStyle/>
          <a:p>
            <a:r>
              <a:rPr lang="tr-TR" sz="2400" b="1" dirty="0">
                <a:solidFill>
                  <a:schemeClr val="accent5"/>
                </a:solidFill>
              </a:rPr>
              <a:t>II.. </a:t>
            </a:r>
            <a:r>
              <a:rPr lang="tr-TR" sz="2000" b="1" dirty="0">
                <a:solidFill>
                  <a:schemeClr val="accent5"/>
                </a:solidFill>
              </a:rPr>
              <a:t>BORÇLARIN İFA EDİLEMEMESİ</a:t>
            </a:r>
          </a:p>
          <a:p>
            <a:r>
              <a:rPr lang="tr-TR" sz="2000" b="1" dirty="0">
                <a:solidFill>
                  <a:schemeClr val="accent5"/>
                </a:solidFill>
              </a:rPr>
              <a:t>A. TEMERRÜT</a:t>
            </a:r>
          </a:p>
          <a:p>
            <a:r>
              <a:rPr lang="tr-TR" sz="2000" b="1" dirty="0">
                <a:solidFill>
                  <a:schemeClr val="accent5"/>
                </a:solidFill>
              </a:rPr>
              <a:t>3. Borçlunun Temerrüdünün Sonuçları</a:t>
            </a:r>
          </a:p>
          <a:p>
            <a:pPr fontAlgn="base"/>
            <a:r>
              <a:rPr lang="tr-TR" b="1" dirty="0"/>
              <a:t>iki Tarafa Borç Yükleyen Sözleşmelerdeki Özel Sonuçlar:</a:t>
            </a:r>
            <a:r>
              <a:rPr lang="tr-TR" dirty="0"/>
              <a:t> </a:t>
            </a:r>
          </a:p>
          <a:p>
            <a:pPr marL="285750" indent="-285750" fontAlgn="base">
              <a:buFont typeface="Arial" panose="020B0604020202020204" pitchFamily="34" charset="0"/>
              <a:buChar char="•"/>
            </a:pPr>
            <a:r>
              <a:rPr lang="tr-TR" dirty="0"/>
              <a:t>Bu tür sözleşmelerde alacaklı borçluya önce kural olarak bir mehil (süre) verir. Sonra da kanunun kendisine tanıdığı seçimlik hakları kullanır. Alacaklının borçluya vereceği mehil uygun bir süre olmalıdır. Alacaklı bu süreyi hakime de tayin ettirebilir. Şu durumlarda ise mehil vermeye gerek yoktur:</a:t>
            </a:r>
          </a:p>
          <a:p>
            <a:pPr marL="285750" indent="-285750" fontAlgn="base">
              <a:buFont typeface="Arial" panose="020B0604020202020204" pitchFamily="34" charset="0"/>
              <a:buChar char="•"/>
            </a:pPr>
            <a:r>
              <a:rPr lang="tr-TR" dirty="0"/>
              <a:t>Sözleşmede kesin vade kararlaştırılmışsa,</a:t>
            </a:r>
          </a:p>
          <a:p>
            <a:pPr marL="285750" indent="-285750" fontAlgn="base">
              <a:buFont typeface="Arial" panose="020B0604020202020204" pitchFamily="34" charset="0"/>
              <a:buChar char="•"/>
            </a:pPr>
            <a:r>
              <a:rPr lang="tr-TR" dirty="0"/>
              <a:t>Borçlunun hal ve davranışlarından mehil vermenin faydasız olacağı anlaşılıyorsa,</a:t>
            </a:r>
          </a:p>
          <a:p>
            <a:pPr marL="285750" indent="-285750" fontAlgn="base">
              <a:buFont typeface="Arial" panose="020B0604020202020204" pitchFamily="34" charset="0"/>
              <a:buChar char="•"/>
            </a:pPr>
            <a:r>
              <a:rPr lang="tr-TR" dirty="0"/>
              <a:t>Borçlunun temerrüdü sonucu borcun ifası alacaklı için faydasız hale gelmişse.</a:t>
            </a:r>
          </a:p>
          <a:p>
            <a:pPr marL="285750" indent="-285750" fontAlgn="base">
              <a:buFont typeface="Arial" panose="020B0604020202020204" pitchFamily="34" charset="0"/>
              <a:buChar char="•"/>
            </a:pPr>
            <a:r>
              <a:rPr lang="tr-TR" dirty="0"/>
              <a:t>Kendisine verilen uygun süre içinde borçlu borcunu yerine getirmezse alacaklı şu seçimlik haklarından birini kullanabilir:</a:t>
            </a:r>
          </a:p>
          <a:p>
            <a:endParaRPr lang="tr-TR" dirty="0"/>
          </a:p>
        </p:txBody>
      </p:sp>
    </p:spTree>
    <p:extLst>
      <p:ext uri="{BB962C8B-B14F-4D97-AF65-F5344CB8AC3E}">
        <p14:creationId xmlns:p14="http://schemas.microsoft.com/office/powerpoint/2010/main" val="140440785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lumMod val="50000"/>
                  </a:schemeClr>
                </a:solidFill>
              </a:rPr>
              <a:t>	BORÇ İLİŞKİSİNİN HÜKÜMLERİ </a:t>
            </a:r>
            <a:br>
              <a:rPr lang="tr-TR" sz="2400" dirty="0">
                <a:solidFill>
                  <a:schemeClr val="accent5">
                    <a:lumMod val="50000"/>
                  </a:schemeClr>
                </a:solidFill>
              </a:rPr>
            </a:br>
            <a:r>
              <a:rPr lang="tr-TR" sz="2400" dirty="0">
                <a:solidFill>
                  <a:schemeClr val="accent5">
                    <a:lumMod val="50000"/>
                  </a:schemeClr>
                </a:solidFill>
              </a:rPr>
              <a:t> II. BORÇLARIN İFA EDİLEMEMESİ</a:t>
            </a: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570208"/>
          </a:xfrm>
          <a:prstGeom prst="rect">
            <a:avLst/>
          </a:prstGeom>
        </p:spPr>
        <p:txBody>
          <a:bodyPr wrap="square">
            <a:spAutoFit/>
          </a:bodyPr>
          <a:lstStyle/>
          <a:p>
            <a:r>
              <a:rPr lang="tr-TR" sz="2400" b="1" dirty="0">
                <a:solidFill>
                  <a:schemeClr val="accent5"/>
                </a:solidFill>
              </a:rPr>
              <a:t>II.. </a:t>
            </a:r>
            <a:r>
              <a:rPr lang="tr-TR" sz="2000" b="1" dirty="0">
                <a:solidFill>
                  <a:schemeClr val="accent5"/>
                </a:solidFill>
              </a:rPr>
              <a:t>BORÇLARIN İFA EDİLEMEMESİ</a:t>
            </a:r>
          </a:p>
          <a:p>
            <a:r>
              <a:rPr lang="tr-TR" sz="2000" b="1" dirty="0">
                <a:solidFill>
                  <a:schemeClr val="accent5"/>
                </a:solidFill>
              </a:rPr>
              <a:t>A. TEMERRÜT</a:t>
            </a:r>
          </a:p>
          <a:p>
            <a:r>
              <a:rPr lang="tr-TR" sz="2000" b="1" dirty="0">
                <a:solidFill>
                  <a:schemeClr val="accent5"/>
                </a:solidFill>
              </a:rPr>
              <a:t>3. Borçlunun Temerrüdünün Sonuçları</a:t>
            </a:r>
          </a:p>
          <a:p>
            <a:pPr fontAlgn="base"/>
            <a:r>
              <a:rPr lang="tr-TR" b="1" dirty="0"/>
              <a:t>iki Tarafa Borç Yükleyen Sözleşmelerdeki Özel Sonuçlar:</a:t>
            </a:r>
            <a:r>
              <a:rPr lang="tr-TR" dirty="0"/>
              <a:t> </a:t>
            </a:r>
          </a:p>
          <a:p>
            <a:r>
              <a:rPr lang="tr-TR" dirty="0" err="1"/>
              <a:t>aa</a:t>
            </a:r>
            <a:r>
              <a:rPr lang="tr-TR" dirty="0"/>
              <a:t>) Aynen ifa + gecikme tazminatı: Alacaklı bu yola mehil vermeden de gidebilir.</a:t>
            </a:r>
          </a:p>
          <a:p>
            <a:endParaRPr lang="tr-TR" dirty="0"/>
          </a:p>
          <a:p>
            <a:r>
              <a:rPr lang="tr-TR" dirty="0" err="1"/>
              <a:t>bb</a:t>
            </a:r>
            <a:r>
              <a:rPr lang="tr-TR" dirty="0"/>
              <a:t>) Aynen ifadan vazgeçerek müspet zararının tazminini istemek</a:t>
            </a:r>
          </a:p>
          <a:p>
            <a:endParaRPr lang="tr-TR" dirty="0"/>
          </a:p>
          <a:p>
            <a:r>
              <a:rPr lang="tr-TR" dirty="0"/>
              <a:t>cc) Sözleşmeyi fesih ve menfi zararının tazmini: Borçlu kusursuzluğunu ispat ederek menfi zararı ödemekten kurtulabilir. Menfi zarar; sözleşmenin geçersiz olması nedeniyle uğranılan </a:t>
            </a:r>
            <a:r>
              <a:rPr lang="tr-TR" dirty="0" err="1"/>
              <a:t>zarardır.Alacaklı</a:t>
            </a:r>
            <a:r>
              <a:rPr lang="tr-TR" dirty="0"/>
              <a:t> ikinci veya üçüncü seçimlik haklarını kullanmak istiyorsa bunu derhal borçluya bildirmek zorundadır.</a:t>
            </a:r>
          </a:p>
        </p:txBody>
      </p:sp>
    </p:spTree>
    <p:extLst>
      <p:ext uri="{BB962C8B-B14F-4D97-AF65-F5344CB8AC3E}">
        <p14:creationId xmlns:p14="http://schemas.microsoft.com/office/powerpoint/2010/main" val="247351679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0" y="1453499"/>
            <a:ext cx="9144000" cy="5176802"/>
          </a:xfrm>
          <a:prstGeom prst="rect">
            <a:avLst/>
          </a:prstGeom>
        </p:spPr>
        <p:txBody>
          <a:bodyPr wrap="square">
            <a:spAutoFit/>
          </a:bodyPr>
          <a:lstStyle/>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	</a:t>
            </a: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12. HAFTA</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 		BORÇ İLİŞKİSİNDE ÖZEL DURUMLAR </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  I. ŞARTA BAĞLI BORÇLAR</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 II. CEZA KOŞULU, BAĞLANMA PARASI VE CAYMA PARASI</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III. BORÇ İLİŞKİLERİNDE TARAF DEĞİŞİKLİKLERİ</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IV.BORCU SONA ERDİREN SEBEPLER</a:t>
            </a:r>
          </a:p>
          <a:p>
            <a:pPr marL="0" lvl="1" algn="just">
              <a:spcBef>
                <a:spcPct val="20000"/>
              </a:spcBef>
              <a:buClr>
                <a:schemeClr val="accent1"/>
              </a:buClr>
            </a:pPr>
            <a:endParaRPr lang="tr-TR" sz="2400" b="1" dirty="0">
              <a:solidFill>
                <a:srgbClr val="C00000"/>
              </a:solidFill>
              <a:latin typeface="Arial" panose="020B0604020202020204" pitchFamily="34" charset="0"/>
              <a:cs typeface="Arial" panose="020B0604020202020204" pitchFamily="34" charset="0"/>
            </a:endParaRPr>
          </a:p>
          <a:p>
            <a:pPr marL="0" lvl="1" algn="just">
              <a:spcBef>
                <a:spcPct val="20000"/>
              </a:spcBef>
              <a:buClr>
                <a:schemeClr val="accent1"/>
              </a:buClr>
            </a:pPr>
            <a:endParaRPr lang="tr-TR" sz="2400" b="1" dirty="0">
              <a:solidFill>
                <a:srgbClr val="C00000"/>
              </a:solidFill>
              <a:latin typeface="Arial" panose="020B0604020202020204" pitchFamily="34" charset="0"/>
              <a:cs typeface="Arial" panose="020B0604020202020204" pitchFamily="34" charset="0"/>
            </a:endParaRPr>
          </a:p>
          <a:p>
            <a:pPr marL="0" lvl="1" algn="just">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20911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lumMod val="50000"/>
                  </a:schemeClr>
                </a:solidFill>
              </a:rPr>
              <a:t>  I. ŞARTA BAĞLI BORÇLAR</a:t>
            </a: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2677656"/>
          </a:xfrm>
          <a:prstGeom prst="rect">
            <a:avLst/>
          </a:prstGeom>
        </p:spPr>
        <p:txBody>
          <a:bodyPr wrap="square">
            <a:spAutoFit/>
          </a:bodyPr>
          <a:lstStyle/>
          <a:p>
            <a:r>
              <a:rPr lang="tr-TR" sz="2400" b="1" dirty="0">
                <a:solidFill>
                  <a:schemeClr val="accent5"/>
                </a:solidFill>
              </a:rPr>
              <a:t>I. ŞARTA BAĞLI BORÇLAR</a:t>
            </a:r>
          </a:p>
          <a:p>
            <a:pPr marL="285750" indent="-285750">
              <a:buFont typeface="Arial" panose="020B0604020202020204" pitchFamily="34" charset="0"/>
              <a:buChar char="•"/>
            </a:pPr>
            <a:r>
              <a:rPr lang="tr-TR" dirty="0"/>
              <a:t>Şart hukuki işlemin sonuçlarına etkisi bakımından ikiye ayrılır:</a:t>
            </a:r>
          </a:p>
          <a:p>
            <a:pPr marL="285750" indent="-285750">
              <a:buFont typeface="Arial" panose="020B0604020202020204" pitchFamily="34" charset="0"/>
              <a:buChar char="•"/>
            </a:pPr>
            <a:r>
              <a:rPr lang="tr-TR" dirty="0">
                <a:solidFill>
                  <a:schemeClr val="accent5"/>
                </a:solidFill>
              </a:rPr>
              <a:t>1) Geciktirici (Erteleyici-Taliki</a:t>
            </a:r>
            <a:r>
              <a:rPr lang="tr-TR" dirty="0"/>
              <a:t>) Şart: Hukuki işlemin sonuçlarını doğurabilmesinin gelecekte gerçekleşmesi şüpheli bir olaya bağlanmasıdır.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solidFill>
                  <a:schemeClr val="accent5"/>
                </a:solidFill>
              </a:rPr>
              <a:t>2) Bozucu (</a:t>
            </a:r>
            <a:r>
              <a:rPr lang="tr-TR" dirty="0" err="1">
                <a:solidFill>
                  <a:schemeClr val="accent5"/>
                </a:solidFill>
              </a:rPr>
              <a:t>İnfisahi</a:t>
            </a:r>
            <a:r>
              <a:rPr lang="tr-TR" dirty="0">
                <a:solidFill>
                  <a:schemeClr val="accent5"/>
                </a:solidFill>
              </a:rPr>
              <a:t>) Şart: </a:t>
            </a:r>
            <a:r>
              <a:rPr lang="tr-TR" dirty="0"/>
              <a:t>Hukuki sonuçlarını doğurmuş olan bir işlemin ortadan kalkmasının gelecekte gerçekleşmesi şüpheli bir olaya bağlanmasıdır. Hukuki işlemin bağlanmış olduğu gelecekteki şüpheli olayın geciktirici şart mı yoksa bozucu şart mı olduğu hususunda tereddüt olunursa, kural olarak hukuki işlemin geciktirici şarta bağlandığı kabul edilir.</a:t>
            </a:r>
          </a:p>
        </p:txBody>
      </p:sp>
    </p:spTree>
    <p:extLst>
      <p:ext uri="{BB962C8B-B14F-4D97-AF65-F5344CB8AC3E}">
        <p14:creationId xmlns:p14="http://schemas.microsoft.com/office/powerpoint/2010/main" val="388420478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lumMod val="50000"/>
                  </a:schemeClr>
                </a:solidFill>
              </a:rPr>
              <a:t>II. CEZA KOŞULU, BAĞLANMA PARASI VE CAYMA PARASI</a:t>
            </a: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877985"/>
          </a:xfrm>
          <a:prstGeom prst="rect">
            <a:avLst/>
          </a:prstGeom>
        </p:spPr>
        <p:txBody>
          <a:bodyPr wrap="square">
            <a:spAutoFit/>
          </a:bodyPr>
          <a:lstStyle/>
          <a:p>
            <a:r>
              <a:rPr lang="tr-TR" sz="2400" b="1" dirty="0">
                <a:solidFill>
                  <a:schemeClr val="accent5"/>
                </a:solidFill>
              </a:rPr>
              <a:t>II. CEZA KOŞULU, BAĞLANMA PARASI VE CAYMA</a:t>
            </a:r>
          </a:p>
          <a:p>
            <a:r>
              <a:rPr lang="tr-TR" sz="2400" b="1" dirty="0">
                <a:solidFill>
                  <a:schemeClr val="accent5"/>
                </a:solidFill>
              </a:rPr>
              <a:t>A. CEZA KOŞULU</a:t>
            </a:r>
          </a:p>
          <a:p>
            <a:pPr marL="285750" indent="-285750">
              <a:buFont typeface="Arial" panose="020B0604020202020204" pitchFamily="34" charset="0"/>
              <a:buChar char="•"/>
            </a:pPr>
            <a:r>
              <a:rPr lang="tr-TR" dirty="0"/>
              <a:t>Borcun hiç ya da gereği ifa edilmemesi durumunda borçlu tarafından alacaklıya ödenmesi önceden kararlaştırılan edimdir. Cezai şart borçluyu, ifaya zorlayıcı bir baskı aracı olduğu gibi alacağın teminatını da oluşturur.</a:t>
            </a:r>
          </a:p>
          <a:p>
            <a:pPr fontAlgn="base"/>
            <a:r>
              <a:rPr lang="tr-TR" b="1" dirty="0"/>
              <a:t>Cezai şartın unsurları şunlardır:</a:t>
            </a:r>
            <a:endParaRPr lang="tr-TR" dirty="0"/>
          </a:p>
          <a:p>
            <a:pPr fontAlgn="base"/>
            <a:r>
              <a:rPr lang="tr-TR" b="1" dirty="0"/>
              <a:t>a)  Geçerli bir asıl borcun bulunması: </a:t>
            </a:r>
            <a:r>
              <a:rPr lang="tr-TR" dirty="0"/>
              <a:t>Asıl borcun hangi borç kaynağından doğduğu önemli değildir. Eksik borçlardan zamanaşımına uğramış borçla, ahlaki bir ödevin yerine getirilmesi borcu cezai şarta bağlanabilir.</a:t>
            </a:r>
          </a:p>
          <a:p>
            <a:pPr fontAlgn="base"/>
            <a:r>
              <a:rPr lang="tr-TR" b="1" dirty="0"/>
              <a:t>b) Cezai şart asıl borcun yanında ondan bağımsız ayrı bir edim yüklenimidir: </a:t>
            </a:r>
            <a:r>
              <a:rPr lang="tr-TR" dirty="0"/>
              <a:t>Cezai şart olarak kararlaştırılan edim mali bir değer taşıyan bağımsız bir edimdir.</a:t>
            </a:r>
          </a:p>
          <a:p>
            <a:pPr fontAlgn="base"/>
            <a:r>
              <a:rPr lang="tr-TR" b="1" dirty="0"/>
              <a:t>c)  Cezai şarttan doğan borç asıl borcun yanında </a:t>
            </a:r>
            <a:r>
              <a:rPr lang="tr-TR" b="1" dirty="0" err="1"/>
              <a:t>fer’i</a:t>
            </a:r>
            <a:r>
              <a:rPr lang="tr-TR" b="1" dirty="0"/>
              <a:t> bir borç niteliğindedir.</a:t>
            </a:r>
            <a:endParaRPr lang="tr-TR" dirty="0"/>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226400418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lumMod val="50000"/>
                  </a:schemeClr>
                </a:solidFill>
              </a:rPr>
              <a:t>II. CEZA KOŞULU, BAĞLANMA PARASI VE CAYMA PARASI</a:t>
            </a: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801314"/>
          </a:xfrm>
          <a:prstGeom prst="rect">
            <a:avLst/>
          </a:prstGeom>
        </p:spPr>
        <p:txBody>
          <a:bodyPr wrap="square">
            <a:spAutoFit/>
          </a:bodyPr>
          <a:lstStyle/>
          <a:p>
            <a:r>
              <a:rPr lang="tr-TR" sz="2400" b="1" dirty="0">
                <a:solidFill>
                  <a:schemeClr val="accent5"/>
                </a:solidFill>
              </a:rPr>
              <a:t>II. CEZA KOŞULU, BAĞLANMA PARASI VE CAYMA</a:t>
            </a:r>
          </a:p>
          <a:p>
            <a:pPr marL="457200" indent="-457200">
              <a:buAutoNum type="alphaUcPeriod"/>
            </a:pPr>
            <a:r>
              <a:rPr lang="tr-TR" sz="2400" b="1" dirty="0">
                <a:solidFill>
                  <a:schemeClr val="accent5"/>
                </a:solidFill>
              </a:rPr>
              <a:t>CEZA KOŞULU</a:t>
            </a:r>
          </a:p>
          <a:p>
            <a:pPr fontAlgn="base"/>
            <a:r>
              <a:rPr lang="tr-TR" b="1" dirty="0"/>
              <a:t>Cezai şartın üç türü vardır:</a:t>
            </a:r>
            <a:endParaRPr lang="tr-TR" dirty="0"/>
          </a:p>
          <a:p>
            <a:pPr fontAlgn="base"/>
            <a:r>
              <a:rPr lang="tr-TR" b="1" dirty="0"/>
              <a:t>1) Seçimlik cezai şart:</a:t>
            </a:r>
            <a:r>
              <a:rPr lang="tr-TR" dirty="0"/>
              <a:t> Cezai şart; borcun hiç veya gereği gibi ifa edilmemesi durumunda ödenmek üzere konulmuş ise aksi kararlaştırılmamış olduğu takdirde alacaklı ya borcun ifasını veya cezai şartın ödenmesini isteyebilir.</a:t>
            </a:r>
          </a:p>
          <a:p>
            <a:pPr fontAlgn="base"/>
            <a:r>
              <a:rPr lang="tr-TR" b="1" dirty="0"/>
              <a:t>2) İfaya eklenen cezai şart:</a:t>
            </a:r>
            <a:r>
              <a:rPr lang="tr-TR" dirty="0"/>
              <a:t> Cezai şart; borcun zamanında ve belirlenen yerde ifa edilmemesi halinde ödenmek üzere konulmuş ise aksi kararlaştırılmamış olduğu takdirde alacaklı hem borcun aynen ifasını hem de cezai şartın ödenmesini birlikte talep edebilir. Fakat alacaklı bu hakkından feragat etmiş veya bir çekince ileri sürmeksizin yalnızca ifayı kabul etmişse, cezai şartı talep etmekten vazgeçmiş kabul edilir.</a:t>
            </a:r>
          </a:p>
          <a:p>
            <a:pPr fontAlgn="base"/>
            <a:r>
              <a:rPr lang="tr-TR" b="1" dirty="0"/>
              <a:t>3) Dönme cezai şartı:</a:t>
            </a:r>
            <a:r>
              <a:rPr lang="tr-TR" dirty="0"/>
              <a:t> Alacaklı bu cezai şartta sadece cezai şartı talep edebilir. Borçlu cezai şartın sözleşmeden dönme için kararlaştırılmış olduğunu ispat ederek ve de cezai şartı ödeyerek sözleşmeden dönebilir.</a:t>
            </a:r>
          </a:p>
          <a:p>
            <a:endParaRPr lang="tr-TR" sz="2400" b="1" dirty="0">
              <a:solidFill>
                <a:schemeClr val="accent5"/>
              </a:solidFill>
            </a:endParaRP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11821744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lumMod val="50000"/>
                  </a:schemeClr>
                </a:solidFill>
              </a:rPr>
              <a:t>II. CEZA KOŞULU, BAĞLANMA PARASI VE CAYMA PARASI</a:t>
            </a: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247317"/>
          </a:xfrm>
          <a:prstGeom prst="rect">
            <a:avLst/>
          </a:prstGeom>
        </p:spPr>
        <p:txBody>
          <a:bodyPr wrap="square">
            <a:spAutoFit/>
          </a:bodyPr>
          <a:lstStyle/>
          <a:p>
            <a:r>
              <a:rPr lang="tr-TR" sz="2400" b="1" dirty="0">
                <a:solidFill>
                  <a:schemeClr val="accent5"/>
                </a:solidFill>
              </a:rPr>
              <a:t>II. CEZA KOŞULU, BAĞLANMA PARASI VE CAYMA</a:t>
            </a:r>
          </a:p>
          <a:p>
            <a:pPr marL="457200" indent="-457200">
              <a:buAutoNum type="alphaUcPeriod"/>
            </a:pPr>
            <a:r>
              <a:rPr lang="tr-TR" sz="2400" b="1" dirty="0">
                <a:solidFill>
                  <a:schemeClr val="accent5"/>
                </a:solidFill>
              </a:rPr>
              <a:t>CEZA KOŞULU</a:t>
            </a:r>
          </a:p>
          <a:p>
            <a:r>
              <a:rPr lang="tr-TR" sz="2400" b="1" dirty="0">
                <a:solidFill>
                  <a:schemeClr val="accent5"/>
                </a:solidFill>
              </a:rPr>
              <a:t>a.  Cezai şartın hükümleri</a:t>
            </a:r>
            <a:r>
              <a:rPr lang="tr-TR" b="1" dirty="0">
                <a:solidFill>
                  <a:schemeClr val="accent5"/>
                </a:solidFill>
              </a:rPr>
              <a:t>: </a:t>
            </a:r>
          </a:p>
          <a:p>
            <a:pPr marL="342900" indent="-342900">
              <a:buFont typeface="Arial" panose="020B0604020202020204" pitchFamily="34" charset="0"/>
              <a:buChar char="•"/>
            </a:pPr>
            <a:r>
              <a:rPr lang="tr-TR" dirty="0"/>
              <a:t>Cezai şartın talep edilebilmesi için öncelikle asıl borcun muaccel olması (vadesinin gelmiş olması) gerekir. Ayrıca asıl borcun hiç veya gereği gibi veya zamanında veya belirlenen yerde ifa edilememiş olması gerekir. Fakat borcun hiç veya gereği gibi yerine getirilmemesi borçluya yükletilemeyen sebeplerden meydana gelmişse cezai şart ödenmesi gerekmez. Cezai şartın miktarını taraflar diledikleri gibi belirleyebilirler. Fakat hakim aşırı (fahiş) gördüğü cezai şartı indirmekle yükümlüdür. Bu kural tacirler arasında prensip olarak geçerli değildir. Cezai şartın şartları gerçekleşince alacaklı, hiçbir zarara uğramamış olsa bile bu cezai şartın ödenmesini isteyebilir.</a:t>
            </a:r>
          </a:p>
          <a:p>
            <a:pPr marL="342900" indent="-342900">
              <a:buFont typeface="Arial" panose="020B0604020202020204" pitchFamily="34" charset="0"/>
              <a:buChar char="•"/>
            </a:pPr>
            <a:r>
              <a:rPr lang="tr-TR" dirty="0"/>
              <a:t>Alacaklı cezai şart miktarından daha fazla bir zarara uğrarsa, uğradığı bu zararı borçlunun kusurunu  ispat ederek talep edebilir.</a:t>
            </a:r>
            <a:endParaRPr lang="tr-TR" sz="2400" b="1" dirty="0">
              <a:solidFill>
                <a:schemeClr val="accent5"/>
              </a:solidFill>
            </a:endParaRP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101579145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lumMod val="50000"/>
                  </a:schemeClr>
                </a:solidFill>
              </a:rPr>
              <a:t>II. CEZA KOŞULU, BAĞLANMA PARASI VE CAYMA PARASI</a:t>
            </a: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323987"/>
          </a:xfrm>
          <a:prstGeom prst="rect">
            <a:avLst/>
          </a:prstGeom>
        </p:spPr>
        <p:txBody>
          <a:bodyPr wrap="square">
            <a:spAutoFit/>
          </a:bodyPr>
          <a:lstStyle/>
          <a:p>
            <a:r>
              <a:rPr lang="tr-TR" sz="2400" b="1" dirty="0">
                <a:solidFill>
                  <a:schemeClr val="accent5"/>
                </a:solidFill>
              </a:rPr>
              <a:t>II. CEZA KOŞULU, BAĞLANMA PARASI VE CAYMA</a:t>
            </a:r>
          </a:p>
          <a:p>
            <a:r>
              <a:rPr lang="tr-TR" sz="2400" b="1" dirty="0">
                <a:solidFill>
                  <a:schemeClr val="accent5"/>
                </a:solidFill>
              </a:rPr>
              <a:t>B.  BAĞLANMA PARASI</a:t>
            </a:r>
          </a:p>
          <a:p>
            <a:pPr marL="342900" indent="-342900">
              <a:buFont typeface="Arial" panose="020B0604020202020204" pitchFamily="34" charset="0"/>
              <a:buChar char="•"/>
            </a:pPr>
            <a:r>
              <a:rPr lang="tr-TR" dirty="0"/>
              <a:t>Taraflar arasında bir sözleşmenin yapılmış olduğunun teyidi amacıyla taraflardan birinin diğerine verdiği bir miktar para veya menkul bir </a:t>
            </a:r>
            <a:r>
              <a:rPr lang="tr-TR" dirty="0" err="1"/>
              <a:t>maldır.Kanuna</a:t>
            </a:r>
            <a:r>
              <a:rPr lang="tr-TR" dirty="0"/>
              <a:t> göre aksine bir yerel adet veya sözleşme olmadıkça yoksa pey akçesi alan onu alacağına mahsup etmeyerek ona sahip olabilir. Fakat ülkemizde pey akçesi alan tarafın onu alacağından mahsup edeceği (düşeceği) kabul edilir.</a:t>
            </a:r>
          </a:p>
          <a:p>
            <a:pPr marL="342900" indent="-342900">
              <a:buFont typeface="Arial" panose="020B0604020202020204" pitchFamily="34" charset="0"/>
              <a:buChar char="•"/>
            </a:pPr>
            <a:r>
              <a:rPr lang="tr-TR" dirty="0"/>
              <a:t>Sözleşme yapılırken bir kimsenin vermiş olduğu bir miktar para, cayma parası olarak değil sözleşmenin yapıldığına kanıt olarak verilmiş sayılır. </a:t>
            </a:r>
          </a:p>
          <a:p>
            <a:pPr marL="342900" indent="-342900">
              <a:buFont typeface="Arial" panose="020B0604020202020204" pitchFamily="34" charset="0"/>
              <a:buChar char="•"/>
            </a:pPr>
            <a:r>
              <a:rPr lang="tr-TR" dirty="0"/>
              <a:t>Aksine sözleşme veya yerel âdet olmadıkça, bağlanma parası esas alacaktan düşülür.</a:t>
            </a: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261128973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marL="0"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lumMod val="50000"/>
                  </a:schemeClr>
                </a:solidFill>
              </a:rPr>
              <a:t>II. CEZA KOŞULU, BAĞLANMA PARASI VE CAYMA PARASI</a:t>
            </a: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877985"/>
          </a:xfrm>
          <a:prstGeom prst="rect">
            <a:avLst/>
          </a:prstGeom>
        </p:spPr>
        <p:txBody>
          <a:bodyPr wrap="square">
            <a:spAutoFit/>
          </a:bodyPr>
          <a:lstStyle/>
          <a:p>
            <a:r>
              <a:rPr lang="tr-TR" sz="2400" b="1" dirty="0">
                <a:solidFill>
                  <a:schemeClr val="accent5"/>
                </a:solidFill>
              </a:rPr>
              <a:t>II. CEZA KOŞULU, BAĞLANMA PARASI VE CAYMA</a:t>
            </a:r>
          </a:p>
          <a:p>
            <a:r>
              <a:rPr lang="tr-TR" sz="2400" b="1" dirty="0">
                <a:solidFill>
                  <a:schemeClr val="accent5"/>
                </a:solidFill>
              </a:rPr>
              <a:t>C.  CAYMA PARASI</a:t>
            </a:r>
          </a:p>
          <a:p>
            <a:pPr marL="342900" indent="-342900">
              <a:buFont typeface="Arial" panose="020B0604020202020204" pitchFamily="34" charset="0"/>
              <a:buChar char="•"/>
            </a:pPr>
            <a:r>
              <a:rPr lang="tr-TR" sz="2000" dirty="0"/>
              <a:t>Sözleşmenin yapıldığı sırada bir tarafın diğerine verdiği ve onu alan kişiye bırakmak suretiyle, veren tarafa, dilediği zaman sözleşmeden serbestçe dönme hakkı sağlayan bir miktar paradır. Pişmanlık akçesi </a:t>
            </a:r>
            <a:r>
              <a:rPr lang="tr-TR" sz="2000" b="1" dirty="0"/>
              <a:t>cayma tazminatı, zamanı rücu </a:t>
            </a:r>
            <a:r>
              <a:rPr lang="tr-TR" sz="2000" dirty="0"/>
              <a:t>diye de bilinir. Pişmanlık akçesini veren taraf sözleşmeden dönerse verdiğini karşı tarafa bırakır. Pişmanlık akçesini alan taraf sözleşmeden dönerse aldığının iki katını verir.</a:t>
            </a:r>
          </a:p>
          <a:p>
            <a:pPr marL="342900" indent="-342900">
              <a:buFont typeface="Arial" panose="020B0604020202020204" pitchFamily="34" charset="0"/>
              <a:buChar char="•"/>
            </a:pPr>
            <a:r>
              <a:rPr lang="tr-TR" sz="2000" dirty="0"/>
              <a:t>Cayma parası kararlaştırılmışsa, taraflardan her biri sözleşmeden caymaya yetkili sayılır; bu durumda parayı vermiş olan cayarsa verdiğini bırakır; almış olan cayarsa aldığının iki katını geri verir.</a:t>
            </a: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3432325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415AB9-FEB1-4235-BBA6-BCE7155E1409}"/>
              </a:ext>
            </a:extLst>
          </p:cNvPr>
          <p:cNvSpPr>
            <a:spLocks noGrp="1"/>
          </p:cNvSpPr>
          <p:nvPr>
            <p:ph type="title"/>
          </p:nvPr>
        </p:nvSpPr>
        <p:spPr/>
        <p:txBody>
          <a:bodyPr/>
          <a:lstStyle/>
          <a:p>
            <a:br>
              <a:rPr lang="tr-TR" dirty="0"/>
            </a:br>
            <a:r>
              <a:rPr lang="tr-TR" dirty="0"/>
              <a:t>	IV. BORÇLAR HUKUKUNA HAKİM OLAN İLKELER</a:t>
            </a:r>
          </a:p>
        </p:txBody>
      </p:sp>
      <p:sp>
        <p:nvSpPr>
          <p:cNvPr id="4" name="Alt Bilgi Yer Tutucusu 3">
            <a:extLst>
              <a:ext uri="{FF2B5EF4-FFF2-40B4-BE49-F238E27FC236}">
                <a16:creationId xmlns:a16="http://schemas.microsoft.com/office/drawing/2014/main" id="{C312F9B2-7BE6-4748-B6A8-7923C5A6D3AB}"/>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66C4C0E-F4BA-47FD-A95C-E66CE0B42BC7}"/>
              </a:ext>
            </a:extLst>
          </p:cNvPr>
          <p:cNvSpPr/>
          <p:nvPr/>
        </p:nvSpPr>
        <p:spPr>
          <a:xfrm>
            <a:off x="0" y="1390633"/>
            <a:ext cx="8867553" cy="4524315"/>
          </a:xfrm>
          <a:prstGeom prst="rect">
            <a:avLst/>
          </a:prstGeom>
        </p:spPr>
        <p:txBody>
          <a:bodyPr wrap="square">
            <a:spAutoFit/>
          </a:bodyPr>
          <a:lstStyle/>
          <a:p>
            <a:pPr marL="457200" lvl="0" indent="-457200">
              <a:buFontTx/>
              <a:buAutoNum type="arabicPeriod"/>
            </a:pPr>
            <a:r>
              <a:rPr lang="tr-TR" sz="2400" b="1" dirty="0">
                <a:solidFill>
                  <a:srgbClr val="4472C4"/>
                </a:solidFill>
              </a:rPr>
              <a:t>İRADE ÖZERKLİĞİ İLKESİ</a:t>
            </a:r>
          </a:p>
          <a:p>
            <a:pPr lvl="0"/>
            <a:r>
              <a:rPr lang="tr-TR" sz="2400" b="1" dirty="0">
                <a:solidFill>
                  <a:srgbClr val="4472C4"/>
                </a:solidFill>
              </a:rPr>
              <a:t>b. Eşitlik ilkesi</a:t>
            </a:r>
          </a:p>
          <a:p>
            <a:pPr marL="285750" indent="-285750">
              <a:buFont typeface="Arial" panose="020B0604020202020204" pitchFamily="34" charset="0"/>
              <a:buChar char="•"/>
            </a:pPr>
            <a:r>
              <a:rPr lang="tr-TR" dirty="0"/>
              <a:t>Borçlar hukukunda hakim olan bir diğer ilke taraflar arasındaki eşitlik ilkesidir. Ekonomik ve sosyal durumlarına bakılmaksızın alacaklı ve borçlu kanun önünde birbirine eşit sayılmıştır, bu nedenle de eşit korumaya tabi tutulmuştur. Eşitlik ilkesi aslında irade özerkliği ile sözleşme özgürlüğü ilkelerinin doğal bir sonucudur. Gerçekten, ekonomik hayatta borç ilişkisine girişen, bir sözleşme yapan herkes, bu ilişki ve sözleşmeyi kendi özgür iradesiyle kurmuş veya yapmış sayılır. Hiç kimse, iradesi dışında zorla borç ilişkisine taraf olamaz. </a:t>
            </a:r>
          </a:p>
          <a:p>
            <a:endParaRPr lang="tr-TR" dirty="0"/>
          </a:p>
          <a:p>
            <a:pPr marL="285750" indent="-285750">
              <a:buFont typeface="Arial" panose="020B0604020202020204" pitchFamily="34" charset="0"/>
              <a:buChar char="•"/>
            </a:pPr>
            <a:r>
              <a:rPr lang="tr-TR" dirty="0"/>
              <a:t>Borçlar kanununda eşitlik ilkesinin istisnası sayılabilecek bazı hükümler bulunmaktadır. Örneğin: kira sözleşmelerinde kiracıyı koruyan hükümler, tehlike sorumluluğunda zarar göreni koruyan hükümler, hizmet sözleşmelerinde işçiyi koruyan hükümler vardır. Bu durumlar istisnai nitelikte olup alacaklı ile borçlunun ekonomik ve sosyal durumlarına bakılmaksızın her ikisini korunmasını sağlayan eşitlik ilkesinin varlığını etkilememektedir.</a:t>
            </a:r>
          </a:p>
          <a:p>
            <a:pPr lvl="0"/>
            <a:endParaRPr lang="tr-TR" sz="2400" b="1" dirty="0">
              <a:solidFill>
                <a:srgbClr val="4472C4"/>
              </a:solidFill>
            </a:endParaRPr>
          </a:p>
        </p:txBody>
      </p:sp>
    </p:spTree>
    <p:extLst>
      <p:ext uri="{BB962C8B-B14F-4D97-AF65-F5344CB8AC3E}">
        <p14:creationId xmlns:p14="http://schemas.microsoft.com/office/powerpoint/2010/main" val="276719825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solidFill>
              </a:rPr>
              <a:t>III. BORÇ İLİŞKİLERİNDE TARAF DEĞİŞİKLİKLERİ</a:t>
            </a: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354765"/>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III. BORÇ İLİŞKİLERİNDE TARAF DEĞİŞİKLİKLERİ</a:t>
            </a:r>
          </a:p>
          <a:p>
            <a:pPr marL="457200" indent="-457200">
              <a:buAutoNum type="alphaUcPeriod"/>
            </a:pPr>
            <a:r>
              <a:rPr lang="tr-TR" sz="2400" b="1" dirty="0">
                <a:solidFill>
                  <a:schemeClr val="accent5"/>
                </a:solidFill>
              </a:rPr>
              <a:t>ALACAĞIN DEVRİ</a:t>
            </a:r>
          </a:p>
          <a:p>
            <a:r>
              <a:rPr lang="tr-TR" sz="2400" b="1" dirty="0">
                <a:solidFill>
                  <a:schemeClr val="accent5"/>
                </a:solidFill>
              </a:rPr>
              <a:t>a. İradi Devir ve Şekli</a:t>
            </a:r>
          </a:p>
          <a:p>
            <a:pPr marL="285750" indent="-285750" algn="just">
              <a:buFont typeface="Arial" panose="020B0604020202020204" pitchFamily="34" charset="0"/>
              <a:buChar char="•"/>
            </a:pPr>
            <a:r>
              <a:rPr lang="tr-TR" sz="2000" dirty="0"/>
              <a:t>Kanun, sözleşme veya işin niteliği engel olmadıkça alacaklı, borçlunun rızasını aramaksızın alacağını üçüncü bir kişiye devredebilir. Borçlu, devir yasağı içermeyen yazılı bir borç tanımasına güvenerek alacağı devralmış olan üçüncü kişiye karşı, alacağın devredilemeyeceğinin kararlaştırılmış bulunduğu savunmasını ileri süremez.</a:t>
            </a:r>
          </a:p>
          <a:p>
            <a:pPr marL="285750" indent="-285750" algn="just">
              <a:buFont typeface="Arial" panose="020B0604020202020204" pitchFamily="34" charset="0"/>
              <a:buChar char="•"/>
            </a:pPr>
            <a:r>
              <a:rPr lang="tr-TR" sz="2000" dirty="0"/>
              <a:t>Alacağın devrinin geçerliliği, yazılı şekilde yapılmış olmasına bağlıdır. Alacağın devri sözü verme, şekle bağlı değildir. </a:t>
            </a:r>
          </a:p>
        </p:txBody>
      </p:sp>
    </p:spTree>
    <p:extLst>
      <p:ext uri="{BB962C8B-B14F-4D97-AF65-F5344CB8AC3E}">
        <p14:creationId xmlns:p14="http://schemas.microsoft.com/office/powerpoint/2010/main" val="52244999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solidFill>
              </a:rPr>
              <a:t>III. BORÇ İLİŞKİLERİNDE TARAF DEĞİŞİKLİKLERİ</a:t>
            </a: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2308324"/>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III. BORÇ İLİŞKİLERİNDE TARAF DEĞİŞİKLİKLERİ</a:t>
            </a:r>
          </a:p>
          <a:p>
            <a:pPr marL="457200" indent="-457200">
              <a:buAutoNum type="alphaUcPeriod"/>
            </a:pPr>
            <a:r>
              <a:rPr lang="tr-TR" sz="2400" b="1" dirty="0">
                <a:solidFill>
                  <a:schemeClr val="accent5"/>
                </a:solidFill>
              </a:rPr>
              <a:t>ALACAĞIN DEVRİ</a:t>
            </a:r>
          </a:p>
          <a:p>
            <a:r>
              <a:rPr lang="tr-TR" sz="2400" b="1" dirty="0">
                <a:solidFill>
                  <a:schemeClr val="accent5"/>
                </a:solidFill>
              </a:rPr>
              <a:t>b. Yasal veya Yargısal Devir</a:t>
            </a:r>
          </a:p>
          <a:p>
            <a:pPr marL="285750" indent="-285750" algn="just">
              <a:buFont typeface="Arial" panose="020B0604020202020204" pitchFamily="34" charset="0"/>
              <a:buChar char="•"/>
            </a:pPr>
            <a:r>
              <a:rPr lang="tr-TR" sz="2400" dirty="0"/>
              <a:t>Alacağın devri kanun veya mahkeme kararı gereğince gerçekleşmişse, bu devir özel bir şekle ve önceki alacaklının rızasını açıklamasına gerek olmaksızın, üçüncü kişilere karşı ileri sürülebilir.</a:t>
            </a:r>
          </a:p>
        </p:txBody>
      </p:sp>
    </p:spTree>
    <p:extLst>
      <p:ext uri="{BB962C8B-B14F-4D97-AF65-F5344CB8AC3E}">
        <p14:creationId xmlns:p14="http://schemas.microsoft.com/office/powerpoint/2010/main" val="335204708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solidFill>
              </a:rPr>
              <a:t>III. BORÇ İLİŞKİLERİNDE TARAF DEĞİŞİKLİKLERİ</a:t>
            </a: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154984"/>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III. BORÇ İLİŞKİLERİNDE TARAF DEĞİŞİKLİKLERİ</a:t>
            </a:r>
          </a:p>
          <a:p>
            <a:pPr marL="457200" indent="-457200">
              <a:buAutoNum type="alphaUcPeriod"/>
            </a:pPr>
            <a:r>
              <a:rPr lang="tr-TR" sz="2400" b="1" dirty="0">
                <a:solidFill>
                  <a:schemeClr val="accent5"/>
                </a:solidFill>
              </a:rPr>
              <a:t>ALACAĞIN DEVRİ</a:t>
            </a:r>
          </a:p>
          <a:p>
            <a:r>
              <a:rPr lang="tr-TR" sz="2400" b="1" dirty="0">
                <a:solidFill>
                  <a:schemeClr val="accent5"/>
                </a:solidFill>
              </a:rPr>
              <a:t>c. Devrin Hükümleri</a:t>
            </a:r>
          </a:p>
          <a:p>
            <a:r>
              <a:rPr lang="tr-TR" sz="2400" dirty="0"/>
              <a:t>Bazı hakların devrine özgü olarak kanunla konulmuş bulunan hükümler saklıdır.</a:t>
            </a:r>
            <a:endParaRPr lang="tr-TR" sz="2400" b="1" dirty="0">
              <a:solidFill>
                <a:schemeClr val="accent5"/>
              </a:solidFill>
            </a:endParaRPr>
          </a:p>
          <a:p>
            <a:pPr algn="just"/>
            <a:r>
              <a:rPr lang="tr-TR" sz="2400" dirty="0" err="1"/>
              <a:t>aa</a:t>
            </a:r>
            <a:r>
              <a:rPr lang="tr-TR" sz="2400" dirty="0"/>
              <a:t>. Borçlunun durumu </a:t>
            </a:r>
          </a:p>
          <a:p>
            <a:pPr algn="just"/>
            <a:r>
              <a:rPr lang="tr-TR" sz="2400" dirty="0" err="1"/>
              <a:t>aaa</a:t>
            </a:r>
            <a:r>
              <a:rPr lang="tr-TR" sz="2400" dirty="0"/>
              <a:t>. </a:t>
            </a:r>
            <a:r>
              <a:rPr lang="tr-TR" sz="2400" dirty="0" err="1"/>
              <a:t>İyiniyetle</a:t>
            </a:r>
            <a:r>
              <a:rPr lang="tr-TR" sz="2400" dirty="0"/>
              <a:t> yapılan ifa </a:t>
            </a:r>
          </a:p>
          <a:p>
            <a:pPr algn="just"/>
            <a:r>
              <a:rPr lang="tr-TR" sz="2400" dirty="0"/>
              <a:t>Borçlu, alacağın devredildiği, devreden veya devralan tarafından kendisine bildirilmemişse, önceki alacaklıya; alacak birkaç kez devredilmişse, son devralan yerine önceki devralanlardan birine </a:t>
            </a:r>
            <a:r>
              <a:rPr lang="tr-TR" sz="2400" dirty="0" err="1"/>
              <a:t>iyiniyetle</a:t>
            </a:r>
            <a:r>
              <a:rPr lang="tr-TR" sz="2400" dirty="0"/>
              <a:t> ifada bulunarak borcundan kurtulur. </a:t>
            </a:r>
          </a:p>
        </p:txBody>
      </p:sp>
    </p:spTree>
    <p:extLst>
      <p:ext uri="{BB962C8B-B14F-4D97-AF65-F5344CB8AC3E}">
        <p14:creationId xmlns:p14="http://schemas.microsoft.com/office/powerpoint/2010/main" val="427806156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solidFill>
              </a:rPr>
              <a:t>III. BORÇ İLİŞKİLERİNDE TARAF DEĞİŞİKLİKLERİ</a:t>
            </a: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154984"/>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III. BORÇ İLİŞKİLERİNDE TARAF DEĞİŞİKLİKLERİ</a:t>
            </a:r>
          </a:p>
          <a:p>
            <a:pPr marL="457200" indent="-457200">
              <a:buAutoNum type="alphaUcPeriod"/>
            </a:pPr>
            <a:r>
              <a:rPr lang="tr-TR" sz="2400" b="1" dirty="0">
                <a:solidFill>
                  <a:schemeClr val="accent5"/>
                </a:solidFill>
              </a:rPr>
              <a:t>ALACAĞIN DEVRİ</a:t>
            </a:r>
          </a:p>
          <a:p>
            <a:r>
              <a:rPr lang="tr-TR" sz="2400" b="1" dirty="0">
                <a:solidFill>
                  <a:schemeClr val="accent5"/>
                </a:solidFill>
              </a:rPr>
              <a:t>c. Devrin Hükümleri</a:t>
            </a:r>
          </a:p>
          <a:p>
            <a:pPr algn="just"/>
            <a:r>
              <a:rPr lang="tr-TR" sz="2400" dirty="0" err="1"/>
              <a:t>bbb</a:t>
            </a:r>
            <a:r>
              <a:rPr lang="tr-TR" sz="2400" dirty="0"/>
              <a:t>. İfadan kaçınma ve tevdi </a:t>
            </a:r>
          </a:p>
          <a:p>
            <a:pPr algn="just"/>
            <a:r>
              <a:rPr lang="tr-TR" sz="2400" dirty="0"/>
              <a:t>Kime ait olduğu çekişmeli bulunan bir alacağın borçlusu, ifadan kaçınabilir ve alacağın konusunu hâkim tarafından belirlenen yere tevdi etmekle borçtan kurtulur. Borçlu, alacağın çekişmeli olduğunu bildiği hâlde ifada bulunursa, bundan doğacak sonuçlardan sorumlu olur. Dava konusu olan çekişme mahkemece henüz sonuca bağlanmamış ve borç da muaccel ise, taraflardan her biri borçluyu, edimi tevdi etmeye zorlayabilir. </a:t>
            </a:r>
          </a:p>
        </p:txBody>
      </p:sp>
    </p:spTree>
    <p:extLst>
      <p:ext uri="{BB962C8B-B14F-4D97-AF65-F5344CB8AC3E}">
        <p14:creationId xmlns:p14="http://schemas.microsoft.com/office/powerpoint/2010/main" val="227189321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solidFill>
              </a:rPr>
              <a:t>III. BORÇ İLİŞKİLERİNDE TARAF DEĞİŞİKLİKLERİ</a:t>
            </a: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046988"/>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III. BORÇ İLİŞKİLERİNDE TARAF DEĞİŞİKLİKLERİ</a:t>
            </a:r>
          </a:p>
          <a:p>
            <a:pPr marL="457200" indent="-457200">
              <a:buAutoNum type="alphaUcPeriod"/>
            </a:pPr>
            <a:r>
              <a:rPr lang="tr-TR" sz="2400" b="1" dirty="0">
                <a:solidFill>
                  <a:schemeClr val="accent5"/>
                </a:solidFill>
              </a:rPr>
              <a:t>ALACAĞIN DEVRİ</a:t>
            </a:r>
          </a:p>
          <a:p>
            <a:r>
              <a:rPr lang="tr-TR" sz="2400" b="1" dirty="0">
                <a:solidFill>
                  <a:schemeClr val="accent5"/>
                </a:solidFill>
              </a:rPr>
              <a:t>c. Devrin Hükümleri</a:t>
            </a:r>
          </a:p>
          <a:p>
            <a:pPr algn="just"/>
            <a:r>
              <a:rPr lang="tr-TR" sz="2400" dirty="0"/>
              <a:t>ccc. Borçluya ait savunmalar </a:t>
            </a:r>
          </a:p>
          <a:p>
            <a:pPr algn="just"/>
            <a:r>
              <a:rPr lang="tr-TR" sz="2400" dirty="0"/>
              <a:t>Borçlu, devri öğrendiği sırada devredene karşı sahip olduğu savunmaları, devralana karşı da ileri sürebilir. Borçlu, devri öğrendiği anda muaccel olmayan alacağını, devredilen alacaktan önce veya onunla aynı anda muaccel olması koşuluyla borcu ile takas edebilir.</a:t>
            </a:r>
          </a:p>
        </p:txBody>
      </p:sp>
    </p:spTree>
    <p:extLst>
      <p:ext uri="{BB962C8B-B14F-4D97-AF65-F5344CB8AC3E}">
        <p14:creationId xmlns:p14="http://schemas.microsoft.com/office/powerpoint/2010/main" val="294476187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solidFill>
              </a:rPr>
              <a:t>III. BORÇ İLİŞKİLERİNDE TARAF DEĞİŞİKLİKLERİ</a:t>
            </a: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154984"/>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III. BORÇ İLİŞKİLERİNDE TARAF DEĞİŞİKLİKLERİ</a:t>
            </a:r>
          </a:p>
          <a:p>
            <a:pPr marL="457200" indent="-457200">
              <a:buAutoNum type="alphaUcPeriod"/>
            </a:pPr>
            <a:r>
              <a:rPr lang="tr-TR" sz="2400" b="1" dirty="0">
                <a:solidFill>
                  <a:schemeClr val="accent5"/>
                </a:solidFill>
              </a:rPr>
              <a:t>ALACAĞIN DEVRİ</a:t>
            </a:r>
          </a:p>
          <a:p>
            <a:r>
              <a:rPr lang="tr-TR" sz="2400" b="1" dirty="0">
                <a:solidFill>
                  <a:schemeClr val="accent5"/>
                </a:solidFill>
              </a:rPr>
              <a:t>c. Devrin Hükümleri</a:t>
            </a:r>
          </a:p>
          <a:p>
            <a:pPr algn="just"/>
            <a:r>
              <a:rPr lang="tr-TR" sz="2400" dirty="0" err="1"/>
              <a:t>bb</a:t>
            </a:r>
            <a:r>
              <a:rPr lang="tr-TR" sz="2400" dirty="0"/>
              <a:t>. Öncelik hakları ve bağlı hakların geçişi </a:t>
            </a:r>
          </a:p>
          <a:p>
            <a:pPr algn="just"/>
            <a:r>
              <a:rPr lang="tr-TR" sz="2400" dirty="0"/>
              <a:t>Alacağın devri ile devredenin kişiliğine özgü olanlar dışındaki öncelik hakları ve bağlı haklar da devralana geçer. Asıl alacakla birlikte işlemiş faizler de devredilmiş sayılır.</a:t>
            </a:r>
          </a:p>
          <a:p>
            <a:pPr algn="just"/>
            <a:r>
              <a:rPr lang="tr-TR" sz="2400" dirty="0"/>
              <a:t>cc. Senet ve belgelerin teslimi ve bilgi verilmesi</a:t>
            </a:r>
          </a:p>
          <a:p>
            <a:pPr algn="just"/>
            <a:r>
              <a:rPr lang="tr-TR" sz="2400" dirty="0"/>
              <a:t>Devreden, devralana alacak senedi ile elinde bulunan ispatla ilgili diğer belgeleri teslim etmek ve alacağını ileri sürebilmesi için gerekli bilgileri vermekle yükümlüdür. </a:t>
            </a:r>
          </a:p>
        </p:txBody>
      </p:sp>
    </p:spTree>
    <p:extLst>
      <p:ext uri="{BB962C8B-B14F-4D97-AF65-F5344CB8AC3E}">
        <p14:creationId xmlns:p14="http://schemas.microsoft.com/office/powerpoint/2010/main" val="185296471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solidFill>
              </a:rPr>
              <a:t>III. BORÇ İLİŞKİLERİNDE TARAF DEĞİŞİKLİKLERİ</a:t>
            </a: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893647"/>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III. BORÇ İLİŞKİLERİNDE TARAF DEĞİŞİKLİKLERİ</a:t>
            </a:r>
          </a:p>
          <a:p>
            <a:pPr marL="457200" indent="-457200">
              <a:buAutoNum type="alphaUcPeriod"/>
            </a:pPr>
            <a:r>
              <a:rPr lang="tr-TR" sz="2400" b="1" dirty="0">
                <a:solidFill>
                  <a:schemeClr val="accent5"/>
                </a:solidFill>
              </a:rPr>
              <a:t>ALACAĞIN DEVRİ</a:t>
            </a:r>
          </a:p>
          <a:p>
            <a:r>
              <a:rPr lang="tr-TR" sz="2400" b="1" dirty="0">
                <a:solidFill>
                  <a:schemeClr val="accent5"/>
                </a:solidFill>
              </a:rPr>
              <a:t>d. Garanti</a:t>
            </a:r>
          </a:p>
          <a:p>
            <a:pPr marL="342900" indent="-342900" algn="just">
              <a:buFont typeface="Arial" panose="020B0604020202020204" pitchFamily="34" charset="0"/>
              <a:buChar char="•"/>
            </a:pPr>
            <a:r>
              <a:rPr lang="tr-TR" sz="2400" dirty="0"/>
              <a:t>Alacak, bir edim karşılığında devredilmişse devreden, devir sırasında alacağın varlığını ve borçlunun ödeme gücüne sahip olduğunu garanti etmiş olur. Alacak bir edim karşılığı olmaksızın devredilmiş ya da kanun gereğince başkasına geçmişse, devreden veya önceki alacaklı, alacağın varlığından ve borçlunun ödeme gücünden sorumlu değildir.</a:t>
            </a:r>
          </a:p>
          <a:p>
            <a:pPr marL="342900" indent="-342900" algn="just">
              <a:buFont typeface="Arial" panose="020B0604020202020204" pitchFamily="34" charset="0"/>
              <a:buChar char="•"/>
            </a:pPr>
            <a:r>
              <a:rPr lang="tr-TR" sz="2400" dirty="0"/>
              <a:t>Alacaklı, alacağını borcu ifaya yönelik olarak devretmekle birlikte borca mahsup edilecek miktarı belirlememişse devralan, ancak borçludan aldığı veya gereken özeni gösterseydi alabilecek olduğu miktarı, kendi alacağına mahsup etmek zorundadır. </a:t>
            </a:r>
          </a:p>
        </p:txBody>
      </p:sp>
    </p:spTree>
    <p:extLst>
      <p:ext uri="{BB962C8B-B14F-4D97-AF65-F5344CB8AC3E}">
        <p14:creationId xmlns:p14="http://schemas.microsoft.com/office/powerpoint/2010/main" val="98159550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solidFill>
              </a:rPr>
              <a:t>III. BORÇ İLİŞKİLERİNDE TARAF DEĞİŞİKLİKLERİ</a:t>
            </a: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154984"/>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III. BORÇ İLİŞKİLERİNDE TARAF DEĞİŞİKLİKLERİ</a:t>
            </a:r>
          </a:p>
          <a:p>
            <a:pPr marL="457200" indent="-457200">
              <a:buAutoNum type="alphaUcPeriod"/>
            </a:pPr>
            <a:r>
              <a:rPr lang="tr-TR" sz="2400" b="1" dirty="0">
                <a:solidFill>
                  <a:schemeClr val="accent5"/>
                </a:solidFill>
              </a:rPr>
              <a:t>ALACAĞIN DEVRİ</a:t>
            </a:r>
          </a:p>
          <a:p>
            <a:r>
              <a:rPr lang="tr-TR" sz="2400" b="1" dirty="0">
                <a:solidFill>
                  <a:schemeClr val="accent5"/>
                </a:solidFill>
              </a:rPr>
              <a:t>d. Garanti</a:t>
            </a:r>
          </a:p>
          <a:p>
            <a:pPr marL="342900" indent="-342900" algn="just">
              <a:buFont typeface="Arial" panose="020B0604020202020204" pitchFamily="34" charset="0"/>
              <a:buChar char="•"/>
            </a:pPr>
            <a:r>
              <a:rPr lang="tr-TR" sz="2400" dirty="0"/>
              <a:t>Devralan garanti ile yükümlü olan devredenden aşağıdaki istemlerde bulunabilir: </a:t>
            </a:r>
          </a:p>
          <a:p>
            <a:pPr marL="342900" indent="-342900" algn="just">
              <a:buFont typeface="Arial" panose="020B0604020202020204" pitchFamily="34" charset="0"/>
              <a:buChar char="•"/>
            </a:pPr>
            <a:r>
              <a:rPr lang="tr-TR" sz="2400" dirty="0"/>
              <a:t>1. İfa ettiği karşı edimin faizi ile birlikte geri verilmesini. </a:t>
            </a:r>
          </a:p>
          <a:p>
            <a:pPr marL="342900" indent="-342900" algn="just">
              <a:buFont typeface="Arial" panose="020B0604020202020204" pitchFamily="34" charset="0"/>
              <a:buChar char="•"/>
            </a:pPr>
            <a:r>
              <a:rPr lang="tr-TR" sz="2400" dirty="0"/>
              <a:t>2. Devrin sebep olduğu giderleri.</a:t>
            </a:r>
          </a:p>
          <a:p>
            <a:pPr marL="342900" indent="-342900" algn="just">
              <a:buFont typeface="Arial" panose="020B0604020202020204" pitchFamily="34" charset="0"/>
              <a:buChar char="•"/>
            </a:pPr>
            <a:r>
              <a:rPr lang="tr-TR" sz="2400" dirty="0"/>
              <a:t> 3. Borçluya karşı devraldığı alacağı elde etmek için yaptığı ve sonuçsuz girişimlerin yol açtığı giderleri. </a:t>
            </a:r>
          </a:p>
          <a:p>
            <a:pPr marL="342900" indent="-342900" algn="just">
              <a:buFont typeface="Arial" panose="020B0604020202020204" pitchFamily="34" charset="0"/>
              <a:buChar char="•"/>
            </a:pPr>
            <a:r>
              <a:rPr lang="tr-TR" sz="2400" dirty="0"/>
              <a:t>4. Devreden kusursuzluğunu ispat etmedikçe uğradığı diğer zararlarını</a:t>
            </a:r>
          </a:p>
        </p:txBody>
      </p:sp>
    </p:spTree>
    <p:extLst>
      <p:ext uri="{BB962C8B-B14F-4D97-AF65-F5344CB8AC3E}">
        <p14:creationId xmlns:p14="http://schemas.microsoft.com/office/powerpoint/2010/main" val="141842407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solidFill>
              </a:rPr>
              <a:t>III. BORÇ İLİŞKİLERİNDE TARAF DEĞİŞİKLİKLERİ</a:t>
            </a: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416320"/>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III. BORÇ İLİŞKİLERİNDE TARAF DEĞİŞİKLİKLERİ</a:t>
            </a:r>
          </a:p>
          <a:p>
            <a:r>
              <a:rPr lang="tr-TR" sz="2400" b="1" dirty="0">
                <a:solidFill>
                  <a:schemeClr val="accent5"/>
                </a:solidFill>
              </a:rPr>
              <a:t>B.  BORCUN ÜSTLENİLMESİ</a:t>
            </a:r>
          </a:p>
          <a:p>
            <a:r>
              <a:rPr lang="tr-TR" sz="2400" b="1" dirty="0">
                <a:solidFill>
                  <a:schemeClr val="accent5"/>
                </a:solidFill>
              </a:rPr>
              <a:t>a. İç Üstlenme Sözleşmesi</a:t>
            </a:r>
          </a:p>
          <a:p>
            <a:pPr marL="342900" indent="-342900" algn="just">
              <a:buFont typeface="Arial" panose="020B0604020202020204" pitchFamily="34" charset="0"/>
              <a:buChar char="•"/>
            </a:pPr>
            <a:r>
              <a:rPr lang="tr-TR" sz="2400" dirty="0"/>
              <a:t>Borçlu ile iç üstlenme sözleşmesi yapan kişi, borcu bizzat ifa ederek veya alacaklının rızasıyla borcu üstlenerek, borçluyu borcundan kurtarma yükümlülüğü altına girmiş olur. Borçlu, iç üstlenme sözleşmesinden doğan borçlarını ifa etmedikçe, diğer taraftan yükümlülüğünü yerine getirmesini isteyemez. Borçlu, borcundan kurtarılmamışsa, diğer taraftan güvence isteyebilir.</a:t>
            </a:r>
          </a:p>
        </p:txBody>
      </p:sp>
    </p:spTree>
    <p:extLst>
      <p:ext uri="{BB962C8B-B14F-4D97-AF65-F5344CB8AC3E}">
        <p14:creationId xmlns:p14="http://schemas.microsoft.com/office/powerpoint/2010/main" val="344884424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solidFill>
              </a:rPr>
              <a:t>III. BORÇ İLİŞKİLERİNDE TARAF DEĞİŞİKLİKLERİ</a:t>
            </a: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154984"/>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III. BORÇ İLİŞKİLERİNDE TARAF DEĞİŞİKLİKLERİ</a:t>
            </a:r>
          </a:p>
          <a:p>
            <a:r>
              <a:rPr lang="tr-TR" sz="2400" b="1" dirty="0">
                <a:solidFill>
                  <a:schemeClr val="accent5"/>
                </a:solidFill>
              </a:rPr>
              <a:t>B.  BORCUN ÜSTLENİLMESİ</a:t>
            </a:r>
          </a:p>
          <a:p>
            <a:r>
              <a:rPr lang="tr-TR" sz="2400" b="1" dirty="0">
                <a:solidFill>
                  <a:schemeClr val="accent5"/>
                </a:solidFill>
              </a:rPr>
              <a:t>b. Dış Üstlenme Sözleşmesi</a:t>
            </a:r>
          </a:p>
          <a:p>
            <a:pPr marL="342900" indent="-342900" algn="just">
              <a:buFont typeface="Arial" panose="020B0604020202020204" pitchFamily="34" charset="0"/>
              <a:buChar char="•"/>
            </a:pPr>
            <a:r>
              <a:rPr lang="tr-TR" sz="2400" dirty="0"/>
              <a:t>Borçlunun yerine yenisinin geçmesi ve borcundan kurtarılması, borcu üstlenen ile alacaklı arasında yapılacak sözleşmeyle olur. İç üstlenme sözleşmesinin, üstlenen veya onun izni ile borçlu tarafından alacaklıya bildirilmesi, dış üstlenme sözleşmesinin yapılmasına ilişkin öneri anlamına gelir. Alacaklının kabulü açık veya örtülü olabilir. Alacaklı, çekince ileri sürmeksizin üstlenenin ifasını kabul eder veya onun borçlu sıfatı ile yaptığı diğer herhangi bir işleme rıza gösterirse, borcun üstlenilmesini kabul etmiş sayılır</a:t>
            </a:r>
          </a:p>
        </p:txBody>
      </p:sp>
    </p:spTree>
    <p:extLst>
      <p:ext uri="{BB962C8B-B14F-4D97-AF65-F5344CB8AC3E}">
        <p14:creationId xmlns:p14="http://schemas.microsoft.com/office/powerpoint/2010/main" val="891750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E0FD44-9E78-4E75-AB51-BBB01A561A3F}"/>
              </a:ext>
            </a:extLst>
          </p:cNvPr>
          <p:cNvSpPr>
            <a:spLocks noGrp="1"/>
          </p:cNvSpPr>
          <p:nvPr>
            <p:ph type="title"/>
          </p:nvPr>
        </p:nvSpPr>
        <p:spPr/>
        <p:txBody>
          <a:bodyPr/>
          <a:lstStyle/>
          <a:p>
            <a:br>
              <a:rPr lang="tr-TR" dirty="0"/>
            </a:br>
            <a:r>
              <a:rPr lang="tr-TR" dirty="0"/>
              <a:t>	IV. BORÇLAR HUKUKUNA HAKİM OLAN İLKELER</a:t>
            </a:r>
          </a:p>
        </p:txBody>
      </p:sp>
      <p:sp>
        <p:nvSpPr>
          <p:cNvPr id="4" name="Alt Bilgi Yer Tutucusu 3">
            <a:extLst>
              <a:ext uri="{FF2B5EF4-FFF2-40B4-BE49-F238E27FC236}">
                <a16:creationId xmlns:a16="http://schemas.microsoft.com/office/drawing/2014/main" id="{ED180EE7-169E-46B3-B839-9DC0280F10A0}"/>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EEAD5928-5873-4070-97B5-3736FDA80372}"/>
              </a:ext>
            </a:extLst>
          </p:cNvPr>
          <p:cNvSpPr/>
          <p:nvPr/>
        </p:nvSpPr>
        <p:spPr>
          <a:xfrm>
            <a:off x="0" y="1667080"/>
            <a:ext cx="8803758" cy="3046988"/>
          </a:xfrm>
          <a:prstGeom prst="rect">
            <a:avLst/>
          </a:prstGeom>
        </p:spPr>
        <p:txBody>
          <a:bodyPr wrap="square">
            <a:spAutoFit/>
          </a:bodyPr>
          <a:lstStyle/>
          <a:p>
            <a:pPr marL="457200" lvl="0" indent="-457200">
              <a:buFontTx/>
              <a:buAutoNum type="arabicPeriod"/>
            </a:pPr>
            <a:r>
              <a:rPr lang="tr-TR" sz="2400" b="1" dirty="0">
                <a:solidFill>
                  <a:srgbClr val="4472C4"/>
                </a:solidFill>
              </a:rPr>
              <a:t>İRADE ÖZERKLİĞİ İLKESİ</a:t>
            </a:r>
          </a:p>
          <a:p>
            <a:pPr lvl="0"/>
            <a:endParaRPr lang="tr-TR" sz="2400" b="1" dirty="0">
              <a:solidFill>
                <a:srgbClr val="4472C4"/>
              </a:solidFill>
            </a:endParaRPr>
          </a:p>
          <a:p>
            <a:pPr lvl="0"/>
            <a:r>
              <a:rPr lang="tr-TR" sz="2400" b="1" dirty="0">
                <a:solidFill>
                  <a:srgbClr val="4472C4"/>
                </a:solidFill>
              </a:rPr>
              <a:t>c. Şekil Özgürlüğü İlkesi</a:t>
            </a:r>
            <a:endParaRPr lang="tr-TR" sz="2000" dirty="0"/>
          </a:p>
          <a:p>
            <a:pPr marL="342900" lvl="0" indent="-342900">
              <a:buFont typeface="Arial" panose="020B0604020202020204" pitchFamily="34" charset="0"/>
              <a:buChar char="•"/>
            </a:pPr>
            <a:r>
              <a:rPr lang="tr-TR" sz="2400" dirty="0"/>
              <a:t>Bu ilkeye göre, borç doğuran sözleşmelerin geçerliliği kanunda aksi öngörülmedikçe şekil şartına bağlı değildir. (TBK 12/I). Türk Borçlar Kanunu şekil serbestisini ilke, şekil şartını ise istisna olarak düzenlemiştir. Şekil özgürlüğü ilkesi de irade özerkliği ilkesi ile sözleşme özgürlüğü ilkesini doğal bir sonucudur. </a:t>
            </a:r>
          </a:p>
        </p:txBody>
      </p:sp>
    </p:spTree>
    <p:extLst>
      <p:ext uri="{BB962C8B-B14F-4D97-AF65-F5344CB8AC3E}">
        <p14:creationId xmlns:p14="http://schemas.microsoft.com/office/powerpoint/2010/main" val="17058413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solidFill>
              </a:rPr>
              <a:t>III. BORÇ İLİŞKİLERİNDE TARAF DEĞİŞİKLİKLERİ</a:t>
            </a: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785652"/>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III. BORÇ İLİŞKİLERİNDE TARAF DEĞİŞİKLİKLERİ</a:t>
            </a:r>
          </a:p>
          <a:p>
            <a:r>
              <a:rPr lang="tr-TR" sz="2400" b="1" dirty="0">
                <a:solidFill>
                  <a:schemeClr val="accent5"/>
                </a:solidFill>
              </a:rPr>
              <a:t>B.  BORCUN ÜSTLENİLMESİ</a:t>
            </a:r>
          </a:p>
          <a:p>
            <a:r>
              <a:rPr lang="tr-TR" sz="2400" b="1" dirty="0">
                <a:solidFill>
                  <a:schemeClr val="accent5"/>
                </a:solidFill>
              </a:rPr>
              <a:t>b. Dış Üstlenme Sözleşmesi</a:t>
            </a:r>
          </a:p>
          <a:p>
            <a:pPr marL="342900" indent="-342900" algn="just">
              <a:buFont typeface="Arial" panose="020B0604020202020204" pitchFamily="34" charset="0"/>
              <a:buChar char="•"/>
            </a:pPr>
            <a:r>
              <a:rPr lang="tr-TR" sz="2400" dirty="0"/>
              <a:t>Borcun üstlenilmesine ilişkin öneri alacaklı tarafından her zaman kabul edilebilir. Ancak, üstlenen veya önceki borçlu, kabul için bir süre koyabilir. Alacaklı bu sürenin bitimine kadar susarsa, öneri reddedilmiş sayılır. Önerinin alacaklı tarafından kabul edilmesinden önce yeni bir iç üstlenme sözleşmesi yapılır ve bu ikinci üstlenmeye ilişkin olarak alacaklıya öneride bulunulursa, ilk öneride bulunan, önerisi ile bağlı olmaktan kurtulur.</a:t>
            </a:r>
          </a:p>
        </p:txBody>
      </p:sp>
    </p:spTree>
    <p:extLst>
      <p:ext uri="{BB962C8B-B14F-4D97-AF65-F5344CB8AC3E}">
        <p14:creationId xmlns:p14="http://schemas.microsoft.com/office/powerpoint/2010/main" val="276266522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solidFill>
              </a:rPr>
              <a:t>III. BORÇ İLİŞKİLERİNDE TARAF DEĞİŞİKLİKLERİ</a:t>
            </a: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416320"/>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III. BORÇ İLİŞKİLERİNDE TARAF DEĞİŞİKLİKLERİ</a:t>
            </a:r>
          </a:p>
          <a:p>
            <a:r>
              <a:rPr lang="tr-TR" sz="2400" b="1" dirty="0">
                <a:solidFill>
                  <a:schemeClr val="accent5"/>
                </a:solidFill>
              </a:rPr>
              <a:t>B.  BORCUN ÜSTLENİLMESİ</a:t>
            </a:r>
          </a:p>
          <a:p>
            <a:r>
              <a:rPr lang="tr-TR" sz="2400" b="1" dirty="0">
                <a:solidFill>
                  <a:schemeClr val="accent5"/>
                </a:solidFill>
              </a:rPr>
              <a:t>c. Üstlenmenin Sonuçları</a:t>
            </a:r>
          </a:p>
          <a:p>
            <a:r>
              <a:rPr lang="tr-TR" sz="2400" b="1" dirty="0" err="1">
                <a:solidFill>
                  <a:schemeClr val="accent5"/>
                </a:solidFill>
              </a:rPr>
              <a:t>aa</a:t>
            </a:r>
            <a:r>
              <a:rPr lang="tr-TR" sz="2400" b="1" dirty="0">
                <a:solidFill>
                  <a:schemeClr val="accent5"/>
                </a:solidFill>
              </a:rPr>
              <a:t>. Bağlı hak ve borçlar </a:t>
            </a:r>
          </a:p>
          <a:p>
            <a:r>
              <a:rPr lang="tr-TR" sz="2400" dirty="0"/>
              <a:t>Borçlu değişmiş olsa bile, alacaklının borçlunun kişiliğine özgü olanlar dışındaki bağlı hakları saklı kalır. Bununla birlikte borcun güvencesi olarak rehin veren üçüncü kişinin ve kefilin sorumlulukları, ancak onların borcun üstlenilmesine yazılı olarak rıza göstermeleri hâlinde devam eder.</a:t>
            </a:r>
            <a:endParaRPr lang="tr-TR" sz="2400" b="1" dirty="0">
              <a:solidFill>
                <a:schemeClr val="accent5"/>
              </a:solidFill>
            </a:endParaRPr>
          </a:p>
        </p:txBody>
      </p:sp>
    </p:spTree>
    <p:extLst>
      <p:ext uri="{BB962C8B-B14F-4D97-AF65-F5344CB8AC3E}">
        <p14:creationId xmlns:p14="http://schemas.microsoft.com/office/powerpoint/2010/main" val="140063076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solidFill>
              </a:rPr>
              <a:t>III. BORÇ İLİŞKİLERİNDE TARAF DEĞİŞİKLİKLERİ</a:t>
            </a: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416320"/>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III. BORÇ İLİŞKİLERİNDE TARAF DEĞİŞİKLİKLERİ</a:t>
            </a:r>
          </a:p>
          <a:p>
            <a:r>
              <a:rPr lang="tr-TR" sz="2400" b="1" dirty="0">
                <a:solidFill>
                  <a:schemeClr val="accent5"/>
                </a:solidFill>
              </a:rPr>
              <a:t>B.  BORCUN ÜSTLENİLMESİ</a:t>
            </a:r>
          </a:p>
          <a:p>
            <a:r>
              <a:rPr lang="tr-TR" sz="2400" b="1" dirty="0">
                <a:solidFill>
                  <a:schemeClr val="accent5"/>
                </a:solidFill>
              </a:rPr>
              <a:t>c. Üstlenmenin Sonuçları</a:t>
            </a:r>
          </a:p>
          <a:p>
            <a:r>
              <a:rPr lang="tr-TR" sz="2400" b="1" dirty="0" err="1">
                <a:solidFill>
                  <a:schemeClr val="accent5"/>
                </a:solidFill>
              </a:rPr>
              <a:t>bb</a:t>
            </a:r>
            <a:r>
              <a:rPr lang="tr-TR" sz="2400" b="1" dirty="0">
                <a:solidFill>
                  <a:schemeClr val="accent5"/>
                </a:solidFill>
              </a:rPr>
              <a:t>. Savunmalar</a:t>
            </a:r>
            <a:r>
              <a:rPr lang="tr-TR" sz="2400" b="1" dirty="0"/>
              <a:t> </a:t>
            </a:r>
          </a:p>
          <a:p>
            <a:r>
              <a:rPr lang="tr-TR" sz="2400" dirty="0"/>
              <a:t>Üstlenilen borca ilişkin savunmaları ileri sürme hakkı, yeni borçluya geçer. Dış üstlenme sözleşmesinden aksi anlaşılmadıkça yeni borçlu, alacaklıya karşı önceki borçlunun ileri sürebileceği kişisel savunmalarda bulunamaz. Yeni borçlu, iç üstlenme sözleşmesinden kaynaklanan savunmaları alacaklıya karşı ileri süremez.</a:t>
            </a:r>
            <a:endParaRPr lang="tr-TR" sz="2400" b="1" dirty="0">
              <a:solidFill>
                <a:schemeClr val="accent5"/>
              </a:solidFill>
            </a:endParaRPr>
          </a:p>
        </p:txBody>
      </p:sp>
    </p:spTree>
    <p:extLst>
      <p:ext uri="{BB962C8B-B14F-4D97-AF65-F5344CB8AC3E}">
        <p14:creationId xmlns:p14="http://schemas.microsoft.com/office/powerpoint/2010/main" val="2148819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solidFill>
              </a:rPr>
              <a:t>III. BORÇ İLİŞKİLERİNDE TARAF DEĞİŞİKLİKLERİ</a:t>
            </a: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154984"/>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III. BORÇ İLİŞKİLERİNDE TARAF DEĞİŞİKLİKLERİ</a:t>
            </a:r>
          </a:p>
          <a:p>
            <a:r>
              <a:rPr lang="tr-TR" sz="2400" b="1" dirty="0">
                <a:solidFill>
                  <a:schemeClr val="accent5"/>
                </a:solidFill>
              </a:rPr>
              <a:t>B.  BORCUN ÜSTLENİLMESİ</a:t>
            </a:r>
          </a:p>
          <a:p>
            <a:r>
              <a:rPr lang="tr-TR" sz="2400" b="1" dirty="0">
                <a:solidFill>
                  <a:schemeClr val="accent5"/>
                </a:solidFill>
              </a:rPr>
              <a:t>c. Sözleşmenin Hükümsüzlüğü</a:t>
            </a:r>
          </a:p>
          <a:p>
            <a:r>
              <a:rPr lang="tr-TR" sz="2400" dirty="0"/>
              <a:t>Dış üstlenme sözleşmesi hükümsüz hâle gelirse, iyiniyetli üçüncü kişilerin hakları saklı kalmak üzere, eski borç bütün bağlı borçlarıyla birlikte varlığını sürdürür. Bundan başka, borcu üstlenen üstlenme sözleşmesinin hükümsüz hâle gelmesinde ve alacaklının zarara uğramasında kendisine bir kusur yüklenemeyeceğini ispat etmedikçe alacaklı, önceden sağlanmış güvenceyi yitirmesi yüzünden veya başka herhangi bir sebeple uğradığı zararın giderilmesini üstlenenden isteyebilir.</a:t>
            </a:r>
            <a:endParaRPr lang="tr-TR" sz="2400" b="1" dirty="0">
              <a:solidFill>
                <a:schemeClr val="accent5"/>
              </a:solidFill>
            </a:endParaRPr>
          </a:p>
        </p:txBody>
      </p:sp>
    </p:spTree>
    <p:extLst>
      <p:ext uri="{BB962C8B-B14F-4D97-AF65-F5344CB8AC3E}">
        <p14:creationId xmlns:p14="http://schemas.microsoft.com/office/powerpoint/2010/main" val="377216848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solidFill>
              </a:rPr>
              <a:t>III. BORÇ İLİŞKİLERİNDE TARAF DEĞİŞİKLİKLERİ</a:t>
            </a: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2677656"/>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III. BORÇ İLİŞKİLERİNDE TARAF DEĞİŞİKLİKLERİ</a:t>
            </a:r>
          </a:p>
          <a:p>
            <a:r>
              <a:rPr lang="tr-TR" sz="2400" b="1" dirty="0">
                <a:solidFill>
                  <a:schemeClr val="accent5"/>
                </a:solidFill>
              </a:rPr>
              <a:t>B.  BORCUN ÜSTLENİLMESİ</a:t>
            </a:r>
          </a:p>
          <a:p>
            <a:r>
              <a:rPr lang="tr-TR" sz="2400" b="1" dirty="0">
                <a:solidFill>
                  <a:schemeClr val="accent5"/>
                </a:solidFill>
              </a:rPr>
              <a:t>d. Borca Katılma</a:t>
            </a:r>
          </a:p>
          <a:p>
            <a:pPr algn="just"/>
            <a:r>
              <a:rPr lang="tr-TR" sz="2400" dirty="0"/>
              <a:t>Borca katılma, mevcut bir borca borçlunun yanında yer almak üzere, katılan ile alacaklı arasında yapılan ve katılanın, borçlu ile birlikte borçtan sorumlu olması sonucunu doğuran bir sözleşmedir. Borca katılan ile borçlu, alacaklıya karşı </a:t>
            </a:r>
            <a:r>
              <a:rPr lang="tr-TR" sz="2400" dirty="0" err="1"/>
              <a:t>müteselsilen</a:t>
            </a:r>
            <a:r>
              <a:rPr lang="tr-TR" sz="2400" dirty="0"/>
              <a:t> sorumlu olurlar.</a:t>
            </a:r>
            <a:endParaRPr lang="tr-TR" sz="2400" b="1" dirty="0">
              <a:solidFill>
                <a:schemeClr val="accent5"/>
              </a:solidFill>
            </a:endParaRPr>
          </a:p>
        </p:txBody>
      </p:sp>
    </p:spTree>
    <p:extLst>
      <p:ext uri="{BB962C8B-B14F-4D97-AF65-F5344CB8AC3E}">
        <p14:creationId xmlns:p14="http://schemas.microsoft.com/office/powerpoint/2010/main" val="197409826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solidFill>
              </a:rPr>
              <a:t>III. BORÇ İLİŞKİLERİNDE TARAF DEĞİŞİKLİKLERİ</a:t>
            </a: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524315"/>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III. BORÇ İLİŞKİLERİNDE TARAF DEĞİŞİKLİKLERİ</a:t>
            </a:r>
          </a:p>
          <a:p>
            <a:r>
              <a:rPr lang="tr-TR" sz="2400" b="1" dirty="0">
                <a:solidFill>
                  <a:schemeClr val="accent5"/>
                </a:solidFill>
              </a:rPr>
              <a:t>C.  SÖZLEŞMENİN DEVRİ</a:t>
            </a:r>
          </a:p>
          <a:p>
            <a:r>
              <a:rPr lang="tr-TR" sz="2400" b="1" dirty="0">
                <a:solidFill>
                  <a:schemeClr val="accent5"/>
                </a:solidFill>
              </a:rPr>
              <a:t>a. Borca Katılma</a:t>
            </a:r>
          </a:p>
          <a:p>
            <a:pPr algn="just"/>
            <a:r>
              <a:rPr lang="tr-TR" sz="2400" dirty="0"/>
              <a:t>Sözleşmenin devri, sözleşmeyi devralan ile devreden ve sözleşmede kalan taraf arasında yapılan ve devredenin bu sözleşmeden doğan taraf olma sıfatı ile birlikte bütün hak ve borçlarını devralana geçiren bir anlaşmadır. Sözleşmeyi devralan ile devreden arasında yapılan ve sözleşmede kalan diğer tarafça önceden verilen izne dayanan veya sonradan onaylanan anlaşma da, sözleşmenin devri hükümlerine tabidir. Sözleşmenin devrinin geçerliliği, devredilen sözleşmenin şekline bağlıdır. Kanundan doğan </a:t>
            </a:r>
            <a:r>
              <a:rPr lang="tr-TR" sz="2400" dirty="0" err="1"/>
              <a:t>halefiyet</a:t>
            </a:r>
            <a:r>
              <a:rPr lang="tr-TR" sz="2400" dirty="0"/>
              <a:t> hâlleri ile diğer özel hükümler saklıdır.</a:t>
            </a:r>
            <a:endParaRPr lang="tr-TR" sz="2400" b="1" dirty="0">
              <a:solidFill>
                <a:schemeClr val="accent5"/>
              </a:solidFill>
            </a:endParaRPr>
          </a:p>
        </p:txBody>
      </p:sp>
    </p:spTree>
    <p:extLst>
      <p:ext uri="{BB962C8B-B14F-4D97-AF65-F5344CB8AC3E}">
        <p14:creationId xmlns:p14="http://schemas.microsoft.com/office/powerpoint/2010/main" val="394810593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lumMod val="50000"/>
                  </a:schemeClr>
                </a:solidFill>
              </a:rPr>
              <a:t>BORÇ İLİŞKİSİNDE ÖZEL DURUMLAR </a:t>
            </a:r>
            <a:br>
              <a:rPr lang="tr-TR" sz="2400" dirty="0">
                <a:solidFill>
                  <a:schemeClr val="accent5">
                    <a:lumMod val="50000"/>
                  </a:schemeClr>
                </a:solidFill>
              </a:rPr>
            </a:br>
            <a:r>
              <a:rPr lang="tr-TR" sz="2400" dirty="0">
                <a:solidFill>
                  <a:schemeClr val="accent5"/>
                </a:solidFill>
              </a:rPr>
              <a:t>III. BORÇ İLİŞKİLERİNDE TARAF DEĞİŞİKLİKLERİ</a:t>
            </a: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154984"/>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III. BORÇ İLİŞKİLERİNDE TARAF DEĞİŞİKLİKLERİ</a:t>
            </a:r>
          </a:p>
          <a:p>
            <a:r>
              <a:rPr lang="tr-TR" sz="2400" b="1" dirty="0">
                <a:solidFill>
                  <a:schemeClr val="accent5"/>
                </a:solidFill>
              </a:rPr>
              <a:t>C.  SÖZLEŞMENİN DEVRİ</a:t>
            </a:r>
          </a:p>
          <a:p>
            <a:r>
              <a:rPr lang="tr-TR" sz="2400" b="1" dirty="0">
                <a:solidFill>
                  <a:schemeClr val="accent5"/>
                </a:solidFill>
              </a:rPr>
              <a:t>b. Sözleşmeye Katılma</a:t>
            </a:r>
          </a:p>
          <a:p>
            <a:pPr algn="just"/>
            <a:r>
              <a:rPr lang="tr-TR" sz="2400" dirty="0"/>
              <a:t>Sözleşmeye katılma, mevcut bir sözleşmeye taraflardan birinin yanında yer almak üzere, katılan ile bu sözleşmenin tarafları arasında yapılan ve katılanın, yanında yer aldığı tarafla birlikte, onun hak ve borçlarına sahip olması sonucunu doğuran bir anlaşmadır. Anlaşmada aksi kararlaştırılmamışsa, sözleşmeye katılan ile yanında yer aldığı taraf, sözleşmenin diğer tarafına karşı </a:t>
            </a:r>
            <a:r>
              <a:rPr lang="tr-TR" sz="2400" dirty="0" err="1"/>
              <a:t>müteselsilen</a:t>
            </a:r>
            <a:r>
              <a:rPr lang="tr-TR" sz="2400" dirty="0"/>
              <a:t> alacaklı ve borçlu olurlar. Sözleşmeye katılmanın geçerliliği, katılma konusu sözleşmenin şekline bağlıdır.</a:t>
            </a:r>
            <a:endParaRPr lang="tr-TR" sz="2400" b="1" dirty="0">
              <a:solidFill>
                <a:schemeClr val="accent5"/>
              </a:solidFill>
            </a:endParaRPr>
          </a:p>
        </p:txBody>
      </p:sp>
    </p:spTree>
    <p:extLst>
      <p:ext uri="{BB962C8B-B14F-4D97-AF65-F5344CB8AC3E}">
        <p14:creationId xmlns:p14="http://schemas.microsoft.com/office/powerpoint/2010/main" val="176047566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IV.BORCU SONA ERDİREN SEBEPLER</a:t>
            </a:r>
            <a:br>
              <a:rPr lang="tr-TR" sz="2400" dirty="0">
                <a:solidFill>
                  <a:srgbClr val="C00000"/>
                </a:solidFill>
              </a:rPr>
            </a:b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416320"/>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IV. BORCU SONA ERDİREN SEBEPLER</a:t>
            </a:r>
          </a:p>
          <a:p>
            <a:pPr marL="457200" indent="-457200">
              <a:buAutoNum type="alphaUcPeriod"/>
            </a:pPr>
            <a:r>
              <a:rPr lang="tr-TR" sz="2400" dirty="0">
                <a:solidFill>
                  <a:schemeClr val="accent5"/>
                </a:solidFill>
              </a:rPr>
              <a:t>ASIL BORCA BAĞLI HAK VE BORÇLARIN SONA ERMESİ </a:t>
            </a:r>
          </a:p>
          <a:p>
            <a:r>
              <a:rPr lang="tr-TR" sz="2400" dirty="0"/>
              <a:t>Asıl borç ifa ya da diğer bir sebeple sona erdiği takdirde, rehin, kefalet, faiz ve ceza koşulu gibi buna bağlı hak ve borçlar da sona ermiş olur. İşlemiş faizin ve ceza koşulunun ifasını isteme hakkı sözleşmeyle veya ifa anına kadar yapılacak bir bildirimle saklı tutulmuş ise ya da durum ve koşullardan saklı tutulduğu anlaşılmaktaysa, bu faizler ve ceza koşulu istenebilir. Taşınmaz </a:t>
            </a:r>
            <a:r>
              <a:rPr lang="tr-TR" sz="2400" dirty="0" err="1"/>
              <a:t>rehnine</a:t>
            </a:r>
            <a:r>
              <a:rPr lang="tr-TR" sz="2400" dirty="0"/>
              <a:t>, kıymetli evraka ve konkordatoya ilişkin özel hükümler saklıdır</a:t>
            </a:r>
            <a:endParaRPr lang="tr-TR" sz="2400" b="1" dirty="0">
              <a:solidFill>
                <a:schemeClr val="accent5"/>
              </a:solidFill>
            </a:endParaRPr>
          </a:p>
        </p:txBody>
      </p:sp>
    </p:spTree>
    <p:extLst>
      <p:ext uri="{BB962C8B-B14F-4D97-AF65-F5344CB8AC3E}">
        <p14:creationId xmlns:p14="http://schemas.microsoft.com/office/powerpoint/2010/main" val="354356539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IV.BORCU SONA ERDİREN SEBEPLER</a:t>
            </a:r>
            <a:br>
              <a:rPr lang="tr-TR" sz="2400" dirty="0">
                <a:solidFill>
                  <a:srgbClr val="C00000"/>
                </a:solidFill>
              </a:rPr>
            </a:b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1938992"/>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IV. BORCU SONA ERDİREN SEBEPLER</a:t>
            </a:r>
          </a:p>
          <a:p>
            <a:r>
              <a:rPr lang="tr-TR" sz="2400" dirty="0">
                <a:solidFill>
                  <a:schemeClr val="accent5"/>
                </a:solidFill>
              </a:rPr>
              <a:t>B.  İBRA</a:t>
            </a:r>
          </a:p>
          <a:p>
            <a:r>
              <a:rPr lang="tr-TR" sz="2400" dirty="0"/>
              <a:t>Borcu doğuran işlem kanunen veya taraflarca belli bir şekle bağlı tutulmuş olsa bile borç, tarafların şekle bağlı olmaksızın yapacakları ibra sözleşmesiyle tamamen veya kısmen ortadan kaldırılabilir. </a:t>
            </a:r>
            <a:endParaRPr lang="tr-TR" sz="2400" b="1" dirty="0">
              <a:solidFill>
                <a:schemeClr val="accent5"/>
              </a:solidFill>
            </a:endParaRPr>
          </a:p>
        </p:txBody>
      </p:sp>
    </p:spTree>
    <p:extLst>
      <p:ext uri="{BB962C8B-B14F-4D97-AF65-F5344CB8AC3E}">
        <p14:creationId xmlns:p14="http://schemas.microsoft.com/office/powerpoint/2010/main" val="377901846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IV.BORCU SONA ERDİREN SEBEPLER</a:t>
            </a:r>
            <a:br>
              <a:rPr lang="tr-TR" sz="2400" dirty="0">
                <a:solidFill>
                  <a:srgbClr val="C00000"/>
                </a:solidFill>
              </a:rPr>
            </a:b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046988"/>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IV. BORCU SONA ERDİREN SEBEPLER</a:t>
            </a:r>
          </a:p>
          <a:p>
            <a:r>
              <a:rPr lang="tr-TR" sz="2400" dirty="0">
                <a:solidFill>
                  <a:schemeClr val="accent5"/>
                </a:solidFill>
              </a:rPr>
              <a:t>C.  YENİLEME</a:t>
            </a:r>
          </a:p>
          <a:p>
            <a:r>
              <a:rPr lang="tr-TR" sz="2400" dirty="0">
                <a:solidFill>
                  <a:schemeClr val="accent5"/>
                </a:solidFill>
              </a:rPr>
              <a:t>a. Genel Olarak</a:t>
            </a:r>
          </a:p>
          <a:p>
            <a:r>
              <a:rPr lang="tr-TR" sz="2400" dirty="0"/>
              <a:t>Yeni bir borçla mevcut bir borcun sona erdirilmesi, ancak tarafların bu yöndeki açık iradesi ile olur. Özellikle mevcut borç için kambiyo taahhüdünde bulunulması veya yeni bir alacak senedi ya da yeni bir kefalet senedi düzenlenmesi, tarafların açık yenileme iradeleri olmadıkça yenileme sayılmaz</a:t>
            </a:r>
            <a:endParaRPr lang="tr-TR" sz="2400" dirty="0">
              <a:solidFill>
                <a:schemeClr val="accent5"/>
              </a:solidFill>
            </a:endParaRPr>
          </a:p>
        </p:txBody>
      </p:sp>
    </p:spTree>
    <p:extLst>
      <p:ext uri="{BB962C8B-B14F-4D97-AF65-F5344CB8AC3E}">
        <p14:creationId xmlns:p14="http://schemas.microsoft.com/office/powerpoint/2010/main" val="384543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0" y="1453499"/>
            <a:ext cx="9144000" cy="4659737"/>
          </a:xfrm>
          <a:prstGeom prst="rect">
            <a:avLst/>
          </a:prstGeom>
        </p:spPr>
        <p:txBody>
          <a:bodyPr wrap="square">
            <a:spAutoFit/>
          </a:bodyPr>
          <a:lstStyle/>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	</a:t>
            </a: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1. HAFTA</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I. BORÇLAR HUKUKUNUN TANIMI, KONUSU VE ÖNEMİ</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II.TÜRK BORÇLAR HUKUKUNUN KAYNAKLARI</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III.TÜRK BORÇLAR KANUNUNUN KABULÜ, SİSTEM VE TEKNİĞİ	</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IV. BORÇLAR HUKUKUNA HAKİM OLAN İLKELER	</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V. BORÇLAR HUKUKUNUN TEMEL KAVRAMLARI	</a:t>
            </a: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47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DB91C9-6793-437C-9A6C-AFBBE60BDF8F}"/>
              </a:ext>
            </a:extLst>
          </p:cNvPr>
          <p:cNvSpPr>
            <a:spLocks noGrp="1"/>
          </p:cNvSpPr>
          <p:nvPr>
            <p:ph type="title"/>
          </p:nvPr>
        </p:nvSpPr>
        <p:spPr/>
        <p:txBody>
          <a:bodyPr/>
          <a:lstStyle/>
          <a:p>
            <a:br>
              <a:rPr lang="tr-TR" dirty="0"/>
            </a:br>
            <a:r>
              <a:rPr lang="tr-TR" dirty="0"/>
              <a:t>	IV. BORÇLAR HUKUKUNA HAKİM OLAN İLKELER</a:t>
            </a:r>
          </a:p>
        </p:txBody>
      </p:sp>
      <p:sp>
        <p:nvSpPr>
          <p:cNvPr id="4" name="Alt Bilgi Yer Tutucusu 3">
            <a:extLst>
              <a:ext uri="{FF2B5EF4-FFF2-40B4-BE49-F238E27FC236}">
                <a16:creationId xmlns:a16="http://schemas.microsoft.com/office/drawing/2014/main" id="{39487AB7-4C39-4FB8-8ECA-6648AC6D372F}"/>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B7B86AC2-4C82-4F57-80AC-D02CAE9463D9}"/>
              </a:ext>
            </a:extLst>
          </p:cNvPr>
          <p:cNvSpPr/>
          <p:nvPr/>
        </p:nvSpPr>
        <p:spPr>
          <a:xfrm>
            <a:off x="170121" y="1378942"/>
            <a:ext cx="8591107" cy="3847207"/>
          </a:xfrm>
          <a:prstGeom prst="rect">
            <a:avLst/>
          </a:prstGeom>
        </p:spPr>
        <p:txBody>
          <a:bodyPr wrap="square">
            <a:spAutoFit/>
          </a:bodyPr>
          <a:lstStyle/>
          <a:p>
            <a:r>
              <a:rPr lang="tr-TR" sz="2400" b="1" dirty="0">
                <a:solidFill>
                  <a:schemeClr val="accent5"/>
                </a:solidFill>
              </a:rPr>
              <a:t>2. NİSPİLİK İLKESİ</a:t>
            </a:r>
          </a:p>
          <a:p>
            <a:pPr marL="285750" indent="-285750">
              <a:buFont typeface="Arial" panose="020B0604020202020204" pitchFamily="34" charset="0"/>
              <a:buChar char="•"/>
            </a:pPr>
            <a:r>
              <a:rPr lang="tr-TR" sz="2000" dirty="0"/>
              <a:t>Borçlar hukukunun konusunu özel borç ilişkileri oluşturmaktadır. Borç ilişkilerinden doğan alacak hakkı ise niteliği itibari ile nispi bir haktır. </a:t>
            </a:r>
          </a:p>
          <a:p>
            <a:pPr marL="285750" indent="-285750">
              <a:buFont typeface="Arial" panose="020B0604020202020204" pitchFamily="34" charset="0"/>
              <a:buChar char="•"/>
            </a:pPr>
            <a:r>
              <a:rPr lang="tr-TR" sz="2000" dirty="0">
                <a:solidFill>
                  <a:schemeClr val="accent5"/>
                </a:solidFill>
              </a:rPr>
              <a:t>Nispî hak</a:t>
            </a:r>
            <a:r>
              <a:rPr lang="tr-TR" sz="2000" dirty="0"/>
              <a:t>: kısaca ifade edecek olursak sadece hukuki ilişkinin taraflarına karşı ileri sürülebilen ve ancak bu kişiler tarafından ihlal edilebilen haklara nispî hak denir. </a:t>
            </a:r>
          </a:p>
          <a:p>
            <a:pPr marL="285750" indent="-285750">
              <a:buFont typeface="Arial" panose="020B0604020202020204" pitchFamily="34" charset="0"/>
              <a:buChar char="•"/>
            </a:pPr>
            <a:r>
              <a:rPr lang="tr-TR" sz="2000" dirty="0">
                <a:solidFill>
                  <a:schemeClr val="accent5"/>
                </a:solidFill>
              </a:rPr>
              <a:t>Mutlak hak</a:t>
            </a:r>
            <a:r>
              <a:rPr lang="tr-TR" sz="2000" dirty="0"/>
              <a:t>: kısaca açıklamak gerekirse mutlak haklar, nispî hakların aksine herkese karşı ileri sürülebilen ve herkes tarafından ihlal edilebilen haklardır. </a:t>
            </a:r>
          </a:p>
          <a:p>
            <a:pPr marL="285750" indent="-285750">
              <a:buFont typeface="Arial" panose="020B0604020202020204" pitchFamily="34" charset="0"/>
              <a:buChar char="•"/>
            </a:pPr>
            <a:r>
              <a:rPr lang="tr-TR" sz="2000" dirty="0"/>
              <a:t>Alacak hakkı nispî bir hak olması sebebi ile, sadece borçluya karşı ileri sürülebilir. Üçüncü kişiler hukukî ilişkide borç altına girmedikleri ve bir hak kazanmadıkları için bu hakkın onlara karşı ileri sürülebilmesi söz konusu olamaz</a:t>
            </a:r>
            <a:r>
              <a:rPr lang="tr-TR" dirty="0"/>
              <a:t>.</a:t>
            </a:r>
          </a:p>
        </p:txBody>
      </p:sp>
    </p:spTree>
    <p:extLst>
      <p:ext uri="{BB962C8B-B14F-4D97-AF65-F5344CB8AC3E}">
        <p14:creationId xmlns:p14="http://schemas.microsoft.com/office/powerpoint/2010/main" val="349109646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IV.BORCU SONA ERDİREN SEBEPLER</a:t>
            </a:r>
            <a:br>
              <a:rPr lang="tr-TR" sz="2400" dirty="0">
                <a:solidFill>
                  <a:srgbClr val="C00000"/>
                </a:solidFill>
              </a:rPr>
            </a:b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046988"/>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IV. BORCU SONA ERDİREN SEBEPLER</a:t>
            </a:r>
          </a:p>
          <a:p>
            <a:r>
              <a:rPr lang="tr-TR" sz="2400" dirty="0">
                <a:solidFill>
                  <a:schemeClr val="accent5"/>
                </a:solidFill>
              </a:rPr>
              <a:t>C.  YENİLEME</a:t>
            </a:r>
          </a:p>
          <a:p>
            <a:r>
              <a:rPr lang="tr-TR" sz="2400" dirty="0">
                <a:solidFill>
                  <a:schemeClr val="accent5"/>
                </a:solidFill>
              </a:rPr>
              <a:t>b. Cari Hesaplar</a:t>
            </a:r>
          </a:p>
          <a:p>
            <a:r>
              <a:rPr lang="tr-TR" sz="2400" dirty="0"/>
              <a:t>Çeşitli kalemlerin bir cari hesaba sadece kaydedilmiş olması, borcun yenilenmiş olduğu anlamına gelmez. Ancak, hesabın kesilmiş ve hesap sonucu diğer tarafça kabul edilmiş olması durumunda, borç yenilenmiş olur. Kalemlerden birinin güvencesi varsa, aksi kararlaştırılmadıkça, hesap kesilip sonucun kabul edilmiş olması, güvenceyi sona erdirmez.</a:t>
            </a:r>
            <a:endParaRPr lang="tr-TR" sz="2400" dirty="0">
              <a:solidFill>
                <a:schemeClr val="accent5"/>
              </a:solidFill>
            </a:endParaRPr>
          </a:p>
        </p:txBody>
      </p:sp>
    </p:spTree>
    <p:extLst>
      <p:ext uri="{BB962C8B-B14F-4D97-AF65-F5344CB8AC3E}">
        <p14:creationId xmlns:p14="http://schemas.microsoft.com/office/powerpoint/2010/main" val="77184308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IV.BORCU SONA ERDİREN SEBEPLER</a:t>
            </a:r>
            <a:br>
              <a:rPr lang="tr-TR" sz="2400" dirty="0">
                <a:solidFill>
                  <a:srgbClr val="C00000"/>
                </a:solidFill>
              </a:rPr>
            </a:b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2677656"/>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IV. BORCU SONA ERDİREN SEBEPLER</a:t>
            </a:r>
          </a:p>
          <a:p>
            <a:pPr marL="457200" indent="-457200">
              <a:buAutoNum type="alphaUcPeriod" startAt="4"/>
            </a:pPr>
            <a:r>
              <a:rPr lang="tr-TR" sz="2400" dirty="0">
                <a:solidFill>
                  <a:schemeClr val="accent5"/>
                </a:solidFill>
              </a:rPr>
              <a:t>BİRLEŞME</a:t>
            </a:r>
          </a:p>
          <a:p>
            <a:r>
              <a:rPr lang="tr-TR" sz="2400" dirty="0"/>
              <a:t>Alacaklı ve borçlu sıfatlarının aynı kişide birleşmesiyle borç sona erer. Ancak, üçüncü kişilerin alacak üzerinde önceden mevcut olan hakları birleşmeden etkilenmez. Birleşme geçmişe etkili olarak ortadan kalkarsa, borç varlığını sürdürür. Taşınmaz </a:t>
            </a:r>
            <a:r>
              <a:rPr lang="tr-TR" sz="2400" dirty="0" err="1"/>
              <a:t>rehni</a:t>
            </a:r>
            <a:r>
              <a:rPr lang="tr-TR" sz="2400" dirty="0"/>
              <a:t> ve kıymetli evraka ilişkin özel hükümler saklıdır. </a:t>
            </a:r>
          </a:p>
        </p:txBody>
      </p:sp>
    </p:spTree>
    <p:extLst>
      <p:ext uri="{BB962C8B-B14F-4D97-AF65-F5344CB8AC3E}">
        <p14:creationId xmlns:p14="http://schemas.microsoft.com/office/powerpoint/2010/main" val="173017457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IV.BORCU SONA ERDİREN SEBEPLER</a:t>
            </a:r>
            <a:br>
              <a:rPr lang="tr-TR" sz="2400" dirty="0">
                <a:solidFill>
                  <a:srgbClr val="C00000"/>
                </a:solidFill>
              </a:rPr>
            </a:b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893647"/>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IV. BORCU SONA ERDİREN SEBEPLER</a:t>
            </a:r>
          </a:p>
          <a:p>
            <a:pPr marL="457200" indent="-457200">
              <a:buAutoNum type="alphaUcPeriod" startAt="5"/>
            </a:pPr>
            <a:r>
              <a:rPr lang="tr-TR" sz="2400" dirty="0">
                <a:solidFill>
                  <a:schemeClr val="accent5"/>
                </a:solidFill>
              </a:rPr>
              <a:t>İFA İMKANSIZLIĞI</a:t>
            </a:r>
          </a:p>
          <a:p>
            <a:pPr marL="457200" indent="-457200">
              <a:buAutoNum type="alphaLcPeriod"/>
            </a:pPr>
            <a:r>
              <a:rPr lang="tr-TR" sz="2400" dirty="0">
                <a:solidFill>
                  <a:schemeClr val="accent5"/>
                </a:solidFill>
              </a:rPr>
              <a:t>Genel Olarak</a:t>
            </a:r>
          </a:p>
          <a:p>
            <a:r>
              <a:rPr lang="tr-TR" sz="2400" dirty="0"/>
              <a:t>Borcun ifası borçlunun sorumlu tutulamayacağı sebeplerle imkânsızlaşırsa, borç sona erer. Karşılıklı borç yükleyen sözleşmelerde imkânsızlık sebebiyle borçtan kurtulan borçlu, karşı taraftan almış olduğu edimi sebepsiz zenginleşme hükümleri uyarınca geri vermekle yükümlü olup, henüz kendisine ifa edilmemiş olan edimi isteme hakkını kaybeder. Kanun veya sözleşmeyle borcun ifasından önce doğan hasarın alacaklıya yükletilmiş olduğu durumlar, bu hükmün dışındadır. Borçlu ifanın imkânsızlaştığını alacaklıya gecikmeksizin bildirmez ve zararın artmaması için gerekli önlemleri almazsa, bundan doğan zararları gidermekle yükümlüdür.</a:t>
            </a:r>
            <a:endParaRPr lang="tr-TR" sz="2400" dirty="0">
              <a:solidFill>
                <a:schemeClr val="accent5"/>
              </a:solidFill>
            </a:endParaRPr>
          </a:p>
        </p:txBody>
      </p:sp>
    </p:spTree>
    <p:extLst>
      <p:ext uri="{BB962C8B-B14F-4D97-AF65-F5344CB8AC3E}">
        <p14:creationId xmlns:p14="http://schemas.microsoft.com/office/powerpoint/2010/main" val="250658966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IV.BORCU SONA ERDİREN SEBEPLER</a:t>
            </a:r>
            <a:br>
              <a:rPr lang="tr-TR" sz="2400" dirty="0">
                <a:solidFill>
                  <a:srgbClr val="C00000"/>
                </a:solidFill>
              </a:rPr>
            </a:b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893647"/>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IV. BORCU SONA ERDİREN SEBEPLER</a:t>
            </a:r>
          </a:p>
          <a:p>
            <a:pPr marL="457200" indent="-457200">
              <a:buAutoNum type="alphaUcPeriod" startAt="5"/>
            </a:pPr>
            <a:r>
              <a:rPr lang="tr-TR" sz="2400" dirty="0">
                <a:solidFill>
                  <a:schemeClr val="accent5"/>
                </a:solidFill>
              </a:rPr>
              <a:t>İFA İMKANSIZLIĞI</a:t>
            </a:r>
          </a:p>
          <a:p>
            <a:pPr marL="457200" indent="-457200">
              <a:buAutoNum type="alphaLcPeriod" startAt="2"/>
            </a:pPr>
            <a:r>
              <a:rPr lang="tr-TR" sz="2400" dirty="0">
                <a:solidFill>
                  <a:schemeClr val="accent5"/>
                </a:solidFill>
              </a:rPr>
              <a:t>Kısmi İfa İmkansızlığı</a:t>
            </a:r>
          </a:p>
          <a:p>
            <a:r>
              <a:rPr lang="tr-TR" sz="2400" dirty="0"/>
              <a:t>Borcun ifası borçlunun sorumlu tutulamayacağı sebeplerle kısmen imkânsızlaşırsa borçlu, borcunun sadece imkânsızlaşan kısmından kurtulur. Ancak, bu kısmi ifa imkânsızlığı önceden öngörülseydi taraflarca böyle bir sözleşmenin yapılmayacağı açıkça anlaşılırsa, borcun tamamı sona erer. </a:t>
            </a:r>
          </a:p>
          <a:p>
            <a:r>
              <a:rPr lang="tr-TR" sz="2400" dirty="0"/>
              <a:t>Karşılıklı borç yükleyen sözleşmelerde, bir tarafın borcu kısmen imkânsızlaşır ve alacaklı kısmi ifaya razı olursa, karşı edim de o oranda ifa edilir. Alacaklının böyle bir ifaya razı olmaması veya karşı edimin bölünemeyen nitelikte olması durumunda, tam imkânsızlık hükümleri uygulanır.</a:t>
            </a:r>
            <a:endParaRPr lang="tr-TR" sz="2400" dirty="0">
              <a:solidFill>
                <a:schemeClr val="accent5"/>
              </a:solidFill>
            </a:endParaRPr>
          </a:p>
        </p:txBody>
      </p:sp>
    </p:spTree>
    <p:extLst>
      <p:ext uri="{BB962C8B-B14F-4D97-AF65-F5344CB8AC3E}">
        <p14:creationId xmlns:p14="http://schemas.microsoft.com/office/powerpoint/2010/main" val="86145836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IV.BORCU SONA ERDİREN SEBEPLER</a:t>
            </a:r>
            <a:br>
              <a:rPr lang="tr-TR" sz="2400" dirty="0">
                <a:solidFill>
                  <a:srgbClr val="C00000"/>
                </a:solidFill>
              </a:rPr>
            </a:b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970318"/>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IV. BORCU SONA ERDİREN SEBEPLER</a:t>
            </a:r>
          </a:p>
          <a:p>
            <a:pPr marL="457200" indent="-457200">
              <a:buAutoNum type="alphaUcPeriod" startAt="5"/>
            </a:pPr>
            <a:r>
              <a:rPr lang="tr-TR" sz="2400" dirty="0">
                <a:solidFill>
                  <a:schemeClr val="accent5"/>
                </a:solidFill>
              </a:rPr>
              <a:t>İFA İMKANSIZLIĞI</a:t>
            </a:r>
          </a:p>
          <a:p>
            <a:r>
              <a:rPr lang="tr-TR" sz="2400" dirty="0">
                <a:solidFill>
                  <a:schemeClr val="accent5"/>
                </a:solidFill>
              </a:rPr>
              <a:t>c.   Aşırı İfa Güçlüğü</a:t>
            </a:r>
            <a:endParaRPr lang="tr-TR" sz="2400" dirty="0"/>
          </a:p>
          <a:p>
            <a:pPr marL="342900" indent="-342900">
              <a:buFont typeface="Arial" panose="020B0604020202020204" pitchFamily="34" charset="0"/>
              <a:buChar char="•"/>
            </a:pPr>
            <a:r>
              <a:rPr lang="tr-TR" sz="2000" dirty="0"/>
              <a:t>Sözleşmenin yapıldığı sırada taraflarca öngörülmeyen ve öngörülmesi de beklenmeyen olağanüstü bir durum, borçludan kaynaklanmayan bir sebeple ortaya çıkar ve sözleşmenin yapıldığı sırada mevcut olguları, kendisinden ifanın istenmesini dürüstlük kurallarına aykırı düşecek derecede borçlu aleyhine değiştirir ve borçlu da borcunu henüz ifa etmemiş veya ifanın aşırı ölçüde güçleşmesinden doğan haklarını saklı tutarak ifa etmiş olursa borçlu, hâkimden sözleşmenin yeni koşullara uyarlanmasını isteme, bu mümkün olmadığı takdirde sözleşmeden dönme hakkına sahiptir. Sürekli edimli sözleşmelerde borçlu, kural olarak dönme hakkının yerine fesih hakkını kullanır.</a:t>
            </a:r>
            <a:endParaRPr lang="tr-TR" sz="2000" dirty="0">
              <a:solidFill>
                <a:schemeClr val="accent5"/>
              </a:solidFill>
            </a:endParaRPr>
          </a:p>
        </p:txBody>
      </p:sp>
    </p:spTree>
    <p:extLst>
      <p:ext uri="{BB962C8B-B14F-4D97-AF65-F5344CB8AC3E}">
        <p14:creationId xmlns:p14="http://schemas.microsoft.com/office/powerpoint/2010/main" val="295501414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IV.BORCU SONA ERDİREN SEBEPLER</a:t>
            </a:r>
            <a:br>
              <a:rPr lang="tr-TR" sz="2400" dirty="0">
                <a:solidFill>
                  <a:srgbClr val="C00000"/>
                </a:solidFill>
              </a:rPr>
            </a:b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046988"/>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IV. BORCU SONA ERDİREN SEBEPLER</a:t>
            </a:r>
          </a:p>
          <a:p>
            <a:pPr marL="457200" indent="-457200">
              <a:buAutoNum type="alphaUcPeriod" startAt="6"/>
            </a:pPr>
            <a:r>
              <a:rPr lang="tr-TR" sz="2400" dirty="0">
                <a:solidFill>
                  <a:schemeClr val="accent5"/>
                </a:solidFill>
              </a:rPr>
              <a:t>TAKAS</a:t>
            </a:r>
          </a:p>
          <a:p>
            <a:pPr marL="457200" indent="-457200">
              <a:buAutoNum type="alphaLcPeriod"/>
            </a:pPr>
            <a:r>
              <a:rPr lang="tr-TR" sz="2400" dirty="0">
                <a:solidFill>
                  <a:schemeClr val="accent5"/>
                </a:solidFill>
              </a:rPr>
              <a:t>Koşulları</a:t>
            </a:r>
          </a:p>
          <a:p>
            <a:pPr marL="342900" indent="-342900">
              <a:buFont typeface="Arial" panose="020B0604020202020204" pitchFamily="34" charset="0"/>
              <a:buChar char="•"/>
            </a:pPr>
            <a:r>
              <a:rPr lang="tr-TR" sz="2000" dirty="0"/>
              <a:t>İki kişi, karşılıklı olarak bir miktar para veya özdeş diğer edimleri birbirine borçlu oldukları takdirde, her iki borç muaccel ise her biri alacağını borcuyla takas edebilir. Alacaklardan biri çekişmeli olsa bile takas ileri sürülebilir. Zamanaşımına uğramış bir alacağın takası, ancak takas edilebileceği anda henüz zamanaşımına uğramamış olması koşuluyla ileri sürülebilir.</a:t>
            </a:r>
          </a:p>
          <a:p>
            <a:pPr marL="342900" indent="-342900">
              <a:buFont typeface="Arial" panose="020B0604020202020204" pitchFamily="34" charset="0"/>
              <a:buChar char="•"/>
            </a:pPr>
            <a:endParaRPr lang="tr-TR" sz="2000" dirty="0">
              <a:solidFill>
                <a:schemeClr val="accent5"/>
              </a:solidFill>
            </a:endParaRPr>
          </a:p>
        </p:txBody>
      </p:sp>
    </p:spTree>
    <p:extLst>
      <p:ext uri="{BB962C8B-B14F-4D97-AF65-F5344CB8AC3E}">
        <p14:creationId xmlns:p14="http://schemas.microsoft.com/office/powerpoint/2010/main" val="185361784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IV.BORCU SONA ERDİREN SEBEPLER</a:t>
            </a:r>
            <a:br>
              <a:rPr lang="tr-TR" sz="2400" dirty="0">
                <a:solidFill>
                  <a:srgbClr val="C00000"/>
                </a:solidFill>
              </a:rPr>
            </a:b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046988"/>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IV. BORCU SONA ERDİREN SEBEPLER</a:t>
            </a:r>
          </a:p>
          <a:p>
            <a:pPr marL="457200" indent="-457200">
              <a:buAutoNum type="alphaUcPeriod" startAt="6"/>
            </a:pPr>
            <a:r>
              <a:rPr lang="tr-TR" sz="2400" dirty="0">
                <a:solidFill>
                  <a:schemeClr val="accent5"/>
                </a:solidFill>
              </a:rPr>
              <a:t>TAKAS</a:t>
            </a:r>
          </a:p>
          <a:p>
            <a:r>
              <a:rPr lang="tr-TR" sz="2400" dirty="0">
                <a:solidFill>
                  <a:schemeClr val="accent5"/>
                </a:solidFill>
              </a:rPr>
              <a:t>b.  Özel Durumlar</a:t>
            </a:r>
          </a:p>
          <a:p>
            <a:pPr marL="342900" indent="-342900">
              <a:buFont typeface="Arial" panose="020B0604020202020204" pitchFamily="34" charset="0"/>
              <a:buChar char="•"/>
            </a:pPr>
            <a:r>
              <a:rPr lang="tr-TR" sz="2000" dirty="0"/>
              <a:t>Kefalet hâlinde asıl borçlunun takası ileri sürme hakkı bulundukça, kefili de alacaklıya ifada bulunmaktan kaçınabilir. </a:t>
            </a:r>
          </a:p>
          <a:p>
            <a:pPr marL="342900" indent="-342900">
              <a:buFont typeface="Arial" panose="020B0604020202020204" pitchFamily="34" charset="0"/>
              <a:buChar char="•"/>
            </a:pPr>
            <a:r>
              <a:rPr lang="tr-TR" sz="2000" dirty="0"/>
              <a:t>Üçüncü kişi yararına sözleşme hâlinde üçüncü kişi yararına borçlanan kişi, bu borcu ile sözleşmenin diğer tarafından olan alacağını takas edemez.</a:t>
            </a:r>
          </a:p>
          <a:p>
            <a:pPr marL="342900" indent="-342900">
              <a:buFont typeface="Arial" panose="020B0604020202020204" pitchFamily="34" charset="0"/>
              <a:buChar char="•"/>
            </a:pPr>
            <a:r>
              <a:rPr lang="tr-TR" sz="2000" dirty="0"/>
              <a:t>Borçlunun iflası hâlinde alacaklılar, muaccel olmasalar bile, alacaklarını, müflise olan borçları ile takas edebilirler.</a:t>
            </a:r>
            <a:endParaRPr lang="tr-TR" sz="2000" dirty="0">
              <a:solidFill>
                <a:schemeClr val="accent5"/>
              </a:solidFill>
            </a:endParaRPr>
          </a:p>
        </p:txBody>
      </p:sp>
    </p:spTree>
    <p:extLst>
      <p:ext uri="{BB962C8B-B14F-4D97-AF65-F5344CB8AC3E}">
        <p14:creationId xmlns:p14="http://schemas.microsoft.com/office/powerpoint/2010/main" val="87231630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IV.BORCU SONA ERDİREN SEBEPLER</a:t>
            </a:r>
            <a:br>
              <a:rPr lang="tr-TR" sz="2400" dirty="0">
                <a:solidFill>
                  <a:srgbClr val="C00000"/>
                </a:solidFill>
              </a:rPr>
            </a:b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2431435"/>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IV. BORCU SONA ERDİREN SEBEPLER</a:t>
            </a:r>
          </a:p>
          <a:p>
            <a:pPr marL="457200" indent="-457200">
              <a:buAutoNum type="alphaUcPeriod" startAt="6"/>
            </a:pPr>
            <a:r>
              <a:rPr lang="tr-TR" sz="2400" dirty="0">
                <a:solidFill>
                  <a:schemeClr val="accent5"/>
                </a:solidFill>
              </a:rPr>
              <a:t>TAKAS</a:t>
            </a:r>
          </a:p>
          <a:p>
            <a:r>
              <a:rPr lang="tr-TR" sz="2400" dirty="0">
                <a:solidFill>
                  <a:schemeClr val="accent5"/>
                </a:solidFill>
              </a:rPr>
              <a:t>c.  Hükümleri</a:t>
            </a:r>
          </a:p>
          <a:p>
            <a:pPr marL="342900" indent="-342900">
              <a:buFont typeface="Arial" panose="020B0604020202020204" pitchFamily="34" charset="0"/>
              <a:buChar char="•"/>
            </a:pPr>
            <a:r>
              <a:rPr lang="tr-TR" sz="2000" dirty="0"/>
              <a:t>Takas, ancak borçlunun takas iradesini alacaklıya bildirmesiyle gerçekleşir. Bu durumda her iki borç, takas edilebilecekleri anda daha az olan borç tutarınca sona erer. Cari hesapla ilgili ticarete ilişkin özel teamüller saklıdır.</a:t>
            </a:r>
          </a:p>
          <a:p>
            <a:pPr marL="342900" indent="-342900">
              <a:buFont typeface="Arial" panose="020B0604020202020204" pitchFamily="34" charset="0"/>
              <a:buChar char="•"/>
            </a:pPr>
            <a:r>
              <a:rPr lang="tr-TR" sz="2000" dirty="0"/>
              <a:t>Borçlu, takas hakkından önceden de feragat edebilir.</a:t>
            </a:r>
            <a:endParaRPr lang="tr-TR" sz="2000" dirty="0">
              <a:solidFill>
                <a:schemeClr val="accent5"/>
              </a:solidFill>
            </a:endParaRPr>
          </a:p>
        </p:txBody>
      </p:sp>
    </p:spTree>
    <p:extLst>
      <p:ext uri="{BB962C8B-B14F-4D97-AF65-F5344CB8AC3E}">
        <p14:creationId xmlns:p14="http://schemas.microsoft.com/office/powerpoint/2010/main" val="95477873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IV.BORCU SONA ERDİREN SEBEPLER</a:t>
            </a:r>
            <a:br>
              <a:rPr lang="tr-TR" sz="2400" dirty="0">
                <a:solidFill>
                  <a:srgbClr val="C00000"/>
                </a:solidFill>
              </a:rPr>
            </a:br>
            <a:br>
              <a:rPr lang="tr-TR" sz="2400" dirty="0">
                <a:solidFill>
                  <a:schemeClr val="accent5"/>
                </a:solidFill>
              </a:rPr>
            </a:br>
            <a:br>
              <a:rPr lang="tr-TR" sz="2400" dirty="0">
                <a:solidFill>
                  <a:schemeClr val="accent5">
                    <a:lumMod val="50000"/>
                  </a:schemeClr>
                </a:solidFill>
              </a:rPr>
            </a:br>
            <a:br>
              <a:rPr lang="tr-TR" sz="2400" dirty="0">
                <a:solidFill>
                  <a:schemeClr val="accent5">
                    <a:lumMod val="50000"/>
                  </a:schemeClr>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154984"/>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 </a:t>
            </a:r>
            <a:r>
              <a:rPr lang="tr-TR" sz="2400" b="1" dirty="0">
                <a:solidFill>
                  <a:schemeClr val="accent5"/>
                </a:solidFill>
                <a:latin typeface="Arial" panose="020B0604020202020204" pitchFamily="34" charset="0"/>
                <a:cs typeface="Arial" panose="020B0604020202020204" pitchFamily="34" charset="0"/>
              </a:rPr>
              <a:t>IV. BORCU SONA ERDİREN SEBEPLER</a:t>
            </a:r>
          </a:p>
          <a:p>
            <a:pPr marL="457200" indent="-457200">
              <a:buAutoNum type="alphaUcPeriod" startAt="6"/>
            </a:pPr>
            <a:r>
              <a:rPr lang="tr-TR" sz="2400" dirty="0">
                <a:solidFill>
                  <a:schemeClr val="accent5"/>
                </a:solidFill>
              </a:rPr>
              <a:t>TAKAS</a:t>
            </a:r>
          </a:p>
          <a:p>
            <a:r>
              <a:rPr lang="tr-TR" sz="2400" dirty="0">
                <a:solidFill>
                  <a:schemeClr val="accent5"/>
                </a:solidFill>
              </a:rPr>
              <a:t>d. Takas Edilebilir Alacaklar</a:t>
            </a:r>
          </a:p>
          <a:p>
            <a:r>
              <a:rPr lang="tr-TR" sz="2400" dirty="0"/>
              <a:t>Aşağıdaki alacaklar takas haklarının doğumundan sonra, ancak alacaklıların rızasıyla takas edilebilir: </a:t>
            </a:r>
          </a:p>
          <a:p>
            <a:r>
              <a:rPr lang="tr-TR" sz="2400" dirty="0"/>
              <a:t>1. Tevdi edilmiş eşyanın geri verilmesine veya bedeline ilişkin alacaklar. 2. Haksız olarak alınmış veya aldatma sonucunda alıkonulmuş eşyanın geri verilmesine veya bedeline ilişkin alacaklar.</a:t>
            </a:r>
          </a:p>
          <a:p>
            <a:r>
              <a:rPr lang="tr-TR" sz="2400" dirty="0"/>
              <a:t>3. Nafaka ve işçi ücreti gibi, borçlunun ve ailesinin bakımı için zorunlu olup, özel niteliği gereği, doğrudan alacaklıya verilmesi gereken alacaklar.</a:t>
            </a:r>
            <a:endParaRPr lang="tr-TR" sz="2400" dirty="0">
              <a:solidFill>
                <a:schemeClr val="accent5"/>
              </a:solidFill>
            </a:endParaRPr>
          </a:p>
        </p:txBody>
      </p:sp>
    </p:spTree>
    <p:extLst>
      <p:ext uri="{BB962C8B-B14F-4D97-AF65-F5344CB8AC3E}">
        <p14:creationId xmlns:p14="http://schemas.microsoft.com/office/powerpoint/2010/main" val="398425879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V.ZAMANAŞIMI</a:t>
            </a:r>
            <a:br>
              <a:rPr lang="tr-TR" sz="2400" dirty="0">
                <a:solidFill>
                  <a:srgbClr val="C00000"/>
                </a:solidFill>
              </a:rPr>
            </a:br>
            <a:br>
              <a:rPr lang="tr-TR" sz="2400" dirty="0">
                <a:solidFill>
                  <a:schemeClr val="accent5"/>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154984"/>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V.ZAMANAŞIMI </a:t>
            </a:r>
          </a:p>
          <a:p>
            <a:pPr lvl="1" indent="-457200" algn="just">
              <a:spcBef>
                <a:spcPct val="20000"/>
              </a:spcBef>
              <a:buClr>
                <a:schemeClr val="accent1"/>
              </a:buClr>
              <a:buAutoNum type="alphaUcPeriod"/>
            </a:pPr>
            <a:r>
              <a:rPr lang="tr-TR" sz="2400" dirty="0">
                <a:solidFill>
                  <a:schemeClr val="accent5"/>
                </a:solidFill>
              </a:rPr>
              <a:t>SÜRELER</a:t>
            </a:r>
          </a:p>
          <a:p>
            <a:pPr marL="0" lvl="1" algn="just">
              <a:spcBef>
                <a:spcPct val="20000"/>
              </a:spcBef>
              <a:buClr>
                <a:schemeClr val="accent1"/>
              </a:buClr>
            </a:pPr>
            <a:r>
              <a:rPr lang="tr-TR" sz="2400" dirty="0"/>
              <a:t>Bu ayırımda belirlenen zamanaşımı süreleri, sözleşmeyle değiştirilemez.</a:t>
            </a:r>
          </a:p>
          <a:p>
            <a:pPr marL="0" lvl="1" algn="just">
              <a:spcBef>
                <a:spcPct val="20000"/>
              </a:spcBef>
              <a:buClr>
                <a:schemeClr val="accent1"/>
              </a:buClr>
            </a:pPr>
            <a:r>
              <a:rPr lang="tr-TR" sz="2400" dirty="0"/>
              <a:t>Asıl alacak zamanaşımına uğrayınca, ona bağlı faiz ve diğer alacaklar da zamanaşımına uğramış olur.</a:t>
            </a:r>
            <a:endParaRPr lang="tr-TR" sz="2400" dirty="0">
              <a:solidFill>
                <a:schemeClr val="accent5"/>
              </a:solidFill>
            </a:endParaRPr>
          </a:p>
          <a:p>
            <a:pPr lvl="1" indent="-457200" algn="just">
              <a:spcBef>
                <a:spcPct val="20000"/>
              </a:spcBef>
              <a:buClr>
                <a:schemeClr val="accent1"/>
              </a:buClr>
              <a:buAutoNum type="arabicPeriod"/>
            </a:pPr>
            <a:r>
              <a:rPr lang="tr-TR" sz="2400" dirty="0">
                <a:solidFill>
                  <a:schemeClr val="accent5"/>
                </a:solidFill>
              </a:rPr>
              <a:t>ON YILLIK SÜRELER</a:t>
            </a:r>
          </a:p>
          <a:p>
            <a:pPr marL="0" lvl="1" algn="just">
              <a:spcBef>
                <a:spcPct val="20000"/>
              </a:spcBef>
              <a:buClr>
                <a:schemeClr val="accent1"/>
              </a:buClr>
            </a:pPr>
            <a:r>
              <a:rPr lang="tr-TR" sz="2400" dirty="0"/>
              <a:t>Kanunda aksine bir hüküm bulunmadıkça, her alacak on yıllık zamanaşımına tabidir.</a:t>
            </a:r>
            <a:endParaRPr lang="tr-TR" sz="2400" dirty="0">
              <a:solidFill>
                <a:schemeClr val="accent5"/>
              </a:solidFill>
            </a:endParaRPr>
          </a:p>
          <a:p>
            <a:endParaRPr lang="tr-TR" sz="2400" dirty="0">
              <a:solidFill>
                <a:schemeClr val="accent5"/>
              </a:solidFill>
            </a:endParaRPr>
          </a:p>
        </p:txBody>
      </p:sp>
    </p:spTree>
    <p:extLst>
      <p:ext uri="{BB962C8B-B14F-4D97-AF65-F5344CB8AC3E}">
        <p14:creationId xmlns:p14="http://schemas.microsoft.com/office/powerpoint/2010/main" val="749514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DB91C9-6793-437C-9A6C-AFBBE60BDF8F}"/>
              </a:ext>
            </a:extLst>
          </p:cNvPr>
          <p:cNvSpPr>
            <a:spLocks noGrp="1"/>
          </p:cNvSpPr>
          <p:nvPr>
            <p:ph type="title"/>
          </p:nvPr>
        </p:nvSpPr>
        <p:spPr/>
        <p:txBody>
          <a:bodyPr/>
          <a:lstStyle/>
          <a:p>
            <a:br>
              <a:rPr lang="tr-TR" dirty="0"/>
            </a:br>
            <a:r>
              <a:rPr lang="tr-TR" dirty="0"/>
              <a:t>	IV. BORÇLAR HUKUKUNA HAKİM OLAN İLKELER</a:t>
            </a:r>
          </a:p>
        </p:txBody>
      </p:sp>
      <p:sp>
        <p:nvSpPr>
          <p:cNvPr id="4" name="Alt Bilgi Yer Tutucusu 3">
            <a:extLst>
              <a:ext uri="{FF2B5EF4-FFF2-40B4-BE49-F238E27FC236}">
                <a16:creationId xmlns:a16="http://schemas.microsoft.com/office/drawing/2014/main" id="{39487AB7-4C39-4FB8-8ECA-6648AC6D372F}"/>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B7B86AC2-4C82-4F57-80AC-D02CAE9463D9}"/>
              </a:ext>
            </a:extLst>
          </p:cNvPr>
          <p:cNvSpPr/>
          <p:nvPr/>
        </p:nvSpPr>
        <p:spPr>
          <a:xfrm>
            <a:off x="170121" y="1378942"/>
            <a:ext cx="8591107" cy="4124206"/>
          </a:xfrm>
          <a:prstGeom prst="rect">
            <a:avLst/>
          </a:prstGeom>
        </p:spPr>
        <p:txBody>
          <a:bodyPr wrap="square">
            <a:spAutoFit/>
          </a:bodyPr>
          <a:lstStyle/>
          <a:p>
            <a:r>
              <a:rPr lang="tr-TR" sz="2400" b="1" dirty="0">
                <a:solidFill>
                  <a:schemeClr val="accent5"/>
                </a:solidFill>
              </a:rPr>
              <a:t>3. DÜRÜTLÜK İLKESİ</a:t>
            </a:r>
          </a:p>
          <a:p>
            <a:pPr marL="285750" indent="-285750">
              <a:buFont typeface="Arial" panose="020B0604020202020204" pitchFamily="34" charset="0"/>
              <a:buChar char="•"/>
            </a:pPr>
            <a:r>
              <a:rPr lang="tr-TR" sz="2000" dirty="0"/>
              <a:t>Dürüstlük ilkesi esasen Türk Borçlar Kanunu’nda düzenlenmemiştir. Ancak borçlar hukukunun bir diğer kaynağı olan Türk Medeni Kanunu’nun 2. maddesinde hüküm altına alınmıştır. Bu hükme göre “Herkes haklarını kullanırken ve borçlarını yerine getirirken dürüstlük kurallarına uymak zorundadır.” (TMK </a:t>
            </a:r>
            <a:r>
              <a:rPr lang="tr-TR" sz="2000" dirty="0" err="1"/>
              <a:t>md.</a:t>
            </a:r>
            <a:r>
              <a:rPr lang="tr-TR" sz="2000" dirty="0"/>
              <a:t> 2/I).</a:t>
            </a:r>
          </a:p>
          <a:p>
            <a:pPr marL="285750" indent="-285750">
              <a:buFont typeface="Arial" panose="020B0604020202020204" pitchFamily="34" charset="0"/>
              <a:buChar char="•"/>
            </a:pPr>
            <a:endParaRPr lang="tr-TR" sz="2000" dirty="0"/>
          </a:p>
          <a:p>
            <a:pPr marL="285750" indent="-285750">
              <a:buFont typeface="Arial" panose="020B0604020202020204" pitchFamily="34" charset="0"/>
              <a:buChar char="•"/>
            </a:pPr>
            <a:r>
              <a:rPr lang="tr-TR" sz="2000" dirty="0"/>
              <a:t>Dürüstlük ilkesi uyarınca borç ilişkisinin taraflarını oluşturan alacaklı ve borçlu, dürüstlük kuralına uygun davranmak zorundadır. Alacaklı alacağını isterken, borçlu da borcunu yerine getirirken “makul, orta zekada, doğru ve dürüst bir kişi” gibi hareket etmelidir. Borç ilişkisinin taraflar arasında güven duygusuna dayalı olduğu hiçbir zaman unutulmamalıdır.</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54699275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V.ZAMANAŞIMI</a:t>
            </a:r>
            <a:br>
              <a:rPr lang="tr-TR" sz="2400" dirty="0">
                <a:solidFill>
                  <a:srgbClr val="C00000"/>
                </a:solidFill>
              </a:rPr>
            </a:br>
            <a:br>
              <a:rPr lang="tr-TR" sz="2400" dirty="0">
                <a:solidFill>
                  <a:schemeClr val="accent5"/>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438138"/>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V.ZAMANAŞIMI </a:t>
            </a:r>
          </a:p>
          <a:p>
            <a:pPr lvl="1" indent="-457200" algn="just">
              <a:spcBef>
                <a:spcPct val="20000"/>
              </a:spcBef>
              <a:buClr>
                <a:schemeClr val="accent1"/>
              </a:buClr>
              <a:buAutoNum type="alphaUcPeriod"/>
            </a:pPr>
            <a:r>
              <a:rPr lang="tr-TR" sz="2400" dirty="0">
                <a:solidFill>
                  <a:schemeClr val="accent5"/>
                </a:solidFill>
              </a:rPr>
              <a:t>SÜRELER</a:t>
            </a:r>
          </a:p>
          <a:p>
            <a:pPr marL="0" lvl="1" algn="just">
              <a:spcBef>
                <a:spcPct val="20000"/>
              </a:spcBef>
              <a:buClr>
                <a:schemeClr val="accent1"/>
              </a:buClr>
            </a:pPr>
            <a:r>
              <a:rPr lang="tr-TR" sz="2400" dirty="0">
                <a:solidFill>
                  <a:schemeClr val="accent5"/>
                </a:solidFill>
              </a:rPr>
              <a:t>2. BEŞ YILLIK SÜRELER</a:t>
            </a:r>
          </a:p>
          <a:p>
            <a:pPr marL="0" lvl="1" algn="just">
              <a:spcBef>
                <a:spcPct val="20000"/>
              </a:spcBef>
              <a:buClr>
                <a:schemeClr val="accent1"/>
              </a:buClr>
            </a:pPr>
            <a:r>
              <a:rPr lang="tr-TR" dirty="0"/>
              <a:t>Aşağıdaki alacaklar için beş yıllık zamanaşımı uygulanır: </a:t>
            </a:r>
          </a:p>
          <a:p>
            <a:pPr marL="0" lvl="1" algn="just">
              <a:spcBef>
                <a:spcPct val="20000"/>
              </a:spcBef>
              <a:buClr>
                <a:schemeClr val="accent1"/>
              </a:buClr>
            </a:pPr>
            <a:r>
              <a:rPr lang="tr-TR" sz="1600" dirty="0"/>
              <a:t>1.Kira bedelleri, anapara faizleri ve ücret gibi diğer dönemsel edimler.</a:t>
            </a:r>
          </a:p>
          <a:p>
            <a:pPr marL="0" lvl="1" algn="just">
              <a:spcBef>
                <a:spcPct val="20000"/>
              </a:spcBef>
              <a:buClr>
                <a:schemeClr val="accent1"/>
              </a:buClr>
            </a:pPr>
            <a:r>
              <a:rPr lang="tr-TR" sz="1600" dirty="0"/>
              <a:t> 2. Otel, motel, pansiyon ve tatil köyü gibi yerlerdeki konaklama bedelleri ile lokanta ve benzeri yerlerdeki yeme içme bedelleri. </a:t>
            </a:r>
          </a:p>
          <a:p>
            <a:pPr marL="0" lvl="1" algn="just">
              <a:spcBef>
                <a:spcPct val="20000"/>
              </a:spcBef>
              <a:buClr>
                <a:schemeClr val="accent1"/>
              </a:buClr>
            </a:pPr>
            <a:r>
              <a:rPr lang="tr-TR" sz="1600" dirty="0"/>
              <a:t>3. Küçük sanat işlerinden ve küçük çapta perakende satışlardan doğan alacaklar. </a:t>
            </a:r>
          </a:p>
          <a:p>
            <a:pPr marL="0" lvl="1" algn="just">
              <a:spcBef>
                <a:spcPct val="20000"/>
              </a:spcBef>
              <a:buClr>
                <a:schemeClr val="accent1"/>
              </a:buClr>
            </a:pPr>
            <a:r>
              <a:rPr lang="tr-TR" sz="1600" dirty="0"/>
              <a:t>4. Bir ortaklıkta, ortaklık sözleşmesinden doğan ve ortakların birbirleri veya kendileri ile ortaklık arasındaki; bir ortaklığın müdürleri, temsilcileri, denetçileri ile ortaklık veya ortaklar arasındaki alacaklar. </a:t>
            </a:r>
          </a:p>
          <a:p>
            <a:pPr marL="0" lvl="1" algn="just">
              <a:spcBef>
                <a:spcPct val="20000"/>
              </a:spcBef>
              <a:buClr>
                <a:schemeClr val="accent1"/>
              </a:buClr>
            </a:pPr>
            <a:r>
              <a:rPr lang="tr-TR" sz="1600" dirty="0"/>
              <a:t>5. Vekâlet, komisyon ve </a:t>
            </a:r>
            <a:r>
              <a:rPr lang="tr-TR" sz="1600" dirty="0" err="1"/>
              <a:t>acentalık</a:t>
            </a:r>
            <a:r>
              <a:rPr lang="tr-TR" sz="1600" dirty="0"/>
              <a:t> sözleşmelerinden, ticari simsarlık ücreti alacağı dışında, simsarlık sözleşmesinden doğan alacaklar.</a:t>
            </a:r>
          </a:p>
          <a:p>
            <a:pPr marL="0" lvl="1" algn="just">
              <a:spcBef>
                <a:spcPct val="20000"/>
              </a:spcBef>
              <a:buClr>
                <a:schemeClr val="accent1"/>
              </a:buClr>
            </a:pPr>
            <a:r>
              <a:rPr lang="tr-TR" sz="1600" dirty="0"/>
              <a:t> 6. Yüklenicinin yükümlülüklerini ağır kusuruyla hiç ya da gereği gibi ifa etmemesi dışında, eser sözleşmesinden doğan alacaklar.</a:t>
            </a:r>
            <a:endParaRPr lang="tr-TR" sz="1600" dirty="0">
              <a:solidFill>
                <a:schemeClr val="accent5"/>
              </a:solidFill>
            </a:endParaRPr>
          </a:p>
        </p:txBody>
      </p:sp>
    </p:spTree>
    <p:extLst>
      <p:ext uri="{BB962C8B-B14F-4D97-AF65-F5344CB8AC3E}">
        <p14:creationId xmlns:p14="http://schemas.microsoft.com/office/powerpoint/2010/main" val="146405845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V.ZAMANAŞIMI</a:t>
            </a:r>
            <a:br>
              <a:rPr lang="tr-TR" sz="2400" dirty="0">
                <a:solidFill>
                  <a:srgbClr val="C00000"/>
                </a:solidFill>
              </a:rPr>
            </a:br>
            <a:br>
              <a:rPr lang="tr-TR" sz="2400" dirty="0">
                <a:solidFill>
                  <a:schemeClr val="accent5"/>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438138"/>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V.ZAMANAŞIMI </a:t>
            </a:r>
          </a:p>
          <a:p>
            <a:pPr lvl="1" indent="-457200" algn="just">
              <a:spcBef>
                <a:spcPct val="20000"/>
              </a:spcBef>
              <a:buClr>
                <a:schemeClr val="accent1"/>
              </a:buClr>
              <a:buAutoNum type="alphaUcPeriod"/>
            </a:pPr>
            <a:r>
              <a:rPr lang="tr-TR" sz="2400" b="1" dirty="0">
                <a:solidFill>
                  <a:schemeClr val="accent5"/>
                </a:solidFill>
              </a:rPr>
              <a:t>SÜRELER</a:t>
            </a:r>
          </a:p>
          <a:p>
            <a:pPr marL="0" lvl="1" algn="just">
              <a:spcBef>
                <a:spcPct val="20000"/>
              </a:spcBef>
              <a:buClr>
                <a:schemeClr val="accent1"/>
              </a:buClr>
            </a:pPr>
            <a:r>
              <a:rPr lang="tr-TR" sz="2400" dirty="0">
                <a:solidFill>
                  <a:schemeClr val="accent5"/>
                </a:solidFill>
              </a:rPr>
              <a:t>2. BEŞ YILLIK SÜRELER</a:t>
            </a:r>
          </a:p>
          <a:p>
            <a:pPr marL="0" lvl="1" algn="just">
              <a:spcBef>
                <a:spcPct val="20000"/>
              </a:spcBef>
              <a:buClr>
                <a:schemeClr val="accent1"/>
              </a:buClr>
            </a:pPr>
            <a:r>
              <a:rPr lang="tr-TR" dirty="0"/>
              <a:t>Aşağıdaki alacaklar için beş yıllık zamanaşımı uygulanır: </a:t>
            </a:r>
          </a:p>
          <a:p>
            <a:pPr marL="0" lvl="1" algn="just">
              <a:spcBef>
                <a:spcPct val="20000"/>
              </a:spcBef>
              <a:buClr>
                <a:schemeClr val="accent1"/>
              </a:buClr>
            </a:pPr>
            <a:r>
              <a:rPr lang="tr-TR" sz="1600" dirty="0"/>
              <a:t>1.Kira bedelleri, anapara faizleri ve ücret gibi diğer dönemsel edimler.</a:t>
            </a:r>
          </a:p>
          <a:p>
            <a:pPr marL="0" lvl="1" algn="just">
              <a:spcBef>
                <a:spcPct val="20000"/>
              </a:spcBef>
              <a:buClr>
                <a:schemeClr val="accent1"/>
              </a:buClr>
            </a:pPr>
            <a:r>
              <a:rPr lang="tr-TR" sz="1600" dirty="0"/>
              <a:t> 2. Otel, motel, pansiyon ve tatil köyü gibi yerlerdeki konaklama bedelleri ile lokanta ve benzeri yerlerdeki yeme içme bedelleri. </a:t>
            </a:r>
          </a:p>
          <a:p>
            <a:pPr marL="0" lvl="1" algn="just">
              <a:spcBef>
                <a:spcPct val="20000"/>
              </a:spcBef>
              <a:buClr>
                <a:schemeClr val="accent1"/>
              </a:buClr>
            </a:pPr>
            <a:r>
              <a:rPr lang="tr-TR" sz="1600" dirty="0"/>
              <a:t>3. Küçük sanat işlerinden ve küçük çapta perakende satışlardan doğan alacaklar. </a:t>
            </a:r>
          </a:p>
          <a:p>
            <a:pPr marL="0" lvl="1" algn="just">
              <a:spcBef>
                <a:spcPct val="20000"/>
              </a:spcBef>
              <a:buClr>
                <a:schemeClr val="accent1"/>
              </a:buClr>
            </a:pPr>
            <a:r>
              <a:rPr lang="tr-TR" sz="1600" dirty="0"/>
              <a:t>4. Bir ortaklıkta, ortaklık sözleşmesinden doğan ve ortakların birbirleri veya kendileri ile ortaklık arasındaki; bir ortaklığın müdürleri, temsilcileri, denetçileri ile ortaklık veya ortaklar arasındaki alacaklar. </a:t>
            </a:r>
          </a:p>
          <a:p>
            <a:pPr marL="0" lvl="1" algn="just">
              <a:spcBef>
                <a:spcPct val="20000"/>
              </a:spcBef>
              <a:buClr>
                <a:schemeClr val="accent1"/>
              </a:buClr>
            </a:pPr>
            <a:r>
              <a:rPr lang="tr-TR" sz="1600" dirty="0"/>
              <a:t>5. Vekâlet, komisyon ve </a:t>
            </a:r>
            <a:r>
              <a:rPr lang="tr-TR" sz="1600" dirty="0" err="1"/>
              <a:t>acentalık</a:t>
            </a:r>
            <a:r>
              <a:rPr lang="tr-TR" sz="1600" dirty="0"/>
              <a:t> sözleşmelerinden, ticari simsarlık ücreti alacağı dışında, simsarlık sözleşmesinden doğan alacaklar.</a:t>
            </a:r>
          </a:p>
          <a:p>
            <a:pPr marL="0" lvl="1" algn="just">
              <a:spcBef>
                <a:spcPct val="20000"/>
              </a:spcBef>
              <a:buClr>
                <a:schemeClr val="accent1"/>
              </a:buClr>
            </a:pPr>
            <a:r>
              <a:rPr lang="tr-TR" sz="1600" dirty="0"/>
              <a:t> 6. Yüklenicinin yükümlülüklerini ağır kusuruyla hiç ya da gereği gibi ifa etmemesi dışında, eser sözleşmesinden doğan alacaklar.</a:t>
            </a:r>
            <a:endParaRPr lang="tr-TR" sz="1600" dirty="0">
              <a:solidFill>
                <a:schemeClr val="accent5"/>
              </a:solidFill>
            </a:endParaRPr>
          </a:p>
        </p:txBody>
      </p:sp>
    </p:spTree>
    <p:extLst>
      <p:ext uri="{BB962C8B-B14F-4D97-AF65-F5344CB8AC3E}">
        <p14:creationId xmlns:p14="http://schemas.microsoft.com/office/powerpoint/2010/main" val="171000742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V.ZAMANAŞIMI</a:t>
            </a:r>
            <a:br>
              <a:rPr lang="tr-TR" sz="2400" dirty="0">
                <a:solidFill>
                  <a:srgbClr val="C00000"/>
                </a:solidFill>
              </a:rPr>
            </a:br>
            <a:br>
              <a:rPr lang="tr-TR" sz="2400" dirty="0">
                <a:solidFill>
                  <a:schemeClr val="accent5"/>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524315"/>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V.ZAMANAŞIMI </a:t>
            </a:r>
          </a:p>
          <a:p>
            <a:pPr marL="0" lvl="1" algn="just">
              <a:spcBef>
                <a:spcPct val="20000"/>
              </a:spcBef>
              <a:buClr>
                <a:schemeClr val="accent1"/>
              </a:buClr>
            </a:pPr>
            <a:r>
              <a:rPr lang="tr-TR" sz="2400" b="1" dirty="0">
                <a:solidFill>
                  <a:schemeClr val="accent5"/>
                </a:solidFill>
              </a:rPr>
              <a:t>B. ZAMANAŞIMI BAŞLANGICI</a:t>
            </a:r>
          </a:p>
          <a:p>
            <a:pPr marL="0" lvl="1" algn="just">
              <a:spcBef>
                <a:spcPct val="20000"/>
              </a:spcBef>
              <a:buClr>
                <a:schemeClr val="accent1"/>
              </a:buClr>
            </a:pPr>
            <a:r>
              <a:rPr lang="tr-TR" sz="2400" dirty="0"/>
              <a:t>1 . Genel olarak </a:t>
            </a:r>
          </a:p>
          <a:p>
            <a:pPr marL="0" lvl="1" algn="just">
              <a:spcBef>
                <a:spcPct val="20000"/>
              </a:spcBef>
              <a:buClr>
                <a:schemeClr val="accent1"/>
              </a:buClr>
            </a:pPr>
            <a:r>
              <a:rPr lang="tr-TR" sz="2400" dirty="0"/>
              <a:t>Zamanaşımı, alacağın muaccel olmasıyla işlemeye başlar. Alacağın muaccel olmasının bir bildirime bağlı olduğu hâllerde, zamanaşımı bu bildirimin yapılabileceği günden işlemeye başlar. </a:t>
            </a:r>
          </a:p>
          <a:p>
            <a:pPr marL="0" lvl="1" algn="just">
              <a:spcBef>
                <a:spcPct val="20000"/>
              </a:spcBef>
              <a:buClr>
                <a:schemeClr val="accent1"/>
              </a:buClr>
            </a:pPr>
            <a:r>
              <a:rPr lang="tr-TR" sz="2400" dirty="0"/>
              <a:t>2. Dönemsel edimlerde </a:t>
            </a:r>
          </a:p>
          <a:p>
            <a:pPr marL="0" lvl="1" algn="just">
              <a:spcBef>
                <a:spcPct val="20000"/>
              </a:spcBef>
              <a:buClr>
                <a:schemeClr val="accent1"/>
              </a:buClr>
            </a:pPr>
            <a:r>
              <a:rPr lang="tr-TR" sz="2400" dirty="0"/>
              <a:t>Ömür boyunca gelir ve benzeri dönemsel edimlerde, alacağın tamamı için zamanaşımı, ifa edilmemiş ilk dönemsel edimin muaccel olduğu günde işlemeye başlar. Alacağın tamamı zamanaşımına uğramışsa, ifa edilmemiş dönemsel edimler de zamanaşımına uğramış olur.</a:t>
            </a:r>
            <a:endParaRPr lang="tr-TR" sz="2400" b="1" dirty="0">
              <a:solidFill>
                <a:schemeClr val="accent5"/>
              </a:solidFill>
            </a:endParaRPr>
          </a:p>
        </p:txBody>
      </p:sp>
    </p:spTree>
    <p:extLst>
      <p:ext uri="{BB962C8B-B14F-4D97-AF65-F5344CB8AC3E}">
        <p14:creationId xmlns:p14="http://schemas.microsoft.com/office/powerpoint/2010/main" val="39143208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V.ZAMANAŞIMI</a:t>
            </a:r>
            <a:br>
              <a:rPr lang="tr-TR" sz="2400" dirty="0">
                <a:solidFill>
                  <a:srgbClr val="C00000"/>
                </a:solidFill>
              </a:rPr>
            </a:br>
            <a:br>
              <a:rPr lang="tr-TR" sz="2400" dirty="0">
                <a:solidFill>
                  <a:schemeClr val="accent5"/>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2825389"/>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V.ZAMANAŞIMI </a:t>
            </a:r>
          </a:p>
          <a:p>
            <a:pPr marL="0" lvl="1" algn="just">
              <a:spcBef>
                <a:spcPct val="20000"/>
              </a:spcBef>
              <a:buClr>
                <a:schemeClr val="accent1"/>
              </a:buClr>
            </a:pPr>
            <a:r>
              <a:rPr lang="tr-TR" sz="2400" b="1" dirty="0">
                <a:solidFill>
                  <a:schemeClr val="accent5"/>
                </a:solidFill>
              </a:rPr>
              <a:t>C. ZAMANAŞIMI SÜRESİNİN HESAPLANMASI</a:t>
            </a:r>
          </a:p>
          <a:p>
            <a:pPr marL="0" lvl="1" algn="just">
              <a:spcBef>
                <a:spcPct val="20000"/>
              </a:spcBef>
              <a:buClr>
                <a:schemeClr val="accent1"/>
              </a:buClr>
            </a:pPr>
            <a:r>
              <a:rPr lang="tr-TR" sz="2400" dirty="0"/>
              <a:t>Süreler hesaplanırken zamanaşımının başladığı gün sayılmaz ve zamanaşımı ancak sürenin son günü de hak kullanılmaksızın geçince gerçekleşmiş olur. Zamanaşımı sürelerinin hesaplanmasında da, borçların ifasındaki sürelerin hesaplanmasına ilişkin hükümler uygulanır.</a:t>
            </a:r>
            <a:endParaRPr lang="tr-TR" sz="2400" b="1" dirty="0">
              <a:solidFill>
                <a:schemeClr val="accent5"/>
              </a:solidFill>
            </a:endParaRPr>
          </a:p>
        </p:txBody>
      </p:sp>
    </p:spTree>
    <p:extLst>
      <p:ext uri="{BB962C8B-B14F-4D97-AF65-F5344CB8AC3E}">
        <p14:creationId xmlns:p14="http://schemas.microsoft.com/office/powerpoint/2010/main" val="392708654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V.ZAMANAŞIMI</a:t>
            </a:r>
            <a:br>
              <a:rPr lang="tr-TR" sz="2400" dirty="0">
                <a:solidFill>
                  <a:srgbClr val="C00000"/>
                </a:solidFill>
              </a:rPr>
            </a:br>
            <a:br>
              <a:rPr lang="tr-TR" sz="2400" dirty="0">
                <a:solidFill>
                  <a:schemeClr val="accent5"/>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967514"/>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V.ZAMANAŞIMI </a:t>
            </a:r>
          </a:p>
          <a:p>
            <a:pPr marL="0" lvl="1" algn="just">
              <a:spcBef>
                <a:spcPct val="20000"/>
              </a:spcBef>
              <a:buClr>
                <a:schemeClr val="accent1"/>
              </a:buClr>
            </a:pPr>
            <a:r>
              <a:rPr lang="tr-TR" sz="2400" b="1" dirty="0">
                <a:solidFill>
                  <a:schemeClr val="accent5"/>
                </a:solidFill>
              </a:rPr>
              <a:t>D. ZAMANAŞIMININ DURMASI</a:t>
            </a:r>
          </a:p>
          <a:p>
            <a:pPr marL="0" lvl="1" algn="just">
              <a:spcBef>
                <a:spcPct val="20000"/>
              </a:spcBef>
              <a:buClr>
                <a:schemeClr val="accent1"/>
              </a:buClr>
            </a:pPr>
            <a:r>
              <a:rPr lang="tr-TR" sz="2400" dirty="0"/>
              <a:t>Zamanaşımını durduran sebeplerin ortadan kalktığı günün bitiminde zamanaşımı işlemeye başlar veya durmadan önce başlamış olan işlemesini sürdürür. Aşağıdaki durumlarda zamanaşımı işlemeye başlamaz, başlamışsa durur: </a:t>
            </a:r>
          </a:p>
          <a:p>
            <a:pPr marL="0" lvl="1" algn="just">
              <a:spcBef>
                <a:spcPct val="20000"/>
              </a:spcBef>
              <a:buClr>
                <a:schemeClr val="accent1"/>
              </a:buClr>
            </a:pPr>
            <a:r>
              <a:rPr lang="tr-TR" sz="2400" dirty="0"/>
              <a:t>1. Velayet süresince, çocukların ana ve babalarından olan alacakları için. </a:t>
            </a:r>
          </a:p>
          <a:p>
            <a:pPr marL="0" lvl="1" algn="just">
              <a:spcBef>
                <a:spcPct val="20000"/>
              </a:spcBef>
              <a:buClr>
                <a:schemeClr val="accent1"/>
              </a:buClr>
            </a:pPr>
            <a:r>
              <a:rPr lang="tr-TR" sz="2400" dirty="0"/>
              <a:t>2. Vesayet süresince, vesayet altında bulunanların vasiden veya vesayet işlemleri sebebiyle Devletten olan alacakları için. </a:t>
            </a:r>
          </a:p>
          <a:p>
            <a:pPr marL="0" lvl="1" algn="just">
              <a:spcBef>
                <a:spcPct val="20000"/>
              </a:spcBef>
              <a:buClr>
                <a:schemeClr val="accent1"/>
              </a:buClr>
            </a:pPr>
            <a:r>
              <a:rPr lang="tr-TR" sz="2400" dirty="0"/>
              <a:t>3. Evlilik devam ettiği sürece, eşlerin diğerinden olan alacakları için.</a:t>
            </a:r>
          </a:p>
          <a:p>
            <a:pPr marL="0" lvl="1" algn="just">
              <a:spcBef>
                <a:spcPct val="20000"/>
              </a:spcBef>
              <a:buClr>
                <a:schemeClr val="accent1"/>
              </a:buClr>
            </a:pPr>
            <a:r>
              <a:rPr lang="tr-TR" sz="2400" dirty="0"/>
              <a:t> </a:t>
            </a:r>
            <a:endParaRPr lang="tr-TR" sz="2400" b="1" dirty="0">
              <a:solidFill>
                <a:schemeClr val="accent5"/>
              </a:solidFill>
            </a:endParaRPr>
          </a:p>
        </p:txBody>
      </p:sp>
    </p:spTree>
    <p:extLst>
      <p:ext uri="{BB962C8B-B14F-4D97-AF65-F5344CB8AC3E}">
        <p14:creationId xmlns:p14="http://schemas.microsoft.com/office/powerpoint/2010/main" val="108913075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V.ZAMANAŞIMI</a:t>
            </a:r>
            <a:br>
              <a:rPr lang="tr-TR" sz="2400" dirty="0">
                <a:solidFill>
                  <a:srgbClr val="C00000"/>
                </a:solidFill>
              </a:rPr>
            </a:br>
            <a:br>
              <a:rPr lang="tr-TR" sz="2400" dirty="0">
                <a:solidFill>
                  <a:schemeClr val="accent5"/>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4228850"/>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V.ZAMANAŞIMI </a:t>
            </a:r>
          </a:p>
          <a:p>
            <a:pPr marL="0" lvl="1" algn="just">
              <a:spcBef>
                <a:spcPct val="20000"/>
              </a:spcBef>
              <a:buClr>
                <a:schemeClr val="accent1"/>
              </a:buClr>
            </a:pPr>
            <a:r>
              <a:rPr lang="tr-TR" sz="2400" b="1" dirty="0">
                <a:solidFill>
                  <a:schemeClr val="accent5"/>
                </a:solidFill>
              </a:rPr>
              <a:t>D. ZAMANAŞIMININ DURMASI</a:t>
            </a:r>
          </a:p>
          <a:p>
            <a:pPr marL="0" lvl="1" algn="just">
              <a:spcBef>
                <a:spcPct val="20000"/>
              </a:spcBef>
              <a:buClr>
                <a:schemeClr val="accent1"/>
              </a:buClr>
            </a:pPr>
            <a:r>
              <a:rPr lang="tr-TR" sz="2400" dirty="0"/>
              <a:t>4. Hizmet ilişkisi süresince, ev hizmetlilerinin onları çalıştıranlardan olan alacakları için.</a:t>
            </a:r>
          </a:p>
          <a:p>
            <a:pPr marL="0" lvl="1" algn="just">
              <a:spcBef>
                <a:spcPct val="20000"/>
              </a:spcBef>
              <a:buClr>
                <a:schemeClr val="accent1"/>
              </a:buClr>
            </a:pPr>
            <a:r>
              <a:rPr lang="tr-TR" sz="2400" dirty="0"/>
              <a:t>5. Borçlu, alacak üzerinde intifa hakkına sahip olduğu sürece</a:t>
            </a:r>
            <a:r>
              <a:rPr lang="tr-TR" sz="2800" dirty="0"/>
              <a:t>.</a:t>
            </a:r>
            <a:endParaRPr lang="tr-TR" sz="2800" b="1" dirty="0">
              <a:solidFill>
                <a:schemeClr val="accent5"/>
              </a:solidFill>
            </a:endParaRPr>
          </a:p>
          <a:p>
            <a:pPr marL="0" lvl="1" algn="just">
              <a:spcBef>
                <a:spcPct val="20000"/>
              </a:spcBef>
              <a:buClr>
                <a:schemeClr val="accent1"/>
              </a:buClr>
            </a:pPr>
            <a:r>
              <a:rPr lang="tr-TR" sz="2400" dirty="0"/>
              <a:t>6. Alacağı, Türk mahkemelerinde ileri sürme imkânının bulunmadığı sürece. </a:t>
            </a:r>
          </a:p>
          <a:p>
            <a:pPr marL="0" lvl="1" algn="just">
              <a:spcBef>
                <a:spcPct val="20000"/>
              </a:spcBef>
              <a:buClr>
                <a:schemeClr val="accent1"/>
              </a:buClr>
            </a:pPr>
            <a:r>
              <a:rPr lang="tr-TR" sz="2400" dirty="0"/>
              <a:t>7. Alacaklı ve borçlu sıfatının aynı kişide birleşmesinde, birleşmenin ileride geçmişe etkili olarak ortadan kalkması durumunda, bu durumun ortaya çıkmasına kadar geçecek sürece. </a:t>
            </a:r>
            <a:endParaRPr lang="tr-TR" sz="2400" b="1" dirty="0">
              <a:solidFill>
                <a:schemeClr val="accent5"/>
              </a:solidFill>
            </a:endParaRPr>
          </a:p>
        </p:txBody>
      </p:sp>
    </p:spTree>
    <p:extLst>
      <p:ext uri="{BB962C8B-B14F-4D97-AF65-F5344CB8AC3E}">
        <p14:creationId xmlns:p14="http://schemas.microsoft.com/office/powerpoint/2010/main" val="207593217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V.ZAMANAŞIMI</a:t>
            </a:r>
            <a:br>
              <a:rPr lang="tr-TR" sz="2400" dirty="0">
                <a:solidFill>
                  <a:srgbClr val="C00000"/>
                </a:solidFill>
              </a:rPr>
            </a:br>
            <a:br>
              <a:rPr lang="tr-TR" sz="2400" dirty="0">
                <a:solidFill>
                  <a:schemeClr val="accent5"/>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785652"/>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V.ZAMANAŞIMI </a:t>
            </a:r>
          </a:p>
          <a:p>
            <a:pPr marL="0" lvl="1" algn="just">
              <a:spcBef>
                <a:spcPct val="20000"/>
              </a:spcBef>
              <a:buClr>
                <a:schemeClr val="accent1"/>
              </a:buClr>
            </a:pPr>
            <a:r>
              <a:rPr lang="tr-TR" sz="2400" b="1" dirty="0">
                <a:solidFill>
                  <a:schemeClr val="accent5"/>
                </a:solidFill>
              </a:rPr>
              <a:t>E. ZAMANAŞIMININ KESİLMESİ</a:t>
            </a:r>
          </a:p>
          <a:p>
            <a:pPr marL="0" lvl="1" algn="just">
              <a:spcBef>
                <a:spcPct val="20000"/>
              </a:spcBef>
              <a:buClr>
                <a:schemeClr val="accent1"/>
              </a:buClr>
            </a:pPr>
            <a:r>
              <a:rPr lang="tr-TR" sz="2400" b="1" dirty="0">
                <a:solidFill>
                  <a:schemeClr val="accent1"/>
                </a:solidFill>
              </a:rPr>
              <a:t>a. Sebepleri </a:t>
            </a:r>
          </a:p>
          <a:p>
            <a:pPr marL="0" lvl="1" algn="just">
              <a:spcBef>
                <a:spcPct val="20000"/>
              </a:spcBef>
              <a:buClr>
                <a:schemeClr val="accent1"/>
              </a:buClr>
            </a:pPr>
            <a:r>
              <a:rPr lang="tr-TR" sz="2400" dirty="0"/>
              <a:t>Aşağıdaki durumlarda zamanaşımı kesilir: </a:t>
            </a:r>
          </a:p>
          <a:p>
            <a:pPr marL="0" lvl="1" algn="just">
              <a:spcBef>
                <a:spcPct val="20000"/>
              </a:spcBef>
              <a:buClr>
                <a:schemeClr val="accent1"/>
              </a:buClr>
            </a:pPr>
            <a:r>
              <a:rPr lang="tr-TR" sz="2400" dirty="0"/>
              <a:t>1.  Borçlu borcu ikrar etmişse, özellikle faiz ödemiş veya kısmen ifada bulunmuşsa ya da rehin vermiş veya kefil göstermişse. </a:t>
            </a:r>
          </a:p>
          <a:p>
            <a:pPr marL="0" lvl="1" algn="just">
              <a:spcBef>
                <a:spcPct val="20000"/>
              </a:spcBef>
              <a:buClr>
                <a:schemeClr val="accent1"/>
              </a:buClr>
            </a:pPr>
            <a:r>
              <a:rPr lang="tr-TR" sz="2400" dirty="0"/>
              <a:t>2. Alacaklı, dava veya def’i yoluyla mahkemeye veya hakeme başvurmuşsa, icra takibinde bulunmuşsa ya da iflas masasına başvurmuşsa. </a:t>
            </a:r>
            <a:endParaRPr lang="tr-TR" sz="2400" b="1" dirty="0">
              <a:solidFill>
                <a:schemeClr val="accent5"/>
              </a:solidFill>
            </a:endParaRPr>
          </a:p>
        </p:txBody>
      </p:sp>
    </p:spTree>
    <p:extLst>
      <p:ext uri="{BB962C8B-B14F-4D97-AF65-F5344CB8AC3E}">
        <p14:creationId xmlns:p14="http://schemas.microsoft.com/office/powerpoint/2010/main" val="19797309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V.ZAMANAŞIMI</a:t>
            </a:r>
            <a:br>
              <a:rPr lang="tr-TR" sz="2400" dirty="0">
                <a:solidFill>
                  <a:srgbClr val="C00000"/>
                </a:solidFill>
              </a:rPr>
            </a:br>
            <a:br>
              <a:rPr lang="tr-TR" sz="2400" dirty="0">
                <a:solidFill>
                  <a:schemeClr val="accent5"/>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2899255"/>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V.ZAMANAŞIMI </a:t>
            </a:r>
          </a:p>
          <a:p>
            <a:pPr marL="0" lvl="1" algn="just">
              <a:spcBef>
                <a:spcPct val="20000"/>
              </a:spcBef>
              <a:buClr>
                <a:schemeClr val="accent1"/>
              </a:buClr>
            </a:pPr>
            <a:r>
              <a:rPr lang="tr-TR" sz="2400" b="1" dirty="0">
                <a:solidFill>
                  <a:schemeClr val="accent5"/>
                </a:solidFill>
              </a:rPr>
              <a:t>E. ZAMANAŞIMININ KESİLMESİ</a:t>
            </a:r>
          </a:p>
          <a:p>
            <a:pPr marL="0" lvl="1" algn="just">
              <a:spcBef>
                <a:spcPct val="20000"/>
              </a:spcBef>
              <a:buClr>
                <a:schemeClr val="accent1"/>
              </a:buClr>
            </a:pPr>
            <a:r>
              <a:rPr lang="tr-TR" sz="2400" b="1" dirty="0">
                <a:solidFill>
                  <a:schemeClr val="accent1"/>
                </a:solidFill>
              </a:rPr>
              <a:t>b. Birlikte borçlulara etkisi </a:t>
            </a:r>
          </a:p>
          <a:p>
            <a:pPr marL="0" lvl="1" algn="just">
              <a:spcBef>
                <a:spcPct val="20000"/>
              </a:spcBef>
              <a:buClr>
                <a:schemeClr val="accent1"/>
              </a:buClr>
            </a:pPr>
            <a:r>
              <a:rPr lang="tr-TR" sz="2400" dirty="0"/>
              <a:t>Zamanaşımı müteselsil borçlulardan veya bölünemeyen borcun borçlularından birine karşı kesilince, diğerlerine karşı da kesilmiş olur. Zamanaşımı asıl borçluya karşı kesilince, kefile karşı da kesilmiş olur. Zamanaşımı kefile karşı kesilince, asıl borçluya karşı kesilmiş olmaz.</a:t>
            </a:r>
            <a:endParaRPr lang="tr-TR" sz="2400" b="1" dirty="0">
              <a:solidFill>
                <a:schemeClr val="accent5"/>
              </a:solidFill>
            </a:endParaRPr>
          </a:p>
        </p:txBody>
      </p:sp>
    </p:spTree>
    <p:extLst>
      <p:ext uri="{BB962C8B-B14F-4D97-AF65-F5344CB8AC3E}">
        <p14:creationId xmlns:p14="http://schemas.microsoft.com/office/powerpoint/2010/main" val="40344273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V.ZAMANAŞIMI</a:t>
            </a:r>
            <a:br>
              <a:rPr lang="tr-TR" sz="2400" dirty="0">
                <a:solidFill>
                  <a:srgbClr val="C00000"/>
                </a:solidFill>
              </a:rPr>
            </a:br>
            <a:br>
              <a:rPr lang="tr-TR" sz="2400" dirty="0">
                <a:solidFill>
                  <a:schemeClr val="accent5"/>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3988784"/>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V.ZAMANAŞIMI </a:t>
            </a:r>
          </a:p>
          <a:p>
            <a:pPr marL="0" lvl="1" algn="just">
              <a:spcBef>
                <a:spcPct val="20000"/>
              </a:spcBef>
              <a:buClr>
                <a:schemeClr val="accent1"/>
              </a:buClr>
            </a:pPr>
            <a:r>
              <a:rPr lang="tr-TR" sz="2400" b="1" dirty="0">
                <a:solidFill>
                  <a:schemeClr val="accent5"/>
                </a:solidFill>
              </a:rPr>
              <a:t>E. ZAMANAŞIMININ </a:t>
            </a:r>
            <a:r>
              <a:rPr lang="tr-TR" sz="2400" b="1" dirty="0">
                <a:solidFill>
                  <a:schemeClr val="accent1"/>
                </a:solidFill>
              </a:rPr>
              <a:t>KESİLMESİ</a:t>
            </a:r>
          </a:p>
          <a:p>
            <a:pPr marL="0" lvl="1" algn="just">
              <a:spcBef>
                <a:spcPct val="20000"/>
              </a:spcBef>
              <a:buClr>
                <a:schemeClr val="accent1"/>
              </a:buClr>
            </a:pPr>
            <a:r>
              <a:rPr lang="tr-TR" sz="2000" b="1" dirty="0">
                <a:solidFill>
                  <a:schemeClr val="accent1"/>
                </a:solidFill>
              </a:rPr>
              <a:t>c. Yeni sürenin başlaması </a:t>
            </a:r>
          </a:p>
          <a:p>
            <a:pPr marL="0" lvl="1" algn="just">
              <a:spcBef>
                <a:spcPct val="20000"/>
              </a:spcBef>
              <a:buClr>
                <a:schemeClr val="accent1"/>
              </a:buClr>
            </a:pPr>
            <a:r>
              <a:rPr lang="tr-TR" dirty="0"/>
              <a:t>1. Borcun ikrar edilmesi veya karara bağlanması hâlinde</a:t>
            </a:r>
          </a:p>
          <a:p>
            <a:pPr marL="0" lvl="1" algn="just">
              <a:spcBef>
                <a:spcPct val="20000"/>
              </a:spcBef>
              <a:buClr>
                <a:schemeClr val="accent1"/>
              </a:buClr>
            </a:pPr>
            <a:r>
              <a:rPr lang="tr-TR" dirty="0"/>
              <a:t>Zamanaşımının kesilmesiyle, yeni bir süre işlemeye başlar. Borç bir senetle ikrar edilmiş veya bir mahkeme ya da hakem kararına bağlanmış ise, yeni süre her zaman on yıldır. </a:t>
            </a:r>
          </a:p>
          <a:p>
            <a:pPr marL="0" lvl="1" algn="just">
              <a:spcBef>
                <a:spcPct val="20000"/>
              </a:spcBef>
              <a:buClr>
                <a:schemeClr val="accent1"/>
              </a:buClr>
            </a:pPr>
            <a:r>
              <a:rPr lang="tr-TR" dirty="0"/>
              <a:t>2. Alacaklının fiili hâlinde </a:t>
            </a:r>
          </a:p>
          <a:p>
            <a:pPr marL="0" lvl="1" algn="just">
              <a:spcBef>
                <a:spcPct val="20000"/>
              </a:spcBef>
              <a:buClr>
                <a:schemeClr val="accent1"/>
              </a:buClr>
            </a:pPr>
            <a:r>
              <a:rPr lang="tr-TR" dirty="0"/>
              <a:t>Bir dava veya def’i yoluyla kesilmiş olan zamanaşımı, dava süresince tarafların yargılamaya ilişkin her işleminden veya hâkimin her kararından sonra yeniden işlemeye başlar. Zamanaşımı, icra takibiyle kesilmişse, alacağın takibine ilişkin her işlemden sonra yeniden işlemeye başlar. Zamanaşımı, iflas masasına başvurma sebebiyle kesilmişse, iflasa ilişkin hükümlere göre alacağın yeniden istenmesi imkânının doğumundan itibaren yeniden işlemeye başlar.</a:t>
            </a:r>
            <a:endParaRPr lang="tr-TR" b="1" dirty="0">
              <a:solidFill>
                <a:schemeClr val="accent5"/>
              </a:solidFill>
            </a:endParaRPr>
          </a:p>
        </p:txBody>
      </p:sp>
    </p:spTree>
    <p:extLst>
      <p:ext uri="{BB962C8B-B14F-4D97-AF65-F5344CB8AC3E}">
        <p14:creationId xmlns:p14="http://schemas.microsoft.com/office/powerpoint/2010/main" val="83816202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V.ZAMANAŞIMI</a:t>
            </a:r>
            <a:br>
              <a:rPr lang="tr-TR" sz="2400" dirty="0">
                <a:solidFill>
                  <a:srgbClr val="C00000"/>
                </a:solidFill>
              </a:rPr>
            </a:br>
            <a:br>
              <a:rPr lang="tr-TR" sz="2400" dirty="0">
                <a:solidFill>
                  <a:schemeClr val="accent5"/>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2825389"/>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V.ZAMANAŞIMI </a:t>
            </a:r>
          </a:p>
          <a:p>
            <a:pPr marL="0" lvl="1" algn="just">
              <a:spcBef>
                <a:spcPct val="20000"/>
              </a:spcBef>
              <a:buClr>
                <a:schemeClr val="accent1"/>
              </a:buClr>
            </a:pPr>
            <a:r>
              <a:rPr lang="tr-TR" sz="2400" b="1" dirty="0">
                <a:solidFill>
                  <a:schemeClr val="accent5"/>
                </a:solidFill>
              </a:rPr>
              <a:t>F. DAVANIN REDDİ HALİNDE EK SÜRE</a:t>
            </a:r>
          </a:p>
          <a:p>
            <a:pPr marL="342900" lvl="1" indent="-342900">
              <a:spcBef>
                <a:spcPct val="20000"/>
              </a:spcBef>
              <a:buClr>
                <a:schemeClr val="accent1"/>
              </a:buClr>
              <a:buFont typeface="Arial" panose="020B0604020202020204" pitchFamily="34" charset="0"/>
              <a:buChar char="•"/>
            </a:pPr>
            <a:r>
              <a:rPr lang="tr-TR" sz="2400" dirty="0"/>
              <a:t>Dava veya def’i; mahkemenin yetkili veya görevli olmaması ya da düzeltilebilecek bir yanlışlık yapılması yahut vaktinden önce açılmış olması nedeniyle reddedilmiş olup da o arada zamanaşımı veya hak düşürücü süre dolmuşsa, alacaklı altmış günlük ek süre içinde haklarını kullanabilir</a:t>
            </a:r>
            <a:endParaRPr lang="tr-TR" sz="2400" dirty="0">
              <a:solidFill>
                <a:schemeClr val="accent1"/>
              </a:solidFill>
            </a:endParaRPr>
          </a:p>
        </p:txBody>
      </p:sp>
    </p:spTree>
    <p:extLst>
      <p:ext uri="{BB962C8B-B14F-4D97-AF65-F5344CB8AC3E}">
        <p14:creationId xmlns:p14="http://schemas.microsoft.com/office/powerpoint/2010/main" val="3492644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DB91C9-6793-437C-9A6C-AFBBE60BDF8F}"/>
              </a:ext>
            </a:extLst>
          </p:cNvPr>
          <p:cNvSpPr>
            <a:spLocks noGrp="1"/>
          </p:cNvSpPr>
          <p:nvPr>
            <p:ph type="title"/>
          </p:nvPr>
        </p:nvSpPr>
        <p:spPr/>
        <p:txBody>
          <a:bodyPr/>
          <a:lstStyle/>
          <a:p>
            <a:br>
              <a:rPr lang="tr-TR" dirty="0"/>
            </a:br>
            <a:r>
              <a:rPr lang="tr-TR" dirty="0"/>
              <a:t>	IV. BORÇLAR HUKUKUNA HAKİM OLAN İLKELER</a:t>
            </a:r>
          </a:p>
        </p:txBody>
      </p:sp>
      <p:sp>
        <p:nvSpPr>
          <p:cNvPr id="4" name="Alt Bilgi Yer Tutucusu 3">
            <a:extLst>
              <a:ext uri="{FF2B5EF4-FFF2-40B4-BE49-F238E27FC236}">
                <a16:creationId xmlns:a16="http://schemas.microsoft.com/office/drawing/2014/main" id="{39487AB7-4C39-4FB8-8ECA-6648AC6D372F}"/>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B7B86AC2-4C82-4F57-80AC-D02CAE9463D9}"/>
              </a:ext>
            </a:extLst>
          </p:cNvPr>
          <p:cNvSpPr/>
          <p:nvPr/>
        </p:nvSpPr>
        <p:spPr>
          <a:xfrm>
            <a:off x="170121" y="1378942"/>
            <a:ext cx="8591107" cy="3416320"/>
          </a:xfrm>
          <a:prstGeom prst="rect">
            <a:avLst/>
          </a:prstGeom>
        </p:spPr>
        <p:txBody>
          <a:bodyPr wrap="square">
            <a:spAutoFit/>
          </a:bodyPr>
          <a:lstStyle/>
          <a:p>
            <a:r>
              <a:rPr lang="tr-TR" sz="2400" b="1" dirty="0">
                <a:solidFill>
                  <a:schemeClr val="accent5"/>
                </a:solidFill>
              </a:rPr>
              <a:t>4. KUSURLU SORUMLULUK İLKESİ</a:t>
            </a:r>
          </a:p>
          <a:p>
            <a:endParaRPr lang="tr-TR" sz="2400" b="1" dirty="0">
              <a:solidFill>
                <a:schemeClr val="accent5"/>
              </a:solidFill>
            </a:endParaRPr>
          </a:p>
          <a:p>
            <a:pPr marL="285750" indent="-285750">
              <a:buFont typeface="Arial" panose="020B0604020202020204" pitchFamily="34" charset="0"/>
              <a:buChar char="•"/>
            </a:pPr>
            <a:r>
              <a:rPr lang="tr-TR" sz="2400" dirty="0"/>
              <a:t>Borç ilişkisinin önemli kaynağını oluşturan sorumluluk halleri ve özellikle haksız fiil ile sözleşme sorumluluğu, TMK </a:t>
            </a:r>
            <a:r>
              <a:rPr lang="tr-TR" sz="2400" dirty="0" err="1"/>
              <a:t>md.</a:t>
            </a:r>
            <a:r>
              <a:rPr lang="tr-TR" sz="2400" dirty="0"/>
              <a:t> 49 ve 112’ye göre, fail veya borçlunun kusurlu olmasını öngörmektedir. Bu nedenle Türk borçlar hukukunun bir parçasını oluşturan sorumluluk hukukunda hakim ile “kusur </a:t>
            </a:r>
            <a:r>
              <a:rPr lang="tr-TR" sz="2400" dirty="0" err="1"/>
              <a:t>ilkesi”dir</a:t>
            </a:r>
            <a:r>
              <a:rPr lang="tr-TR" sz="2400" dirty="0"/>
              <a:t>.  Buna karşılık kusursuz sorumlulukta ise sorumlu kişinin ayrıca kusurlu olması şart değildir. </a:t>
            </a:r>
          </a:p>
        </p:txBody>
      </p:sp>
    </p:spTree>
    <p:extLst>
      <p:ext uri="{BB962C8B-B14F-4D97-AF65-F5344CB8AC3E}">
        <p14:creationId xmlns:p14="http://schemas.microsoft.com/office/powerpoint/2010/main" val="206117465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V.ZAMANAŞIMI</a:t>
            </a:r>
            <a:br>
              <a:rPr lang="tr-TR" sz="2400" dirty="0">
                <a:solidFill>
                  <a:srgbClr val="C00000"/>
                </a:solidFill>
              </a:rPr>
            </a:br>
            <a:br>
              <a:rPr lang="tr-TR" sz="2400" dirty="0">
                <a:solidFill>
                  <a:schemeClr val="accent5"/>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2086725"/>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V.ZAMANAŞIMI </a:t>
            </a:r>
          </a:p>
          <a:p>
            <a:pPr marL="0" lvl="1" algn="just">
              <a:spcBef>
                <a:spcPct val="20000"/>
              </a:spcBef>
              <a:buClr>
                <a:schemeClr val="accent1"/>
              </a:buClr>
            </a:pPr>
            <a:r>
              <a:rPr lang="tr-TR" sz="2400" b="1" dirty="0">
                <a:solidFill>
                  <a:schemeClr val="accent5"/>
                </a:solidFill>
              </a:rPr>
              <a:t>G. </a:t>
            </a:r>
            <a:r>
              <a:rPr lang="tr-TR" sz="2400" b="1" dirty="0">
                <a:solidFill>
                  <a:schemeClr val="accent1"/>
                </a:solidFill>
              </a:rPr>
              <a:t>TAŞINIR REHNİ İLE GÜVENCEYE BAĞLANMIŞ ALACAKTA</a:t>
            </a:r>
          </a:p>
          <a:p>
            <a:pPr marL="342900" lvl="1" indent="-342900">
              <a:spcBef>
                <a:spcPct val="20000"/>
              </a:spcBef>
              <a:buClr>
                <a:schemeClr val="accent1"/>
              </a:buClr>
              <a:buFont typeface="Arial" panose="020B0604020202020204" pitchFamily="34" charset="0"/>
              <a:buChar char="•"/>
            </a:pPr>
            <a:r>
              <a:rPr lang="tr-TR" sz="2400" dirty="0"/>
              <a:t>Alacağın bir taşınır </a:t>
            </a:r>
            <a:r>
              <a:rPr lang="tr-TR" sz="2400" dirty="0" err="1"/>
              <a:t>rehniyle</a:t>
            </a:r>
            <a:r>
              <a:rPr lang="tr-TR" sz="2400" dirty="0"/>
              <a:t> güvenceye bağlanmış olması, bu alacak için zamanaşımının işlemesine engel olmaz; bununla birlikte alacaklının, hakkını rehinden alma yetkisi devam ede</a:t>
            </a:r>
            <a:endParaRPr lang="tr-TR" sz="2400" dirty="0">
              <a:solidFill>
                <a:schemeClr val="accent1"/>
              </a:solidFill>
            </a:endParaRPr>
          </a:p>
        </p:txBody>
      </p:sp>
    </p:spTree>
    <p:extLst>
      <p:ext uri="{BB962C8B-B14F-4D97-AF65-F5344CB8AC3E}">
        <p14:creationId xmlns:p14="http://schemas.microsoft.com/office/powerpoint/2010/main" val="29596397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V.ZAMANAŞIMI</a:t>
            </a:r>
            <a:br>
              <a:rPr lang="tr-TR" sz="2400" dirty="0">
                <a:solidFill>
                  <a:srgbClr val="C00000"/>
                </a:solidFill>
              </a:rPr>
            </a:br>
            <a:br>
              <a:rPr lang="tr-TR" sz="2400" dirty="0">
                <a:solidFill>
                  <a:schemeClr val="accent5"/>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2973122"/>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V.ZAMANAŞIMI </a:t>
            </a:r>
          </a:p>
          <a:p>
            <a:pPr marL="0" lvl="1" algn="just">
              <a:spcBef>
                <a:spcPct val="20000"/>
              </a:spcBef>
              <a:buClr>
                <a:schemeClr val="accent1"/>
              </a:buClr>
            </a:pPr>
            <a:r>
              <a:rPr lang="tr-TR" sz="2400" b="1" dirty="0">
                <a:solidFill>
                  <a:schemeClr val="accent5"/>
                </a:solidFill>
              </a:rPr>
              <a:t>H. ZAMANAŞIMINDAN FERAGAT</a:t>
            </a:r>
            <a:endParaRPr lang="tr-TR" sz="2400" b="1" dirty="0">
              <a:solidFill>
                <a:schemeClr val="accent1"/>
              </a:solidFill>
            </a:endParaRPr>
          </a:p>
          <a:p>
            <a:pPr marL="342900" lvl="1" indent="-342900">
              <a:spcBef>
                <a:spcPct val="20000"/>
              </a:spcBef>
              <a:buClr>
                <a:schemeClr val="accent1"/>
              </a:buClr>
              <a:buFont typeface="Arial" panose="020B0604020202020204" pitchFamily="34" charset="0"/>
              <a:buChar char="•"/>
            </a:pPr>
            <a:r>
              <a:rPr lang="tr-TR" sz="2400" dirty="0"/>
              <a:t>Zamanaşımından önceden feragat edilemez. Müteselsil borçlulardan birinin feragat etmiş olması, diğerlerine karşı ileri sürülemez. </a:t>
            </a:r>
          </a:p>
          <a:p>
            <a:pPr marL="342900" lvl="1" indent="-342900">
              <a:spcBef>
                <a:spcPct val="20000"/>
              </a:spcBef>
              <a:buClr>
                <a:schemeClr val="accent1"/>
              </a:buClr>
              <a:buFont typeface="Arial" panose="020B0604020202020204" pitchFamily="34" charset="0"/>
              <a:buChar char="•"/>
            </a:pPr>
            <a:r>
              <a:rPr lang="tr-TR" sz="2400" dirty="0"/>
              <a:t>Bölünemez bir borcun borçlularından birinin feragat etmiş olması durumunda da aynı hüküm uygulanır.</a:t>
            </a:r>
          </a:p>
          <a:p>
            <a:pPr marL="342900" lvl="1" indent="-342900">
              <a:spcBef>
                <a:spcPct val="20000"/>
              </a:spcBef>
              <a:buClr>
                <a:schemeClr val="accent1"/>
              </a:buClr>
              <a:buFont typeface="Arial" panose="020B0604020202020204" pitchFamily="34" charset="0"/>
              <a:buChar char="•"/>
            </a:pPr>
            <a:r>
              <a:rPr lang="tr-TR" sz="2400" dirty="0"/>
              <a:t>Asıl borçlunun feragati de kefile karşı ileri sürülemez</a:t>
            </a:r>
            <a:endParaRPr lang="tr-TR" sz="2400" dirty="0">
              <a:solidFill>
                <a:schemeClr val="accent1"/>
              </a:solidFill>
            </a:endParaRPr>
          </a:p>
        </p:txBody>
      </p:sp>
    </p:spTree>
    <p:extLst>
      <p:ext uri="{BB962C8B-B14F-4D97-AF65-F5344CB8AC3E}">
        <p14:creationId xmlns:p14="http://schemas.microsoft.com/office/powerpoint/2010/main" val="170985389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40BB6-2BAE-4AA1-9AA6-5986F41C1E1F}"/>
              </a:ext>
            </a:extLst>
          </p:cNvPr>
          <p:cNvSpPr>
            <a:spLocks noGrp="1"/>
          </p:cNvSpPr>
          <p:nvPr>
            <p:ph type="title"/>
          </p:nvPr>
        </p:nvSpPr>
        <p:spPr/>
        <p:txBody>
          <a:bodyPr/>
          <a:lstStyle/>
          <a:p>
            <a:pPr lvl="1" algn="just">
              <a:spcBef>
                <a:spcPct val="20000"/>
              </a:spcBef>
              <a:buClr>
                <a:schemeClr val="accent1"/>
              </a:buClr>
            </a:pPr>
            <a:r>
              <a:rPr lang="tr-TR" sz="2400" dirty="0">
                <a:solidFill>
                  <a:schemeClr val="accent5"/>
                </a:solidFill>
              </a:rPr>
              <a:t>BORÇ İLİŞKİSİNDE ÖZEL DURUMLAR </a:t>
            </a:r>
            <a:br>
              <a:rPr lang="tr-TR" sz="2400" dirty="0">
                <a:solidFill>
                  <a:schemeClr val="accent5"/>
                </a:solidFill>
              </a:rPr>
            </a:br>
            <a:r>
              <a:rPr lang="tr-TR" sz="2400" dirty="0">
                <a:solidFill>
                  <a:schemeClr val="accent5"/>
                </a:solidFill>
              </a:rPr>
              <a:t>V.ZAMANAŞIMI</a:t>
            </a:r>
            <a:br>
              <a:rPr lang="tr-TR" sz="2400" dirty="0">
                <a:solidFill>
                  <a:srgbClr val="C00000"/>
                </a:solidFill>
              </a:rPr>
            </a:br>
            <a:br>
              <a:rPr lang="tr-TR" sz="2400" dirty="0">
                <a:solidFill>
                  <a:schemeClr val="accent5"/>
                </a:solidFill>
              </a:rPr>
            </a:br>
            <a:br>
              <a:rPr lang="tr-TR" sz="2400" dirty="0">
                <a:solidFill>
                  <a:srgbClr val="C00000"/>
                </a:solidFill>
              </a:rPr>
            </a:br>
            <a:br>
              <a:rPr lang="tr-TR" sz="2400" dirty="0">
                <a:solidFill>
                  <a:srgbClr val="0070C0"/>
                </a:solidFill>
              </a:rPr>
            </a:br>
            <a:br>
              <a:rPr lang="tr-TR" sz="2400" dirty="0">
                <a:solidFill>
                  <a:srgbClr val="0070C0"/>
                </a:solidFill>
              </a:rPr>
            </a:br>
            <a:endParaRPr lang="tr-TR" dirty="0">
              <a:solidFill>
                <a:srgbClr val="0070C0"/>
              </a:solidFill>
            </a:endParaRPr>
          </a:p>
        </p:txBody>
      </p:sp>
      <p:sp>
        <p:nvSpPr>
          <p:cNvPr id="4" name="Alt Bilgi Yer Tutucusu 3">
            <a:extLst>
              <a:ext uri="{FF2B5EF4-FFF2-40B4-BE49-F238E27FC236}">
                <a16:creationId xmlns:a16="http://schemas.microsoft.com/office/drawing/2014/main" id="{7DFE819B-B147-406B-8A99-CE58CE8CD56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F0D4E474-6705-496D-AF5A-A986B6583DD4}"/>
              </a:ext>
            </a:extLst>
          </p:cNvPr>
          <p:cNvSpPr/>
          <p:nvPr/>
        </p:nvSpPr>
        <p:spPr>
          <a:xfrm>
            <a:off x="146108" y="782965"/>
            <a:ext cx="8431619" cy="738664"/>
          </a:xfrm>
          <a:prstGeom prst="rect">
            <a:avLst/>
          </a:prstGeom>
        </p:spPr>
        <p:txBody>
          <a:bodyPr wrap="square">
            <a:spAutoFit/>
          </a:bodyPr>
          <a:lstStyle/>
          <a:p>
            <a:endParaRPr lang="tr-TR" sz="2400" b="1" dirty="0">
              <a:solidFill>
                <a:schemeClr val="accent5">
                  <a:lumMod val="75000"/>
                </a:schemeClr>
              </a:solidFill>
            </a:endParaRPr>
          </a:p>
          <a:p>
            <a:endParaRPr lang="tr-TR" dirty="0"/>
          </a:p>
        </p:txBody>
      </p:sp>
      <p:sp>
        <p:nvSpPr>
          <p:cNvPr id="3" name="Dikdörtgen 2">
            <a:extLst>
              <a:ext uri="{FF2B5EF4-FFF2-40B4-BE49-F238E27FC236}">
                <a16:creationId xmlns:a16="http://schemas.microsoft.com/office/drawing/2014/main" id="{87E72014-6632-4A86-B7BF-DA0162969C2C}"/>
              </a:ext>
            </a:extLst>
          </p:cNvPr>
          <p:cNvSpPr/>
          <p:nvPr/>
        </p:nvSpPr>
        <p:spPr>
          <a:xfrm>
            <a:off x="0" y="1152297"/>
            <a:ext cx="8997892" cy="2160591"/>
          </a:xfrm>
          <a:prstGeom prst="rect">
            <a:avLst/>
          </a:prstGeom>
        </p:spPr>
        <p:txBody>
          <a:bodyPr wrap="square">
            <a:spAutoFit/>
          </a:bodyPr>
          <a:lstStyle/>
          <a:p>
            <a:pPr marL="0" lvl="1" algn="just">
              <a:spcBef>
                <a:spcPct val="20000"/>
              </a:spcBef>
              <a:buClr>
                <a:schemeClr val="accent1"/>
              </a:buClr>
            </a:pPr>
            <a:r>
              <a:rPr lang="tr-TR" sz="2400" b="1" dirty="0">
                <a:solidFill>
                  <a:schemeClr val="accent5"/>
                </a:solidFill>
              </a:rPr>
              <a:t>V.ZAMANAŞIMI </a:t>
            </a:r>
          </a:p>
          <a:p>
            <a:pPr marL="514350" lvl="1" indent="-514350" algn="just">
              <a:spcBef>
                <a:spcPct val="20000"/>
              </a:spcBef>
              <a:buClr>
                <a:schemeClr val="accent1"/>
              </a:buClr>
              <a:buAutoNum type="romanUcPeriod"/>
            </a:pPr>
            <a:r>
              <a:rPr lang="tr-TR" sz="2400" dirty="0">
                <a:solidFill>
                  <a:schemeClr val="accent1"/>
                </a:solidFill>
              </a:rPr>
              <a:t>İLERİ SÜRÜLMESİ </a:t>
            </a:r>
          </a:p>
          <a:p>
            <a:pPr marL="0" lvl="1" algn="just">
              <a:spcBef>
                <a:spcPct val="20000"/>
              </a:spcBef>
              <a:buClr>
                <a:schemeClr val="accent1"/>
              </a:buClr>
            </a:pPr>
            <a:r>
              <a:rPr lang="tr-TR" sz="2400" dirty="0"/>
              <a:t>Zamanaşımı ileri sürülmedikçe, hâkim bunu kendiliğinden göz önüne alamaz.</a:t>
            </a:r>
            <a:r>
              <a:rPr lang="tr-TR" sz="2400" b="1" dirty="0">
                <a:solidFill>
                  <a:schemeClr val="accent5"/>
                </a:solidFill>
              </a:rPr>
              <a:t> </a:t>
            </a:r>
          </a:p>
          <a:p>
            <a:pPr marL="0" lvl="1" algn="just">
              <a:spcBef>
                <a:spcPct val="20000"/>
              </a:spcBef>
              <a:buClr>
                <a:schemeClr val="accent1"/>
              </a:buClr>
            </a:pPr>
            <a:endParaRPr lang="tr-TR" sz="2400" b="1" dirty="0">
              <a:solidFill>
                <a:schemeClr val="accent1"/>
              </a:solidFill>
            </a:endParaRPr>
          </a:p>
        </p:txBody>
      </p:sp>
    </p:spTree>
    <p:extLst>
      <p:ext uri="{BB962C8B-B14F-4D97-AF65-F5344CB8AC3E}">
        <p14:creationId xmlns:p14="http://schemas.microsoft.com/office/powerpoint/2010/main" val="298382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DB91C9-6793-437C-9A6C-AFBBE60BDF8F}"/>
              </a:ext>
            </a:extLst>
          </p:cNvPr>
          <p:cNvSpPr>
            <a:spLocks noGrp="1"/>
          </p:cNvSpPr>
          <p:nvPr>
            <p:ph type="title"/>
          </p:nvPr>
        </p:nvSpPr>
        <p:spPr/>
        <p:txBody>
          <a:bodyPr/>
          <a:lstStyle/>
          <a:p>
            <a:br>
              <a:rPr lang="tr-TR" dirty="0"/>
            </a:br>
            <a:r>
              <a:rPr lang="tr-TR" dirty="0"/>
              <a:t>	IV. BORÇLAR HUKUKUNA HAKİM OLAN İLKELER</a:t>
            </a:r>
          </a:p>
        </p:txBody>
      </p:sp>
      <p:sp>
        <p:nvSpPr>
          <p:cNvPr id="4" name="Alt Bilgi Yer Tutucusu 3">
            <a:extLst>
              <a:ext uri="{FF2B5EF4-FFF2-40B4-BE49-F238E27FC236}">
                <a16:creationId xmlns:a16="http://schemas.microsoft.com/office/drawing/2014/main" id="{39487AB7-4C39-4FB8-8ECA-6648AC6D372F}"/>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B7B86AC2-4C82-4F57-80AC-D02CAE9463D9}"/>
              </a:ext>
            </a:extLst>
          </p:cNvPr>
          <p:cNvSpPr/>
          <p:nvPr/>
        </p:nvSpPr>
        <p:spPr>
          <a:xfrm>
            <a:off x="170121" y="1378942"/>
            <a:ext cx="8591107" cy="3416320"/>
          </a:xfrm>
          <a:prstGeom prst="rect">
            <a:avLst/>
          </a:prstGeom>
        </p:spPr>
        <p:txBody>
          <a:bodyPr wrap="square">
            <a:spAutoFit/>
          </a:bodyPr>
          <a:lstStyle/>
          <a:p>
            <a:r>
              <a:rPr lang="tr-TR" sz="2400" b="1" dirty="0">
                <a:solidFill>
                  <a:schemeClr val="accent5"/>
                </a:solidFill>
              </a:rPr>
              <a:t>5. ÜÇÜNCÜ KİŞİ ALEYHİNE BORÇ KURULAMAMASI İLKESİ</a:t>
            </a:r>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a:t>Bu ilke de esasında irade özerkliği ilkesinin bir sonucudur. Hiç kimse iradesi dışında, mirasçılık hariç, sözleşme veya başka bir sebeple borç altına sokulamaz. Bu ilke aynı zamanda </a:t>
            </a:r>
            <a:r>
              <a:rPr lang="tr-TR" sz="2400" dirty="0" err="1"/>
              <a:t>nispîlik</a:t>
            </a:r>
            <a:r>
              <a:rPr lang="tr-TR" sz="2400" dirty="0"/>
              <a:t> ilkesinin de bir yansımasıdır. Bu ilke gereğince, bir sözleşmenin tarafları, üçüncü bir kişi aleyhine borç ilişkisi kuramazlar. Buna karşılık istisna olarak kanun TBK </a:t>
            </a:r>
            <a:r>
              <a:rPr lang="tr-TR" sz="2400" dirty="0" err="1"/>
              <a:t>md.</a:t>
            </a:r>
            <a:r>
              <a:rPr lang="tr-TR" sz="2400" dirty="0"/>
              <a:t> 129’a göre taraflar dilerlerse üçüncü kişi yararına bir sözleşme kurabilirler. </a:t>
            </a:r>
          </a:p>
        </p:txBody>
      </p:sp>
    </p:spTree>
    <p:extLst>
      <p:ext uri="{BB962C8B-B14F-4D97-AF65-F5344CB8AC3E}">
        <p14:creationId xmlns:p14="http://schemas.microsoft.com/office/powerpoint/2010/main" val="2200092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DB91C9-6793-437C-9A6C-AFBBE60BDF8F}"/>
              </a:ext>
            </a:extLst>
          </p:cNvPr>
          <p:cNvSpPr>
            <a:spLocks noGrp="1"/>
          </p:cNvSpPr>
          <p:nvPr>
            <p:ph type="title"/>
          </p:nvPr>
        </p:nvSpPr>
        <p:spPr/>
        <p:txBody>
          <a:bodyPr/>
          <a:lstStyle/>
          <a:p>
            <a:br>
              <a:rPr lang="tr-TR" dirty="0"/>
            </a:br>
            <a:r>
              <a:rPr lang="tr-TR" dirty="0"/>
              <a:t>	IV. BORÇLAR HUKUKUNA HAKİM OLAN İLKELER</a:t>
            </a:r>
          </a:p>
        </p:txBody>
      </p:sp>
      <p:sp>
        <p:nvSpPr>
          <p:cNvPr id="4" name="Alt Bilgi Yer Tutucusu 3">
            <a:extLst>
              <a:ext uri="{FF2B5EF4-FFF2-40B4-BE49-F238E27FC236}">
                <a16:creationId xmlns:a16="http://schemas.microsoft.com/office/drawing/2014/main" id="{39487AB7-4C39-4FB8-8ECA-6648AC6D372F}"/>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B7B86AC2-4C82-4F57-80AC-D02CAE9463D9}"/>
              </a:ext>
            </a:extLst>
          </p:cNvPr>
          <p:cNvSpPr/>
          <p:nvPr/>
        </p:nvSpPr>
        <p:spPr>
          <a:xfrm>
            <a:off x="170121" y="1378942"/>
            <a:ext cx="8591107" cy="5262979"/>
          </a:xfrm>
          <a:prstGeom prst="rect">
            <a:avLst/>
          </a:prstGeom>
        </p:spPr>
        <p:txBody>
          <a:bodyPr wrap="square">
            <a:spAutoFit/>
          </a:bodyPr>
          <a:lstStyle/>
          <a:p>
            <a:r>
              <a:rPr lang="tr-TR" sz="2400" b="1" dirty="0">
                <a:solidFill>
                  <a:schemeClr val="accent5"/>
                </a:solidFill>
              </a:rPr>
              <a:t>6. SÖZLEŞMELERDE KARŞILIKLILIK (İVAZLILIK) İLKESİ</a:t>
            </a:r>
          </a:p>
          <a:p>
            <a:pPr marL="342900" indent="-342900">
              <a:buFont typeface="Arial" panose="020B0604020202020204" pitchFamily="34" charset="0"/>
              <a:buChar char="•"/>
            </a:pPr>
            <a:r>
              <a:rPr lang="tr-TR" sz="2400" dirty="0"/>
              <a:t>Borçlar hukuku, sözleşmeden doğan borç ilişkilerinde karşılıklılık ilkesini kabul etmiştir. Karşılıksız sözleşmeler (</a:t>
            </a:r>
            <a:r>
              <a:rPr lang="tr-TR" sz="2400" dirty="0" err="1"/>
              <a:t>örn</a:t>
            </a:r>
            <a:r>
              <a:rPr lang="tr-TR" sz="2400" dirty="0"/>
              <a:t>. Bağışlama, ücretsiz vekalet, kullanım ödüncü sözleşmeleri gibi) istisnai niteliktedir.</a:t>
            </a:r>
          </a:p>
          <a:p>
            <a:r>
              <a:rPr lang="tr-TR" sz="2400" b="1" dirty="0">
                <a:solidFill>
                  <a:schemeClr val="accent5"/>
                </a:solidFill>
              </a:rPr>
              <a:t>7. BORÇLUNUN YERLEŞİM YERİNDE İFA İLKESİ</a:t>
            </a:r>
          </a:p>
          <a:p>
            <a:pPr marL="342900" indent="-342900">
              <a:buFont typeface="Arial" panose="020B0604020202020204" pitchFamily="34" charset="0"/>
              <a:buChar char="•"/>
            </a:pPr>
            <a:r>
              <a:rPr lang="tr-TR" sz="2400" dirty="0"/>
              <a:t>Borçlu, borçlandığı edimi kural olarak, kendi yerleşim yerinde yerine getirmek (ifa etmek) zorundadır. Buradaki yerleşim yerinden anlaşılması gereken borcun doğum anında borçlunun yerleşim yeridir. Bu ilkenin istisnası olan para borçları ile parça borçlarının ifa yeri borçlunun yerleşim yeri değildir. (TBK 89/I, 1-2)</a:t>
            </a:r>
          </a:p>
          <a:p>
            <a:pPr marL="342900" indent="-342900">
              <a:buFont typeface="Arial" panose="020B0604020202020204" pitchFamily="34" charset="0"/>
              <a:buChar char="•"/>
            </a:pPr>
            <a:endParaRPr lang="tr-TR" sz="2400" dirty="0"/>
          </a:p>
          <a:p>
            <a:endParaRPr lang="tr-TR" sz="2400" dirty="0"/>
          </a:p>
        </p:txBody>
      </p:sp>
    </p:spTree>
    <p:extLst>
      <p:ext uri="{BB962C8B-B14F-4D97-AF65-F5344CB8AC3E}">
        <p14:creationId xmlns:p14="http://schemas.microsoft.com/office/powerpoint/2010/main" val="2923910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2E9B81-CA8C-4ABF-8676-2D9BF5FCC11A}"/>
              </a:ext>
            </a:extLst>
          </p:cNvPr>
          <p:cNvSpPr>
            <a:spLocks noGrp="1"/>
          </p:cNvSpPr>
          <p:nvPr>
            <p:ph type="title"/>
          </p:nvPr>
        </p:nvSpPr>
        <p:spPr/>
        <p:txBody>
          <a:bodyPr/>
          <a:lstStyle/>
          <a:p>
            <a:endParaRPr lang="tr-TR"/>
          </a:p>
        </p:txBody>
      </p:sp>
      <p:sp>
        <p:nvSpPr>
          <p:cNvPr id="4" name="Alt Bilgi Yer Tutucusu 3">
            <a:extLst>
              <a:ext uri="{FF2B5EF4-FFF2-40B4-BE49-F238E27FC236}">
                <a16:creationId xmlns:a16="http://schemas.microsoft.com/office/drawing/2014/main" id="{E8A1CFF2-D40F-4AB0-A21D-77AC284955FE}"/>
              </a:ext>
            </a:extLst>
          </p:cNvPr>
          <p:cNvSpPr>
            <a:spLocks noGrp="1"/>
          </p:cNvSpPr>
          <p:nvPr>
            <p:ph type="ftr" sz="quarter" idx="11"/>
          </p:nvPr>
        </p:nvSpPr>
        <p:spPr/>
        <p:txBody>
          <a:bodyPr/>
          <a:lstStyle/>
          <a:p>
            <a:pPr>
              <a:defRPr/>
            </a:pPr>
            <a:endParaRPr lang="tr-TR"/>
          </a:p>
        </p:txBody>
      </p:sp>
      <p:graphicFrame>
        <p:nvGraphicFramePr>
          <p:cNvPr id="5" name="Diyagram 4">
            <a:extLst>
              <a:ext uri="{FF2B5EF4-FFF2-40B4-BE49-F238E27FC236}">
                <a16:creationId xmlns:a16="http://schemas.microsoft.com/office/drawing/2014/main" id="{E63E09B9-6B4C-4E4C-A382-013C0BF98C70}"/>
              </a:ext>
            </a:extLst>
          </p:cNvPr>
          <p:cNvGraphicFramePr/>
          <p:nvPr>
            <p:extLst>
              <p:ext uri="{D42A27DB-BD31-4B8C-83A1-F6EECF244321}">
                <p14:modId xmlns:p14="http://schemas.microsoft.com/office/powerpoint/2010/main" val="353025797"/>
              </p:ext>
            </p:extLst>
          </p:nvPr>
        </p:nvGraphicFramePr>
        <p:xfrm>
          <a:off x="0" y="0"/>
          <a:ext cx="9144000" cy="5762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6739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V. BORÇLAR HUKUKUNUN TEMEL KAVRAMLARI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188141" y="1213009"/>
            <a:ext cx="8807003" cy="3877985"/>
          </a:xfrm>
          <a:prstGeom prst="rect">
            <a:avLst/>
          </a:prstGeom>
        </p:spPr>
        <p:txBody>
          <a:bodyPr wrap="square">
            <a:spAutoFit/>
          </a:bodyPr>
          <a:lstStyle/>
          <a:p>
            <a:pPr marL="457200" indent="-457200">
              <a:buAutoNum type="alphaUcPeriod"/>
            </a:pPr>
            <a:r>
              <a:rPr lang="tr-TR" sz="2400" b="1" dirty="0">
                <a:solidFill>
                  <a:schemeClr val="accent5"/>
                </a:solidFill>
              </a:rPr>
              <a:t>BORÇ VE BORÇ İLİŞKİSİ KAVRAMLARI</a:t>
            </a:r>
          </a:p>
          <a:p>
            <a:pPr marL="457200" indent="-457200">
              <a:buAutoNum type="arabicPeriod"/>
            </a:pPr>
            <a:r>
              <a:rPr lang="tr-TR" sz="2400" b="1" dirty="0">
                <a:solidFill>
                  <a:schemeClr val="accent5"/>
                </a:solidFill>
              </a:rPr>
              <a:t>BORÇ</a:t>
            </a:r>
          </a:p>
          <a:p>
            <a:pPr marL="342900" indent="-342900">
              <a:buFont typeface="Arial" panose="020B0604020202020204" pitchFamily="34" charset="0"/>
              <a:buChar char="•"/>
            </a:pPr>
            <a:r>
              <a:rPr lang="tr-TR" dirty="0"/>
              <a:t>Borç sözcüğü birden çok anlamda kullanılmaktadır. </a:t>
            </a:r>
          </a:p>
          <a:p>
            <a:pPr marL="342900" indent="-342900">
              <a:buFont typeface="Arial" panose="020B0604020202020204" pitchFamily="34" charset="0"/>
              <a:buChar char="•"/>
            </a:pPr>
            <a:r>
              <a:rPr lang="tr-TR" dirty="0"/>
              <a:t>Dar anlamda borç, bir bakıma sadece para borcunu ifade etmektedir. Örneğin: bir kimse arkadaşına, bakkala, bankaya vb. borcu olduğunu ifade ettiğinde, bu kişilere para borcunun olduğunu söylemek ister. </a:t>
            </a:r>
          </a:p>
          <a:p>
            <a:pPr marL="342900" indent="-342900">
              <a:buFont typeface="Arial" panose="020B0604020202020204" pitchFamily="34" charset="0"/>
              <a:buChar char="•"/>
            </a:pPr>
            <a:r>
              <a:rPr lang="tr-TR" dirty="0"/>
              <a:t>Dar anlamda borç, para borcu dışında bazen iki kişiden birinin diğerine karşı yerine getirmekle yükümlü olduğu bir davranışı ifade etmek için kullanılmaktadır. Örneğin: bir telefon almak için yaptığımız satış sözleşmesinde satıcının borcu telefonun zilyetlik ve mülkiyetini bize devretmektir. Bizim borcumuz ise telefonun bedelini satıcıya ödemektir.</a:t>
            </a:r>
          </a:p>
          <a:p>
            <a:pPr marL="342900" indent="-342900">
              <a:buFont typeface="Arial" panose="020B0604020202020204" pitchFamily="34" charset="0"/>
              <a:buChar char="•"/>
            </a:pPr>
            <a:r>
              <a:rPr lang="tr-TR" dirty="0"/>
              <a:t>Geniş anlamda borç ise, alacaklı ile borçlu diye isimlendirilen iki taraf arasında doğmuş veya kurulmuş hukuki bağı ifade eder ki, buna borç ilişkisi denilmektedir.</a:t>
            </a:r>
          </a:p>
          <a:p>
            <a:pPr marL="342900" indent="-342900">
              <a:buFont typeface="Arial" panose="020B0604020202020204" pitchFamily="34" charset="0"/>
              <a:buChar char="•"/>
            </a:pPr>
            <a:endParaRPr lang="tr-TR" dirty="0">
              <a:solidFill>
                <a:schemeClr val="accent5"/>
              </a:solidFill>
            </a:endParaRPr>
          </a:p>
        </p:txBody>
      </p:sp>
    </p:spTree>
    <p:extLst>
      <p:ext uri="{BB962C8B-B14F-4D97-AF65-F5344CB8AC3E}">
        <p14:creationId xmlns:p14="http://schemas.microsoft.com/office/powerpoint/2010/main" val="3860076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V. BORÇLAR HUKUKUNUN TEMEL KAVRAMLARI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188141" y="1213009"/>
            <a:ext cx="8807003" cy="3724096"/>
          </a:xfrm>
          <a:prstGeom prst="rect">
            <a:avLst/>
          </a:prstGeom>
        </p:spPr>
        <p:txBody>
          <a:bodyPr wrap="square">
            <a:spAutoFit/>
          </a:bodyPr>
          <a:lstStyle/>
          <a:p>
            <a:pPr marL="457200" indent="-457200">
              <a:buAutoNum type="alphaUcPeriod"/>
            </a:pPr>
            <a:r>
              <a:rPr lang="tr-TR" sz="2400" b="1" dirty="0">
                <a:solidFill>
                  <a:schemeClr val="accent5"/>
                </a:solidFill>
              </a:rPr>
              <a:t>BORÇ VE BORÇ İLİŞKİSİ KAVRAMLARI</a:t>
            </a:r>
          </a:p>
          <a:p>
            <a:pPr marL="457200" indent="-457200">
              <a:buAutoNum type="arabicPeriod" startAt="2"/>
            </a:pPr>
            <a:r>
              <a:rPr lang="tr-TR" sz="2400" b="1" dirty="0">
                <a:solidFill>
                  <a:schemeClr val="accent5"/>
                </a:solidFill>
              </a:rPr>
              <a:t>BORÇ İLİŞKİSİ</a:t>
            </a:r>
          </a:p>
          <a:p>
            <a:r>
              <a:rPr lang="tr-TR" sz="2400" b="1" dirty="0">
                <a:solidFill>
                  <a:schemeClr val="accent5"/>
                </a:solidFill>
              </a:rPr>
              <a:t>a.  Tanımı </a:t>
            </a:r>
          </a:p>
          <a:p>
            <a:pPr marL="342900" indent="-342900">
              <a:buFont typeface="Arial" panose="020B0604020202020204" pitchFamily="34" charset="0"/>
              <a:buChar char="•"/>
            </a:pPr>
            <a:r>
              <a:rPr lang="tr-TR" sz="2000" dirty="0"/>
              <a:t>Borç ilişkisi daha önce de ifade ettiğimiz gibi, iki taraf arasında kurulan ve tarafların birini (borçluyu) diğerine (alacaklıya) karşı belli bir davranış biçiminde (edim) bulunmakla yükümlü kılan hukukî bir bağdır. </a:t>
            </a:r>
          </a:p>
          <a:p>
            <a:r>
              <a:rPr lang="tr-TR" sz="2400" b="1" dirty="0">
                <a:solidFill>
                  <a:schemeClr val="accent5"/>
                </a:solidFill>
              </a:rPr>
              <a:t>b. Unsurları</a:t>
            </a:r>
          </a:p>
          <a:p>
            <a:pPr marL="342900" indent="-342900">
              <a:buFont typeface="Arial" panose="020B0604020202020204" pitchFamily="34" charset="0"/>
              <a:buChar char="•"/>
            </a:pPr>
            <a:r>
              <a:rPr lang="tr-TR" sz="2000" dirty="0"/>
              <a:t>Tanımından da açıkça anlaşılabileceği gibi borç ilişkisinin mevcut olması için üç unsura ihtiyaç vardır. Bu unsurlar, Borçlu, Alacaklı ve Edimdir. Alacaklı ve borçlu borç ilişkisinin taraflarını oluşturmaktadır. Her borç ilişkisinde mutlaka alacaklı, borçlu ve edim bulunmalıdır. Bu unsurları kısaca ifade etmekte fayda vardır.</a:t>
            </a:r>
          </a:p>
        </p:txBody>
      </p:sp>
    </p:spTree>
    <p:extLst>
      <p:ext uri="{BB962C8B-B14F-4D97-AF65-F5344CB8AC3E}">
        <p14:creationId xmlns:p14="http://schemas.microsoft.com/office/powerpoint/2010/main" val="3954362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V. BORÇLAR HUKUKUNUN TEMEL KAVRAMLARI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188141" y="1213009"/>
            <a:ext cx="8807003" cy="4616648"/>
          </a:xfrm>
          <a:prstGeom prst="rect">
            <a:avLst/>
          </a:prstGeom>
        </p:spPr>
        <p:txBody>
          <a:bodyPr wrap="square">
            <a:spAutoFit/>
          </a:bodyPr>
          <a:lstStyle/>
          <a:p>
            <a:pPr marL="457200" lvl="0" indent="-457200">
              <a:buFontTx/>
              <a:buAutoNum type="arabicPeriod" startAt="2"/>
            </a:pPr>
            <a:r>
              <a:rPr lang="tr-TR" sz="2400" b="1" dirty="0">
                <a:solidFill>
                  <a:srgbClr val="4472C4"/>
                </a:solidFill>
              </a:rPr>
              <a:t>BORÇ İLİŞKİSİ</a:t>
            </a:r>
          </a:p>
          <a:p>
            <a:r>
              <a:rPr lang="tr-TR" sz="2400" b="1" dirty="0">
                <a:solidFill>
                  <a:schemeClr val="accent5"/>
                </a:solidFill>
              </a:rPr>
              <a:t>b. Unsurları</a:t>
            </a:r>
          </a:p>
          <a:p>
            <a:r>
              <a:rPr lang="tr-TR" sz="2400" b="1" dirty="0" err="1">
                <a:solidFill>
                  <a:schemeClr val="accent5"/>
                </a:solidFill>
              </a:rPr>
              <a:t>aa</a:t>
            </a:r>
            <a:r>
              <a:rPr lang="tr-TR" sz="2400" b="1" dirty="0">
                <a:solidFill>
                  <a:schemeClr val="accent5"/>
                </a:solidFill>
              </a:rPr>
              <a:t>. Alacaklı</a:t>
            </a:r>
          </a:p>
          <a:p>
            <a:pPr marL="342900" indent="-342900">
              <a:buFont typeface="Arial" panose="020B0604020202020204" pitchFamily="34" charset="0"/>
              <a:buChar char="•"/>
            </a:pPr>
            <a:r>
              <a:rPr lang="tr-TR" dirty="0"/>
              <a:t>Alacaklı, aralarındaki borç ilişkisine dayanarak borçludan, kendisine bir edimde bulunmasını isteme yetkisine sahip bulunan taraftır. Örneğin: bağışlama sözleşmesinde alacaklı taraf bağışlama konusu şeyi talep etme yetkisi olan bağışlanandır.</a:t>
            </a:r>
          </a:p>
          <a:p>
            <a:r>
              <a:rPr lang="tr-TR" sz="2400" b="1" dirty="0" err="1">
                <a:solidFill>
                  <a:schemeClr val="accent5"/>
                </a:solidFill>
              </a:rPr>
              <a:t>bb</a:t>
            </a:r>
            <a:r>
              <a:rPr lang="tr-TR" sz="2400" b="1" dirty="0">
                <a:solidFill>
                  <a:schemeClr val="accent5"/>
                </a:solidFill>
              </a:rPr>
              <a:t>. Borçlu</a:t>
            </a:r>
          </a:p>
          <a:p>
            <a:pPr marL="342900" indent="-342900">
              <a:buFont typeface="Arial" panose="020B0604020202020204" pitchFamily="34" charset="0"/>
              <a:buChar char="•"/>
            </a:pPr>
            <a:r>
              <a:rPr lang="tr-TR" dirty="0"/>
              <a:t>Borçlu aradaki borç ilişkisinden dolayı karşısındaki alacaklıya bir edimde bulunma yükümlülüğü altına girmiş olan taraftır. Örneğin: bir kitabını bağışlamak isteyen Ayşe, aradaki borç ilişkisinin borçlu tarafını oluşturmaktadır. Nitekim Ayşe’nin bağışlama sözleşmesinden kaynaklanan kitabı verme borcu vardır.</a:t>
            </a:r>
          </a:p>
          <a:p>
            <a:pPr marL="342900" indent="-342900">
              <a:buFont typeface="Arial" panose="020B0604020202020204" pitchFamily="34" charset="0"/>
              <a:buChar char="•"/>
            </a:pPr>
            <a:r>
              <a:rPr lang="tr-TR" dirty="0"/>
              <a:t>Bir borç </a:t>
            </a:r>
            <a:r>
              <a:rPr lang="tr-TR" dirty="0" err="1"/>
              <a:t>ilikisinde</a:t>
            </a:r>
            <a:r>
              <a:rPr lang="tr-TR" dirty="0"/>
              <a:t> alacaklı ve borçlu taraflar her zaman birer kişiden oluşmaz. Alacaklı ve borçlu taraf en az birer kişiden oluşmalıdır. Örneğin: üç arkadaş üniversite okumaya geldikleri Ankara’da bir ev kiraladıkları zaman kiraya veren (kira alacağı olan alacaklı) bir kişi, kiracılar (kira bedelini ödeme borcu olan borçlular) ise üç kişiden oluşmaktadır.</a:t>
            </a:r>
          </a:p>
        </p:txBody>
      </p:sp>
    </p:spTree>
    <p:extLst>
      <p:ext uri="{BB962C8B-B14F-4D97-AF65-F5344CB8AC3E}">
        <p14:creationId xmlns:p14="http://schemas.microsoft.com/office/powerpoint/2010/main" val="366477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V. BORÇLAR HUKUKUNUN TEMEL KAVRAMLARI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188141" y="1213009"/>
            <a:ext cx="8807003" cy="4062651"/>
          </a:xfrm>
          <a:prstGeom prst="rect">
            <a:avLst/>
          </a:prstGeom>
        </p:spPr>
        <p:txBody>
          <a:bodyPr wrap="square">
            <a:spAutoFit/>
          </a:bodyPr>
          <a:lstStyle/>
          <a:p>
            <a:pPr marL="457200" lvl="0" indent="-457200">
              <a:buFontTx/>
              <a:buAutoNum type="arabicPeriod" startAt="2"/>
            </a:pPr>
            <a:r>
              <a:rPr lang="tr-TR" sz="2400" b="1" dirty="0">
                <a:solidFill>
                  <a:srgbClr val="4472C4"/>
                </a:solidFill>
              </a:rPr>
              <a:t>BORÇ İLİŞKİSİ</a:t>
            </a:r>
          </a:p>
          <a:p>
            <a:r>
              <a:rPr lang="tr-TR" sz="2400" b="1" dirty="0">
                <a:solidFill>
                  <a:schemeClr val="accent5"/>
                </a:solidFill>
              </a:rPr>
              <a:t>b. Unsurları</a:t>
            </a:r>
            <a:endParaRPr lang="tr-TR" sz="2400" dirty="0">
              <a:solidFill>
                <a:prstClr val="black"/>
              </a:solidFill>
            </a:endParaRPr>
          </a:p>
          <a:p>
            <a:pPr lvl="0"/>
            <a:r>
              <a:rPr lang="tr-TR" sz="2400" b="1" dirty="0">
                <a:solidFill>
                  <a:srgbClr val="4472C4"/>
                </a:solidFill>
              </a:rPr>
              <a:t>cc. Edim</a:t>
            </a:r>
            <a:endParaRPr lang="tr-TR" sz="2400" b="1" dirty="0">
              <a:solidFill>
                <a:schemeClr val="accent5"/>
              </a:solidFill>
            </a:endParaRPr>
          </a:p>
          <a:p>
            <a:pPr marL="342900" indent="-342900">
              <a:buFont typeface="Arial" panose="020B0604020202020204" pitchFamily="34" charset="0"/>
              <a:buChar char="•"/>
            </a:pPr>
            <a:r>
              <a:rPr lang="tr-TR" dirty="0"/>
              <a:t>Edim, aralarındaki borç ilişkisinden dolayı alacaklının borçludan isteyebilme hakkına sahip olduğu, borçlunun ise yerine getirmekle yükümlü olduğu bir davranış biçimidir. Örneğin: kira sözleşmesinde üç arkadaşın borcu kira parasını vermek, kiraya verenin borcu ise evi üç arkadaşa “teslim etmektir.”.</a:t>
            </a:r>
          </a:p>
          <a:p>
            <a:r>
              <a:rPr lang="tr-TR" sz="2400" dirty="0" err="1">
                <a:solidFill>
                  <a:schemeClr val="accent5"/>
                </a:solidFill>
              </a:rPr>
              <a:t>aaa</a:t>
            </a:r>
            <a:r>
              <a:rPr lang="tr-TR" sz="2400" dirty="0">
                <a:solidFill>
                  <a:schemeClr val="accent5"/>
                </a:solidFill>
              </a:rPr>
              <a:t>. Edimin Konusu</a:t>
            </a:r>
            <a:endParaRPr lang="tr-TR" dirty="0"/>
          </a:p>
          <a:p>
            <a:pPr marL="342900" indent="-342900">
              <a:buFont typeface="Arial" panose="020B0604020202020204" pitchFamily="34" charset="0"/>
              <a:buChar char="•"/>
            </a:pPr>
            <a:r>
              <a:rPr lang="tr-TR" dirty="0"/>
              <a:t>Edimin konusu bir satış sözleşmesinde olduğu gibi, vermek; bir hizmet sözleşmesinde olduğu gibi, yapmak ve bir rekabet yasağı anlaşmasında olduğu gibi, yapmamak ’tır.</a:t>
            </a:r>
          </a:p>
          <a:p>
            <a:pPr marL="342900" indent="-342900">
              <a:buFont typeface="Arial" panose="020B0604020202020204" pitchFamily="34" charset="0"/>
              <a:buChar char="•"/>
            </a:pPr>
            <a:r>
              <a:rPr lang="tr-TR" dirty="0"/>
              <a:t>Edimin konusu TBK </a:t>
            </a:r>
            <a:r>
              <a:rPr lang="tr-TR" dirty="0" err="1"/>
              <a:t>md.</a:t>
            </a:r>
            <a:r>
              <a:rPr lang="tr-TR" dirty="0"/>
              <a:t> 27 uyarınca hukuka, ahlaka, kamu düzenine, kişilik haklarına aykırı olmamalıdır. Aynı zamanda edimin konusu objektif anlamda imkânsız da olamaz.</a:t>
            </a: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3578754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11" name="Dikdörtgen 10"/>
          <p:cNvSpPr/>
          <p:nvPr/>
        </p:nvSpPr>
        <p:spPr>
          <a:xfrm>
            <a:off x="313082" y="687819"/>
            <a:ext cx="8517837" cy="424732"/>
          </a:xfrm>
          <a:prstGeom prst="rect">
            <a:avLst/>
          </a:prstGeom>
        </p:spPr>
        <p:txBody>
          <a:bodyPr/>
          <a:lstStyle/>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Dikdörtgen 1">
            <a:extLst>
              <a:ext uri="{FF2B5EF4-FFF2-40B4-BE49-F238E27FC236}">
                <a16:creationId xmlns:a16="http://schemas.microsoft.com/office/drawing/2014/main" id="{B6EEA470-8B87-406C-95F9-11A02864F36B}"/>
              </a:ext>
            </a:extLst>
          </p:cNvPr>
          <p:cNvSpPr/>
          <p:nvPr/>
        </p:nvSpPr>
        <p:spPr>
          <a:xfrm>
            <a:off x="579120" y="509098"/>
            <a:ext cx="6736080" cy="369332"/>
          </a:xfrm>
          <a:prstGeom prst="rect">
            <a:avLst/>
          </a:prstGeom>
        </p:spPr>
        <p:txBody>
          <a:bodyPr wrap="square">
            <a:spAutoFit/>
          </a:bodyPr>
          <a:lstStyle/>
          <a:p>
            <a:r>
              <a:rPr lang="tr-TR" b="1" dirty="0">
                <a:solidFill>
                  <a:schemeClr val="accent5"/>
                </a:solidFill>
              </a:rPr>
              <a:t>I. BORÇLAR HUKUKUNUN TANIMI, KONUSU VE ÖNEMİ</a:t>
            </a:r>
          </a:p>
        </p:txBody>
      </p:sp>
      <p:sp>
        <p:nvSpPr>
          <p:cNvPr id="7" name="Dikdörtgen 6">
            <a:extLst>
              <a:ext uri="{FF2B5EF4-FFF2-40B4-BE49-F238E27FC236}">
                <a16:creationId xmlns:a16="http://schemas.microsoft.com/office/drawing/2014/main" id="{860C7425-76DC-4136-96F5-D16EA27FA3A6}"/>
              </a:ext>
            </a:extLst>
          </p:cNvPr>
          <p:cNvSpPr/>
          <p:nvPr/>
        </p:nvSpPr>
        <p:spPr>
          <a:xfrm>
            <a:off x="313081" y="1406080"/>
            <a:ext cx="8192965" cy="4247317"/>
          </a:xfrm>
          <a:prstGeom prst="rect">
            <a:avLst/>
          </a:prstGeom>
        </p:spPr>
        <p:txBody>
          <a:bodyPr wrap="square">
            <a:spAutoFit/>
          </a:bodyPr>
          <a:lstStyle/>
          <a:p>
            <a:pPr marL="285750" indent="-285750">
              <a:buFont typeface="Arial" panose="020B0604020202020204" pitchFamily="34" charset="0"/>
              <a:buChar char="•"/>
            </a:pPr>
            <a:r>
              <a:rPr lang="tr-TR" dirty="0"/>
              <a:t>Borçlar hukukunun tanımını vermeden önce birkaç terimi kısaca açıklamakta fayda görüyoruz. Bu kavramları ilerleyen derslerimizde daha ayrıntılı olarak inceleyeceğiz</a:t>
            </a:r>
          </a:p>
          <a:p>
            <a:pPr marL="285750" indent="-285750">
              <a:buFont typeface="Arial" panose="020B0604020202020204" pitchFamily="34" charset="0"/>
              <a:buChar char="•"/>
            </a:pPr>
            <a:r>
              <a:rPr lang="tr-TR" dirty="0"/>
              <a:t> </a:t>
            </a:r>
            <a:r>
              <a:rPr lang="tr-TR" b="1" dirty="0">
                <a:solidFill>
                  <a:schemeClr val="accent5"/>
                </a:solidFill>
              </a:rPr>
              <a:t>Borç:</a:t>
            </a:r>
            <a:r>
              <a:rPr lang="tr-TR" dirty="0"/>
              <a:t> Bir kişiyi (borçluyu), diğer bir kişiye (alacaklıya) bir edimi yerine getirme (bir şey yapma, verme veya yapmama) yükümlülüğü altına sokan hukuki bir bağdır.</a:t>
            </a:r>
          </a:p>
          <a:p>
            <a:pPr marL="285750" indent="-285750">
              <a:buFont typeface="Arial" panose="020B0604020202020204" pitchFamily="34" charset="0"/>
              <a:buChar char="•"/>
            </a:pPr>
            <a:r>
              <a:rPr lang="tr-TR" b="1" dirty="0">
                <a:solidFill>
                  <a:schemeClr val="accent5"/>
                </a:solidFill>
              </a:rPr>
              <a:t>Borçlu</a:t>
            </a:r>
            <a:r>
              <a:rPr lang="tr-TR" dirty="0"/>
              <a:t>: Alacaklıya karşı bir borç altına giren kişidir. </a:t>
            </a:r>
          </a:p>
          <a:p>
            <a:pPr marL="285750" indent="-285750">
              <a:buFont typeface="Arial" panose="020B0604020202020204" pitchFamily="34" charset="0"/>
              <a:buChar char="•"/>
            </a:pPr>
            <a:r>
              <a:rPr lang="tr-TR" b="1" dirty="0">
                <a:solidFill>
                  <a:schemeClr val="accent5"/>
                </a:solidFill>
              </a:rPr>
              <a:t>Alacak</a:t>
            </a:r>
            <a:r>
              <a:rPr lang="tr-TR" dirty="0"/>
              <a:t>: bir kişiye, diğer bir kişiden bir edimi yerine getirmesini isteme hakkı veren hukuki bir bağdır.</a:t>
            </a:r>
          </a:p>
          <a:p>
            <a:pPr marL="285750" indent="-285750">
              <a:buFont typeface="Arial" panose="020B0604020202020204" pitchFamily="34" charset="0"/>
              <a:buChar char="•"/>
            </a:pPr>
            <a:r>
              <a:rPr lang="tr-TR" dirty="0"/>
              <a:t>Alacaklı: Borçludan belirli bir alacağı isteme hakkı olan kişidir. </a:t>
            </a:r>
          </a:p>
          <a:p>
            <a:pPr marL="285750" indent="-285750">
              <a:buFont typeface="Arial" panose="020B0604020202020204" pitchFamily="34" charset="0"/>
              <a:buChar char="•"/>
            </a:pPr>
            <a:r>
              <a:rPr lang="tr-TR" b="1" dirty="0">
                <a:solidFill>
                  <a:schemeClr val="accent5"/>
                </a:solidFill>
              </a:rPr>
              <a:t>Borç ilişkisi</a:t>
            </a:r>
            <a:r>
              <a:rPr lang="tr-TR" dirty="0"/>
              <a:t>: İki veya daha çok kişi arasında kurulan ve bunlardan alacaklı olan kişiye, borçludan belirli bir edimi yerine getirmesini isteme yetkisini veren, borçlu tarafı da böyle bir edimi ifa etme yükümlülüğü altına sokan hukuki bir ilişkidir. Borç ilişkisi hukuki işlemden doğabileceği gibi kanundan da doğabilir. Hukuki işlemden doğan borç ilişkilerinin başlıca kaynağı sözleşmedir. Kanundan doğan borç ilişkileri daha sonra ayrıntılı olarak anlatılacak olan haksız fiil, kusursuz sorumluluk halleri, sebepsiz zenginleşme vb. gibi kanunda sayılan diğer hallerdir.</a:t>
            </a:r>
          </a:p>
        </p:txBody>
      </p:sp>
    </p:spTree>
    <p:extLst>
      <p:ext uri="{BB962C8B-B14F-4D97-AF65-F5344CB8AC3E}">
        <p14:creationId xmlns:p14="http://schemas.microsoft.com/office/powerpoint/2010/main" val="4190390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V. BORÇLAR HUKUKUNUN TEMEL KAVRAMLARI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188141" y="1213009"/>
            <a:ext cx="8807003" cy="4062651"/>
          </a:xfrm>
          <a:prstGeom prst="rect">
            <a:avLst/>
          </a:prstGeom>
        </p:spPr>
        <p:txBody>
          <a:bodyPr wrap="square">
            <a:spAutoFit/>
          </a:bodyPr>
          <a:lstStyle/>
          <a:p>
            <a:pPr marL="457200" lvl="0" indent="-457200">
              <a:buFontTx/>
              <a:buAutoNum type="arabicPeriod" startAt="2"/>
            </a:pPr>
            <a:r>
              <a:rPr lang="tr-TR" sz="2400" b="1" dirty="0">
                <a:solidFill>
                  <a:srgbClr val="4472C4"/>
                </a:solidFill>
              </a:rPr>
              <a:t>BORÇ İLİŞKİSİ</a:t>
            </a:r>
          </a:p>
          <a:p>
            <a:r>
              <a:rPr lang="tr-TR" sz="2400" b="1" dirty="0">
                <a:solidFill>
                  <a:schemeClr val="accent5"/>
                </a:solidFill>
              </a:rPr>
              <a:t>b. Unsurları</a:t>
            </a:r>
            <a:endParaRPr lang="tr-TR" sz="2400" dirty="0">
              <a:solidFill>
                <a:prstClr val="black"/>
              </a:solidFill>
            </a:endParaRPr>
          </a:p>
          <a:p>
            <a:pPr lvl="0"/>
            <a:r>
              <a:rPr lang="tr-TR" sz="2400" b="1" dirty="0">
                <a:solidFill>
                  <a:srgbClr val="4472C4"/>
                </a:solidFill>
              </a:rPr>
              <a:t>cc. Edim</a:t>
            </a:r>
            <a:endParaRPr lang="tr-TR" sz="2400" b="1" dirty="0">
              <a:solidFill>
                <a:schemeClr val="accent5"/>
              </a:solidFill>
            </a:endParaRPr>
          </a:p>
          <a:p>
            <a:r>
              <a:rPr lang="tr-TR" sz="2400" dirty="0" err="1">
                <a:solidFill>
                  <a:schemeClr val="accent5"/>
                </a:solidFill>
              </a:rPr>
              <a:t>aaa</a:t>
            </a:r>
            <a:r>
              <a:rPr lang="tr-TR" sz="2400" dirty="0">
                <a:solidFill>
                  <a:schemeClr val="accent5"/>
                </a:solidFill>
              </a:rPr>
              <a:t>. Edimin Konusu</a:t>
            </a:r>
            <a:endParaRPr lang="tr-TR" dirty="0"/>
          </a:p>
          <a:p>
            <a:pPr marL="342900" indent="-342900">
              <a:buFont typeface="Arial" panose="020B0604020202020204" pitchFamily="34" charset="0"/>
              <a:buChar char="•"/>
            </a:pPr>
            <a:r>
              <a:rPr lang="tr-TR" dirty="0"/>
              <a:t>Edimin konusu belli veya en azından belirlenebilir olmalıdır. Belli olma zorunluluğunun temelini borçlunun neyi ifa etmekle yükümlü olduğunu bilmesi, alacaklının ise borçludan neyi ifa etmesini talep etmesi gerektiğini bilmesi oluşturmaktadır. Edim baştan belirlenebileceği gibi sonradan da belirlenebilir. </a:t>
            </a:r>
          </a:p>
          <a:p>
            <a:pPr marL="342900" indent="-342900">
              <a:buFont typeface="Arial" panose="020B0604020202020204" pitchFamily="34" charset="0"/>
              <a:buChar char="•"/>
            </a:pPr>
            <a:r>
              <a:rPr lang="tr-TR" dirty="0"/>
              <a:t>Her borç ilişkisinde mutlaka edim vardır. Bu edim borçlu tarafından bakıldığında, borç, alacaklı tarafından bakıldığında ise alacak şeklinde görünür. Örneğin: Terziye bir elbise diktirmek için eser sözleşmesi yapmış olan Aleyna’nın elbisenin dikilmesini isteme yetkisi alacak, terzinin ise elbiseyi dikme yükümlülüğü borçtur.</a:t>
            </a: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2127786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V. BORÇLAR HUKUKUNUN TEMEL KAVRAMLARI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5078313"/>
          </a:xfrm>
          <a:prstGeom prst="rect">
            <a:avLst/>
          </a:prstGeom>
        </p:spPr>
        <p:txBody>
          <a:bodyPr wrap="square">
            <a:spAutoFit/>
          </a:bodyPr>
          <a:lstStyle/>
          <a:p>
            <a:pPr marL="457200" lvl="0" indent="-457200">
              <a:buFontTx/>
              <a:buAutoNum type="arabicPeriod" startAt="2"/>
            </a:pPr>
            <a:r>
              <a:rPr lang="tr-TR" sz="2400" b="1" dirty="0">
                <a:solidFill>
                  <a:srgbClr val="4472C4"/>
                </a:solidFill>
              </a:rPr>
              <a:t>BORÇ İLİŞKİSİ</a:t>
            </a:r>
          </a:p>
          <a:p>
            <a:r>
              <a:rPr lang="tr-TR" sz="2400" b="1" dirty="0">
                <a:solidFill>
                  <a:schemeClr val="accent5"/>
                </a:solidFill>
              </a:rPr>
              <a:t>b. Unsurları</a:t>
            </a:r>
            <a:endParaRPr lang="tr-TR" sz="2400" dirty="0">
              <a:solidFill>
                <a:prstClr val="black"/>
              </a:solidFill>
            </a:endParaRPr>
          </a:p>
          <a:p>
            <a:pPr lvl="0"/>
            <a:r>
              <a:rPr lang="tr-TR" sz="2400" b="1" dirty="0">
                <a:solidFill>
                  <a:srgbClr val="4472C4"/>
                </a:solidFill>
              </a:rPr>
              <a:t>cc. Edim</a:t>
            </a:r>
            <a:endParaRPr lang="tr-TR" sz="2400" b="1" dirty="0">
              <a:solidFill>
                <a:schemeClr val="accent5"/>
              </a:solidFill>
            </a:endParaRPr>
          </a:p>
          <a:p>
            <a:r>
              <a:rPr lang="tr-TR" sz="2400" dirty="0" err="1">
                <a:solidFill>
                  <a:schemeClr val="accent5"/>
                </a:solidFill>
              </a:rPr>
              <a:t>bbb</a:t>
            </a:r>
            <a:r>
              <a:rPr lang="tr-TR" sz="2400" dirty="0">
                <a:solidFill>
                  <a:schemeClr val="accent5"/>
                </a:solidFill>
              </a:rPr>
              <a:t>. Edimin Türleri</a:t>
            </a:r>
          </a:p>
          <a:p>
            <a:pPr marL="285750" indent="-285750">
              <a:buFont typeface="Arial" panose="020B0604020202020204" pitchFamily="34" charset="0"/>
              <a:buChar char="•"/>
            </a:pPr>
            <a:r>
              <a:rPr lang="tr-TR" sz="2400" dirty="0">
                <a:solidFill>
                  <a:schemeClr val="accent5"/>
                </a:solidFill>
              </a:rPr>
              <a:t>Olumlu-Olumsuz Edim</a:t>
            </a:r>
            <a:endParaRPr lang="tr-TR" dirty="0"/>
          </a:p>
          <a:p>
            <a:pPr marL="342900" indent="-342900">
              <a:buFont typeface="Arial" panose="020B0604020202020204" pitchFamily="34" charset="0"/>
              <a:buChar char="•"/>
            </a:pPr>
            <a:r>
              <a:rPr lang="tr-TR" dirty="0"/>
              <a:t>Olumlu edimler bir şey vermeye veya bir şey yapmaya yönelik edimlerdir. Olumsuz edim ise bir şey yapmamaya yönelik, bir şeye katlanmaya yönelik edimlerdir.</a:t>
            </a:r>
          </a:p>
          <a:p>
            <a:pPr marL="342900" indent="-342900">
              <a:buFont typeface="Arial" panose="020B0604020202020204" pitchFamily="34" charset="0"/>
              <a:buChar char="•"/>
            </a:pPr>
            <a:r>
              <a:rPr lang="tr-TR" sz="2400" dirty="0">
                <a:solidFill>
                  <a:schemeClr val="accent5"/>
                </a:solidFill>
              </a:rPr>
              <a:t>Kişisel Edim-Maddi Edim</a:t>
            </a:r>
          </a:p>
          <a:p>
            <a:pPr marL="342900" indent="-342900">
              <a:buFont typeface="Arial" panose="020B0604020202020204" pitchFamily="34" charset="0"/>
              <a:buChar char="•"/>
            </a:pPr>
            <a:r>
              <a:rPr lang="tr-TR" dirty="0"/>
              <a:t>Olumlu edimi eğer bizzat borçlunun kendi bedeni veya fikri gücü ve becerisi ile yerine getirmesi gerekli ise o edim kişisel edimdir. Örneğin: bir ressamdan bir portre çizmesine yönelik bir talepte bulunulmuş ise ressamın bu edimi kişisel edimdir. </a:t>
            </a:r>
          </a:p>
          <a:p>
            <a:pPr marL="342900" indent="-342900">
              <a:buFont typeface="Arial" panose="020B0604020202020204" pitchFamily="34" charset="0"/>
              <a:buChar char="•"/>
            </a:pPr>
            <a:r>
              <a:rPr lang="tr-TR" dirty="0"/>
              <a:t>Olumlu edim, doğrudan doğruya borçlunun malvarlığı ile yerine getirilebilecek edim ise bu edime maddi edim adı verilir. Örneğin: ressamın portreyi çizmesi karşılığında portresi çizilen kişinin bedel ödeme borcu, malvarlığı ile yerine getirilebilecek bir borç olduğunda maddi edimdir.</a:t>
            </a: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928816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V. BORÇLAR HUKUKUNUN TEMEL KAVRAMLARI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4339650"/>
          </a:xfrm>
          <a:prstGeom prst="rect">
            <a:avLst/>
          </a:prstGeom>
        </p:spPr>
        <p:txBody>
          <a:bodyPr wrap="square">
            <a:spAutoFit/>
          </a:bodyPr>
          <a:lstStyle/>
          <a:p>
            <a:pPr marL="457200" lvl="0" indent="-457200">
              <a:buFontTx/>
              <a:buAutoNum type="arabicPeriod" startAt="2"/>
            </a:pPr>
            <a:r>
              <a:rPr lang="tr-TR" sz="2400" b="1" dirty="0">
                <a:solidFill>
                  <a:srgbClr val="4472C4"/>
                </a:solidFill>
              </a:rPr>
              <a:t>BORÇ İLİŞKİSİ</a:t>
            </a:r>
          </a:p>
          <a:p>
            <a:r>
              <a:rPr lang="tr-TR" sz="2400" b="1" dirty="0">
                <a:solidFill>
                  <a:schemeClr val="accent5"/>
                </a:solidFill>
              </a:rPr>
              <a:t>b. Unsurları</a:t>
            </a:r>
            <a:endParaRPr lang="tr-TR" sz="2400" dirty="0">
              <a:solidFill>
                <a:prstClr val="black"/>
              </a:solidFill>
            </a:endParaRPr>
          </a:p>
          <a:p>
            <a:pPr lvl="0"/>
            <a:r>
              <a:rPr lang="tr-TR" sz="2400" b="1" dirty="0">
                <a:solidFill>
                  <a:srgbClr val="4472C4"/>
                </a:solidFill>
              </a:rPr>
              <a:t>cc. Edim</a:t>
            </a:r>
            <a:endParaRPr lang="tr-TR" sz="2400" b="1" dirty="0">
              <a:solidFill>
                <a:schemeClr val="accent5"/>
              </a:solidFill>
            </a:endParaRPr>
          </a:p>
          <a:p>
            <a:r>
              <a:rPr lang="tr-TR" sz="2400" dirty="0" err="1">
                <a:solidFill>
                  <a:schemeClr val="accent5"/>
                </a:solidFill>
              </a:rPr>
              <a:t>bbb</a:t>
            </a:r>
            <a:r>
              <a:rPr lang="tr-TR" sz="2400" dirty="0">
                <a:solidFill>
                  <a:schemeClr val="accent5"/>
                </a:solidFill>
              </a:rPr>
              <a:t>. Edimin Türleri</a:t>
            </a:r>
          </a:p>
          <a:p>
            <a:pPr marL="285750" indent="-285750">
              <a:buFont typeface="Arial" panose="020B0604020202020204" pitchFamily="34" charset="0"/>
              <a:buChar char="•"/>
            </a:pPr>
            <a:r>
              <a:rPr lang="tr-TR" sz="2400" dirty="0">
                <a:solidFill>
                  <a:schemeClr val="accent5"/>
                </a:solidFill>
              </a:rPr>
              <a:t>Ani Edim-Sürekli Edim</a:t>
            </a:r>
          </a:p>
          <a:p>
            <a:endParaRPr lang="tr-TR" dirty="0"/>
          </a:p>
          <a:p>
            <a:pPr marL="342900" indent="-342900">
              <a:buFont typeface="Arial" panose="020B0604020202020204" pitchFamily="34" charset="0"/>
              <a:buChar char="•"/>
            </a:pPr>
            <a:r>
              <a:rPr lang="tr-TR" sz="2000" dirty="0"/>
              <a:t>Ani edim, (bir defalık edim), bir fiil veya birden çok fiillerle bir anda yerine getirilebilen edimlerdir. Örneğin: satıcının sattığı malı teslim etme edimi ani edimdir. Kiracının her ay kira bedelini kiraya verene ödemesi de ani edimdir. </a:t>
            </a:r>
          </a:p>
          <a:p>
            <a:pPr marL="342900" indent="-342900">
              <a:buFont typeface="Arial" panose="020B0604020202020204" pitchFamily="34" charset="0"/>
              <a:buChar char="•"/>
            </a:pPr>
            <a:r>
              <a:rPr lang="tr-TR" sz="2000" dirty="0"/>
              <a:t>Sürekli edim, kesintisiz bir fiil veya davranışla ifa edilen, yani belli bir süre borçluyu devamlı uymakla yükümlü edimlerdir. Örneğin: kiraya verenin, kiralananı sürekli kiracının kullanımına hazır ve uygun bulundurma yükümlülüğü sürekli edimdir. </a:t>
            </a: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910074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V. BORÇLAR HUKUKUNUN TEMEL KAVRAMLARI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4647426"/>
          </a:xfrm>
          <a:prstGeom prst="rect">
            <a:avLst/>
          </a:prstGeom>
        </p:spPr>
        <p:txBody>
          <a:bodyPr wrap="square">
            <a:spAutoFit/>
          </a:bodyPr>
          <a:lstStyle/>
          <a:p>
            <a:pPr marL="457200" lvl="0" indent="-457200">
              <a:buFontTx/>
              <a:buAutoNum type="arabicPeriod" startAt="2"/>
            </a:pPr>
            <a:r>
              <a:rPr lang="tr-TR" sz="2400" b="1" dirty="0">
                <a:solidFill>
                  <a:srgbClr val="4472C4"/>
                </a:solidFill>
              </a:rPr>
              <a:t>BORÇ İLİŞKİSİ</a:t>
            </a:r>
          </a:p>
          <a:p>
            <a:r>
              <a:rPr lang="tr-TR" sz="2400" b="1" dirty="0">
                <a:solidFill>
                  <a:schemeClr val="accent5"/>
                </a:solidFill>
              </a:rPr>
              <a:t>b. Unsurları</a:t>
            </a:r>
            <a:endParaRPr lang="tr-TR" sz="2400" dirty="0">
              <a:solidFill>
                <a:prstClr val="black"/>
              </a:solidFill>
            </a:endParaRPr>
          </a:p>
          <a:p>
            <a:pPr lvl="0"/>
            <a:r>
              <a:rPr lang="tr-TR" sz="2400" b="1" dirty="0">
                <a:solidFill>
                  <a:srgbClr val="4472C4"/>
                </a:solidFill>
              </a:rPr>
              <a:t>cc. Edim</a:t>
            </a:r>
            <a:endParaRPr lang="tr-TR" sz="2400" b="1" dirty="0">
              <a:solidFill>
                <a:schemeClr val="accent5"/>
              </a:solidFill>
            </a:endParaRPr>
          </a:p>
          <a:p>
            <a:r>
              <a:rPr lang="tr-TR" sz="2400" dirty="0" err="1">
                <a:solidFill>
                  <a:schemeClr val="accent5"/>
                </a:solidFill>
              </a:rPr>
              <a:t>bbb</a:t>
            </a:r>
            <a:r>
              <a:rPr lang="tr-TR" sz="2400" dirty="0">
                <a:solidFill>
                  <a:schemeClr val="accent5"/>
                </a:solidFill>
              </a:rPr>
              <a:t>. Edimin Türleri</a:t>
            </a:r>
          </a:p>
          <a:p>
            <a:pPr marL="285750" indent="-285750">
              <a:buFont typeface="Arial" panose="020B0604020202020204" pitchFamily="34" charset="0"/>
              <a:buChar char="•"/>
            </a:pPr>
            <a:r>
              <a:rPr lang="tr-TR" sz="2400" dirty="0">
                <a:solidFill>
                  <a:schemeClr val="accent5"/>
                </a:solidFill>
              </a:rPr>
              <a:t>Bölünebilir Edim-Bölünemez Edim</a:t>
            </a:r>
          </a:p>
          <a:p>
            <a:endParaRPr lang="tr-TR" dirty="0"/>
          </a:p>
          <a:p>
            <a:pPr marL="342900" indent="-342900">
              <a:buFont typeface="Arial" panose="020B0604020202020204" pitchFamily="34" charset="0"/>
              <a:buChar char="•"/>
            </a:pPr>
            <a:r>
              <a:rPr lang="tr-TR" sz="2000" dirty="0"/>
              <a:t>Bölünebilen edim, konusunu oluşturan şeyin niteliğinde veya değerinde bir esaslı bir değişiklik olmaksızın birden fazla birbirine eşit parçalara ayrılabilen edimlerdir. Örneğin: bir telefonu taksitle satın alan kişi, bedeli birden fazla taksite bölerek ödeyebilir. Burada para borcu taksitlere ayrılabildiği için bölünebilir edimdir.</a:t>
            </a:r>
          </a:p>
          <a:p>
            <a:pPr marL="342900" indent="-342900">
              <a:buFont typeface="Arial" panose="020B0604020202020204" pitchFamily="34" charset="0"/>
              <a:buChar char="•"/>
            </a:pPr>
            <a:r>
              <a:rPr lang="tr-TR" sz="2000" dirty="0"/>
              <a:t>Bölünemez edim ise, konusu oluşturan şeyin niteliğinde veya değerinde esaslı bir değişiklik olmaksızın birden fazla parçaya bölünmesi mümkün olmayan edimdir. Örneğin: işçinin hizmet edimi bölünemez edimdir. </a:t>
            </a: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2723449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2339D5-BA3A-4FB9-A0AA-AD2A78E2AEBD}"/>
              </a:ext>
            </a:extLst>
          </p:cNvPr>
          <p:cNvSpPr>
            <a:spLocks noGrp="1"/>
          </p:cNvSpPr>
          <p:nvPr>
            <p:ph type="title"/>
          </p:nvPr>
        </p:nvSpPr>
        <p:spPr/>
        <p:txBody>
          <a:bodyPr/>
          <a:lstStyle/>
          <a:p>
            <a:endParaRPr lang="tr-TR"/>
          </a:p>
        </p:txBody>
      </p:sp>
      <p:sp>
        <p:nvSpPr>
          <p:cNvPr id="4" name="Alt Bilgi Yer Tutucusu 3">
            <a:extLst>
              <a:ext uri="{FF2B5EF4-FFF2-40B4-BE49-F238E27FC236}">
                <a16:creationId xmlns:a16="http://schemas.microsoft.com/office/drawing/2014/main" id="{BA3E97F1-FCCF-420D-A5DA-8BAEAA53EC51}"/>
              </a:ext>
            </a:extLst>
          </p:cNvPr>
          <p:cNvSpPr>
            <a:spLocks noGrp="1"/>
          </p:cNvSpPr>
          <p:nvPr>
            <p:ph type="ftr" sz="quarter" idx="11"/>
          </p:nvPr>
        </p:nvSpPr>
        <p:spPr/>
        <p:txBody>
          <a:bodyPr/>
          <a:lstStyle/>
          <a:p>
            <a:pPr>
              <a:defRPr/>
            </a:pPr>
            <a:endParaRPr lang="tr-TR"/>
          </a:p>
        </p:txBody>
      </p:sp>
      <p:graphicFrame>
        <p:nvGraphicFramePr>
          <p:cNvPr id="5" name="Diyagram 4">
            <a:extLst>
              <a:ext uri="{FF2B5EF4-FFF2-40B4-BE49-F238E27FC236}">
                <a16:creationId xmlns:a16="http://schemas.microsoft.com/office/drawing/2014/main" id="{E6244A53-9AD0-445B-8160-2C4A41BCF730}"/>
              </a:ext>
            </a:extLst>
          </p:cNvPr>
          <p:cNvGraphicFramePr/>
          <p:nvPr>
            <p:extLst>
              <p:ext uri="{D42A27DB-BD31-4B8C-83A1-F6EECF244321}">
                <p14:modId xmlns:p14="http://schemas.microsoft.com/office/powerpoint/2010/main" val="608368966"/>
              </p:ext>
            </p:extLst>
          </p:nvPr>
        </p:nvGraphicFramePr>
        <p:xfrm>
          <a:off x="0" y="0"/>
          <a:ext cx="9441712" cy="5826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499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V. BORÇLAR HUKUKUNUN TEMEL KAVRAMLARI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2646878"/>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startAt="2"/>
              <a:tabLst/>
              <a:defRPr/>
            </a:pPr>
            <a:r>
              <a:rPr kumimoji="0" lang="tr-TR" sz="2400" b="1" i="0" u="none" strike="noStrike" kern="1200" cap="none" spc="0" normalizeH="0" baseline="0" noProof="0" dirty="0">
                <a:ln>
                  <a:noFill/>
                </a:ln>
                <a:solidFill>
                  <a:srgbClr val="4472C4"/>
                </a:solidFill>
                <a:effectLst/>
                <a:uLnTx/>
                <a:uFillTx/>
                <a:latin typeface="Calibri" panose="020F0502020204030204"/>
                <a:ea typeface="+mn-ea"/>
                <a:cs typeface="+mn-cs"/>
              </a:rPr>
              <a:t>BORÇ İLİŞKİSİ</a:t>
            </a:r>
          </a:p>
          <a:p>
            <a:pPr marR="0" lvl="0" algn="l" defTabSz="914400" rtl="0" eaLnBrk="1" fontAlgn="auto" latinLnBrk="0" hangingPunct="1">
              <a:lnSpc>
                <a:spcPct val="100000"/>
              </a:lnSpc>
              <a:spcBef>
                <a:spcPts val="0"/>
              </a:spcBef>
              <a:spcAft>
                <a:spcPts val="0"/>
              </a:spcAft>
              <a:buClrTx/>
              <a:buSzTx/>
              <a:tabLst/>
              <a:defRPr/>
            </a:pPr>
            <a:r>
              <a:rPr lang="tr-TR" sz="2400" b="1" dirty="0">
                <a:solidFill>
                  <a:srgbClr val="4472C4"/>
                </a:solidFill>
                <a:latin typeface="Calibri" panose="020F0502020204030204"/>
              </a:rPr>
              <a:t>c. Kaynakları</a:t>
            </a:r>
          </a:p>
          <a:p>
            <a:pPr marR="0" lvl="0" algn="l" defTabSz="914400" rtl="0" eaLnBrk="1" fontAlgn="auto" latinLnBrk="0" hangingPunct="1">
              <a:lnSpc>
                <a:spcPct val="100000"/>
              </a:lnSpc>
              <a:spcBef>
                <a:spcPts val="0"/>
              </a:spcBef>
              <a:spcAft>
                <a:spcPts val="0"/>
              </a:spcAft>
              <a:buClrTx/>
              <a:buSzTx/>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lvl="0" indent="-342900">
              <a:buFont typeface="Arial" panose="020B0604020202020204" pitchFamily="34" charset="0"/>
              <a:buChar char="•"/>
            </a:pPr>
            <a:r>
              <a:rPr lang="tr-TR" sz="2000" dirty="0">
                <a:solidFill>
                  <a:prstClr val="black"/>
                </a:solidFill>
              </a:rPr>
              <a:t>Borç ilişkisinin kaynakları, taraflar arasında borç ilişkisinin doğumuna sebep olan olgulardır. Türk Borçlar Kanunu borç ilişkisinin kaynaklarını, Hukuki İşlemler ve Sözleşmeler, Haksız Fiiller ve Sebepsiz Zenginleşme olarak üç grupta düzenlemiştir. Bu dersimizde bu kaynakları kısaca açıklamakla yetineceğiz. Sonraki derslerimizde bu kaynakları daha ayrıntılı inceleyeceğiz. </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166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V. BORÇLAR HUKUKUNUN TEMEL KAVRAMLARI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4616648"/>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startAt="2"/>
              <a:tabLst/>
              <a:defRPr/>
            </a:pPr>
            <a:r>
              <a:rPr kumimoji="0" lang="tr-TR" sz="2400" b="1" i="0" u="none" strike="noStrike" kern="1200" cap="none" spc="0" normalizeH="0" baseline="0" noProof="0" dirty="0">
                <a:ln>
                  <a:noFill/>
                </a:ln>
                <a:solidFill>
                  <a:srgbClr val="4472C4"/>
                </a:solidFill>
                <a:effectLst/>
                <a:uLnTx/>
                <a:uFillTx/>
                <a:latin typeface="Calibri" panose="020F0502020204030204"/>
                <a:ea typeface="+mn-ea"/>
                <a:cs typeface="+mn-cs"/>
              </a:rPr>
              <a:t>BORÇ İLİŞKİSİ</a:t>
            </a:r>
          </a:p>
          <a:p>
            <a:pPr marR="0" lvl="0" algn="l" defTabSz="914400" rtl="0" eaLnBrk="1" fontAlgn="auto" latinLnBrk="0" hangingPunct="1">
              <a:lnSpc>
                <a:spcPct val="100000"/>
              </a:lnSpc>
              <a:spcBef>
                <a:spcPts val="0"/>
              </a:spcBef>
              <a:spcAft>
                <a:spcPts val="0"/>
              </a:spcAft>
              <a:buClrTx/>
              <a:buSzTx/>
              <a:tabLst/>
              <a:defRPr/>
            </a:pPr>
            <a:r>
              <a:rPr lang="tr-TR" sz="2400" b="1" dirty="0">
                <a:solidFill>
                  <a:srgbClr val="4472C4"/>
                </a:solidFill>
                <a:latin typeface="Calibri" panose="020F0502020204030204"/>
              </a:rPr>
              <a:t>c. Kaynakları</a:t>
            </a:r>
          </a:p>
          <a:p>
            <a:pPr marR="0" lvl="0" algn="l" defTabSz="914400" rtl="0" eaLnBrk="1" fontAlgn="auto" latinLnBrk="0" hangingPunct="1">
              <a:lnSpc>
                <a:spcPct val="100000"/>
              </a:lnSpc>
              <a:spcBef>
                <a:spcPts val="0"/>
              </a:spcBef>
              <a:spcAft>
                <a:spcPts val="0"/>
              </a:spcAft>
              <a:buClrTx/>
              <a:buSzTx/>
              <a:tabLst/>
              <a:defRPr/>
            </a:pPr>
            <a:r>
              <a:rPr lang="tr-TR" sz="2400" dirty="0" err="1">
                <a:solidFill>
                  <a:srgbClr val="4472C4"/>
                </a:solidFill>
                <a:latin typeface="Calibri" panose="020F0502020204030204"/>
              </a:rPr>
              <a:t>aa</a:t>
            </a:r>
            <a:r>
              <a:rPr lang="tr-TR" sz="2400" dirty="0">
                <a:solidFill>
                  <a:srgbClr val="4472C4"/>
                </a:solidFill>
                <a:latin typeface="Calibri" panose="020F0502020204030204"/>
              </a:rPr>
              <a:t>. Hukuki İşlemler Ve Sözleşmeler</a:t>
            </a:r>
          </a:p>
          <a:p>
            <a:pPr marR="0" lvl="0" algn="l" defTabSz="914400" rtl="0" eaLnBrk="1" fontAlgn="auto" latinLnBrk="0" hangingPunct="1">
              <a:lnSpc>
                <a:spcPct val="100000"/>
              </a:lnSpc>
              <a:spcBef>
                <a:spcPts val="0"/>
              </a:spcBef>
              <a:spcAft>
                <a:spcPts val="0"/>
              </a:spcAft>
              <a:buClrTx/>
              <a:buSzTx/>
              <a:tabLst/>
              <a:defRPr/>
            </a:pPr>
            <a:endParaRPr lang="tr-TR" sz="2400" dirty="0">
              <a:solidFill>
                <a:srgbClr val="4472C4"/>
              </a:solidFill>
              <a:latin typeface="Calibri" panose="020F0502020204030204"/>
            </a:endParaRPr>
          </a:p>
          <a:p>
            <a:pPr marL="285750" lvl="0" indent="-285750">
              <a:buFont typeface="Arial" panose="020B0604020202020204" pitchFamily="34" charset="0"/>
              <a:buChar char="•"/>
            </a:pPr>
            <a:r>
              <a:rPr lang="tr-TR" sz="2000" dirty="0"/>
              <a:t>Borç ilişkisinin, en başta gelen ve uygulamada en sık rastlanan kaynağını, hukuki işlemler ve özellikle sözleşmeler oluşturmaktadır. </a:t>
            </a:r>
          </a:p>
          <a:p>
            <a:pPr marL="285750" lvl="0" indent="-285750">
              <a:buFont typeface="Arial" panose="020B0604020202020204" pitchFamily="34" charset="0"/>
              <a:buChar char="•"/>
            </a:pPr>
            <a:r>
              <a:rPr lang="tr-TR" sz="2000" dirty="0"/>
              <a:t>Hukuki işlem, hukuki sonuç doğurmaya yönelik irade açıklaması şeklinde ifade edilebilir. Örneğin: evlilik dışında doğan çocuğunu “tanıma” yoluyla babası olduğunu ifade eden babanın bu irade açıklaması hukuk dünyasında bir sonuç doğurmaya yönelik olduğundan hukuki işlemdir. Sözleşmeler uygulamada en sık rastlanan hukuki işlemlerdir.</a:t>
            </a:r>
          </a:p>
          <a:p>
            <a:pPr marL="285750" lvl="0" indent="-285750">
              <a:buFont typeface="Arial" panose="020B0604020202020204" pitchFamily="34" charset="0"/>
              <a:buChar char="•"/>
            </a:pPr>
            <a:r>
              <a:rPr lang="tr-TR" sz="2000" dirty="0"/>
              <a:t>Sözleşme, iki tarafın karşılıklı ve birbirine uygun irade açıklamaları sonucu meydana gelen iki taraflı hukuki bir işlemdir.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tr-TR" dirty="0">
              <a:latin typeface="Calibri" panose="020F0502020204030204"/>
            </a:endParaRPr>
          </a:p>
        </p:txBody>
      </p:sp>
    </p:spTree>
    <p:extLst>
      <p:ext uri="{BB962C8B-B14F-4D97-AF65-F5344CB8AC3E}">
        <p14:creationId xmlns:p14="http://schemas.microsoft.com/office/powerpoint/2010/main" val="489243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V. BORÇLAR HUKUKUNUN TEMEL KAVRAMLARI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403187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startAt="2"/>
              <a:tabLst/>
              <a:defRPr/>
            </a:pPr>
            <a:r>
              <a:rPr kumimoji="0" lang="tr-TR" sz="2400" b="1" i="0" u="none" strike="noStrike" kern="1200" cap="none" spc="0" normalizeH="0" baseline="0" noProof="0" dirty="0">
                <a:ln>
                  <a:noFill/>
                </a:ln>
                <a:solidFill>
                  <a:srgbClr val="4472C4"/>
                </a:solidFill>
                <a:effectLst/>
                <a:uLnTx/>
                <a:uFillTx/>
                <a:latin typeface="Calibri" panose="020F0502020204030204"/>
                <a:ea typeface="+mn-ea"/>
                <a:cs typeface="+mn-cs"/>
              </a:rPr>
              <a:t>BORÇ İLİŞKİSİ</a:t>
            </a:r>
          </a:p>
          <a:p>
            <a:pPr marR="0" lvl="0" algn="l" defTabSz="914400" rtl="0" eaLnBrk="1" fontAlgn="auto" latinLnBrk="0" hangingPunct="1">
              <a:lnSpc>
                <a:spcPct val="100000"/>
              </a:lnSpc>
              <a:spcBef>
                <a:spcPts val="0"/>
              </a:spcBef>
              <a:spcAft>
                <a:spcPts val="0"/>
              </a:spcAft>
              <a:buClrTx/>
              <a:buSzTx/>
              <a:tabLst/>
              <a:defRPr/>
            </a:pPr>
            <a:r>
              <a:rPr lang="tr-TR" sz="2400" b="1" dirty="0">
                <a:solidFill>
                  <a:srgbClr val="4472C4"/>
                </a:solidFill>
                <a:latin typeface="Calibri" panose="020F0502020204030204"/>
              </a:rPr>
              <a:t>c. Kaynakları</a:t>
            </a:r>
          </a:p>
          <a:p>
            <a:pPr marR="0" lvl="0" algn="l" defTabSz="914400" rtl="0" eaLnBrk="1" fontAlgn="auto" latinLnBrk="0" hangingPunct="1">
              <a:lnSpc>
                <a:spcPct val="100000"/>
              </a:lnSpc>
              <a:spcBef>
                <a:spcPts val="0"/>
              </a:spcBef>
              <a:spcAft>
                <a:spcPts val="0"/>
              </a:spcAft>
              <a:buClrTx/>
              <a:buSzTx/>
              <a:tabLst/>
              <a:defRPr/>
            </a:pPr>
            <a:r>
              <a:rPr lang="tr-TR" sz="2400" dirty="0" err="1">
                <a:solidFill>
                  <a:srgbClr val="4472C4"/>
                </a:solidFill>
                <a:latin typeface="Calibri" panose="020F0502020204030204"/>
              </a:rPr>
              <a:t>bb</a:t>
            </a:r>
            <a:r>
              <a:rPr lang="tr-TR" sz="2400" dirty="0">
                <a:solidFill>
                  <a:srgbClr val="4472C4"/>
                </a:solidFill>
                <a:latin typeface="Calibri" panose="020F0502020204030204"/>
              </a:rPr>
              <a:t>. Haksız </a:t>
            </a:r>
            <a:r>
              <a:rPr lang="tr-TR" sz="2400" dirty="0" err="1">
                <a:solidFill>
                  <a:srgbClr val="4472C4"/>
                </a:solidFill>
                <a:latin typeface="Calibri" panose="020F0502020204030204"/>
              </a:rPr>
              <a:t>Fiiler</a:t>
            </a:r>
            <a:endParaRPr lang="tr-TR" sz="2400" dirty="0">
              <a:solidFill>
                <a:srgbClr val="4472C4"/>
              </a:solidFill>
              <a:latin typeface="Calibri" panose="020F0502020204030204"/>
            </a:endParaRPr>
          </a:p>
          <a:p>
            <a:pPr marL="285750" lvl="0" indent="-285750">
              <a:buFont typeface="Arial" panose="020B0604020202020204" pitchFamily="34" charset="0"/>
              <a:buChar char="•"/>
            </a:pPr>
            <a:r>
              <a:rPr lang="tr-TR" sz="2000" dirty="0"/>
              <a:t>Haksız fiiller, hukuka aykırı olan, hukuk düzeninin hoş görmediği ve yapılmalarına izin vermediği zarar doğurucu eylem ve davranışlardır. TBK 49’a göre haksız fiillerle başkalarına zarar veren kişiler bu zararları gidermekle (tazmin etmekle) yükümlü olurlar. Örneğin: bir kimseyi dövmek haksız bir fiildir. </a:t>
            </a:r>
          </a:p>
          <a:p>
            <a:pPr marR="0" lvl="0" algn="l" defTabSz="914400" rtl="0" eaLnBrk="1" fontAlgn="auto" latinLnBrk="0" hangingPunct="1">
              <a:lnSpc>
                <a:spcPct val="100000"/>
              </a:lnSpc>
              <a:spcBef>
                <a:spcPts val="0"/>
              </a:spcBef>
              <a:spcAft>
                <a:spcPts val="0"/>
              </a:spcAft>
              <a:buClrTx/>
              <a:buSzTx/>
              <a:tabLst/>
              <a:defRPr/>
            </a:pPr>
            <a:r>
              <a:rPr lang="tr-TR" sz="2400" dirty="0">
                <a:solidFill>
                  <a:srgbClr val="4472C4"/>
                </a:solidFill>
                <a:latin typeface="Calibri" panose="020F0502020204030204"/>
              </a:rPr>
              <a:t>cc. Sebepsiz Zenginleşme</a:t>
            </a:r>
          </a:p>
          <a:p>
            <a:pPr marL="285750" lvl="0" indent="-285750">
              <a:buFont typeface="Arial" panose="020B0604020202020204" pitchFamily="34" charset="0"/>
              <a:buChar char="•"/>
            </a:pPr>
            <a:r>
              <a:rPr lang="tr-TR" sz="2000" dirty="0"/>
              <a:t>Sebepsiz zenginleşme, bir kimsenin malvarlığının haklı bir sebep olmaksızın diğer bir kimsenin malvarlığının zararına olarak çoğalmasıdır. Örneğin: kesin hükümsüzlük sebebi ile geçersiz olan bir sözleşme sonucu tarafların ifa ettikleri edimleri haklı bir sebebe dayanmadığından sebepsiz zenginleşmeye sebebiyet verir.</a:t>
            </a:r>
            <a:endParaRPr lang="tr-TR" dirty="0">
              <a:latin typeface="Calibri" panose="020F0502020204030204"/>
            </a:endParaRPr>
          </a:p>
        </p:txBody>
      </p:sp>
    </p:spTree>
    <p:extLst>
      <p:ext uri="{BB962C8B-B14F-4D97-AF65-F5344CB8AC3E}">
        <p14:creationId xmlns:p14="http://schemas.microsoft.com/office/powerpoint/2010/main" val="1269634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E767D4-02A0-49B9-B6A1-1E8BDBB869A8}"/>
              </a:ext>
            </a:extLst>
          </p:cNvPr>
          <p:cNvSpPr>
            <a:spLocks noGrp="1"/>
          </p:cNvSpPr>
          <p:nvPr>
            <p:ph type="title"/>
          </p:nvPr>
        </p:nvSpPr>
        <p:spPr/>
        <p:txBody>
          <a:bodyPr/>
          <a:lstStyle/>
          <a:p>
            <a:endParaRPr lang="tr-TR"/>
          </a:p>
        </p:txBody>
      </p:sp>
      <p:sp>
        <p:nvSpPr>
          <p:cNvPr id="4" name="Alt Bilgi Yer Tutucusu 3">
            <a:extLst>
              <a:ext uri="{FF2B5EF4-FFF2-40B4-BE49-F238E27FC236}">
                <a16:creationId xmlns:a16="http://schemas.microsoft.com/office/drawing/2014/main" id="{2D4B2776-F4EB-449D-B3C8-33B7FC387824}"/>
              </a:ext>
            </a:extLst>
          </p:cNvPr>
          <p:cNvSpPr>
            <a:spLocks noGrp="1"/>
          </p:cNvSpPr>
          <p:nvPr>
            <p:ph type="ftr" sz="quarter" idx="11"/>
          </p:nvPr>
        </p:nvSpPr>
        <p:spPr/>
        <p:txBody>
          <a:bodyPr/>
          <a:lstStyle/>
          <a:p>
            <a:pPr>
              <a:defRPr/>
            </a:pPr>
            <a:endParaRPr lang="tr-TR"/>
          </a:p>
        </p:txBody>
      </p:sp>
      <p:graphicFrame>
        <p:nvGraphicFramePr>
          <p:cNvPr id="5" name="Diyagram 4">
            <a:extLst>
              <a:ext uri="{FF2B5EF4-FFF2-40B4-BE49-F238E27FC236}">
                <a16:creationId xmlns:a16="http://schemas.microsoft.com/office/drawing/2014/main" id="{04B6863F-5376-4641-BAE9-B5DB6F93E2F3}"/>
              </a:ext>
            </a:extLst>
          </p:cNvPr>
          <p:cNvGraphicFramePr/>
          <p:nvPr>
            <p:extLst>
              <p:ext uri="{D42A27DB-BD31-4B8C-83A1-F6EECF244321}">
                <p14:modId xmlns:p14="http://schemas.microsoft.com/office/powerpoint/2010/main" val="2508034174"/>
              </p:ext>
            </p:extLst>
          </p:nvPr>
        </p:nvGraphicFramePr>
        <p:xfrm>
          <a:off x="191386" y="0"/>
          <a:ext cx="8654902"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6661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V. BORÇLAR HUKUKUNUN TEMEL KAVRAMLARI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4801314"/>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tr-TR" sz="2400" b="1" dirty="0">
                <a:solidFill>
                  <a:srgbClr val="4472C4"/>
                </a:solidFill>
                <a:latin typeface="Calibri" panose="020F0502020204030204"/>
              </a:rPr>
              <a:t>3. SORUMLULUK</a:t>
            </a:r>
          </a:p>
          <a:p>
            <a:pPr marL="285750" lvl="0" indent="-285750">
              <a:buFont typeface="Arial" panose="020B0604020202020204" pitchFamily="34" charset="0"/>
              <a:buChar char="•"/>
            </a:pPr>
            <a:r>
              <a:rPr lang="tr-TR" sz="2400" dirty="0"/>
              <a:t>Borç ilişkisinde borçlu belli bir edimi yerine getirme yükümlülüğü altına girmektedir. Bu yükümlülüğünü kendi isteği ile yerine getirmeyen borçluya karşı hukuk düzeni alacaklıya borçlunun malvarlığına alacağı oranında el koyma imkânı tanımakta ve borçluyu buna katlanmaya yükümlü kılmaktadır. Başka bir ifade ile sorumluluk, alacaklının alacağını alabilmek maksadıyla, borçlunun malvarlığına cebri icra yolu ile el koyabilme yetkisine sahip olması borçlunun ise buna katlanmak zorunda olmasıdır.</a:t>
            </a:r>
          </a:p>
          <a:p>
            <a:pPr marL="285750" lvl="0" indent="-285750">
              <a:buFont typeface="Arial" panose="020B0604020202020204" pitchFamily="34" charset="0"/>
              <a:buChar char="•"/>
            </a:pPr>
            <a:r>
              <a:rPr lang="tr-TR" sz="2400" dirty="0"/>
              <a:t>Borçlu borcunu ifa etmediğinde, alacaklı devletin yetkili organları vasıtasıyla ve zorla alacağına alabilmektedir. Sorumluluğun çeşitli türleri vardır. Bunları kısaca inceleyeceğiz:</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633803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BD78F1-BA7C-4891-9FF9-0FAF555D8A35}"/>
              </a:ext>
            </a:extLst>
          </p:cNvPr>
          <p:cNvSpPr>
            <a:spLocks noGrp="1"/>
          </p:cNvSpPr>
          <p:nvPr>
            <p:ph type="title"/>
          </p:nvPr>
        </p:nvSpPr>
        <p:spPr/>
        <p:txBody>
          <a:bodyPr/>
          <a:lstStyle/>
          <a:p>
            <a:br>
              <a:rPr lang="tr-TR" dirty="0"/>
            </a:br>
            <a:r>
              <a:rPr lang="tr-TR" dirty="0"/>
              <a:t>	I. Borçlar Hukukunun Tanımı, Konusu ve Önemi</a:t>
            </a:r>
          </a:p>
        </p:txBody>
      </p:sp>
      <p:sp>
        <p:nvSpPr>
          <p:cNvPr id="3" name="İçerik Yer Tutucusu 2">
            <a:extLst>
              <a:ext uri="{FF2B5EF4-FFF2-40B4-BE49-F238E27FC236}">
                <a16:creationId xmlns:a16="http://schemas.microsoft.com/office/drawing/2014/main" id="{7A13CC59-321A-44B7-9F04-B975CA44492C}"/>
              </a:ext>
            </a:extLst>
          </p:cNvPr>
          <p:cNvSpPr>
            <a:spLocks noGrp="1"/>
          </p:cNvSpPr>
          <p:nvPr>
            <p:ph idx="1"/>
          </p:nvPr>
        </p:nvSpPr>
        <p:spPr>
          <a:xfrm>
            <a:off x="447453" y="1339702"/>
            <a:ext cx="8249093" cy="4231758"/>
          </a:xfrm>
        </p:spPr>
        <p:txBody>
          <a:bodyPr/>
          <a:lstStyle/>
          <a:p>
            <a:pPr>
              <a:buFont typeface="Arial" panose="020B0604020202020204" pitchFamily="34" charset="0"/>
              <a:buChar char="•"/>
            </a:pPr>
            <a:r>
              <a:rPr lang="tr-TR" sz="1800" dirty="0">
                <a:latin typeface="+mn-lt"/>
              </a:rPr>
              <a:t>Toplum halinde bir arada yaşayan kişilerin çeşitli ihtiyaçları vardır. Bu ihtiyaçların giderilebilmesi, bazı mal ve hizmetlerin elde edilmesine, bunların kullanılmasına ve tüketilmesine bağlıdır. Kişiler ihtiyaç duydukları bu mal ve hizmetleri, ilke olarak birbirleriyle yaptıkları hukuki işlemlerle sağlarlar. </a:t>
            </a:r>
          </a:p>
          <a:p>
            <a:pPr>
              <a:buFont typeface="Arial" panose="020B0604020202020204" pitchFamily="34" charset="0"/>
              <a:buChar char="•"/>
            </a:pPr>
            <a:r>
              <a:rPr lang="tr-TR" sz="1800" dirty="0">
                <a:latin typeface="+mn-lt"/>
              </a:rPr>
              <a:t>Borçlar Hukuku en başta mal ve hizmetlerin kişiler arasında değişim ve dolaşımına hizmet eder. Özellikle satış, bağışlama ve mal değişim sözleşmelerinde durum böyledir. Bunun yanında malın kullanılmasının da sağlanmasına hizmet etmektedir. Örneğin: kira sözleşmesi, kişilerin mülkiyetinde olmayan bir şeyi (ev, araba, iş yeri gibi) kullanmasını sağlamaktadır. Borçlar hukuku emeğin de dolaşımının sağlanmasına katkı sağlamaktadır. Örneğin: eser sözleşmeleri, vekalet sözleşmeleri gibi sözleşmeler bu ihtiyacı karşılamaktadır. </a:t>
            </a:r>
          </a:p>
        </p:txBody>
      </p:sp>
    </p:spTree>
    <p:extLst>
      <p:ext uri="{BB962C8B-B14F-4D97-AF65-F5344CB8AC3E}">
        <p14:creationId xmlns:p14="http://schemas.microsoft.com/office/powerpoint/2010/main" val="1268138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V. BORÇLAR HUKUKUNUN TEMEL KAVRAMLARI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3970318"/>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tr-TR" sz="2400" b="1" dirty="0">
                <a:solidFill>
                  <a:srgbClr val="4472C4"/>
                </a:solidFill>
                <a:latin typeface="Calibri" panose="020F0502020204030204"/>
              </a:rPr>
              <a:t>3. SORUMLULUK</a:t>
            </a:r>
          </a:p>
          <a:p>
            <a:pPr marL="457200" marR="0" lvl="0" indent="-457200" algn="l" defTabSz="914400" rtl="0" eaLnBrk="1" fontAlgn="auto" latinLnBrk="0" hangingPunct="1">
              <a:lnSpc>
                <a:spcPct val="100000"/>
              </a:lnSpc>
              <a:spcBef>
                <a:spcPts val="0"/>
              </a:spcBef>
              <a:spcAft>
                <a:spcPts val="0"/>
              </a:spcAft>
              <a:buClrTx/>
              <a:buSzTx/>
              <a:buAutoNum type="alphaLcPeriod"/>
              <a:tabLst/>
              <a:defRPr/>
            </a:pPr>
            <a:r>
              <a:rPr lang="tr-TR" sz="2400" b="1" dirty="0">
                <a:solidFill>
                  <a:srgbClr val="4472C4"/>
                </a:solidFill>
                <a:latin typeface="Calibri" panose="020F0502020204030204"/>
              </a:rPr>
              <a:t>Kişi İle Sorumluluk</a:t>
            </a:r>
          </a:p>
          <a:p>
            <a:pPr marR="0" lvl="0" algn="l" defTabSz="914400" rtl="0" eaLnBrk="1" fontAlgn="auto" latinLnBrk="0" hangingPunct="1">
              <a:lnSpc>
                <a:spcPct val="100000"/>
              </a:lnSpc>
              <a:spcBef>
                <a:spcPts val="0"/>
              </a:spcBef>
              <a:spcAft>
                <a:spcPts val="0"/>
              </a:spcAft>
              <a:buClrTx/>
              <a:buSzTx/>
              <a:tabLst/>
              <a:defRPr/>
            </a:pPr>
            <a:endParaRPr lang="tr-TR" sz="2400" b="1" dirty="0">
              <a:solidFill>
                <a:srgbClr val="4472C4"/>
              </a:solidFill>
              <a:latin typeface="Calibri" panose="020F0502020204030204"/>
            </a:endParaRPr>
          </a:p>
          <a:p>
            <a:pPr marL="285750" lvl="0" indent="-285750">
              <a:buFont typeface="Arial" panose="020B0604020202020204" pitchFamily="34" charset="0"/>
              <a:buChar char="•"/>
            </a:pPr>
            <a:r>
              <a:rPr lang="tr-TR" sz="2000" dirty="0"/>
              <a:t>Alacaklının, alacağını elde edebilmek için borçlunun bizzat kendisine başvurmasıdır. Eski devirlerde borcun ifa edilmemesi halinde, borçlunun bizzat kendisine el atılmaktaydı. Örneğin: borçlunun gözünü oymak, kulağını kesmek hatta borçluyu öldürmek gibi haklar alacaklıya tanınmıştı. Daha sonraları bu bedensel ceza hapis cezasına çevrilmiştir. Ülkemizde de hapis usulü 1929 yılına kadar devam etmiştir. Ancak bugünkü modern hukuk sistemlerinde hapis cezası mümkün değildir. Gerçekten Anayasa’nın 38. Hükmüne göre “Hiç kimse, yalnız sözleşmeden doğan bir yükümlülüğü yerine getirmemesinden dolayı özgürlüğünden alıkonulamaz”. Bu nedenle kişi ile sorumluluk Türk hukukunda da uygulanmamaktadır.</a:t>
            </a:r>
            <a:endParaRPr kumimoji="0" lang="tr-TR" sz="200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378319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V. BORÇLAR HUKUKUNUN TEMEL KAVRAMLARI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4247317"/>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tr-TR" sz="2400" b="1" dirty="0">
                <a:solidFill>
                  <a:srgbClr val="4472C4"/>
                </a:solidFill>
                <a:latin typeface="Calibri" panose="020F0502020204030204"/>
              </a:rPr>
              <a:t>3. SORUMLULUK</a:t>
            </a:r>
          </a:p>
          <a:p>
            <a:pPr marL="457200" marR="0" lvl="0" indent="-457200" algn="l" defTabSz="914400" rtl="0" eaLnBrk="1" fontAlgn="auto" latinLnBrk="0" hangingPunct="1">
              <a:lnSpc>
                <a:spcPct val="100000"/>
              </a:lnSpc>
              <a:spcBef>
                <a:spcPts val="0"/>
              </a:spcBef>
              <a:spcAft>
                <a:spcPts val="0"/>
              </a:spcAft>
              <a:buClrTx/>
              <a:buSzTx/>
              <a:buAutoNum type="alphaLcPeriod"/>
              <a:tabLst/>
              <a:defRPr/>
            </a:pPr>
            <a:r>
              <a:rPr lang="tr-TR" sz="2400" b="1" dirty="0">
                <a:solidFill>
                  <a:srgbClr val="4472C4"/>
                </a:solidFill>
                <a:latin typeface="Calibri" panose="020F0502020204030204"/>
              </a:rPr>
              <a:t>Kişi İle Sorumluluk</a:t>
            </a:r>
          </a:p>
          <a:p>
            <a:pPr marL="457200" marR="0" lvl="0" indent="-457200" algn="l" defTabSz="914400" rtl="0" eaLnBrk="1" fontAlgn="auto" latinLnBrk="0" hangingPunct="1">
              <a:lnSpc>
                <a:spcPct val="100000"/>
              </a:lnSpc>
              <a:spcBef>
                <a:spcPts val="0"/>
              </a:spcBef>
              <a:spcAft>
                <a:spcPts val="0"/>
              </a:spcAft>
              <a:buClrTx/>
              <a:buSzTx/>
              <a:buAutoNum type="alphaLcPeriod"/>
              <a:tabLst/>
              <a:defRPr/>
            </a:pPr>
            <a:r>
              <a:rPr lang="tr-TR" sz="2400" b="1" dirty="0">
                <a:solidFill>
                  <a:srgbClr val="4472C4"/>
                </a:solidFill>
                <a:latin typeface="Calibri" panose="020F0502020204030204"/>
              </a:rPr>
              <a:t>Mal İle Sorumluluk</a:t>
            </a:r>
          </a:p>
          <a:p>
            <a:pPr marL="285750" lvl="0" indent="-285750">
              <a:buFont typeface="Arial" panose="020B0604020202020204" pitchFamily="34" charset="0"/>
              <a:buChar char="•"/>
            </a:pPr>
            <a:r>
              <a:rPr lang="tr-TR" dirty="0"/>
              <a:t>Modern hukuk sistemlerinde kişi borcu için malvarlığı ile sorumlu tutulmaktadır. Başka bir ifade ile borçlu, edimini kendi isteği ile yerine getirmediğinde alacaklı, İcra ve İflas Kanunu hükümlerine göre devletin yetkili organları aracılığıyla, borçlunun malvarlığına el koyarak alacağını elde edebilmektedir.</a:t>
            </a:r>
          </a:p>
          <a:p>
            <a:pPr marL="285750" lvl="0" indent="-285750">
              <a:buFont typeface="Arial" panose="020B0604020202020204" pitchFamily="34" charset="0"/>
              <a:buChar char="•"/>
            </a:pPr>
            <a:r>
              <a:rPr lang="tr-TR" dirty="0"/>
              <a:t>Mal ile Sorumluluk iki türlü olabilir. Bunların birincisi Sınırsız Sorumluluktur. Sınırsız sorumluluk, borçlunun borcundan dolayı bütün malları ile sorumlu olması demektir ki, modern hukukta kural olarak bu sorumluluk türü geçerlidir.  Borçlunun tüm malvarlığı ile sorumlu olmasına kişisel sorumluluk da denilmektedir. Ancak kişisel sorumluluğu, eski hukuk sistemlerinde uygulanan kişi ile sorumluluk türü ile karıştırmamak gerekir. Bu sorumluluk türünde borçlu tüm mal varlığı ile sorumlu tutulurken, kişi ile sorumluluk türünde borçlu genelde </a:t>
            </a:r>
            <a:r>
              <a:rPr lang="tr-TR" dirty="0" err="1"/>
              <a:t>kişivarlığı</a:t>
            </a:r>
            <a:r>
              <a:rPr lang="tr-TR" dirty="0"/>
              <a:t> ile sorumlu olmaktadır.</a:t>
            </a:r>
          </a:p>
        </p:txBody>
      </p:sp>
    </p:spTree>
    <p:extLst>
      <p:ext uri="{BB962C8B-B14F-4D97-AF65-F5344CB8AC3E}">
        <p14:creationId xmlns:p14="http://schemas.microsoft.com/office/powerpoint/2010/main" val="2922487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V. BORÇLAR HUKUKUNUN TEMEL KAVRAMLARI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4524315"/>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tr-TR" sz="2400" b="1" dirty="0">
                <a:solidFill>
                  <a:srgbClr val="4472C4"/>
                </a:solidFill>
                <a:latin typeface="Calibri" panose="020F0502020204030204"/>
              </a:rPr>
              <a:t>3. SORUMLULUK</a:t>
            </a:r>
          </a:p>
          <a:p>
            <a:pPr marL="457200" marR="0" lvl="0" indent="-457200" algn="l" defTabSz="914400" rtl="0" eaLnBrk="1" fontAlgn="auto" latinLnBrk="0" hangingPunct="1">
              <a:lnSpc>
                <a:spcPct val="100000"/>
              </a:lnSpc>
              <a:spcBef>
                <a:spcPts val="0"/>
              </a:spcBef>
              <a:spcAft>
                <a:spcPts val="0"/>
              </a:spcAft>
              <a:buClrTx/>
              <a:buSzTx/>
              <a:buAutoNum type="alphaLcPeriod"/>
              <a:tabLst/>
              <a:defRPr/>
            </a:pPr>
            <a:r>
              <a:rPr lang="tr-TR" sz="2400" b="1" dirty="0">
                <a:solidFill>
                  <a:srgbClr val="4472C4"/>
                </a:solidFill>
                <a:latin typeface="Calibri" panose="020F0502020204030204"/>
              </a:rPr>
              <a:t>Kişi İle Sorumluluk</a:t>
            </a:r>
          </a:p>
          <a:p>
            <a:pPr marL="457200" marR="0" lvl="0" indent="-457200" algn="l" defTabSz="914400" rtl="0" eaLnBrk="1" fontAlgn="auto" latinLnBrk="0" hangingPunct="1">
              <a:lnSpc>
                <a:spcPct val="100000"/>
              </a:lnSpc>
              <a:spcBef>
                <a:spcPts val="0"/>
              </a:spcBef>
              <a:spcAft>
                <a:spcPts val="0"/>
              </a:spcAft>
              <a:buClrTx/>
              <a:buSzTx/>
              <a:buAutoNum type="alphaLcPeriod"/>
              <a:tabLst/>
              <a:defRPr/>
            </a:pPr>
            <a:r>
              <a:rPr lang="tr-TR" sz="2400" b="1" dirty="0">
                <a:solidFill>
                  <a:srgbClr val="4472C4"/>
                </a:solidFill>
                <a:latin typeface="Calibri" panose="020F0502020204030204"/>
              </a:rPr>
              <a:t>Mal İle Sorumluluk</a:t>
            </a:r>
          </a:p>
          <a:p>
            <a:pPr marL="285750" lvl="0" indent="-285750">
              <a:buFont typeface="Arial" panose="020B0604020202020204" pitchFamily="34" charset="0"/>
              <a:buChar char="•"/>
            </a:pPr>
            <a:r>
              <a:rPr lang="tr-TR" dirty="0"/>
              <a:t>Mal ile sorumluluğun ikinci türü ise Sınırlı Sorumluluktur. Kural borçlunun sınırsız sorumluğu olsa da kanun koyucu bu kurala bazı istisnalar getirmiştir. Bazı hallerde borçlunun sorumluluğu konu ve miktar bakımından sınırlandırılmıştır.</a:t>
            </a:r>
          </a:p>
          <a:p>
            <a:pPr marL="285750" lvl="0" indent="-285750">
              <a:buFont typeface="Arial" panose="020B0604020202020204" pitchFamily="34" charset="0"/>
              <a:buChar char="•"/>
            </a:pPr>
            <a:r>
              <a:rPr lang="tr-TR" dirty="0"/>
              <a:t>Sınırlı sorumluluk Belli Mallarla Sınırlı Sorumluluk ve Belli Miktarla Sınırlı Sorumluluk olmak üzere iki türlüdür. </a:t>
            </a:r>
          </a:p>
          <a:p>
            <a:pPr marL="285750" lvl="0" indent="-285750">
              <a:buFont typeface="Arial" panose="020B0604020202020204" pitchFamily="34" charset="0"/>
              <a:buChar char="•"/>
            </a:pPr>
            <a:r>
              <a:rPr lang="tr-TR" dirty="0"/>
              <a:t>Belli Mallarla Sınırlı Sorumlulukta borçlu, bütün malları ile değil, fakat bunlardan sadece bazıları ile sorumlu olur. Bu tür sorumluluk bizzat kanundan doğabileceği gibi, tarafların aralarında yapacakları bir anlaşmayla da kararlaştırılabilir. </a:t>
            </a:r>
          </a:p>
          <a:p>
            <a:pPr marL="285750" lvl="0" indent="-285750">
              <a:buFont typeface="Arial" panose="020B0604020202020204" pitchFamily="34" charset="0"/>
              <a:buChar char="•"/>
            </a:pPr>
            <a:r>
              <a:rPr lang="tr-TR" dirty="0"/>
              <a:t>Belli Miktarla Sınırlı Sorumlulukta ise borçlu kural olarak bütün malları ile sorumlu olmakla beraber, sorumluluğu belli bir miktar ile sınırlandırılmıştır. Örneğin: kefalet sözleşmesinde kefilin sorumlu olacağı belli bir miktarın önceden belirlenmesi şarttır. Kefilin borcun ödenmemesinden sorumluluğu kefil olduğu miktar ile sınırlıdır.</a:t>
            </a:r>
          </a:p>
        </p:txBody>
      </p:sp>
    </p:spTree>
    <p:extLst>
      <p:ext uri="{BB962C8B-B14F-4D97-AF65-F5344CB8AC3E}">
        <p14:creationId xmlns:p14="http://schemas.microsoft.com/office/powerpoint/2010/main" val="3750625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4C1361-3646-46A4-A846-BED449EDDA2F}"/>
              </a:ext>
            </a:extLst>
          </p:cNvPr>
          <p:cNvSpPr>
            <a:spLocks noGrp="1"/>
          </p:cNvSpPr>
          <p:nvPr>
            <p:ph type="title"/>
          </p:nvPr>
        </p:nvSpPr>
        <p:spPr/>
        <p:txBody>
          <a:bodyPr/>
          <a:lstStyle/>
          <a:p>
            <a:endParaRPr lang="tr-TR"/>
          </a:p>
        </p:txBody>
      </p:sp>
      <p:sp>
        <p:nvSpPr>
          <p:cNvPr id="4" name="Alt Bilgi Yer Tutucusu 3">
            <a:extLst>
              <a:ext uri="{FF2B5EF4-FFF2-40B4-BE49-F238E27FC236}">
                <a16:creationId xmlns:a16="http://schemas.microsoft.com/office/drawing/2014/main" id="{4B443C79-A62F-44AF-A9D5-7925710DDE6E}"/>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586C2B9D-2962-417B-8189-4180696F87E7}"/>
              </a:ext>
            </a:extLst>
          </p:cNvPr>
          <p:cNvSpPr/>
          <p:nvPr/>
        </p:nvSpPr>
        <p:spPr>
          <a:xfrm>
            <a:off x="0" y="2828836"/>
            <a:ext cx="9144000" cy="1200329"/>
          </a:xfrm>
          <a:prstGeom prst="rect">
            <a:avLst/>
          </a:prstGeom>
        </p:spPr>
        <p:txBody>
          <a:bodyPr wrap="square">
            <a:spAutoFit/>
          </a:bodyPr>
          <a:lstStyle/>
          <a:p>
            <a:r>
              <a:rPr lang="tr-TR" sz="2400" b="1" dirty="0">
                <a:solidFill>
                  <a:schemeClr val="accent5"/>
                </a:solidFill>
              </a:rPr>
              <a:t>Bugünlük dersimiz bu kadar, haftaya Borç İlişkisinin Kaynaklarından İlki olan Hukuki İşlemlerden, Özellikle Sözleşmeden Doğan Borç </a:t>
            </a:r>
            <a:r>
              <a:rPr lang="tr-TR" sz="2400" b="1" dirty="0" err="1">
                <a:solidFill>
                  <a:schemeClr val="accent5"/>
                </a:solidFill>
              </a:rPr>
              <a:t>İlişkileri’ni</a:t>
            </a:r>
            <a:r>
              <a:rPr lang="tr-TR" sz="2400" b="1" dirty="0">
                <a:solidFill>
                  <a:schemeClr val="accent5"/>
                </a:solidFill>
              </a:rPr>
              <a:t> ayrıntılı olarak inceleyeceğiz.</a:t>
            </a:r>
          </a:p>
        </p:txBody>
      </p:sp>
    </p:spTree>
    <p:extLst>
      <p:ext uri="{BB962C8B-B14F-4D97-AF65-F5344CB8AC3E}">
        <p14:creationId xmlns:p14="http://schemas.microsoft.com/office/powerpoint/2010/main" val="3272207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0" y="1453499"/>
            <a:ext cx="9144000" cy="2960811"/>
          </a:xfrm>
          <a:prstGeom prst="rect">
            <a:avLst/>
          </a:prstGeom>
        </p:spPr>
        <p:txBody>
          <a:bodyPr wrap="square">
            <a:spAutoFit/>
          </a:bodyPr>
          <a:lstStyle/>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	</a:t>
            </a: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2. HAFTA</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I. HUKUKİ İŞLEMDEN DOĞAN BORÇ İLİŞKİLERİ</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II. İRADE AÇIKLAMASI</a:t>
            </a: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264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I. HUKUKİ İŞLEMDEN DOĞAN BORÇ İLİŞKİLERİ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4154984"/>
          </a:xfrm>
          <a:prstGeom prst="rect">
            <a:avLst/>
          </a:prstGeom>
        </p:spPr>
        <p:txBody>
          <a:bodyPr wrap="square">
            <a:spAutoFit/>
          </a:bodyPr>
          <a:lstStyle/>
          <a:p>
            <a:pPr marL="457200" lvl="0" indent="-457200">
              <a:buAutoNum type="alphaUcPeriod"/>
            </a:pPr>
            <a:r>
              <a:rPr lang="tr-TR" sz="2400" b="1" dirty="0">
                <a:solidFill>
                  <a:srgbClr val="4472C4"/>
                </a:solidFill>
              </a:rPr>
              <a:t>HUKUKİ İŞLEMİN TANIMII, UNSURLARI VE SONUÇLARI</a:t>
            </a:r>
          </a:p>
          <a:p>
            <a:pPr marL="457200" lvl="0" indent="-457200">
              <a:buAutoNum type="arabicPeriod"/>
            </a:pPr>
            <a:r>
              <a:rPr lang="tr-TR" sz="2400" b="1" dirty="0">
                <a:solidFill>
                  <a:srgbClr val="4472C4"/>
                </a:solidFill>
              </a:rPr>
              <a:t>Tanımı</a:t>
            </a:r>
          </a:p>
          <a:p>
            <a:pPr marL="342900" lvl="0" indent="-342900">
              <a:buFont typeface="Arial" panose="020B0604020202020204" pitchFamily="34" charset="0"/>
              <a:buChar char="•"/>
            </a:pPr>
            <a:r>
              <a:rPr lang="tr-TR" dirty="0">
                <a:solidFill>
                  <a:prstClr val="black"/>
                </a:solidFill>
              </a:rPr>
              <a:t>Hukuki işlem: hukuk düzeninin öngördüğü sınırlar içinde hukuki sonuç doğurmaya yönelik irade açıklaması olarak tanımlanabilir. </a:t>
            </a:r>
          </a:p>
          <a:p>
            <a:pPr marL="342900" lvl="0" indent="-342900">
              <a:buFont typeface="Arial" panose="020B0604020202020204" pitchFamily="34" charset="0"/>
              <a:buChar char="•"/>
            </a:pPr>
            <a:r>
              <a:rPr lang="tr-TR" dirty="0">
                <a:solidFill>
                  <a:prstClr val="black"/>
                </a:solidFill>
              </a:rPr>
              <a:t>İrade açıklamasının yönelmiş olduğu hukuki sonuç, bir hakkın veya bir hukuki ilişkinin kurulması, değiştirilmesi, devredilmesi veya ortadan kaldırılması olabilir. </a:t>
            </a:r>
          </a:p>
          <a:p>
            <a:pPr marL="342900" lvl="0" indent="-342900">
              <a:buFont typeface="Arial" panose="020B0604020202020204" pitchFamily="34" charset="0"/>
              <a:buChar char="•"/>
            </a:pPr>
            <a:r>
              <a:rPr lang="tr-TR" dirty="0">
                <a:solidFill>
                  <a:prstClr val="black"/>
                </a:solidFill>
              </a:rPr>
              <a:t>Hukuki işlem, belirli bir hukuki sonucun meydana gelmesine, dolayısıyla belirli bir amacın gerçekleşmesine yönelik bir hukuki fiil türüdür. </a:t>
            </a:r>
            <a:endParaRPr lang="tr-TR" sz="2400" b="1" dirty="0">
              <a:solidFill>
                <a:srgbClr val="4472C4"/>
              </a:solidFill>
            </a:endParaRPr>
          </a:p>
          <a:p>
            <a:pPr lvl="0"/>
            <a:r>
              <a:rPr lang="tr-TR" sz="2400" b="1" dirty="0">
                <a:solidFill>
                  <a:srgbClr val="4472C4"/>
                </a:solidFill>
              </a:rPr>
              <a:t>2. Unsurları</a:t>
            </a:r>
          </a:p>
          <a:p>
            <a:pPr lvl="0"/>
            <a:r>
              <a:rPr lang="tr-TR" sz="2400" b="1" dirty="0">
                <a:solidFill>
                  <a:srgbClr val="4472C4"/>
                </a:solidFill>
              </a:rPr>
              <a:t>a. </a:t>
            </a:r>
            <a:r>
              <a:rPr lang="tr-TR" sz="2400" dirty="0">
                <a:solidFill>
                  <a:srgbClr val="4472C4"/>
                </a:solidFill>
              </a:rPr>
              <a:t>Hukuki İşlemin Kurucu Unsurları</a:t>
            </a:r>
            <a:endParaRPr lang="tr-TR" sz="2400" b="1" dirty="0">
              <a:solidFill>
                <a:srgbClr val="4472C4"/>
              </a:solidFill>
            </a:endParaRPr>
          </a:p>
          <a:p>
            <a:pPr lvl="0"/>
            <a:endParaRPr lang="tr-TR" dirty="0"/>
          </a:p>
          <a:p>
            <a:pPr lvl="0"/>
            <a:endParaRPr lang="tr-TR" sz="2400" b="1" dirty="0">
              <a:solidFill>
                <a:srgbClr val="4472C4"/>
              </a:solidFill>
            </a:endParaRP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90664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I. HUKUKİ İŞLEMDEN DOĞAN BORÇ İLİŞKİLERİ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4339650"/>
          </a:xfrm>
          <a:prstGeom prst="rect">
            <a:avLst/>
          </a:prstGeom>
        </p:spPr>
        <p:txBody>
          <a:bodyPr wrap="square">
            <a:spAutoFit/>
          </a:bodyPr>
          <a:lstStyle/>
          <a:p>
            <a:pPr marL="457200" lvl="0" indent="-457200">
              <a:buAutoNum type="alphaUcPeriod"/>
            </a:pPr>
            <a:r>
              <a:rPr lang="tr-TR" sz="2400" b="1" dirty="0">
                <a:solidFill>
                  <a:srgbClr val="4472C4"/>
                </a:solidFill>
              </a:rPr>
              <a:t>HUKUKİ İŞLEMİN TANIMII, UNSURLARI VE SONUÇLARI</a:t>
            </a:r>
          </a:p>
          <a:p>
            <a:pPr lvl="0"/>
            <a:r>
              <a:rPr lang="tr-TR" sz="2400" b="1" dirty="0">
                <a:solidFill>
                  <a:srgbClr val="4472C4"/>
                </a:solidFill>
              </a:rPr>
              <a:t>2. Unsurları</a:t>
            </a:r>
          </a:p>
          <a:p>
            <a:pPr lvl="0"/>
            <a:r>
              <a:rPr lang="tr-TR" sz="2400" b="1" dirty="0">
                <a:solidFill>
                  <a:srgbClr val="4472C4"/>
                </a:solidFill>
              </a:rPr>
              <a:t>a. </a:t>
            </a:r>
            <a:r>
              <a:rPr lang="tr-TR" sz="2400" dirty="0">
                <a:solidFill>
                  <a:srgbClr val="4472C4"/>
                </a:solidFill>
              </a:rPr>
              <a:t>Hukuki İşlemin Kurucu Unsurları</a:t>
            </a:r>
            <a:endParaRPr lang="tr-TR" sz="2400" b="1" dirty="0">
              <a:solidFill>
                <a:srgbClr val="4472C4"/>
              </a:solidFill>
            </a:endParaRPr>
          </a:p>
          <a:p>
            <a:pPr lvl="0"/>
            <a:r>
              <a:rPr lang="tr-TR" dirty="0" err="1">
                <a:solidFill>
                  <a:schemeClr val="accent5"/>
                </a:solidFill>
              </a:rPr>
              <a:t>aa</a:t>
            </a:r>
            <a:r>
              <a:rPr lang="tr-TR" dirty="0">
                <a:solidFill>
                  <a:schemeClr val="accent5"/>
                </a:solidFill>
              </a:rPr>
              <a:t>. İrade Açıklaması</a:t>
            </a:r>
            <a:endParaRPr lang="tr-TR" dirty="0"/>
          </a:p>
          <a:p>
            <a:pPr marL="285750" lvl="0" indent="-285750">
              <a:buFont typeface="Arial" panose="020B0604020202020204" pitchFamily="34" charset="0"/>
              <a:buChar char="•"/>
            </a:pPr>
            <a:r>
              <a:rPr lang="tr-TR" dirty="0"/>
              <a:t>İrade açıklaması hukuki işlemin temel kurucu unsurudur.</a:t>
            </a:r>
          </a:p>
          <a:p>
            <a:pPr marL="285750" lvl="0" indent="-285750">
              <a:buFont typeface="Arial" panose="020B0604020202020204" pitchFamily="34" charset="0"/>
              <a:buChar char="•"/>
            </a:pPr>
            <a:r>
              <a:rPr lang="tr-TR" dirty="0"/>
              <a:t>İradenin hukuk dünyasında bir sonuç doğurması için dış dünyaya iletilmesi, bildirilmesi gerekmektedir. </a:t>
            </a:r>
          </a:p>
          <a:p>
            <a:pPr marL="285750" lvl="0" indent="-285750">
              <a:buFont typeface="Arial" panose="020B0604020202020204" pitchFamily="34" charset="0"/>
              <a:buChar char="•"/>
            </a:pPr>
            <a:r>
              <a:rPr lang="tr-TR" dirty="0"/>
              <a:t>İrade dış dünyaya ya irade beyanı ile ya da irade faaliyeti ile gerçekleşir.</a:t>
            </a:r>
          </a:p>
          <a:p>
            <a:pPr marL="285750" lvl="0" indent="-285750">
              <a:buFont typeface="Arial" panose="020B0604020202020204" pitchFamily="34" charset="0"/>
              <a:buChar char="•"/>
            </a:pPr>
            <a:r>
              <a:rPr lang="tr-TR" dirty="0"/>
              <a:t>İrade açıklaması hukuki işlemin temeli olmakla birlikte, irade açıklaması ile hukuki işlem kavramları eş anlamlı kavramlar değildir.</a:t>
            </a:r>
          </a:p>
          <a:p>
            <a:pPr marL="285750" lvl="0" indent="-285750">
              <a:buFont typeface="Arial" panose="020B0604020202020204" pitchFamily="34" charset="0"/>
              <a:buChar char="•"/>
            </a:pPr>
            <a:r>
              <a:rPr lang="tr-TR" dirty="0"/>
              <a:t>Ancak bazı durumlarda başka bir unsura gerek kalmadan irade açıklaması hukuki işlemin kurulması için yeterli olmaktadır. örneğin: fesih veya dönmede durum böyledir.</a:t>
            </a:r>
          </a:p>
          <a:p>
            <a:pPr lvl="0"/>
            <a:endParaRPr lang="tr-TR" sz="2400" b="1" dirty="0">
              <a:solidFill>
                <a:srgbClr val="4472C4"/>
              </a:solidFill>
            </a:endParaRP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663464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I. HUKUKİ İŞLEMDEN DOĞAN BORÇ İLİŞKİLERİ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5170646"/>
          </a:xfrm>
          <a:prstGeom prst="rect">
            <a:avLst/>
          </a:prstGeom>
        </p:spPr>
        <p:txBody>
          <a:bodyPr wrap="square">
            <a:spAutoFit/>
          </a:bodyPr>
          <a:lstStyle/>
          <a:p>
            <a:pPr marL="457200" lvl="0" indent="-457200">
              <a:buAutoNum type="alphaUcPeriod"/>
            </a:pPr>
            <a:r>
              <a:rPr lang="tr-TR" sz="2400" b="1" dirty="0">
                <a:solidFill>
                  <a:srgbClr val="4472C4"/>
                </a:solidFill>
              </a:rPr>
              <a:t>HUKUKİ İŞLEMİN TANIMII, UNSURLARI VE SONUÇLARI</a:t>
            </a:r>
          </a:p>
          <a:p>
            <a:pPr lvl="0"/>
            <a:r>
              <a:rPr lang="tr-TR" sz="2400" b="1" dirty="0">
                <a:solidFill>
                  <a:srgbClr val="4472C4"/>
                </a:solidFill>
              </a:rPr>
              <a:t>2. Unsurları</a:t>
            </a:r>
          </a:p>
          <a:p>
            <a:pPr lvl="0"/>
            <a:r>
              <a:rPr lang="tr-TR" sz="2400" b="1" dirty="0">
                <a:solidFill>
                  <a:srgbClr val="4472C4"/>
                </a:solidFill>
              </a:rPr>
              <a:t>a. </a:t>
            </a:r>
            <a:r>
              <a:rPr lang="tr-TR" sz="2400" dirty="0">
                <a:solidFill>
                  <a:srgbClr val="4472C4"/>
                </a:solidFill>
              </a:rPr>
              <a:t>Hukuki İşlemin Kurucu Unsurları</a:t>
            </a:r>
            <a:endParaRPr lang="tr-TR" sz="2400" b="1" dirty="0">
              <a:solidFill>
                <a:srgbClr val="4472C4"/>
              </a:solidFill>
            </a:endParaRPr>
          </a:p>
          <a:p>
            <a:pPr lvl="0"/>
            <a:r>
              <a:rPr lang="tr-TR" dirty="0" err="1">
                <a:solidFill>
                  <a:schemeClr val="accent5"/>
                </a:solidFill>
              </a:rPr>
              <a:t>bb</a:t>
            </a:r>
            <a:r>
              <a:rPr lang="tr-TR" dirty="0">
                <a:solidFill>
                  <a:schemeClr val="accent5"/>
                </a:solidFill>
              </a:rPr>
              <a:t>. İrade Açıklamasına Eklenmesi Gereken Diğer Kurucu Unsurlar</a:t>
            </a:r>
            <a:endParaRPr lang="tr-TR" dirty="0"/>
          </a:p>
          <a:p>
            <a:pPr marL="285750" lvl="0" indent="-285750">
              <a:buFont typeface="Arial" panose="020B0604020202020204" pitchFamily="34" charset="0"/>
              <a:buChar char="•"/>
            </a:pPr>
            <a:r>
              <a:rPr lang="tr-TR" dirty="0"/>
              <a:t>Bazı hukuki işlemlerin meydana gelmesi için, irade açıklaması tek başına yeterli değildir. Bazı hallerde açıklanan bu iradeye başka kurucu unsurların eklenmesi gerekir. </a:t>
            </a:r>
          </a:p>
          <a:p>
            <a:pPr marL="285750" lvl="0" indent="-285750">
              <a:buFont typeface="Arial" panose="020B0604020202020204" pitchFamily="34" charset="0"/>
              <a:buChar char="•"/>
            </a:pPr>
            <a:r>
              <a:rPr lang="tr-TR" dirty="0"/>
              <a:t>Örneğin: sözleşmenin kurulmasında, öneri şeklindeki irade açıklamasının hukuki sonuç doğurabilmesi için önerinin muhatabı olan tarafın öneriyi kabul etmesi şartına bağlıdır. </a:t>
            </a:r>
          </a:p>
          <a:p>
            <a:pPr marL="285750" lvl="0" indent="-285750">
              <a:buFont typeface="Arial" panose="020B0604020202020204" pitchFamily="34" charset="0"/>
              <a:buChar char="•"/>
            </a:pPr>
            <a:r>
              <a:rPr lang="tr-TR" dirty="0"/>
              <a:t>İrade açıklamasına eklenmesi gereken kurucu unsur, bazen resmi bir fiil de olabilir. örneğin: taşınmaz mülkiyetini geçirme işlemi iki unsurdan oluşmaktadır. Bunlardan birincisi taşınmaz malikinin tescil talebi, ikincisi ise tapu memurunun bu talebi, tapu siciline tescil etmesidir. Burada ikinci unsur hukuki işlemi doğuran resmi bir fiile örnektir. </a:t>
            </a:r>
          </a:p>
          <a:p>
            <a:pPr marL="285750" lvl="0" indent="-285750">
              <a:buFont typeface="Arial" panose="020B0604020202020204" pitchFamily="34" charset="0"/>
              <a:buChar char="•"/>
            </a:pPr>
            <a:r>
              <a:rPr lang="tr-TR" dirty="0"/>
              <a:t>Hukuki işlemin kurucu unsuru olan irade açıklamasına bazen resmi bir makamın katılması gerekli olabilir. örneğin: evlendirme sözleşmesinin kurulabilmesi için resmi memur önünde yapılması şarttır. (TMK </a:t>
            </a:r>
            <a:r>
              <a:rPr lang="tr-TR" dirty="0" err="1"/>
              <a:t>md.</a:t>
            </a:r>
            <a:r>
              <a:rPr lang="tr-TR" dirty="0"/>
              <a:t> 141-142)</a:t>
            </a:r>
          </a:p>
          <a:p>
            <a:pPr lvl="0"/>
            <a:endParaRPr lang="tr-TR" sz="2400" b="1" dirty="0">
              <a:solidFill>
                <a:srgbClr val="4472C4"/>
              </a:solidFill>
            </a:endParaRP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1122375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I. HUKUKİ İŞLEMDEN DOĞAN BORÇ İLİŞKİLERİ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4062651"/>
          </a:xfrm>
          <a:prstGeom prst="rect">
            <a:avLst/>
          </a:prstGeom>
        </p:spPr>
        <p:txBody>
          <a:bodyPr wrap="square">
            <a:spAutoFit/>
          </a:bodyPr>
          <a:lstStyle/>
          <a:p>
            <a:pPr marL="457200" lvl="0" indent="-457200">
              <a:buAutoNum type="alphaUcPeriod"/>
            </a:pPr>
            <a:r>
              <a:rPr lang="tr-TR" sz="2400" b="1" dirty="0">
                <a:solidFill>
                  <a:srgbClr val="4472C4"/>
                </a:solidFill>
              </a:rPr>
              <a:t>HUKUKİ İŞLEMİN TANIMII, UNSURLARI VE SONUÇLARI</a:t>
            </a:r>
          </a:p>
          <a:p>
            <a:pPr lvl="0"/>
            <a:r>
              <a:rPr lang="tr-TR" sz="2400" b="1" dirty="0">
                <a:solidFill>
                  <a:srgbClr val="4472C4"/>
                </a:solidFill>
              </a:rPr>
              <a:t>2. Unsurları</a:t>
            </a:r>
          </a:p>
          <a:p>
            <a:pPr lvl="0"/>
            <a:r>
              <a:rPr lang="tr-TR" sz="2400" b="1" dirty="0">
                <a:solidFill>
                  <a:srgbClr val="4472C4"/>
                </a:solidFill>
              </a:rPr>
              <a:t>b. </a:t>
            </a:r>
            <a:r>
              <a:rPr lang="tr-TR" sz="2400" dirty="0">
                <a:solidFill>
                  <a:srgbClr val="4472C4"/>
                </a:solidFill>
              </a:rPr>
              <a:t>Hukuki İşlemin Geçerlilik Unsurları</a:t>
            </a:r>
            <a:endParaRPr lang="tr-TR" sz="2400" b="1" dirty="0">
              <a:solidFill>
                <a:srgbClr val="4472C4"/>
              </a:solidFill>
            </a:endParaRPr>
          </a:p>
          <a:p>
            <a:pPr lvl="0"/>
            <a:endParaRPr lang="tr-TR" dirty="0"/>
          </a:p>
          <a:p>
            <a:pPr marL="285750" lvl="0" indent="-285750">
              <a:buFont typeface="Arial" panose="020B0604020202020204" pitchFamily="34" charset="0"/>
              <a:buChar char="•"/>
            </a:pPr>
            <a:r>
              <a:rPr lang="tr-TR" dirty="0"/>
              <a:t>Geçerlilik unsurları bir hukuki işlemin geçerli olarak kurulabilmesini sağlar.</a:t>
            </a:r>
          </a:p>
          <a:p>
            <a:pPr marL="285750" lvl="0" indent="-285750">
              <a:buFont typeface="Arial" panose="020B0604020202020204" pitchFamily="34" charset="0"/>
              <a:buChar char="•"/>
            </a:pPr>
            <a:r>
              <a:rPr lang="tr-TR" dirty="0"/>
              <a:t>Hukuk düzeninin onaylamadığı bir hukuki işlem, hukuk dünyasında geçerli sonuçlar doğuramaz. Bu tür işlemler kural olarak kesin hükümsüzlük yaptırımına tabi olur. (TBK </a:t>
            </a:r>
            <a:r>
              <a:rPr lang="tr-TR" dirty="0" err="1"/>
              <a:t>md.</a:t>
            </a:r>
            <a:r>
              <a:rPr lang="tr-TR" dirty="0"/>
              <a:t> 27)</a:t>
            </a:r>
          </a:p>
          <a:p>
            <a:pPr marL="285750" lvl="0" indent="-285750">
              <a:buFont typeface="Arial" panose="020B0604020202020204" pitchFamily="34" charset="0"/>
              <a:buChar char="•"/>
            </a:pPr>
            <a:r>
              <a:rPr lang="tr-TR" dirty="0"/>
              <a:t>Hukuki işlemin hukuk düzenine uygunluğundan amaç, hukuka ve </a:t>
            </a:r>
            <a:r>
              <a:rPr lang="tr-TR" dirty="0" err="1"/>
              <a:t>aklaka</a:t>
            </a:r>
            <a:r>
              <a:rPr lang="tr-TR" dirty="0"/>
              <a:t> uygunluktur. </a:t>
            </a:r>
          </a:p>
          <a:p>
            <a:pPr marL="285750" lvl="0" indent="-285750">
              <a:buFont typeface="Arial" panose="020B0604020202020204" pitchFamily="34" charset="0"/>
              <a:buChar char="•"/>
            </a:pPr>
            <a:r>
              <a:rPr lang="tr-TR" dirty="0"/>
              <a:t>Bunun yanında fiil ehliyeti, şekil koşulları, işlemin içeriğinin mümkün olması gibi unsurlar hukuki işlemin geçerlilik unsurlarındandır.</a:t>
            </a:r>
          </a:p>
          <a:p>
            <a:pPr marL="285750" lvl="0" indent="-285750">
              <a:buFont typeface="Arial" panose="020B0604020202020204" pitchFamily="34" charset="0"/>
              <a:buChar char="•"/>
            </a:pPr>
            <a:endParaRPr lang="tr-TR" dirty="0"/>
          </a:p>
          <a:p>
            <a:pPr lvl="0"/>
            <a:endParaRPr lang="tr-TR" sz="2400" b="1" dirty="0">
              <a:solidFill>
                <a:srgbClr val="4472C4"/>
              </a:solidFill>
            </a:endParaRP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1405138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I. HUKUKİ İŞLEMDEN DOĞAN BORÇ İLİŞKİLERİ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5724644"/>
          </a:xfrm>
          <a:prstGeom prst="rect">
            <a:avLst/>
          </a:prstGeom>
        </p:spPr>
        <p:txBody>
          <a:bodyPr wrap="square">
            <a:spAutoFit/>
          </a:bodyPr>
          <a:lstStyle/>
          <a:p>
            <a:pPr marL="457200" lvl="0" indent="-457200">
              <a:buAutoNum type="alphaUcPeriod"/>
            </a:pPr>
            <a:r>
              <a:rPr lang="tr-TR" sz="2400" b="1" dirty="0">
                <a:solidFill>
                  <a:srgbClr val="4472C4"/>
                </a:solidFill>
              </a:rPr>
              <a:t>HUKUKİ İŞLEMİN TANIMII, UNSURLARI VE SONUÇLARI</a:t>
            </a:r>
          </a:p>
          <a:p>
            <a:pPr lvl="0"/>
            <a:r>
              <a:rPr lang="tr-TR" sz="2400" b="1" dirty="0">
                <a:solidFill>
                  <a:srgbClr val="4472C4"/>
                </a:solidFill>
              </a:rPr>
              <a:t>2. Unsurları</a:t>
            </a:r>
          </a:p>
          <a:p>
            <a:pPr lvl="0"/>
            <a:r>
              <a:rPr lang="tr-TR" sz="2400" b="1" dirty="0">
                <a:solidFill>
                  <a:srgbClr val="4472C4"/>
                </a:solidFill>
              </a:rPr>
              <a:t>c. </a:t>
            </a:r>
            <a:r>
              <a:rPr lang="tr-TR" sz="2400" dirty="0">
                <a:solidFill>
                  <a:srgbClr val="4472C4"/>
                </a:solidFill>
              </a:rPr>
              <a:t>Hukuki İşlemin Etkinlik Unsurları</a:t>
            </a:r>
            <a:endParaRPr lang="tr-TR" sz="2400" b="1" dirty="0">
              <a:solidFill>
                <a:srgbClr val="4472C4"/>
              </a:solidFill>
            </a:endParaRPr>
          </a:p>
          <a:p>
            <a:pPr lvl="0"/>
            <a:endParaRPr lang="tr-TR" dirty="0"/>
          </a:p>
          <a:p>
            <a:pPr marL="285750" lvl="0" indent="-285750">
              <a:buFont typeface="Arial" panose="020B0604020202020204" pitchFamily="34" charset="0"/>
              <a:buChar char="•"/>
            </a:pPr>
            <a:r>
              <a:rPr lang="tr-TR" dirty="0"/>
              <a:t>Etkinlik unsurları hukuki işlemin kurucu unsurları olmasa da, hukuki işlem, bu unsurlar yoksa da meydana gelmekle birlikte istenilen sonuçları doğuramaz.</a:t>
            </a:r>
          </a:p>
          <a:p>
            <a:pPr marL="285750" lvl="0" indent="-285750">
              <a:buFont typeface="Arial" panose="020B0604020202020204" pitchFamily="34" charset="0"/>
              <a:buChar char="•"/>
            </a:pPr>
            <a:r>
              <a:rPr lang="tr-TR" dirty="0"/>
              <a:t>Kanuni temsilcinin izin vermesi, </a:t>
            </a:r>
            <a:r>
              <a:rPr lang="tr-TR" dirty="0" err="1"/>
              <a:t>vasiyetçinin</a:t>
            </a:r>
            <a:r>
              <a:rPr lang="tr-TR" dirty="0"/>
              <a:t> ölmesi vb. bu tür unsurlara örnektir.</a:t>
            </a:r>
          </a:p>
          <a:p>
            <a:pPr marL="285750" lvl="0" indent="-285750">
              <a:buFont typeface="Arial" panose="020B0604020202020204" pitchFamily="34" charset="0"/>
              <a:buChar char="•"/>
            </a:pPr>
            <a:r>
              <a:rPr lang="tr-TR" dirty="0"/>
              <a:t>Taraflar dilerlerse bir hukuki işlemin hüküm ve sonuç doğurmasını gelecekteki belirsiz bir olayın gerçekleşmesi koşuluna bağlı kılabilirler. Bu durumda bu geciktirici şartın gerçekleşmesi hukuki işlemin hüküm ve sonuç doğurmasının (etkinliğinin) bir şartıdır.</a:t>
            </a:r>
          </a:p>
          <a:p>
            <a:pPr marL="285750" lvl="0" indent="-285750">
              <a:buFont typeface="Arial" panose="020B0604020202020204" pitchFamily="34" charset="0"/>
              <a:buChar char="•"/>
            </a:pPr>
            <a:r>
              <a:rPr lang="tr-TR" dirty="0"/>
              <a:t>Kurucu unsur mevcut olmayınca, hukuki işlem meydana gelmeyeceği, geçerlilik unsuru olmayınca hukuki işlem geçerli sonuç doğurmayacağı, etkinlik unsuru olmayınca hukuki işlem geçerli olarak kurulmuş olsa bile istenilen sonucu doğurmayacağı için bir unsurun kurucu unsur mu, geçerlilik unsuru mu yoksa etkinlik unsurumu olduğunun pratikte bir yararı yoktur. Bu ayrım teorik açıdan önem taşımaktadır.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endParaRPr lang="tr-TR" dirty="0"/>
          </a:p>
          <a:p>
            <a:pPr lvl="0"/>
            <a:endParaRPr lang="tr-TR" sz="2400" b="1" dirty="0">
              <a:solidFill>
                <a:srgbClr val="4472C4"/>
              </a:solidFill>
            </a:endParaRP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1418562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04E0B5-E815-4A20-8C06-3C5DDA5332DF}"/>
              </a:ext>
            </a:extLst>
          </p:cNvPr>
          <p:cNvSpPr>
            <a:spLocks noGrp="1"/>
          </p:cNvSpPr>
          <p:nvPr>
            <p:ph type="title"/>
          </p:nvPr>
        </p:nvSpPr>
        <p:spPr/>
        <p:txBody>
          <a:bodyPr/>
          <a:lstStyle/>
          <a:p>
            <a:br>
              <a:rPr lang="tr-TR" dirty="0"/>
            </a:br>
            <a:r>
              <a:rPr lang="tr-TR" dirty="0"/>
              <a:t>	I. Borçlar Hukukunun Tanımı, Konusu ve Önemi</a:t>
            </a:r>
          </a:p>
        </p:txBody>
      </p:sp>
      <p:sp>
        <p:nvSpPr>
          <p:cNvPr id="3" name="İçerik Yer Tutucusu 2">
            <a:extLst>
              <a:ext uri="{FF2B5EF4-FFF2-40B4-BE49-F238E27FC236}">
                <a16:creationId xmlns:a16="http://schemas.microsoft.com/office/drawing/2014/main" id="{18700CCE-B1D8-4239-B76B-8DF0227E283F}"/>
              </a:ext>
            </a:extLst>
          </p:cNvPr>
          <p:cNvSpPr>
            <a:spLocks noGrp="1"/>
          </p:cNvSpPr>
          <p:nvPr>
            <p:ph idx="1"/>
          </p:nvPr>
        </p:nvSpPr>
        <p:spPr>
          <a:xfrm>
            <a:off x="276447" y="1382233"/>
            <a:ext cx="8334153" cy="4713767"/>
          </a:xfrm>
        </p:spPr>
        <p:txBody>
          <a:bodyPr/>
          <a:lstStyle/>
          <a:p>
            <a:pPr>
              <a:buFont typeface="Arial" panose="020B0604020202020204" pitchFamily="34" charset="0"/>
              <a:buChar char="•"/>
            </a:pPr>
            <a:r>
              <a:rPr lang="tr-TR" sz="1800" dirty="0">
                <a:latin typeface="+mn-lt"/>
              </a:rPr>
              <a:t>Borç ilişkisinin bir kaynağının hukuki işlemler olduğunu ifade etmiştik. Bir diğer kaynağı ise kanundur. Bu sebeple borçlar hukuku, sadece mal ve hizmetlerin devir, değişim ve dolaşımını sağlamakla yetinmez. Aynı zamanda kişileri, mal veya şahıs varlıklarına, kusurlu veya hukuka aykırı davranışlarla zarar verici fiillere (haksız fiil) karşı da korumayı amaçlar. Böylece haksız fiille kişilerin hukukça korunan varlıklarına zarar verilmesi halinde zarar veren ile zarar gören arasında bir borç ilişkisi doğar. Bu borç ilişkisinin alacaklı tarafı zarar gören kişidir. Borçlar hukuku bu kişilerin zararların giderilmesi amacına da hizmet eder. (TMK 49). </a:t>
            </a:r>
          </a:p>
          <a:p>
            <a:pPr>
              <a:buFont typeface="Arial" panose="020B0604020202020204" pitchFamily="34" charset="0"/>
              <a:buChar char="•"/>
            </a:pPr>
            <a:r>
              <a:rPr lang="tr-TR" sz="1800" dirty="0">
                <a:latin typeface="+mn-lt"/>
              </a:rPr>
              <a:t>Bunun yanında borçlar hukuku, bazen bazı olguların gerçekleşmesi halinde kusur olmasa da zarar görenlerin zararının giderilmesi amacı ile zarar verici olguyu gerçekleştirenlerin kanunen sorumlu olmasını sağlar. Örneğin: motorlu taşıt (araba, motor vb.) kullanan bir kişi bu taşıt dolayısı ile (bir kaza vb.) başkasına bir zarar verse, kusuru olmasa da kanuna göre sorumlu tutulmuştur. </a:t>
            </a:r>
          </a:p>
        </p:txBody>
      </p:sp>
      <p:sp>
        <p:nvSpPr>
          <p:cNvPr id="4" name="Alt Bilgi Yer Tutucusu 3">
            <a:extLst>
              <a:ext uri="{FF2B5EF4-FFF2-40B4-BE49-F238E27FC236}">
                <a16:creationId xmlns:a16="http://schemas.microsoft.com/office/drawing/2014/main" id="{559D27C3-4CDC-489C-B03F-2B7E4D972E45}"/>
              </a:ext>
            </a:extLst>
          </p:cNvPr>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32414925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I. HUKUKİ İŞLEMDEN DOĞAN BORÇ İLİŞKİLERİ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4616648"/>
          </a:xfrm>
          <a:prstGeom prst="rect">
            <a:avLst/>
          </a:prstGeom>
        </p:spPr>
        <p:txBody>
          <a:bodyPr wrap="square">
            <a:spAutoFit/>
          </a:bodyPr>
          <a:lstStyle/>
          <a:p>
            <a:pPr marL="457200" lvl="0" indent="-457200">
              <a:buAutoNum type="alphaUcPeriod"/>
            </a:pPr>
            <a:r>
              <a:rPr lang="tr-TR" sz="2400" b="1" dirty="0">
                <a:solidFill>
                  <a:srgbClr val="4472C4"/>
                </a:solidFill>
              </a:rPr>
              <a:t>HUKUKİ İŞLEMİN TANIMI, UNSURLARI, TÜRLERİ VE SONUÇLARI</a:t>
            </a:r>
          </a:p>
          <a:p>
            <a:pPr marL="457200" lvl="0" indent="-457200">
              <a:buAutoNum type="arabicPeriod" startAt="3"/>
            </a:pPr>
            <a:r>
              <a:rPr lang="tr-TR" sz="2400" b="1" dirty="0">
                <a:solidFill>
                  <a:srgbClr val="4472C4"/>
                </a:solidFill>
              </a:rPr>
              <a:t>Hukuki İşlem Türleri</a:t>
            </a:r>
          </a:p>
          <a:p>
            <a:pPr marL="457200" lvl="0" indent="-457200">
              <a:buAutoNum type="alphaLcPeriod"/>
            </a:pPr>
            <a:r>
              <a:rPr lang="tr-TR" sz="2400" dirty="0">
                <a:solidFill>
                  <a:srgbClr val="4472C4"/>
                </a:solidFill>
              </a:rPr>
              <a:t>Taraf Sayısı Bakımından</a:t>
            </a:r>
          </a:p>
          <a:p>
            <a:pPr lvl="0"/>
            <a:r>
              <a:rPr lang="tr-TR" b="1" dirty="0" err="1">
                <a:solidFill>
                  <a:srgbClr val="4472C4"/>
                </a:solidFill>
              </a:rPr>
              <a:t>aa</a:t>
            </a:r>
            <a:r>
              <a:rPr lang="tr-TR" b="1" dirty="0">
                <a:solidFill>
                  <a:srgbClr val="4472C4"/>
                </a:solidFill>
              </a:rPr>
              <a:t>. Tek Taraflı Hukuki İşlemler</a:t>
            </a:r>
          </a:p>
          <a:p>
            <a:pPr marL="285750" lvl="0" indent="-285750">
              <a:buFont typeface="Arial" panose="020B0604020202020204" pitchFamily="34" charset="0"/>
              <a:buChar char="•"/>
            </a:pPr>
            <a:r>
              <a:rPr lang="tr-TR" dirty="0"/>
              <a:t>Tek Taraflı Hukuki İşlemlerde istenilen hukuki sonucun doğması için bir tek kişinin bulunması ve bu kişinin iradesini açıklaması yeterlidir. </a:t>
            </a:r>
            <a:r>
              <a:rPr lang="tr-TR" dirty="0" err="1"/>
              <a:t>Örn</a:t>
            </a:r>
            <a:r>
              <a:rPr lang="tr-TR" dirty="0"/>
              <a:t>: vasiyet tek taraflı bir hukuki işlemdir.</a:t>
            </a:r>
          </a:p>
          <a:p>
            <a:pPr lvl="0"/>
            <a:r>
              <a:rPr lang="tr-TR" b="1" dirty="0" err="1">
                <a:solidFill>
                  <a:schemeClr val="accent5"/>
                </a:solidFill>
              </a:rPr>
              <a:t>bb</a:t>
            </a:r>
            <a:r>
              <a:rPr lang="tr-TR" b="1" dirty="0">
                <a:solidFill>
                  <a:schemeClr val="accent5"/>
                </a:solidFill>
              </a:rPr>
              <a:t>. İki veya Çok Taraflı Hukuki İşlemler</a:t>
            </a:r>
          </a:p>
          <a:p>
            <a:pPr marL="285750" lvl="0" indent="-285750">
              <a:buFont typeface="Arial" panose="020B0604020202020204" pitchFamily="34" charset="0"/>
              <a:buChar char="•"/>
            </a:pPr>
            <a:r>
              <a:rPr lang="tr-TR" dirty="0"/>
              <a:t>İstenilen hukuki sonucun doğabilmesi için, açıklanan iradeye başka iradenin katılmasını gerektiren hukuki işlemler iki taraflı hukuki işlemlerdir. </a:t>
            </a:r>
            <a:r>
              <a:rPr lang="tr-TR" dirty="0" err="1"/>
              <a:t>Örn</a:t>
            </a:r>
            <a:r>
              <a:rPr lang="tr-TR" dirty="0"/>
              <a:t>: sözleşmeler iki taraflı hukuki işlemlerdir. </a:t>
            </a:r>
          </a:p>
          <a:p>
            <a:pPr marL="285750" lvl="0" indent="-285750">
              <a:buFont typeface="Arial" panose="020B0604020202020204" pitchFamily="34" charset="0"/>
              <a:buChar char="•"/>
            </a:pPr>
            <a:r>
              <a:rPr lang="tr-TR" dirty="0"/>
              <a:t>Çok taraflı hukuki işlemler ise hukuki sonucun doğması için birden çok kişinin iradelerinin tamamının aynı yönde ve aynı sonuca yönelik olmasını gerektiren hukuki işlemlerdir. </a:t>
            </a:r>
            <a:r>
              <a:rPr lang="tr-TR" dirty="0" err="1"/>
              <a:t>Örn</a:t>
            </a:r>
            <a:r>
              <a:rPr lang="tr-TR" dirty="0"/>
              <a:t>: kararlar çok taraflı hukuki işlemlerdir.</a:t>
            </a:r>
          </a:p>
          <a:p>
            <a:pPr lvl="0"/>
            <a:endParaRPr lang="tr-TR" sz="2400" b="1" dirty="0">
              <a:solidFill>
                <a:srgbClr val="4472C4"/>
              </a:solidFill>
            </a:endParaRP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3912629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I. HUKUKİ İŞLEMDEN DOĞAN BORÇ İLİŞKİLERİ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5262979"/>
          </a:xfrm>
          <a:prstGeom prst="rect">
            <a:avLst/>
          </a:prstGeom>
        </p:spPr>
        <p:txBody>
          <a:bodyPr wrap="square">
            <a:spAutoFit/>
          </a:bodyPr>
          <a:lstStyle/>
          <a:p>
            <a:pPr marL="457200" lvl="0" indent="-457200">
              <a:buAutoNum type="alphaLcPeriod" startAt="2"/>
            </a:pPr>
            <a:r>
              <a:rPr lang="tr-TR" sz="2400" dirty="0">
                <a:solidFill>
                  <a:srgbClr val="4472C4"/>
                </a:solidFill>
              </a:rPr>
              <a:t>Malvarlığına Etkileri Bakımından</a:t>
            </a:r>
          </a:p>
          <a:p>
            <a:pPr lvl="0"/>
            <a:r>
              <a:rPr lang="tr-TR" b="1" dirty="0" err="1">
                <a:solidFill>
                  <a:srgbClr val="4472C4"/>
                </a:solidFill>
              </a:rPr>
              <a:t>aa</a:t>
            </a:r>
            <a:r>
              <a:rPr lang="tr-TR" b="1" dirty="0">
                <a:solidFill>
                  <a:srgbClr val="4472C4"/>
                </a:solidFill>
              </a:rPr>
              <a:t>. Taahhüt İşlemleri</a:t>
            </a:r>
          </a:p>
          <a:p>
            <a:pPr marL="285750" lvl="0" indent="-285750">
              <a:buFont typeface="Arial" panose="020B0604020202020204" pitchFamily="34" charset="0"/>
              <a:buChar char="•"/>
            </a:pPr>
            <a:r>
              <a:rPr lang="tr-TR" dirty="0"/>
              <a:t>Bu işlemler malvarlığını doğrudan doğruya etkilemeyen, mal varlığında sarfa yol açmayan, malvarlığının aktifini değil, pasifini etkileyen işlemlerdir. </a:t>
            </a:r>
          </a:p>
          <a:p>
            <a:pPr marL="285750" lvl="0" indent="-285750">
              <a:buFont typeface="Arial" panose="020B0604020202020204" pitchFamily="34" charset="0"/>
              <a:buChar char="•"/>
            </a:pPr>
            <a:r>
              <a:rPr lang="tr-TR" dirty="0"/>
              <a:t>Kişi malvarlığının aktifinde etkisini gösteren bir işlem yapmamakta, malvarlığının aktifini azaltma taahhüdünde bulunmakta, yani malvarlığını borç altına sokmaktadır. </a:t>
            </a:r>
            <a:r>
              <a:rPr lang="tr-TR" dirty="0" err="1"/>
              <a:t>Örn</a:t>
            </a:r>
            <a:r>
              <a:rPr lang="tr-TR" dirty="0"/>
              <a:t>: satım, bağış, trampa sözleşmeleri mülkiyetin devrini amaçlayan sözleşmelerdir. Bu sözleşmeler yapıldığı anda mülkiyet devredilmiş olmaz. Ancak kişi bu sözleşmeyi ifa borcu altına girer. </a:t>
            </a:r>
          </a:p>
          <a:p>
            <a:pPr lvl="0"/>
            <a:r>
              <a:rPr lang="tr-TR" b="1" dirty="0" err="1">
                <a:solidFill>
                  <a:schemeClr val="accent5"/>
                </a:solidFill>
              </a:rPr>
              <a:t>bb</a:t>
            </a:r>
            <a:r>
              <a:rPr lang="tr-TR" b="1" dirty="0">
                <a:solidFill>
                  <a:schemeClr val="accent5"/>
                </a:solidFill>
              </a:rPr>
              <a:t>. Tasarruf İşlemleri</a:t>
            </a:r>
          </a:p>
          <a:p>
            <a:pPr marL="285750" lvl="0" indent="-285750">
              <a:buFont typeface="Arial" panose="020B0604020202020204" pitchFamily="34" charset="0"/>
              <a:buChar char="•"/>
            </a:pPr>
            <a:r>
              <a:rPr lang="tr-TR" dirty="0"/>
              <a:t>Bu işlemler malvarlığını doğrudan doğruya etkileyen hukuki işlemlerdir.</a:t>
            </a:r>
          </a:p>
          <a:p>
            <a:pPr marL="285750" lvl="0" indent="-285750">
              <a:buFont typeface="Arial" panose="020B0604020202020204" pitchFamily="34" charset="0"/>
              <a:buChar char="•"/>
            </a:pPr>
            <a:r>
              <a:rPr lang="tr-TR" dirty="0"/>
              <a:t>Taahhüt işlemi ve tasarruf işlemi ayrımı mülkiyetin devrini amaçlayan sözleşmeler açısından önem taşımaktadır.</a:t>
            </a:r>
          </a:p>
          <a:p>
            <a:pPr marL="285750" lvl="0" indent="-285750">
              <a:buFont typeface="Arial" panose="020B0604020202020204" pitchFamily="34" charset="0"/>
              <a:buChar char="•"/>
            </a:pPr>
            <a:r>
              <a:rPr lang="tr-TR" dirty="0"/>
              <a:t>Bu ayrımda sözleşmenin akdedilmesi taahhüt işlemi, sözleşme konusu şeyin mülkiyetinin devredilmesi tasarruf işlemidir. </a:t>
            </a:r>
          </a:p>
          <a:p>
            <a:pPr marL="285750" lvl="0" indent="-285750">
              <a:buFont typeface="Arial" panose="020B0604020202020204" pitchFamily="34" charset="0"/>
              <a:buChar char="•"/>
            </a:pPr>
            <a:r>
              <a:rPr lang="tr-TR" dirty="0"/>
              <a:t>Bu işlemlerin aynı anda yapılması mümkün olabileceği gibi, araya bir zaman aralığının girmesi de mümkündür.</a:t>
            </a:r>
          </a:p>
          <a:p>
            <a:pPr lvl="0"/>
            <a:endParaRPr lang="tr-TR" sz="2400" b="1" dirty="0">
              <a:solidFill>
                <a:srgbClr val="4472C4"/>
              </a:solidFill>
            </a:endParaRP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2554790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I. HUKUKİ İŞLEMDEN DOĞAN BORÇ İLİŞKİLERİ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4247317"/>
          </a:xfrm>
          <a:prstGeom prst="rect">
            <a:avLst/>
          </a:prstGeom>
        </p:spPr>
        <p:txBody>
          <a:bodyPr wrap="square">
            <a:spAutoFit/>
          </a:bodyPr>
          <a:lstStyle/>
          <a:p>
            <a:pPr marL="457200" lvl="0" indent="-457200">
              <a:buAutoNum type="alphaLcPeriod" startAt="3"/>
            </a:pPr>
            <a:r>
              <a:rPr lang="tr-TR" sz="2400" dirty="0">
                <a:solidFill>
                  <a:srgbClr val="4472C4"/>
                </a:solidFill>
              </a:rPr>
              <a:t>Sebebe Bağlı Olup Olmamaları Bakımından</a:t>
            </a:r>
          </a:p>
          <a:p>
            <a:pPr marL="285750" lvl="0" indent="-285750">
              <a:buFont typeface="Arial" panose="020B0604020202020204" pitchFamily="34" charset="0"/>
              <a:buChar char="•"/>
            </a:pPr>
            <a:r>
              <a:rPr lang="tr-TR" dirty="0"/>
              <a:t>Bir hukuki işlemin geçerliliği bir sebebin varlığına ve geçerliliğine bağlı ise sebebe bağlı hukuki işlemden söz edilir. Aksi halde sebebe bağlı olmayan hukuki işlemden söz edilir.</a:t>
            </a:r>
          </a:p>
          <a:p>
            <a:pPr marL="457200" lvl="0" indent="-457200">
              <a:buAutoNum type="alphaLcPeriod" startAt="4"/>
            </a:pPr>
            <a:r>
              <a:rPr lang="tr-TR" sz="2400" dirty="0">
                <a:solidFill>
                  <a:srgbClr val="4472C4"/>
                </a:solidFill>
              </a:rPr>
              <a:t>Etkilerini Doğurdukları An Bakımından</a:t>
            </a:r>
          </a:p>
          <a:p>
            <a:pPr lvl="0"/>
            <a:r>
              <a:rPr lang="tr-TR" b="1" dirty="0" err="1">
                <a:solidFill>
                  <a:srgbClr val="4472C4"/>
                </a:solidFill>
              </a:rPr>
              <a:t>aa</a:t>
            </a:r>
            <a:r>
              <a:rPr lang="tr-TR" b="1" dirty="0">
                <a:solidFill>
                  <a:srgbClr val="4472C4"/>
                </a:solidFill>
              </a:rPr>
              <a:t>. </a:t>
            </a:r>
            <a:r>
              <a:rPr lang="tr-TR" b="1" dirty="0" err="1">
                <a:solidFill>
                  <a:srgbClr val="4472C4"/>
                </a:solidFill>
              </a:rPr>
              <a:t>Sağlararası</a:t>
            </a:r>
            <a:r>
              <a:rPr lang="tr-TR" b="1" dirty="0">
                <a:solidFill>
                  <a:srgbClr val="4472C4"/>
                </a:solidFill>
              </a:rPr>
              <a:t> Hukuki İşlemler</a:t>
            </a:r>
          </a:p>
          <a:p>
            <a:pPr marL="285750" lvl="0" indent="-285750">
              <a:buFont typeface="Arial" panose="020B0604020202020204" pitchFamily="34" charset="0"/>
              <a:buChar char="•"/>
            </a:pPr>
            <a:r>
              <a:rPr lang="tr-TR" dirty="0"/>
              <a:t>Hukuki işlemin hüküm ve sonuç doğurması taraflarının hayatta olduğu dönemde gerçekleşiyorsa </a:t>
            </a:r>
            <a:r>
              <a:rPr lang="tr-TR" dirty="0" err="1"/>
              <a:t>sağlararası</a:t>
            </a:r>
            <a:r>
              <a:rPr lang="tr-TR" dirty="0"/>
              <a:t> hukuki işlemler söz konusudur. </a:t>
            </a:r>
            <a:r>
              <a:rPr lang="tr-TR" dirty="0" err="1"/>
              <a:t>Örn</a:t>
            </a:r>
            <a:r>
              <a:rPr lang="tr-TR" dirty="0"/>
              <a:t>: Kira sözleşmesi sağlar arası bir hukuki işlemdir.</a:t>
            </a:r>
          </a:p>
          <a:p>
            <a:pPr lvl="0"/>
            <a:r>
              <a:rPr lang="tr-TR" b="1" dirty="0" err="1">
                <a:solidFill>
                  <a:schemeClr val="accent5"/>
                </a:solidFill>
              </a:rPr>
              <a:t>bb</a:t>
            </a:r>
            <a:r>
              <a:rPr lang="tr-TR" b="1" dirty="0">
                <a:solidFill>
                  <a:schemeClr val="accent5"/>
                </a:solidFill>
              </a:rPr>
              <a:t>. Ölüme Bağlı Hukuki İşlemler</a:t>
            </a:r>
          </a:p>
          <a:p>
            <a:pPr marL="285750" lvl="0" indent="-285750">
              <a:buFont typeface="Arial" panose="020B0604020202020204" pitchFamily="34" charset="0"/>
              <a:buChar char="•"/>
            </a:pPr>
            <a:r>
              <a:rPr lang="tr-TR" dirty="0"/>
              <a:t>Bu işlemler miras hukukunda düzenlenmiş hukuki işlem türleridir. Hüküm ve sonuçlarını bu işlemi yapan kişinin ölümünden sonra doğururlar. </a:t>
            </a:r>
            <a:r>
              <a:rPr lang="tr-TR" dirty="0" err="1"/>
              <a:t>Örn</a:t>
            </a:r>
            <a:r>
              <a:rPr lang="tr-TR" dirty="0"/>
              <a:t>: vasiyetname, miras sözleşmesi ölüme bağlı hukuki işlemlerdir. </a:t>
            </a:r>
          </a:p>
          <a:p>
            <a:pPr lvl="0"/>
            <a:endParaRPr lang="tr-TR" sz="2400" b="1" dirty="0">
              <a:solidFill>
                <a:srgbClr val="4472C4"/>
              </a:solidFill>
            </a:endParaRP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12685433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3DF806-5A68-4761-A022-EDC406FDBFA9}"/>
              </a:ext>
            </a:extLst>
          </p:cNvPr>
          <p:cNvSpPr>
            <a:spLocks noGrp="1"/>
          </p:cNvSpPr>
          <p:nvPr>
            <p:ph type="title"/>
          </p:nvPr>
        </p:nvSpPr>
        <p:spPr/>
        <p:txBody>
          <a:bodyPr/>
          <a:lstStyle/>
          <a:p>
            <a:endParaRPr lang="tr-TR"/>
          </a:p>
        </p:txBody>
      </p:sp>
      <p:graphicFrame>
        <p:nvGraphicFramePr>
          <p:cNvPr id="5" name="İçerik Yer Tutucusu 4">
            <a:extLst>
              <a:ext uri="{FF2B5EF4-FFF2-40B4-BE49-F238E27FC236}">
                <a16:creationId xmlns:a16="http://schemas.microsoft.com/office/drawing/2014/main" id="{0212B64A-62B1-4A40-8FC6-75277CFD673D}"/>
              </a:ext>
            </a:extLst>
          </p:cNvPr>
          <p:cNvGraphicFramePr>
            <a:graphicFrameLocks noGrp="1"/>
          </p:cNvGraphicFramePr>
          <p:nvPr>
            <p:ph idx="1"/>
            <p:extLst>
              <p:ext uri="{D42A27DB-BD31-4B8C-83A1-F6EECF244321}">
                <p14:modId xmlns:p14="http://schemas.microsoft.com/office/powerpoint/2010/main" val="2927634515"/>
              </p:ext>
            </p:extLst>
          </p:nvPr>
        </p:nvGraphicFramePr>
        <p:xfrm>
          <a:off x="0" y="0"/>
          <a:ext cx="9144000" cy="585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 Bilgi Yer Tutucusu 3">
            <a:extLst>
              <a:ext uri="{FF2B5EF4-FFF2-40B4-BE49-F238E27FC236}">
                <a16:creationId xmlns:a16="http://schemas.microsoft.com/office/drawing/2014/main" id="{1B760842-3ADD-4F71-8DF0-DCA5DEF1F993}"/>
              </a:ext>
            </a:extLst>
          </p:cNvPr>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1632342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I. HUKUKİ İŞLEMDEN DOĞAN BORÇ İLİŞKİLERİ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5909310"/>
          </a:xfrm>
          <a:prstGeom prst="rect">
            <a:avLst/>
          </a:prstGeom>
        </p:spPr>
        <p:txBody>
          <a:bodyPr wrap="square">
            <a:spAutoFit/>
          </a:bodyPr>
          <a:lstStyle/>
          <a:p>
            <a:pPr marL="457200" lvl="0" indent="-457200">
              <a:buAutoNum type="alphaUcPeriod"/>
            </a:pPr>
            <a:r>
              <a:rPr lang="tr-TR" sz="2400" b="1" dirty="0">
                <a:solidFill>
                  <a:srgbClr val="4472C4"/>
                </a:solidFill>
              </a:rPr>
              <a:t>HUKUKİ İŞLEMİN TANIMII, UNSURLARI VE SONUÇLARI</a:t>
            </a:r>
          </a:p>
          <a:p>
            <a:pPr lvl="0"/>
            <a:r>
              <a:rPr lang="tr-TR" sz="2400" b="1" dirty="0">
                <a:solidFill>
                  <a:srgbClr val="4472C4"/>
                </a:solidFill>
              </a:rPr>
              <a:t>3. Sonuçları</a:t>
            </a:r>
            <a:endParaRPr lang="tr-TR" dirty="0"/>
          </a:p>
          <a:p>
            <a:pPr marL="285750" lvl="0" indent="-285750">
              <a:buFont typeface="Arial" panose="020B0604020202020204" pitchFamily="34" charset="0"/>
              <a:buChar char="•"/>
            </a:pPr>
            <a:r>
              <a:rPr lang="tr-TR" dirty="0"/>
              <a:t>Hukuki işlemin sonucu iradelerini açıklayanların, açıkladıkları irade ile gerçekleştirmek istedikleri sonuçtur.</a:t>
            </a:r>
          </a:p>
          <a:p>
            <a:pPr marL="285750" lvl="0" indent="-285750">
              <a:buFont typeface="Arial" panose="020B0604020202020204" pitchFamily="34" charset="0"/>
              <a:buChar char="•"/>
            </a:pPr>
            <a:r>
              <a:rPr lang="tr-TR" dirty="0"/>
              <a:t>Hukuk düzeni, bireylere hukuki işlem yapma İmkanını, aralarındaki özel hukuk ilişkilerini bizzat kurmak için tanımıştır. Hukuki işlem belirli hukuki sonuçları meydana getirmek amacıyla yapılır. Ancak hukuki sonuç, sadece hukuk düzeni öyle uygun gördüğü için değil, aynı zamanda yaratıcı güç olan ve açıklanan iradeler ile taraflar öyle istediği için doğmaktadır.</a:t>
            </a:r>
          </a:p>
          <a:p>
            <a:pPr marL="285750" lvl="0" indent="-285750">
              <a:buFont typeface="Arial" panose="020B0604020202020204" pitchFamily="34" charset="0"/>
              <a:buChar char="•"/>
            </a:pPr>
            <a:r>
              <a:rPr lang="tr-TR" dirty="0"/>
              <a:t>Bireylerin yapmış oldukları hukuki işlemlerden doğan hukuki sonuçları bütün ayrıntılarıyla tam ve açık olarak bilmeleri şart değildir, yapılan işlem türüne uygun hukuki sonuçları yaklaşık olarak isteyip duymaları yeterlidir.</a:t>
            </a:r>
          </a:p>
          <a:p>
            <a:pPr marL="285750" lvl="0" indent="-285750">
              <a:buFont typeface="Arial" panose="020B0604020202020204" pitchFamily="34" charset="0"/>
              <a:buChar char="•"/>
            </a:pPr>
            <a:r>
              <a:rPr lang="tr-TR" dirty="0"/>
              <a:t>İradesini açıklayan kişinin işlem yapmakla güttüğü ekonomik ve sosyal amaç yanında, doğacak hukuki sonuçları da istemesi, bunların niteliği hakkında az çok bilgi sahibi olması ve özellikle bağlanma, borç altına girme bilincinde olması yeterlidir. </a:t>
            </a:r>
          </a:p>
          <a:p>
            <a:pPr marL="285750" lvl="0" indent="-285750">
              <a:buFont typeface="Arial" panose="020B0604020202020204" pitchFamily="34" charset="0"/>
              <a:buChar char="•"/>
            </a:pPr>
            <a:r>
              <a:rPr lang="tr-TR" dirty="0"/>
              <a:t>Örneğin: A, B’nin arabasını kiralıyorsa bu kira sözleşmesi sonucu bir bedel ödemek zorunda kalacağını bilmelidir.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endParaRPr lang="tr-TR" dirty="0"/>
          </a:p>
          <a:p>
            <a:pPr lvl="0"/>
            <a:endParaRPr lang="tr-TR" sz="2400" b="1" dirty="0">
              <a:solidFill>
                <a:srgbClr val="4472C4"/>
              </a:solidFill>
            </a:endParaRP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2264980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II. İRADE AÇIKLAMASI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5262979"/>
          </a:xfrm>
          <a:prstGeom prst="rect">
            <a:avLst/>
          </a:prstGeom>
        </p:spPr>
        <p:txBody>
          <a:bodyPr wrap="square">
            <a:spAutoFit/>
          </a:bodyPr>
          <a:lstStyle/>
          <a:p>
            <a:pPr marL="457200" lvl="0" indent="-457200">
              <a:buAutoNum type="alphaUcPeriod"/>
            </a:pPr>
            <a:r>
              <a:rPr lang="tr-TR" sz="2400" b="1" dirty="0">
                <a:solidFill>
                  <a:srgbClr val="4472C4"/>
                </a:solidFill>
              </a:rPr>
              <a:t>İRADE AÇIKLAMASININ TANIMI</a:t>
            </a:r>
          </a:p>
          <a:p>
            <a:pPr marL="457200" lvl="0" indent="-457200">
              <a:buAutoNum type="arabicPeriod"/>
            </a:pPr>
            <a:r>
              <a:rPr lang="tr-TR" sz="2400" b="1" dirty="0">
                <a:solidFill>
                  <a:srgbClr val="4472C4"/>
                </a:solidFill>
              </a:rPr>
              <a:t>Kavram</a:t>
            </a:r>
          </a:p>
          <a:p>
            <a:pPr marL="342900" lvl="0" indent="-342900">
              <a:buFont typeface="Arial" panose="020B0604020202020204" pitchFamily="34" charset="0"/>
              <a:buChar char="•"/>
            </a:pPr>
            <a:r>
              <a:rPr lang="tr-TR" dirty="0"/>
              <a:t>İrade açıklaması, bir kişinin bir hakkı veya hukuki ilişkiyi kurma, değiştirme veya ortadan kaldırma iradesini, söz, yazı veya işaretlerle dış dünyaya bildirmesi ya da bunu doğrudan doğruya yerine getirmesi, yürürlüğe koymasıdır.</a:t>
            </a:r>
          </a:p>
          <a:p>
            <a:pPr marL="457200" lvl="0" indent="-457200">
              <a:buAutoNum type="arabicPeriod" startAt="2"/>
            </a:pPr>
            <a:r>
              <a:rPr lang="tr-TR" sz="2400" b="1" dirty="0">
                <a:solidFill>
                  <a:srgbClr val="4472C4"/>
                </a:solidFill>
              </a:rPr>
              <a:t>Türleri </a:t>
            </a:r>
          </a:p>
          <a:p>
            <a:pPr marL="457200" lvl="0" indent="-457200">
              <a:buAutoNum type="alphaLcPeriod"/>
            </a:pPr>
            <a:r>
              <a:rPr lang="tr-TR" sz="2400" dirty="0">
                <a:solidFill>
                  <a:schemeClr val="accent5"/>
                </a:solidFill>
              </a:rPr>
              <a:t>Açık-Zımni İrade Açıklamaları</a:t>
            </a:r>
          </a:p>
          <a:p>
            <a:pPr marL="342900" lvl="0" indent="-342900">
              <a:buFont typeface="Arial" panose="020B0604020202020204" pitchFamily="34" charset="0"/>
              <a:buChar char="•"/>
            </a:pPr>
            <a:r>
              <a:rPr lang="tr-TR" dirty="0"/>
              <a:t>İradenin açığa vurulması sarih (açık) olabileceği gibi, zımni (örtülü) de olabilir.</a:t>
            </a:r>
          </a:p>
          <a:p>
            <a:pPr marL="342900" lvl="0" indent="-342900">
              <a:buFont typeface="Arial" panose="020B0604020202020204" pitchFamily="34" charset="0"/>
              <a:buChar char="•"/>
            </a:pPr>
            <a:r>
              <a:rPr lang="tr-TR" dirty="0"/>
              <a:t>Bu ayrım hukuksal açıdan önemlidir. Zira kanun koyucu bazı iradelerin açıkça dışa vurulması gerekliliğini düzenlemiş olabilir. </a:t>
            </a:r>
            <a:r>
              <a:rPr lang="tr-TR" dirty="0" err="1"/>
              <a:t>örn</a:t>
            </a:r>
            <a:r>
              <a:rPr lang="tr-TR" dirty="0"/>
              <a:t>: TBK 225’e göre satıcı satılan malı alıcıya teslim etmiş ve alıcı temerrüde düşmüş ise, satıcının sözleşmeyi fesih hakkını kullanabilmesi için sözleşmede bu hakkını kullanabileceğine ilişkin iradesini açıkça ortaya koymuş olması gerekir. </a:t>
            </a:r>
          </a:p>
          <a:p>
            <a:pPr lvl="0"/>
            <a:endParaRPr lang="tr-TR" dirty="0"/>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endParaRPr lang="tr-TR" dirty="0"/>
          </a:p>
          <a:p>
            <a:pPr lvl="0"/>
            <a:endParaRPr lang="tr-TR" sz="2400" b="1" dirty="0">
              <a:solidFill>
                <a:srgbClr val="4472C4"/>
              </a:solidFill>
            </a:endParaRP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16433154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II. İRADE AÇIKLAMASI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6278642"/>
          </a:xfrm>
          <a:prstGeom prst="rect">
            <a:avLst/>
          </a:prstGeom>
        </p:spPr>
        <p:txBody>
          <a:bodyPr wrap="square">
            <a:spAutoFit/>
          </a:bodyPr>
          <a:lstStyle/>
          <a:p>
            <a:pPr marL="457200" lvl="0" indent="-457200">
              <a:buAutoNum type="alphaLcPeriod" startAt="2"/>
            </a:pPr>
            <a:r>
              <a:rPr lang="tr-TR" sz="2400" dirty="0">
                <a:solidFill>
                  <a:schemeClr val="accent5"/>
                </a:solidFill>
              </a:rPr>
              <a:t>Yazılı, Sözlü, Resmi Yazılı İrade Açıklamaları</a:t>
            </a:r>
          </a:p>
          <a:p>
            <a:pPr marL="285750" lvl="0" indent="-285750">
              <a:buFont typeface="Arial" panose="020B0604020202020204" pitchFamily="34" charset="0"/>
              <a:buChar char="•"/>
            </a:pPr>
            <a:r>
              <a:rPr lang="tr-TR" dirty="0"/>
              <a:t>İrade sözlü olarak açıklanabilir. Sözlü açıklama hazırlar arasında yapılan  hukuki işlemlerde söz konusu olur. </a:t>
            </a:r>
          </a:p>
          <a:p>
            <a:pPr marL="285750" lvl="0" indent="-285750">
              <a:buFont typeface="Arial" panose="020B0604020202020204" pitchFamily="34" charset="0"/>
              <a:buChar char="•"/>
            </a:pPr>
            <a:r>
              <a:rPr lang="tr-TR" dirty="0"/>
              <a:t>Türk-İsviçre Borçlar hukukunda kural olarak irade açıklamasının sözlü olarak yapılacağı düzenlenmiştir. Yazılı irade açıklamaları bu iki hukuk isteminde istisna olarak kabul edilmiştir.</a:t>
            </a:r>
          </a:p>
          <a:p>
            <a:pPr marL="285750" lvl="0" indent="-285750">
              <a:buFont typeface="Arial" panose="020B0604020202020204" pitchFamily="34" charset="0"/>
              <a:buChar char="•"/>
            </a:pPr>
            <a:r>
              <a:rPr lang="tr-TR" dirty="0"/>
              <a:t>Örneğin: taşınmaz satımı için irade açıklamasının BK 237 hükmüne göre yazılı yapılmış olması gerekir. Hatta bu açıklama hukuken geçerli olması için resmi yazılı geçerlilik koşuluna bağlanmıştır.</a:t>
            </a:r>
          </a:p>
          <a:p>
            <a:pPr marL="457200" lvl="0" indent="-457200">
              <a:buAutoNum type="alphaLcPeriod" startAt="3"/>
            </a:pPr>
            <a:r>
              <a:rPr lang="tr-TR" sz="2400" dirty="0">
                <a:solidFill>
                  <a:schemeClr val="accent5"/>
                </a:solidFill>
              </a:rPr>
              <a:t>Vasıtalı-Vasıtasız İrade Açıklamaları</a:t>
            </a:r>
          </a:p>
          <a:p>
            <a:pPr marL="285750" lvl="0" indent="-285750">
              <a:buFont typeface="Arial" panose="020B0604020202020204" pitchFamily="34" charset="0"/>
              <a:buChar char="•"/>
            </a:pPr>
            <a:r>
              <a:rPr lang="tr-TR" dirty="0"/>
              <a:t>Vasıtasız irade açıklamasında irade açıklamasının tarafları karşılıklı olarak doğrudan doğruya iletişim içinde bulunurlar.</a:t>
            </a:r>
          </a:p>
          <a:p>
            <a:pPr marL="285750" lvl="0" indent="-285750">
              <a:buFont typeface="Arial" panose="020B0604020202020204" pitchFamily="34" charset="0"/>
              <a:buChar char="•"/>
            </a:pPr>
            <a:r>
              <a:rPr lang="tr-TR" dirty="0"/>
              <a:t>Vasıtalı irade açıklamalarında ise tarafların irade alışverişi ya bir başkasının aracılığıyla ya da bir araç vasıtasıyla gerçekleşmektedir. Burada taraflar iradelerinin birbirlerinden ayrı ve bağımsız olarak açıklarlar ve genellikle iradelerin açıklanmasında araya uzun bir zaman dilimi girmektedir.</a:t>
            </a:r>
          </a:p>
          <a:p>
            <a:pPr lvl="0"/>
            <a:endParaRPr lang="tr-TR" sz="2400" dirty="0">
              <a:solidFill>
                <a:schemeClr val="accent5"/>
              </a:solidFill>
            </a:endParaRPr>
          </a:p>
          <a:p>
            <a:pPr lvl="0"/>
            <a:r>
              <a:rPr lang="tr-TR" dirty="0"/>
              <a:t>.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endParaRPr lang="tr-TR" dirty="0"/>
          </a:p>
          <a:p>
            <a:pPr lvl="0"/>
            <a:endParaRPr lang="tr-TR" sz="2400" b="1" dirty="0">
              <a:solidFill>
                <a:srgbClr val="4472C4"/>
              </a:solidFill>
            </a:endParaRP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38413231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FD4505-F39F-4046-A163-82D71AF382BE}"/>
              </a:ext>
            </a:extLst>
          </p:cNvPr>
          <p:cNvSpPr>
            <a:spLocks noGrp="1"/>
          </p:cNvSpPr>
          <p:nvPr>
            <p:ph type="title"/>
          </p:nvPr>
        </p:nvSpPr>
        <p:spPr/>
        <p:txBody>
          <a:bodyPr/>
          <a:lstStyle/>
          <a:p>
            <a:endParaRPr lang="tr-TR"/>
          </a:p>
        </p:txBody>
      </p:sp>
      <p:graphicFrame>
        <p:nvGraphicFramePr>
          <p:cNvPr id="5" name="İçerik Yer Tutucusu 4">
            <a:extLst>
              <a:ext uri="{FF2B5EF4-FFF2-40B4-BE49-F238E27FC236}">
                <a16:creationId xmlns:a16="http://schemas.microsoft.com/office/drawing/2014/main" id="{5E48CA4B-F5FB-477B-95F1-6C35AFDD9A6A}"/>
              </a:ext>
            </a:extLst>
          </p:cNvPr>
          <p:cNvGraphicFramePr>
            <a:graphicFrameLocks noGrp="1"/>
          </p:cNvGraphicFramePr>
          <p:nvPr>
            <p:ph idx="1"/>
            <p:extLst>
              <p:ext uri="{D42A27DB-BD31-4B8C-83A1-F6EECF244321}">
                <p14:modId xmlns:p14="http://schemas.microsoft.com/office/powerpoint/2010/main" val="1238069264"/>
              </p:ext>
            </p:extLst>
          </p:nvPr>
        </p:nvGraphicFramePr>
        <p:xfrm>
          <a:off x="304800" y="1234440"/>
          <a:ext cx="8275320" cy="452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 Bilgi Yer Tutucusu 3">
            <a:extLst>
              <a:ext uri="{FF2B5EF4-FFF2-40B4-BE49-F238E27FC236}">
                <a16:creationId xmlns:a16="http://schemas.microsoft.com/office/drawing/2014/main" id="{787F8227-7E3E-4F1B-9F99-A6C01D826E44}"/>
              </a:ext>
            </a:extLst>
          </p:cNvPr>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1851380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II. İRADE AÇIKLAMASI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5539978"/>
          </a:xfrm>
          <a:prstGeom prst="rect">
            <a:avLst/>
          </a:prstGeom>
        </p:spPr>
        <p:txBody>
          <a:bodyPr wrap="square">
            <a:spAutoFit/>
          </a:bodyPr>
          <a:lstStyle/>
          <a:p>
            <a:pPr marL="457200" lvl="0" indent="-457200">
              <a:buAutoNum type="arabicPeriod" startAt="3"/>
            </a:pPr>
            <a:r>
              <a:rPr lang="tr-TR" sz="2400" b="1" dirty="0">
                <a:solidFill>
                  <a:schemeClr val="accent5"/>
                </a:solidFill>
              </a:rPr>
              <a:t>İrade Açıklamasının Hüküm Ve Sonuç Doğurduğu An</a:t>
            </a:r>
          </a:p>
          <a:p>
            <a:pPr marL="457200" lvl="0" indent="-457200">
              <a:buAutoNum type="alphaLcPeriod"/>
            </a:pPr>
            <a:r>
              <a:rPr lang="tr-TR" sz="2400" dirty="0">
                <a:solidFill>
                  <a:schemeClr val="accent5"/>
                </a:solidFill>
              </a:rPr>
              <a:t>İradenin Açıklandığı Anda Hüküm Ve Sonuç Doğurması</a:t>
            </a:r>
          </a:p>
          <a:p>
            <a:pPr marL="342900" lvl="0" indent="-342900">
              <a:buFont typeface="Arial" panose="020B0604020202020204" pitchFamily="34" charset="0"/>
              <a:buChar char="•"/>
            </a:pPr>
            <a:r>
              <a:rPr lang="tr-TR" dirty="0"/>
              <a:t>İradenin açıklandığı anda, başka bir iradenin katılımına, bu iradenin başkasına ulaşmasına, başkasının bunu öğrenmesine gerek olmaksızın istenilen hüküm ve sonucu doğurması söz konusudur. </a:t>
            </a:r>
            <a:r>
              <a:rPr lang="tr-TR" dirty="0" err="1"/>
              <a:t>Örn</a:t>
            </a:r>
            <a:r>
              <a:rPr lang="tr-TR" dirty="0"/>
              <a:t>: Hazırlar arasında bir sözleşme akdedileceği zaman kabul iradesi açıklandığı anda sözleşmenin kurulması sonucunu doğurur.</a:t>
            </a:r>
          </a:p>
          <a:p>
            <a:pPr marL="457200" lvl="0" indent="-457200">
              <a:buAutoNum type="alphaLcPeriod" startAt="2"/>
            </a:pPr>
            <a:r>
              <a:rPr lang="tr-TR" sz="2400" dirty="0">
                <a:solidFill>
                  <a:schemeClr val="accent5"/>
                </a:solidFill>
              </a:rPr>
              <a:t>İradenin Gönderildiği Anda Hüküm Ve Sonuç Doğurması</a:t>
            </a:r>
          </a:p>
          <a:p>
            <a:pPr marL="285750" lvl="0" indent="-285750">
              <a:buFont typeface="Arial" panose="020B0604020202020204" pitchFamily="34" charset="0"/>
              <a:buChar char="•"/>
            </a:pPr>
            <a:r>
              <a:rPr lang="tr-TR" dirty="0"/>
              <a:t>Burada irade, sahibi tarafından gönderildiği andan itibaren hüküm ve sonuç doğurur. İradenin açıklanması anı değil, muhataba ulaşma anı veya muhatap tarafından öğrenilme anı değil de irade sahibinin iradesini gönderdiği an önem taşımaktadır. TBK 11/</a:t>
            </a:r>
            <a:r>
              <a:rPr lang="tr-TR" dirty="0" err="1"/>
              <a:t>II’ye</a:t>
            </a:r>
            <a:r>
              <a:rPr lang="tr-TR" dirty="0"/>
              <a:t> göre </a:t>
            </a:r>
            <a:r>
              <a:rPr lang="tr-TR" i="1" dirty="0"/>
              <a:t>«Hazır olmayanlar arasında kurulan sözleşmeler kabulün gönderildiği andan başlayarak hüküm doğurur.»</a:t>
            </a:r>
            <a:endParaRPr lang="tr-TR" dirty="0"/>
          </a:p>
          <a:p>
            <a:pPr lvl="0"/>
            <a:endParaRPr lang="tr-TR" sz="2400" dirty="0">
              <a:solidFill>
                <a:schemeClr val="accent5"/>
              </a:solidFill>
            </a:endParaRPr>
          </a:p>
          <a:p>
            <a:pPr lvl="0"/>
            <a:endParaRPr lang="tr-TR" dirty="0"/>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endParaRPr lang="tr-TR" dirty="0"/>
          </a:p>
          <a:p>
            <a:pPr lvl="0"/>
            <a:endParaRPr lang="tr-TR" sz="2400" b="1" dirty="0">
              <a:solidFill>
                <a:srgbClr val="4472C4"/>
              </a:solidFill>
            </a:endParaRP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42374008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38B04E-1361-40A4-9E2F-65691D685D9A}"/>
              </a:ext>
            </a:extLst>
          </p:cNvPr>
          <p:cNvSpPr>
            <a:spLocks noGrp="1"/>
          </p:cNvSpPr>
          <p:nvPr>
            <p:ph type="title"/>
          </p:nvPr>
        </p:nvSpPr>
        <p:spPr/>
        <p:txBody>
          <a:bodyPr/>
          <a:lstStyle/>
          <a:p>
            <a:br>
              <a:rPr lang="tr-TR" dirty="0"/>
            </a:br>
            <a:r>
              <a:rPr lang="tr-TR" dirty="0"/>
              <a:t>	II. İRADE AÇIKLAMASI</a:t>
            </a:r>
            <a:br>
              <a:rPr lang="tr-TR" dirty="0"/>
            </a:br>
            <a:endParaRPr lang="tr-TR" dirty="0"/>
          </a:p>
        </p:txBody>
      </p:sp>
      <p:sp>
        <p:nvSpPr>
          <p:cNvPr id="4" name="Alt Bilgi Yer Tutucusu 3">
            <a:extLst>
              <a:ext uri="{FF2B5EF4-FFF2-40B4-BE49-F238E27FC236}">
                <a16:creationId xmlns:a16="http://schemas.microsoft.com/office/drawing/2014/main" id="{D03443A0-7935-4FCB-BEA5-4EC30674ADF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CA836EBB-6326-4F47-A9A0-9B1C83F583A1}"/>
              </a:ext>
            </a:extLst>
          </p:cNvPr>
          <p:cNvSpPr/>
          <p:nvPr/>
        </p:nvSpPr>
        <p:spPr>
          <a:xfrm>
            <a:off x="0" y="1213009"/>
            <a:ext cx="9143999" cy="5539978"/>
          </a:xfrm>
          <a:prstGeom prst="rect">
            <a:avLst/>
          </a:prstGeom>
        </p:spPr>
        <p:txBody>
          <a:bodyPr wrap="square">
            <a:spAutoFit/>
          </a:bodyPr>
          <a:lstStyle/>
          <a:p>
            <a:pPr marL="457200" lvl="0" indent="-457200">
              <a:buAutoNum type="arabicPeriod" startAt="3"/>
            </a:pPr>
            <a:r>
              <a:rPr lang="tr-TR" sz="2400" b="1" dirty="0">
                <a:solidFill>
                  <a:schemeClr val="accent5"/>
                </a:solidFill>
              </a:rPr>
              <a:t>İrade Açıklamasının Hüküm Ve Sonuç Doğurduğu An</a:t>
            </a:r>
          </a:p>
          <a:p>
            <a:pPr marL="457200" lvl="0" indent="-457200">
              <a:buAutoNum type="alphaLcPeriod" startAt="3"/>
            </a:pPr>
            <a:r>
              <a:rPr lang="tr-TR" sz="2400" dirty="0">
                <a:solidFill>
                  <a:schemeClr val="accent5"/>
                </a:solidFill>
              </a:rPr>
              <a:t>İradenin Ulaştığı Anda Hüküm Ve Sonuç Doğurması</a:t>
            </a:r>
          </a:p>
          <a:p>
            <a:pPr marL="285750" lvl="0" indent="-285750">
              <a:buFont typeface="Arial" panose="020B0604020202020204" pitchFamily="34" charset="0"/>
              <a:buChar char="•"/>
            </a:pPr>
            <a:r>
              <a:rPr lang="tr-TR" dirty="0"/>
              <a:t>Burada varması gereken bir irade açıklaması söz konusudur. Bu irade karşı tarafa varmadığı sürece istenilen hukuki sonucu doğurmaya elverişli değildir. </a:t>
            </a:r>
            <a:r>
              <a:rPr lang="tr-TR" dirty="0" err="1"/>
              <a:t>Örn</a:t>
            </a:r>
            <a:r>
              <a:rPr lang="tr-TR" dirty="0"/>
              <a:t>: sözleşmenin feshedilmesine yönelik irade açıklaması karşı tarafa vardığı andan itibaren hüküm ve sonuç doğurur.</a:t>
            </a:r>
          </a:p>
          <a:p>
            <a:pPr marL="457200" lvl="0" indent="-457200">
              <a:buAutoNum type="alphaLcPeriod" startAt="4"/>
            </a:pPr>
            <a:r>
              <a:rPr lang="tr-TR" sz="2400" dirty="0">
                <a:solidFill>
                  <a:schemeClr val="accent5"/>
                </a:solidFill>
              </a:rPr>
              <a:t>İradenin Öğrenildiği Anda Hüküm Ve Sonuç Doğurması</a:t>
            </a:r>
          </a:p>
          <a:p>
            <a:pPr marL="285750" lvl="0" indent="-285750">
              <a:buFont typeface="Arial" panose="020B0604020202020204" pitchFamily="34" charset="0"/>
              <a:buChar char="•"/>
            </a:pPr>
            <a:r>
              <a:rPr lang="tr-TR" dirty="0"/>
              <a:t>Burada iradenin muhatabına varması hüküm ve sonuç doğurması için yeterli görülmemektedir. İradenin hem varması hem de muhatabın irade açıklamasını öğrenmesi iradenin hüküm ve sonuç doğurması için gereklidir.  </a:t>
            </a:r>
            <a:r>
              <a:rPr lang="tr-TR" dirty="0" err="1"/>
              <a:t>örn</a:t>
            </a:r>
            <a:r>
              <a:rPr lang="tr-TR" dirty="0"/>
              <a:t>,: bir sözleşmenin kurulması için irade açıklamasında bulunmuş olan bir kişi daha sonra önerisinden dönmek istediğinde ve öneri ile dönme iradesi aynı anda öğrenilmiş ise dönmeye ilişkin irade hüküm ve sonuç doğurur. Öneri veren önerisi ile bağlı olmaktan kurtulur.</a:t>
            </a:r>
          </a:p>
          <a:p>
            <a:pPr marL="457200" lvl="0" indent="-457200">
              <a:buAutoNum type="alphaLcPeriod"/>
            </a:pPr>
            <a:endParaRPr lang="tr-TR" sz="2400" dirty="0">
              <a:solidFill>
                <a:schemeClr val="accent5"/>
              </a:solidFill>
            </a:endParaRPr>
          </a:p>
          <a:p>
            <a:pPr lvl="0"/>
            <a:endParaRPr lang="tr-TR" dirty="0"/>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endParaRPr lang="tr-TR" dirty="0"/>
          </a:p>
          <a:p>
            <a:pPr lvl="0"/>
            <a:endParaRPr lang="tr-TR" sz="2400" b="1" dirty="0">
              <a:solidFill>
                <a:srgbClr val="4472C4"/>
              </a:solidFill>
            </a:endParaRP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21511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82549C-85EF-46D2-8A93-E2DFDC55FA63}"/>
              </a:ext>
            </a:extLst>
          </p:cNvPr>
          <p:cNvSpPr>
            <a:spLocks noGrp="1"/>
          </p:cNvSpPr>
          <p:nvPr>
            <p:ph type="title"/>
          </p:nvPr>
        </p:nvSpPr>
        <p:spPr/>
        <p:txBody>
          <a:bodyPr/>
          <a:lstStyle/>
          <a:p>
            <a:r>
              <a:rPr lang="tr-TR" dirty="0"/>
              <a:t>	</a:t>
            </a:r>
            <a:br>
              <a:rPr lang="tr-TR" dirty="0"/>
            </a:br>
            <a:r>
              <a:rPr lang="tr-TR" dirty="0"/>
              <a:t>	I. Borçlar Hukukunun Tanımı, Konusu ve Önemi</a:t>
            </a:r>
          </a:p>
        </p:txBody>
      </p:sp>
      <p:sp>
        <p:nvSpPr>
          <p:cNvPr id="4" name="Alt Bilgi Yer Tutucusu 3">
            <a:extLst>
              <a:ext uri="{FF2B5EF4-FFF2-40B4-BE49-F238E27FC236}">
                <a16:creationId xmlns:a16="http://schemas.microsoft.com/office/drawing/2014/main" id="{468FC0F2-3113-4109-8737-0322CB08C513}"/>
              </a:ext>
            </a:extLst>
          </p:cNvPr>
          <p:cNvSpPr>
            <a:spLocks noGrp="1"/>
          </p:cNvSpPr>
          <p:nvPr>
            <p:ph type="ftr" sz="quarter" idx="11"/>
          </p:nvPr>
        </p:nvSpPr>
        <p:spPr/>
        <p:txBody>
          <a:bodyPr/>
          <a:lstStyle/>
          <a:p>
            <a:pPr>
              <a:defRPr/>
            </a:pPr>
            <a:endParaRPr lang="tr-TR"/>
          </a:p>
        </p:txBody>
      </p:sp>
      <p:sp>
        <p:nvSpPr>
          <p:cNvPr id="8" name="Dikdörtgen 7">
            <a:extLst>
              <a:ext uri="{FF2B5EF4-FFF2-40B4-BE49-F238E27FC236}">
                <a16:creationId xmlns:a16="http://schemas.microsoft.com/office/drawing/2014/main" id="{6F5DEA9F-B4DB-44AD-BDD8-85CD1E8D054A}"/>
              </a:ext>
            </a:extLst>
          </p:cNvPr>
          <p:cNvSpPr/>
          <p:nvPr/>
        </p:nvSpPr>
        <p:spPr>
          <a:xfrm>
            <a:off x="191386" y="1166843"/>
            <a:ext cx="8952613" cy="4247317"/>
          </a:xfrm>
          <a:prstGeom prst="rect">
            <a:avLst/>
          </a:prstGeom>
        </p:spPr>
        <p:txBody>
          <a:bodyPr wrap="square">
            <a:spAutoFit/>
          </a:bodyPr>
          <a:lstStyle/>
          <a:p>
            <a:pPr marL="285750" indent="-285750">
              <a:buFont typeface="Arial" panose="020B0604020202020204" pitchFamily="34" charset="0"/>
              <a:buChar char="•"/>
            </a:pPr>
            <a:r>
              <a:rPr lang="tr-TR" dirty="0"/>
              <a:t>Kişiler arasında gerçekleştirilen mal ve hizmet değişim ve dolaşımı sonucunda bir tarafın malvarlığından diğer tarafın malvarlığına geçen ekonomik değerlerin, yani kazandırmaların bir sebebe (hukuki sebep) dayanması gerekmektedir. Hukuki sebebe dayanmayan veya sebebi hukuken geçerli olmayan her edim, her kazandırma sebepsiz zenginleşme adı verilen bir zenginleşme oluşturur. Bunun sonucunda taraflardan birinin malvarlığında sebepsiz yere bir azalma olur, bu azalma malvarlığındaki dengenin bozulmasına sebep olmaktadır. Borçlar hukuku bu tür zenginleşme ve tarafların birinin malvarlığındaki azalmaya dayalı dengesizliğin giderilmesi amacına da hizmet etmektedir. </a:t>
            </a:r>
          </a:p>
          <a:p>
            <a:pPr marL="285750" indent="-285750">
              <a:buFont typeface="Arial" panose="020B0604020202020204" pitchFamily="34" charset="0"/>
              <a:buChar char="•"/>
            </a:pPr>
            <a:r>
              <a:rPr lang="tr-TR" dirty="0"/>
              <a:t>Bu bilgilerden de anlaşılacağı gibi borçlar hukukunun iki aslî işlevi vardır. Bunlardan birincisi, hukukî işlemler ve özellikle sözleşmeler kanalıyla ihtiyaç duyulan mal ve hizmetlerin kişiler arasında serbestçe değişim ve dolaşımına imkan sağlamaktır. İkinci işlevi ise, üçüncü kişilerin haksız müdahalelerine karşı, kişilerin mal ve kişi varlıklarını korumaktır.</a:t>
            </a:r>
          </a:p>
          <a:p>
            <a:pPr marL="285750" indent="-285750">
              <a:buFont typeface="Arial" panose="020B0604020202020204" pitchFamily="34" charset="0"/>
              <a:buChar char="•"/>
            </a:pPr>
            <a:r>
              <a:rPr lang="tr-TR" dirty="0"/>
              <a:t>Borçlar hukuku özel bir hukuk dalıdır. Bu nedenle borçlar hukuku sade kişiler arasındaki özel borç ilişkilerini düzenler. Tanımı yapılacak olursa: Borçlar hukuku kişiler arasındaki özel borç ilişkilerini düzenleyen bir hukuk dalıdır. </a:t>
            </a:r>
          </a:p>
        </p:txBody>
      </p:sp>
    </p:spTree>
    <p:extLst>
      <p:ext uri="{BB962C8B-B14F-4D97-AF65-F5344CB8AC3E}">
        <p14:creationId xmlns:p14="http://schemas.microsoft.com/office/powerpoint/2010/main" val="22633139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992D41-FC6B-4DA9-9B45-13156AB8A346}"/>
              </a:ext>
            </a:extLst>
          </p:cNvPr>
          <p:cNvSpPr>
            <a:spLocks noGrp="1"/>
          </p:cNvSpPr>
          <p:nvPr>
            <p:ph type="title"/>
          </p:nvPr>
        </p:nvSpPr>
        <p:spPr/>
        <p:txBody>
          <a:bodyPr/>
          <a:lstStyle/>
          <a:p>
            <a:endParaRPr lang="tr-TR"/>
          </a:p>
        </p:txBody>
      </p:sp>
      <p:graphicFrame>
        <p:nvGraphicFramePr>
          <p:cNvPr id="5" name="İçerik Yer Tutucusu 4">
            <a:extLst>
              <a:ext uri="{FF2B5EF4-FFF2-40B4-BE49-F238E27FC236}">
                <a16:creationId xmlns:a16="http://schemas.microsoft.com/office/drawing/2014/main" id="{E5ED659A-D370-4690-90A4-BDECDB3EAF12}"/>
              </a:ext>
            </a:extLst>
          </p:cNvPr>
          <p:cNvGraphicFramePr>
            <a:graphicFrameLocks noGrp="1"/>
          </p:cNvGraphicFramePr>
          <p:nvPr>
            <p:ph idx="1"/>
            <p:extLst>
              <p:ext uri="{D42A27DB-BD31-4B8C-83A1-F6EECF244321}">
                <p14:modId xmlns:p14="http://schemas.microsoft.com/office/powerpoint/2010/main" val="4138626696"/>
              </p:ext>
            </p:extLst>
          </p:nvPr>
        </p:nvGraphicFramePr>
        <p:xfrm>
          <a:off x="0" y="0"/>
          <a:ext cx="9144000" cy="5913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 Bilgi Yer Tutucusu 3">
            <a:extLst>
              <a:ext uri="{FF2B5EF4-FFF2-40B4-BE49-F238E27FC236}">
                <a16:creationId xmlns:a16="http://schemas.microsoft.com/office/drawing/2014/main" id="{213772C2-6BBA-4DA5-A828-B15EAFB323E1}"/>
              </a:ext>
            </a:extLst>
          </p:cNvPr>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3473840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0" y="1453499"/>
            <a:ext cx="9144000" cy="2960811"/>
          </a:xfrm>
          <a:prstGeom prst="rect">
            <a:avLst/>
          </a:prstGeom>
        </p:spPr>
        <p:txBody>
          <a:bodyPr wrap="square">
            <a:spAutoFit/>
          </a:bodyPr>
          <a:lstStyle/>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	</a:t>
            </a: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3. HAFTA</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I. SÖZLEŞMEDEN DOĞAN BORÇ İLİŞKİLERİ</a:t>
            </a:r>
          </a:p>
          <a:p>
            <a:pPr lvl="1" indent="-457200" algn="just">
              <a:spcBef>
                <a:spcPct val="20000"/>
              </a:spcBef>
              <a:buClr>
                <a:schemeClr val="accent1"/>
              </a:buClr>
              <a:buAutoNum type="alphaUcPeriod"/>
            </a:pPr>
            <a:r>
              <a:rPr lang="tr-TR" sz="2400" b="1" dirty="0">
                <a:solidFill>
                  <a:srgbClr val="C00000"/>
                </a:solidFill>
                <a:latin typeface="Arial" panose="020B0604020202020204" pitchFamily="34" charset="0"/>
                <a:cs typeface="Arial" panose="020B0604020202020204" pitchFamily="34" charset="0"/>
              </a:rPr>
              <a:t>SÖZLEŞMENİN KURULMASI</a:t>
            </a:r>
          </a:p>
          <a:p>
            <a:pPr marL="0" lvl="1" algn="just">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333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DE06F3-16D9-4763-A55A-33A5F5ED82A0}"/>
              </a:ext>
            </a:extLst>
          </p:cNvPr>
          <p:cNvSpPr>
            <a:spLocks noGrp="1"/>
          </p:cNvSpPr>
          <p:nvPr>
            <p:ph type="title"/>
          </p:nvPr>
        </p:nvSpPr>
        <p:spPr/>
        <p:txBody>
          <a:bodyPr/>
          <a:lstStyle/>
          <a:p>
            <a:pPr marL="0" lvl="1">
              <a:spcBef>
                <a:spcPct val="20000"/>
              </a:spcBef>
            </a:pPr>
            <a:br>
              <a:rPr lang="tr-TR" sz="2400" dirty="0">
                <a:solidFill>
                  <a:srgbClr val="C00000"/>
                </a:solidFill>
              </a:rPr>
            </a:br>
            <a:r>
              <a:rPr lang="tr-TR" sz="2400" dirty="0">
                <a:solidFill>
                  <a:srgbClr val="C00000"/>
                </a:solidFill>
              </a:rPr>
              <a:t>	</a:t>
            </a: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	A. SÖZLEŞMENİN KURULMASI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412DF0C-66B8-4403-B05D-99391E1B0EB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6B5D9837-A402-42DF-A6DC-458D7492BC88}"/>
              </a:ext>
            </a:extLst>
          </p:cNvPr>
          <p:cNvSpPr/>
          <p:nvPr/>
        </p:nvSpPr>
        <p:spPr>
          <a:xfrm>
            <a:off x="0" y="1398955"/>
            <a:ext cx="8763000" cy="3600986"/>
          </a:xfrm>
          <a:prstGeom prst="rect">
            <a:avLst/>
          </a:prstGeom>
        </p:spPr>
        <p:txBody>
          <a:bodyPr wrap="square">
            <a:spAutoFit/>
          </a:bodyPr>
          <a:lstStyle/>
          <a:p>
            <a:pPr marL="457200" indent="-457200">
              <a:buAutoNum type="arabicPeriod"/>
            </a:pPr>
            <a:r>
              <a:rPr lang="tr-TR" sz="2400" b="1" dirty="0">
                <a:solidFill>
                  <a:schemeClr val="accent5"/>
                </a:solidFill>
              </a:rPr>
              <a:t>Sözleşmenin Kurucu Unsurları</a:t>
            </a:r>
          </a:p>
          <a:p>
            <a:pPr marL="342900" indent="-342900">
              <a:buFont typeface="Arial" panose="020B0604020202020204" pitchFamily="34" charset="0"/>
              <a:buChar char="•"/>
            </a:pPr>
            <a:r>
              <a:rPr lang="tr-TR" dirty="0"/>
              <a:t>TBK. Md. 1’e göre </a:t>
            </a:r>
            <a:r>
              <a:rPr lang="tr-TR" i="1" dirty="0"/>
              <a:t>«sözleşme tarafların iradelerini karşılıklı ve birbirine uygun olarak açıklamalarıyla kurulur.»</a:t>
            </a:r>
          </a:p>
          <a:p>
            <a:pPr marL="342900" indent="-342900">
              <a:buFont typeface="Arial" panose="020B0604020202020204" pitchFamily="34" charset="0"/>
              <a:buChar char="•"/>
            </a:pPr>
            <a:r>
              <a:rPr lang="tr-TR" dirty="0"/>
              <a:t>Bu hükümden hareketle sözleşmenin tanımı, tarafların hukuki sonuç doğurmaya yönelik iradelerini karşılıklı ve birbirine uygun olarak açıklamaları sonucu meydana gelen hukuki işlemdir.</a:t>
            </a:r>
          </a:p>
          <a:p>
            <a:pPr marL="342900" indent="-342900">
              <a:buFont typeface="Arial" panose="020B0604020202020204" pitchFamily="34" charset="0"/>
              <a:buChar char="•"/>
            </a:pPr>
            <a:r>
              <a:rPr lang="tr-TR" dirty="0"/>
              <a:t>Bu tanımdan hareketle sözleşmenin unsurları belirlenebilir. Buna göre:</a:t>
            </a:r>
          </a:p>
          <a:p>
            <a:pPr marL="457200" indent="-457200">
              <a:buAutoNum type="alphaLcPeriod"/>
            </a:pPr>
            <a:r>
              <a:rPr lang="tr-TR" sz="2400" dirty="0">
                <a:solidFill>
                  <a:schemeClr val="accent5"/>
                </a:solidFill>
              </a:rPr>
              <a:t>En Az İki Tarafın Varlığı</a:t>
            </a:r>
          </a:p>
          <a:p>
            <a:pPr marL="457200" indent="-457200">
              <a:buAutoNum type="alphaLcPeriod"/>
            </a:pPr>
            <a:r>
              <a:rPr lang="tr-TR" sz="2400" dirty="0">
                <a:solidFill>
                  <a:schemeClr val="accent5"/>
                </a:solidFill>
              </a:rPr>
              <a:t>Tarafların Karşılıklı İrade Beyanında Bulunmaları</a:t>
            </a:r>
          </a:p>
          <a:p>
            <a:pPr marL="457200" indent="-457200">
              <a:buAutoNum type="alphaLcPeriod"/>
            </a:pPr>
            <a:r>
              <a:rPr lang="tr-TR" sz="2400" dirty="0">
                <a:solidFill>
                  <a:schemeClr val="accent5"/>
                </a:solidFill>
              </a:rPr>
              <a:t>İrade Beyanlarının Birbirine Uygun Olması</a:t>
            </a:r>
          </a:p>
          <a:p>
            <a:r>
              <a:rPr lang="tr-TR" dirty="0"/>
              <a:t>Sözleşmenin unsurlarıdır.</a:t>
            </a:r>
          </a:p>
        </p:txBody>
      </p:sp>
    </p:spTree>
    <p:extLst>
      <p:ext uri="{BB962C8B-B14F-4D97-AF65-F5344CB8AC3E}">
        <p14:creationId xmlns:p14="http://schemas.microsoft.com/office/powerpoint/2010/main" val="35999738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DE06F3-16D9-4763-A55A-33A5F5ED82A0}"/>
              </a:ext>
            </a:extLst>
          </p:cNvPr>
          <p:cNvSpPr>
            <a:spLocks noGrp="1"/>
          </p:cNvSpPr>
          <p:nvPr>
            <p:ph type="title"/>
          </p:nvPr>
        </p:nvSpPr>
        <p:spPr/>
        <p:txBody>
          <a:bodyPr/>
          <a:lstStyle/>
          <a:p>
            <a:pPr marL="0" lvl="1">
              <a:spcBef>
                <a:spcPct val="20000"/>
              </a:spcBef>
            </a:pPr>
            <a:br>
              <a:rPr lang="tr-TR" sz="2400" dirty="0">
                <a:solidFill>
                  <a:srgbClr val="C00000"/>
                </a:solidFill>
              </a:rPr>
            </a:br>
            <a:r>
              <a:rPr lang="tr-TR" sz="2400" dirty="0">
                <a:solidFill>
                  <a:srgbClr val="C00000"/>
                </a:solidFill>
              </a:rPr>
              <a:t>	</a:t>
            </a: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	A. SÖZLEŞMENİN KURULMASI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412DF0C-66B8-4403-B05D-99391E1B0EB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6B5D9837-A402-42DF-A6DC-458D7492BC88}"/>
              </a:ext>
            </a:extLst>
          </p:cNvPr>
          <p:cNvSpPr/>
          <p:nvPr/>
        </p:nvSpPr>
        <p:spPr>
          <a:xfrm>
            <a:off x="0" y="1398955"/>
            <a:ext cx="8763000" cy="2400657"/>
          </a:xfrm>
          <a:prstGeom prst="rect">
            <a:avLst/>
          </a:prstGeom>
        </p:spPr>
        <p:txBody>
          <a:bodyPr wrap="square">
            <a:spAutoFit/>
          </a:bodyPr>
          <a:lstStyle/>
          <a:p>
            <a:pPr marL="457200" indent="-457200">
              <a:buAutoNum type="alphaLcPeriod"/>
            </a:pPr>
            <a:r>
              <a:rPr lang="tr-TR" sz="2400" dirty="0">
                <a:solidFill>
                  <a:schemeClr val="accent5"/>
                </a:solidFill>
              </a:rPr>
              <a:t>En Az İki Tarafın Varlığı</a:t>
            </a:r>
          </a:p>
          <a:p>
            <a:pPr marL="342900" indent="-342900">
              <a:buFont typeface="Arial" panose="020B0604020202020204" pitchFamily="34" charset="0"/>
              <a:buChar char="•"/>
            </a:pPr>
            <a:r>
              <a:rPr lang="tr-TR" dirty="0"/>
              <a:t>Sözleşmede en az iki irade açıklamasının varlığı gerekir. (TBK md.1)</a:t>
            </a:r>
          </a:p>
          <a:p>
            <a:pPr marL="342900" indent="-342900">
              <a:buFont typeface="Arial" panose="020B0604020202020204" pitchFamily="34" charset="0"/>
              <a:buChar char="•"/>
            </a:pPr>
            <a:r>
              <a:rPr lang="tr-TR" dirty="0"/>
              <a:t>Sözleşmenin taraflarından biri alacaklı diğeri borçlu taraftır.</a:t>
            </a:r>
          </a:p>
          <a:p>
            <a:pPr marL="342900" indent="-342900">
              <a:buFont typeface="Arial" panose="020B0604020202020204" pitchFamily="34" charset="0"/>
              <a:buChar char="•"/>
            </a:pPr>
            <a:r>
              <a:rPr lang="tr-TR" dirty="0"/>
              <a:t>Bir borç sözleşmesinin meydana gelmesi iki tarafın varlığına bağlıdır.</a:t>
            </a:r>
          </a:p>
          <a:p>
            <a:pPr marL="342900" indent="-342900">
              <a:buFont typeface="Arial" panose="020B0604020202020204" pitchFamily="34" charset="0"/>
              <a:buChar char="•"/>
            </a:pPr>
            <a:r>
              <a:rPr lang="tr-TR" dirty="0"/>
              <a:t>Bir sözleşmede alacaklı ve borçlu tarafını oluşturan kimseler, birer kişiden oluşabileceği gibi, her bir taraf birden çok kişi de olabilir. </a:t>
            </a:r>
          </a:p>
          <a:p>
            <a:pPr marL="342900" indent="-342900">
              <a:buFont typeface="Arial" panose="020B0604020202020204" pitchFamily="34" charset="0"/>
              <a:buChar char="•"/>
            </a:pPr>
            <a:r>
              <a:rPr lang="tr-TR" dirty="0" err="1"/>
              <a:t>Örn</a:t>
            </a:r>
            <a:r>
              <a:rPr lang="tr-TR" dirty="0"/>
              <a:t>: paylı mülkiyete tabi bir taşınmazı kiraya vermeye yönelik kira sözleşmesinde </a:t>
            </a:r>
            <a:r>
              <a:rPr lang="tr-TR" dirty="0" err="1"/>
              <a:t>kiralay</a:t>
            </a:r>
            <a:r>
              <a:rPr lang="tr-TR" dirty="0"/>
              <a:t> taraf paydaşlardan (birden çok kişiden) oluşmaktadır.</a:t>
            </a:r>
          </a:p>
        </p:txBody>
      </p:sp>
    </p:spTree>
    <p:extLst>
      <p:ext uri="{BB962C8B-B14F-4D97-AF65-F5344CB8AC3E}">
        <p14:creationId xmlns:p14="http://schemas.microsoft.com/office/powerpoint/2010/main" val="41457912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DE06F3-16D9-4763-A55A-33A5F5ED82A0}"/>
              </a:ext>
            </a:extLst>
          </p:cNvPr>
          <p:cNvSpPr>
            <a:spLocks noGrp="1"/>
          </p:cNvSpPr>
          <p:nvPr>
            <p:ph type="title"/>
          </p:nvPr>
        </p:nvSpPr>
        <p:spPr/>
        <p:txBody>
          <a:bodyPr/>
          <a:lstStyle/>
          <a:p>
            <a:pPr marL="0" lvl="1">
              <a:spcBef>
                <a:spcPct val="20000"/>
              </a:spcBef>
            </a:pPr>
            <a:br>
              <a:rPr lang="tr-TR" sz="2400" dirty="0">
                <a:solidFill>
                  <a:srgbClr val="C00000"/>
                </a:solidFill>
              </a:rPr>
            </a:br>
            <a:r>
              <a:rPr lang="tr-TR" sz="2400" dirty="0">
                <a:solidFill>
                  <a:srgbClr val="C00000"/>
                </a:solidFill>
              </a:rPr>
              <a:t>	</a:t>
            </a: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	A. SÖZLEŞMENİN KURULMASI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412DF0C-66B8-4403-B05D-99391E1B0EB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6B5D9837-A402-42DF-A6DC-458D7492BC88}"/>
              </a:ext>
            </a:extLst>
          </p:cNvPr>
          <p:cNvSpPr/>
          <p:nvPr/>
        </p:nvSpPr>
        <p:spPr>
          <a:xfrm>
            <a:off x="0" y="1398955"/>
            <a:ext cx="8763000" cy="3231654"/>
          </a:xfrm>
          <a:prstGeom prst="rect">
            <a:avLst/>
          </a:prstGeom>
        </p:spPr>
        <p:txBody>
          <a:bodyPr wrap="square">
            <a:spAutoFit/>
          </a:bodyPr>
          <a:lstStyle/>
          <a:p>
            <a:pPr marL="457200" indent="-457200">
              <a:buAutoNum type="alphaLcPeriod" startAt="2"/>
            </a:pPr>
            <a:r>
              <a:rPr lang="tr-TR" sz="2400" dirty="0">
                <a:solidFill>
                  <a:schemeClr val="accent5"/>
                </a:solidFill>
              </a:rPr>
              <a:t>Tarafların Karşılıklı İrade Beyanında Bulunmaları</a:t>
            </a:r>
          </a:p>
          <a:p>
            <a:pPr marL="285750" indent="-285750">
              <a:buFont typeface="Arial" panose="020B0604020202020204" pitchFamily="34" charset="0"/>
              <a:buChar char="•"/>
            </a:pPr>
            <a:r>
              <a:rPr lang="tr-TR" dirty="0"/>
              <a:t>Tarafların beyanları karşılıklı olmalıdır.  Tarafların irade beyanları öneri ve kabuldür. </a:t>
            </a:r>
          </a:p>
          <a:p>
            <a:pPr marL="285750" indent="-285750">
              <a:buFont typeface="Arial" panose="020B0604020202020204" pitchFamily="34" charset="0"/>
              <a:buChar char="•"/>
            </a:pPr>
            <a:r>
              <a:rPr lang="tr-TR" dirty="0"/>
              <a:t>Sözleşmenin kurulabilmesi için taraflardan birinin öneren (icapçı), diğerinin ise kabul eden olması gerekir.</a:t>
            </a:r>
          </a:p>
          <a:p>
            <a:r>
              <a:rPr lang="tr-TR" b="1" dirty="0" err="1">
                <a:solidFill>
                  <a:schemeClr val="accent5"/>
                </a:solidFill>
              </a:rPr>
              <a:t>aa</a:t>
            </a:r>
            <a:r>
              <a:rPr lang="tr-TR" b="1" dirty="0">
                <a:solidFill>
                  <a:schemeClr val="accent5"/>
                </a:solidFill>
              </a:rPr>
              <a:t>. Öneri</a:t>
            </a:r>
          </a:p>
          <a:p>
            <a:pPr marL="285750" indent="-285750">
              <a:buFont typeface="Arial" panose="020B0604020202020204" pitchFamily="34" charset="0"/>
              <a:buChar char="•"/>
            </a:pPr>
            <a:r>
              <a:rPr lang="tr-TR" dirty="0"/>
              <a:t>TBK sözleşmenin kurulması için açıklanan iradelerden birine öneri (icap) diğerine kabul adını vermiştir.</a:t>
            </a:r>
          </a:p>
          <a:p>
            <a:pPr marL="285750" indent="-285750">
              <a:buFont typeface="Arial" panose="020B0604020202020204" pitchFamily="34" charset="0"/>
              <a:buChar char="•"/>
            </a:pPr>
            <a:r>
              <a:rPr lang="tr-TR" dirty="0"/>
              <a:t>Bir sözleşmenin kurulabilmesi için açıklanan iradelerden hangisinin öneri hangisinin kabul olduğu önem taşımaktadır. </a:t>
            </a:r>
          </a:p>
          <a:p>
            <a:pPr marL="285750" indent="-285750">
              <a:buFont typeface="Arial" panose="020B0604020202020204" pitchFamily="34" charset="0"/>
              <a:buChar char="•"/>
            </a:pPr>
            <a:r>
              <a:rPr lang="tr-TR" dirty="0"/>
              <a:t>Bir Sözleşmenin esaslı noktalarını içeren ve bağlanma iradesini taşıyan irade açıklamasına öneri adı verilmektedir.</a:t>
            </a:r>
          </a:p>
        </p:txBody>
      </p:sp>
    </p:spTree>
    <p:extLst>
      <p:ext uri="{BB962C8B-B14F-4D97-AF65-F5344CB8AC3E}">
        <p14:creationId xmlns:p14="http://schemas.microsoft.com/office/powerpoint/2010/main" val="37508098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DE06F3-16D9-4763-A55A-33A5F5ED82A0}"/>
              </a:ext>
            </a:extLst>
          </p:cNvPr>
          <p:cNvSpPr>
            <a:spLocks noGrp="1"/>
          </p:cNvSpPr>
          <p:nvPr>
            <p:ph type="title"/>
          </p:nvPr>
        </p:nvSpPr>
        <p:spPr/>
        <p:txBody>
          <a:bodyPr/>
          <a:lstStyle/>
          <a:p>
            <a:pPr marL="0" lvl="1">
              <a:spcBef>
                <a:spcPct val="20000"/>
              </a:spcBef>
            </a:pPr>
            <a:br>
              <a:rPr lang="tr-TR" sz="2400" dirty="0">
                <a:solidFill>
                  <a:srgbClr val="C00000"/>
                </a:solidFill>
              </a:rPr>
            </a:br>
            <a:r>
              <a:rPr lang="tr-TR" sz="2400" dirty="0">
                <a:solidFill>
                  <a:srgbClr val="C00000"/>
                </a:solidFill>
              </a:rPr>
              <a:t>	</a:t>
            </a: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	A. SÖZLEŞMENİN KURULMASI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412DF0C-66B8-4403-B05D-99391E1B0EB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6B5D9837-A402-42DF-A6DC-458D7492BC88}"/>
              </a:ext>
            </a:extLst>
          </p:cNvPr>
          <p:cNvSpPr/>
          <p:nvPr/>
        </p:nvSpPr>
        <p:spPr>
          <a:xfrm>
            <a:off x="0" y="1139875"/>
            <a:ext cx="8763000" cy="4801314"/>
          </a:xfrm>
          <a:prstGeom prst="rect">
            <a:avLst/>
          </a:prstGeom>
        </p:spPr>
        <p:txBody>
          <a:bodyPr wrap="square">
            <a:spAutoFit/>
          </a:bodyPr>
          <a:lstStyle/>
          <a:p>
            <a:r>
              <a:rPr lang="tr-TR" b="1" dirty="0" err="1">
                <a:solidFill>
                  <a:schemeClr val="accent5"/>
                </a:solidFill>
              </a:rPr>
              <a:t>aa</a:t>
            </a:r>
            <a:r>
              <a:rPr lang="tr-TR" b="1" dirty="0">
                <a:solidFill>
                  <a:schemeClr val="accent5"/>
                </a:solidFill>
              </a:rPr>
              <a:t>. Öneri</a:t>
            </a:r>
          </a:p>
          <a:p>
            <a:r>
              <a:rPr lang="tr-TR" dirty="0" err="1">
                <a:solidFill>
                  <a:schemeClr val="accent5"/>
                </a:solidFill>
              </a:rPr>
              <a:t>aaa</a:t>
            </a:r>
            <a:r>
              <a:rPr lang="tr-TR" dirty="0">
                <a:solidFill>
                  <a:schemeClr val="accent5"/>
                </a:solidFill>
              </a:rPr>
              <a:t>. Öneri Sözleşmenin Esaslı Unsurlarını İçermelidir</a:t>
            </a:r>
          </a:p>
          <a:p>
            <a:pPr marL="285750" indent="-285750">
              <a:buFont typeface="Arial" panose="020B0604020202020204" pitchFamily="34" charset="0"/>
              <a:buChar char="•"/>
            </a:pPr>
            <a:r>
              <a:rPr lang="tr-TR" dirty="0">
                <a:solidFill>
                  <a:schemeClr val="accent5"/>
                </a:solidFill>
              </a:rPr>
              <a:t>Esaslı unsurlar</a:t>
            </a:r>
          </a:p>
          <a:p>
            <a:pPr marL="285750" indent="-285750">
              <a:buFont typeface="Arial" panose="020B0604020202020204" pitchFamily="34" charset="0"/>
              <a:buChar char="•"/>
            </a:pPr>
            <a:r>
              <a:rPr lang="tr-TR" dirty="0"/>
              <a:t>Esaslı unsurlar bir sözleşmenin kurulabilmesi için, yani bir sözleşmeden söz edebilmek için bulunması zorunlu olan asgari unsurlardır.  Bu unsurların neler olduğu her sözleşmeye göre değişiklik göstermektedir. </a:t>
            </a:r>
          </a:p>
          <a:p>
            <a:pPr marL="285750" indent="-285750">
              <a:buFont typeface="Arial" panose="020B0604020202020204" pitchFamily="34" charset="0"/>
              <a:buChar char="•"/>
            </a:pPr>
            <a:r>
              <a:rPr lang="tr-TR" dirty="0"/>
              <a:t>Sözleşmenin kanundaki tanımında yer alan zorunlu unsurlar </a:t>
            </a:r>
            <a:r>
              <a:rPr lang="tr-TR" i="1" dirty="0">
                <a:solidFill>
                  <a:schemeClr val="accent5"/>
                </a:solidFill>
              </a:rPr>
              <a:t>objektif esaslı unsurlar</a:t>
            </a:r>
            <a:r>
              <a:rPr lang="tr-TR" dirty="0"/>
              <a:t>dır. </a:t>
            </a:r>
            <a:r>
              <a:rPr lang="tr-TR" dirty="0" err="1"/>
              <a:t>Örn</a:t>
            </a:r>
            <a:r>
              <a:rPr lang="tr-TR" dirty="0"/>
              <a:t>: kira sözleşmesinin esaslı unsurları kira konusu şey ile bedeldir. </a:t>
            </a:r>
          </a:p>
          <a:p>
            <a:pPr marL="285750" indent="-285750">
              <a:buFont typeface="Arial" panose="020B0604020202020204" pitchFamily="34" charset="0"/>
              <a:buChar char="•"/>
            </a:pPr>
            <a:r>
              <a:rPr lang="tr-TR" dirty="0"/>
              <a:t>Tarafların anlaşması ile sözleşmenin esaslı noktası haline getirilen unsurlar </a:t>
            </a:r>
            <a:r>
              <a:rPr lang="tr-TR" i="1" dirty="0">
                <a:solidFill>
                  <a:schemeClr val="accent5"/>
                </a:solidFill>
              </a:rPr>
              <a:t>sübjektif esaslı unsurlar</a:t>
            </a:r>
            <a:r>
              <a:rPr lang="tr-TR" dirty="0"/>
              <a:t>dır.  </a:t>
            </a:r>
            <a:r>
              <a:rPr lang="tr-TR" dirty="0" err="1"/>
              <a:t>Örn</a:t>
            </a:r>
            <a:r>
              <a:rPr lang="tr-TR" dirty="0"/>
              <a:t>: bir eşyanın nasıl paketleneceği veya nasıl teslim edileceğine ilişkin hususlar tarafların kararlaştırma ile sözleşmenin esaslı noktaları haline gelebilirler. </a:t>
            </a:r>
          </a:p>
          <a:p>
            <a:pPr marL="285750" indent="-285750">
              <a:buFont typeface="Arial" panose="020B0604020202020204" pitchFamily="34" charset="0"/>
              <a:buChar char="•"/>
            </a:pPr>
            <a:r>
              <a:rPr lang="tr-TR" dirty="0"/>
              <a:t>Bir iradenin öneri sayılabilmesi için ve sözleşmenin geçerli olarak kurulabilmesi için, bulunması zorunlu olmayan unsurlar </a:t>
            </a:r>
            <a:r>
              <a:rPr lang="tr-TR" i="1" dirty="0">
                <a:solidFill>
                  <a:schemeClr val="accent5"/>
                </a:solidFill>
              </a:rPr>
              <a:t>esaslı olmayan unsurlar</a:t>
            </a:r>
            <a:r>
              <a:rPr lang="tr-TR" dirty="0"/>
              <a:t>dır.</a:t>
            </a:r>
          </a:p>
          <a:p>
            <a:pPr marL="285750" indent="-285750">
              <a:buFont typeface="Arial" panose="020B0604020202020204" pitchFamily="34" charset="0"/>
              <a:buChar char="•"/>
            </a:pPr>
            <a:r>
              <a:rPr lang="tr-TR" dirty="0">
                <a:solidFill>
                  <a:schemeClr val="accent5"/>
                </a:solidFill>
              </a:rPr>
              <a:t>Sözleşmenin tali unsurları</a:t>
            </a:r>
          </a:p>
          <a:p>
            <a:pPr marL="285750" indent="-285750">
              <a:buFont typeface="Arial" panose="020B0604020202020204" pitchFamily="34" charset="0"/>
              <a:buChar char="•"/>
            </a:pPr>
            <a:r>
              <a:rPr lang="tr-TR" dirty="0"/>
              <a:t>Tarafların sözleşme kurulurken gündeme getirmediği ancak kanunen var olan, ancak sözleşmenin geçerliliğini etkilemeyen unsurlara </a:t>
            </a:r>
            <a:r>
              <a:rPr lang="tr-TR" i="1" dirty="0">
                <a:solidFill>
                  <a:schemeClr val="accent5"/>
                </a:solidFill>
              </a:rPr>
              <a:t>objektif tali unsur; </a:t>
            </a:r>
            <a:r>
              <a:rPr lang="tr-TR" dirty="0"/>
              <a:t>Tarafların sözleşme ile kararlaştırdıkları tali unsurlara ise </a:t>
            </a:r>
            <a:r>
              <a:rPr lang="tr-TR" i="1" dirty="0">
                <a:solidFill>
                  <a:schemeClr val="accent5"/>
                </a:solidFill>
              </a:rPr>
              <a:t>sübjektif tali unsur </a:t>
            </a:r>
            <a:r>
              <a:rPr lang="tr-TR" i="1" dirty="0"/>
              <a:t>denir.</a:t>
            </a:r>
            <a:endParaRPr lang="tr-TR" dirty="0"/>
          </a:p>
        </p:txBody>
      </p:sp>
    </p:spTree>
    <p:extLst>
      <p:ext uri="{BB962C8B-B14F-4D97-AF65-F5344CB8AC3E}">
        <p14:creationId xmlns:p14="http://schemas.microsoft.com/office/powerpoint/2010/main" val="2499465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DE06F3-16D9-4763-A55A-33A5F5ED82A0}"/>
              </a:ext>
            </a:extLst>
          </p:cNvPr>
          <p:cNvSpPr>
            <a:spLocks noGrp="1"/>
          </p:cNvSpPr>
          <p:nvPr>
            <p:ph type="title"/>
          </p:nvPr>
        </p:nvSpPr>
        <p:spPr/>
        <p:txBody>
          <a:bodyPr/>
          <a:lstStyle/>
          <a:p>
            <a:pPr marL="0" lvl="1">
              <a:spcBef>
                <a:spcPct val="20000"/>
              </a:spcBef>
            </a:pPr>
            <a:br>
              <a:rPr lang="tr-TR" sz="2400" dirty="0">
                <a:solidFill>
                  <a:srgbClr val="C00000"/>
                </a:solidFill>
              </a:rPr>
            </a:br>
            <a:r>
              <a:rPr lang="tr-TR" sz="2400" dirty="0">
                <a:solidFill>
                  <a:srgbClr val="C00000"/>
                </a:solidFill>
              </a:rPr>
              <a:t>	</a:t>
            </a: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	A. SÖZLEŞMENİN KURULMASI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412DF0C-66B8-4403-B05D-99391E1B0EB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6B5D9837-A402-42DF-A6DC-458D7492BC88}"/>
              </a:ext>
            </a:extLst>
          </p:cNvPr>
          <p:cNvSpPr/>
          <p:nvPr/>
        </p:nvSpPr>
        <p:spPr>
          <a:xfrm>
            <a:off x="0" y="1139875"/>
            <a:ext cx="8763000" cy="3231654"/>
          </a:xfrm>
          <a:prstGeom prst="rect">
            <a:avLst/>
          </a:prstGeom>
        </p:spPr>
        <p:txBody>
          <a:bodyPr wrap="square">
            <a:spAutoFit/>
          </a:bodyPr>
          <a:lstStyle/>
          <a:p>
            <a:r>
              <a:rPr lang="tr-TR" b="1" dirty="0" err="1">
                <a:solidFill>
                  <a:schemeClr val="accent5"/>
                </a:solidFill>
              </a:rPr>
              <a:t>aa</a:t>
            </a:r>
            <a:r>
              <a:rPr lang="tr-TR" b="1" dirty="0">
                <a:solidFill>
                  <a:schemeClr val="accent5"/>
                </a:solidFill>
              </a:rPr>
              <a:t>. Öneri</a:t>
            </a:r>
          </a:p>
          <a:p>
            <a:r>
              <a:rPr lang="tr-TR" dirty="0" err="1">
                <a:solidFill>
                  <a:schemeClr val="accent5"/>
                </a:solidFill>
              </a:rPr>
              <a:t>bbb</a:t>
            </a:r>
            <a:r>
              <a:rPr lang="tr-TR" dirty="0">
                <a:solidFill>
                  <a:schemeClr val="accent5"/>
                </a:solidFill>
              </a:rPr>
              <a:t>. Öneri Bağlanma İradesi Taşımalıdır</a:t>
            </a:r>
          </a:p>
          <a:p>
            <a:pPr marL="285750" indent="-285750">
              <a:buFont typeface="Arial" panose="020B0604020202020204" pitchFamily="34" charset="0"/>
              <a:buChar char="•"/>
            </a:pPr>
            <a:r>
              <a:rPr lang="tr-TR" dirty="0"/>
              <a:t>öneren açıkladığı iradesi ile sözleşmenin kurulması niyet ve amacını taşımalıdır. Önerinin bağlanma iradesi taşıması unsuru, öneriyi öneriye davet adı verilen müesseseden ayırt etmeye yarar.</a:t>
            </a:r>
          </a:p>
          <a:p>
            <a:pPr marL="285750" indent="-285750">
              <a:buFont typeface="Arial" panose="020B0604020202020204" pitchFamily="34" charset="0"/>
              <a:buChar char="•"/>
            </a:pPr>
            <a:r>
              <a:rPr lang="tr-TR" sz="2400" dirty="0">
                <a:solidFill>
                  <a:schemeClr val="accent5"/>
                </a:solidFill>
              </a:rPr>
              <a:t>Öneriye Davet</a:t>
            </a:r>
          </a:p>
          <a:p>
            <a:pPr marL="285750" indent="-285750">
              <a:buFont typeface="Arial" panose="020B0604020202020204" pitchFamily="34" charset="0"/>
              <a:buChar char="•"/>
            </a:pPr>
            <a:r>
              <a:rPr lang="tr-TR" dirty="0"/>
              <a:t>Öneriye davet de bir irade açıklamasıdır. Ancak öneriye davette, öneride bulunma iradesi değil, başlarının öneride bulunmasını sağlama amacı mevcuttur.</a:t>
            </a:r>
          </a:p>
          <a:p>
            <a:pPr marL="285750" indent="-285750">
              <a:buFont typeface="Arial" panose="020B0604020202020204" pitchFamily="34" charset="0"/>
              <a:buChar char="•"/>
            </a:pPr>
            <a:r>
              <a:rPr lang="tr-TR" dirty="0"/>
              <a:t>Öneriye davette kişi öneren sıfatından kurtulmak, başkalarını önerici kendisini ise kabulcü yapmak amacını taşır. </a:t>
            </a:r>
          </a:p>
          <a:p>
            <a:pPr marL="285750" indent="-285750">
              <a:buFont typeface="Arial" panose="020B0604020202020204" pitchFamily="34" charset="0"/>
              <a:buChar char="•"/>
            </a:pPr>
            <a:r>
              <a:rPr lang="tr-TR" dirty="0"/>
              <a:t>Öneriye davette bağlanma iradesi yoktur.</a:t>
            </a:r>
          </a:p>
        </p:txBody>
      </p:sp>
    </p:spTree>
    <p:extLst>
      <p:ext uri="{BB962C8B-B14F-4D97-AF65-F5344CB8AC3E}">
        <p14:creationId xmlns:p14="http://schemas.microsoft.com/office/powerpoint/2010/main" val="2670736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DE06F3-16D9-4763-A55A-33A5F5ED82A0}"/>
              </a:ext>
            </a:extLst>
          </p:cNvPr>
          <p:cNvSpPr>
            <a:spLocks noGrp="1"/>
          </p:cNvSpPr>
          <p:nvPr>
            <p:ph type="title"/>
          </p:nvPr>
        </p:nvSpPr>
        <p:spPr/>
        <p:txBody>
          <a:bodyPr/>
          <a:lstStyle/>
          <a:p>
            <a:pPr marL="0" lvl="1">
              <a:spcBef>
                <a:spcPct val="20000"/>
              </a:spcBef>
            </a:pPr>
            <a:br>
              <a:rPr lang="tr-TR" sz="2400" dirty="0">
                <a:solidFill>
                  <a:srgbClr val="C00000"/>
                </a:solidFill>
              </a:rPr>
            </a:br>
            <a:r>
              <a:rPr lang="tr-TR" sz="2400" dirty="0">
                <a:solidFill>
                  <a:srgbClr val="C00000"/>
                </a:solidFill>
              </a:rPr>
              <a:t>	</a:t>
            </a: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	A. SÖZLEŞMENİN KURULMASI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412DF0C-66B8-4403-B05D-99391E1B0EB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6B5D9837-A402-42DF-A6DC-458D7492BC88}"/>
              </a:ext>
            </a:extLst>
          </p:cNvPr>
          <p:cNvSpPr/>
          <p:nvPr/>
        </p:nvSpPr>
        <p:spPr>
          <a:xfrm>
            <a:off x="0" y="1139875"/>
            <a:ext cx="8763000" cy="3970318"/>
          </a:xfrm>
          <a:prstGeom prst="rect">
            <a:avLst/>
          </a:prstGeom>
        </p:spPr>
        <p:txBody>
          <a:bodyPr wrap="square">
            <a:spAutoFit/>
          </a:bodyPr>
          <a:lstStyle/>
          <a:p>
            <a:r>
              <a:rPr lang="tr-TR" b="1" dirty="0" err="1">
                <a:solidFill>
                  <a:schemeClr val="accent5"/>
                </a:solidFill>
              </a:rPr>
              <a:t>aa</a:t>
            </a:r>
            <a:r>
              <a:rPr lang="tr-TR" b="1" dirty="0">
                <a:solidFill>
                  <a:schemeClr val="accent5"/>
                </a:solidFill>
              </a:rPr>
              <a:t>. Öneri</a:t>
            </a:r>
          </a:p>
          <a:p>
            <a:pPr marL="342900" indent="-342900">
              <a:buFont typeface="Arial" panose="020B0604020202020204" pitchFamily="34" charset="0"/>
              <a:buChar char="•"/>
            </a:pPr>
            <a:r>
              <a:rPr lang="tr-TR" sz="2400" dirty="0">
                <a:solidFill>
                  <a:schemeClr val="accent5"/>
                </a:solidFill>
              </a:rPr>
              <a:t>Herkese Açık Öneri</a:t>
            </a:r>
          </a:p>
          <a:p>
            <a:pPr marL="285750" indent="-285750">
              <a:buFont typeface="Arial" panose="020B0604020202020204" pitchFamily="34" charset="0"/>
              <a:buChar char="•"/>
            </a:pPr>
            <a:r>
              <a:rPr lang="tr-TR" dirty="0"/>
              <a:t>TBK </a:t>
            </a:r>
            <a:r>
              <a:rPr lang="tr-TR" dirty="0" err="1"/>
              <a:t>md.</a:t>
            </a:r>
            <a:r>
              <a:rPr lang="tr-TR" dirty="0"/>
              <a:t> 8/</a:t>
            </a:r>
            <a:r>
              <a:rPr lang="tr-TR" dirty="0" err="1"/>
              <a:t>II’ye</a:t>
            </a:r>
            <a:r>
              <a:rPr lang="tr-TR" dirty="0"/>
              <a:t> göre </a:t>
            </a:r>
            <a:r>
              <a:rPr lang="tr-TR" i="1" dirty="0"/>
              <a:t>«fiyatını göstererek mal sergilenmesi veya tarife, fiyat listesi ya da benzerlerinin gönderilmesi aksi açıkça ve kolaylıkla anlaşılmadıkça öneri sayılır.» </a:t>
            </a:r>
            <a:endParaRPr lang="tr-TR" dirty="0"/>
          </a:p>
          <a:p>
            <a:pPr marL="342900" indent="-342900">
              <a:buFont typeface="Arial" panose="020B0604020202020204" pitchFamily="34" charset="0"/>
              <a:buChar char="•"/>
            </a:pPr>
            <a:r>
              <a:rPr lang="tr-TR" sz="2400" dirty="0">
                <a:solidFill>
                  <a:schemeClr val="accent5"/>
                </a:solidFill>
              </a:rPr>
              <a:t>Ismarlanmayan Şeyin Gönderilmesi</a:t>
            </a:r>
          </a:p>
          <a:p>
            <a:pPr marL="342900" indent="-342900">
              <a:buFont typeface="Arial" panose="020B0604020202020204" pitchFamily="34" charset="0"/>
              <a:buChar char="•"/>
            </a:pPr>
            <a:r>
              <a:rPr lang="tr-TR" dirty="0"/>
              <a:t>TBK </a:t>
            </a:r>
            <a:r>
              <a:rPr lang="tr-TR" dirty="0" err="1"/>
              <a:t>md.</a:t>
            </a:r>
            <a:r>
              <a:rPr lang="tr-TR" dirty="0"/>
              <a:t> 7 hükmüne göre </a:t>
            </a:r>
            <a:r>
              <a:rPr lang="tr-TR" i="1" dirty="0"/>
              <a:t>« ısmarlanmamış bir şeyin gönderilmesi öneri sayılmaz. Bu şeyi alan kişi onu geri göndermek veya saklamakla yükümlü değildir.»</a:t>
            </a:r>
          </a:p>
          <a:p>
            <a:pPr marL="342900" indent="-342900">
              <a:buFont typeface="Arial" panose="020B0604020202020204" pitchFamily="34" charset="0"/>
              <a:buChar char="•"/>
            </a:pPr>
            <a:r>
              <a:rPr lang="tr-TR" dirty="0"/>
              <a:t>Sipariş edilmeyen malların veya hizmetlerin sunulması durumunda tüketiciye karşı herhangi bir hak ileri sürülemez. </a:t>
            </a:r>
          </a:p>
          <a:p>
            <a:pPr marL="342900" indent="-342900">
              <a:buFont typeface="Arial" panose="020B0604020202020204" pitchFamily="34" charset="0"/>
              <a:buChar char="•"/>
            </a:pPr>
            <a:r>
              <a:rPr lang="tr-TR" sz="2400" dirty="0">
                <a:solidFill>
                  <a:schemeClr val="accent5"/>
                </a:solidFill>
              </a:rPr>
              <a:t>Önerinin Bağlayıcılığı</a:t>
            </a:r>
          </a:p>
          <a:p>
            <a:pPr marL="342900" indent="-342900">
              <a:buFont typeface="Arial" panose="020B0604020202020204" pitchFamily="34" charset="0"/>
              <a:buChar char="•"/>
            </a:pPr>
            <a:r>
              <a:rPr lang="tr-TR" dirty="0"/>
              <a:t>Bir iradenin öneri sayılmasının en önemli hukuki sonucu önerenin bununla bağlı olmasıdır. </a:t>
            </a:r>
            <a:r>
              <a:rPr lang="tr-TR" dirty="0" err="1"/>
              <a:t>TBK’da</a:t>
            </a:r>
            <a:r>
              <a:rPr lang="tr-TR" dirty="0"/>
              <a:t> bağlanma süresi ikili bir ayrımda incelenmiştir.</a:t>
            </a:r>
          </a:p>
          <a:p>
            <a:pPr marL="342900" indent="-342900">
              <a:buFont typeface="Arial" panose="020B0604020202020204" pitchFamily="34" charset="0"/>
              <a:buChar char="•"/>
            </a:pPr>
            <a:r>
              <a:rPr lang="tr-TR" dirty="0"/>
              <a:t>Buna göre Süreli Öneri ve Süresiz Öneri olmak üzere ikili bir ayrım yapılmıştır.</a:t>
            </a:r>
          </a:p>
        </p:txBody>
      </p:sp>
    </p:spTree>
    <p:extLst>
      <p:ext uri="{BB962C8B-B14F-4D97-AF65-F5344CB8AC3E}">
        <p14:creationId xmlns:p14="http://schemas.microsoft.com/office/powerpoint/2010/main" val="11393419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DE06F3-16D9-4763-A55A-33A5F5ED82A0}"/>
              </a:ext>
            </a:extLst>
          </p:cNvPr>
          <p:cNvSpPr>
            <a:spLocks noGrp="1"/>
          </p:cNvSpPr>
          <p:nvPr>
            <p:ph type="title"/>
          </p:nvPr>
        </p:nvSpPr>
        <p:spPr/>
        <p:txBody>
          <a:bodyPr/>
          <a:lstStyle/>
          <a:p>
            <a:pPr marL="0" lvl="1">
              <a:spcBef>
                <a:spcPct val="20000"/>
              </a:spcBef>
            </a:pPr>
            <a:br>
              <a:rPr lang="tr-TR" sz="2400" dirty="0">
                <a:solidFill>
                  <a:srgbClr val="C00000"/>
                </a:solidFill>
              </a:rPr>
            </a:br>
            <a:r>
              <a:rPr lang="tr-TR" sz="2400" dirty="0">
                <a:solidFill>
                  <a:srgbClr val="C00000"/>
                </a:solidFill>
              </a:rPr>
              <a:t>	</a:t>
            </a: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	A. SÖZLEŞMENİN KURULMASI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412DF0C-66B8-4403-B05D-99391E1B0EB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6B5D9837-A402-42DF-A6DC-458D7492BC88}"/>
              </a:ext>
            </a:extLst>
          </p:cNvPr>
          <p:cNvSpPr/>
          <p:nvPr/>
        </p:nvSpPr>
        <p:spPr>
          <a:xfrm>
            <a:off x="0" y="1139875"/>
            <a:ext cx="8763000" cy="2862322"/>
          </a:xfrm>
          <a:prstGeom prst="rect">
            <a:avLst/>
          </a:prstGeom>
        </p:spPr>
        <p:txBody>
          <a:bodyPr wrap="square">
            <a:spAutoFit/>
          </a:bodyPr>
          <a:lstStyle/>
          <a:p>
            <a:r>
              <a:rPr lang="tr-TR" b="1" dirty="0" err="1">
                <a:solidFill>
                  <a:schemeClr val="accent5"/>
                </a:solidFill>
              </a:rPr>
              <a:t>aa</a:t>
            </a:r>
            <a:r>
              <a:rPr lang="tr-TR" b="1" dirty="0">
                <a:solidFill>
                  <a:schemeClr val="accent5"/>
                </a:solidFill>
              </a:rPr>
              <a:t>. Öneri</a:t>
            </a:r>
          </a:p>
          <a:p>
            <a:pPr marL="342900" indent="-342900">
              <a:buAutoNum type="arabicPeriod"/>
            </a:pPr>
            <a:r>
              <a:rPr lang="tr-TR" b="1" dirty="0">
                <a:solidFill>
                  <a:schemeClr val="accent5"/>
                </a:solidFill>
              </a:rPr>
              <a:t>Süreli Öneride Bağlayıcılık</a:t>
            </a:r>
          </a:p>
          <a:p>
            <a:pPr marL="285750" indent="-285750">
              <a:buFont typeface="Arial" panose="020B0604020202020204" pitchFamily="34" charset="0"/>
              <a:buChar char="•"/>
            </a:pPr>
            <a:r>
              <a:rPr lang="tr-TR" dirty="0"/>
              <a:t>Öneren önerisi ile bağlılık süresini tayin etmiş ise süreli öneri söz konusudur. Bu durum hem hazırlar arasında hem de hazır olmayanlar arasında yapılan sözleşmelerde söz konusu olur.</a:t>
            </a:r>
          </a:p>
          <a:p>
            <a:pPr marL="285750" indent="-285750">
              <a:buFont typeface="Arial" panose="020B0604020202020204" pitchFamily="34" charset="0"/>
              <a:buChar char="•"/>
            </a:pPr>
            <a:r>
              <a:rPr lang="tr-TR" dirty="0"/>
              <a:t>Öneri için bir süre öngörüldüğü hallerde öneren sürenin sonuna kadar önerisi ile bağlıdır. Kabulcünün bu sürenin sonuna kadar öneriye uygun bir irade beyanında bulunmaması halinde öneren önerisi ile bağlı değildir. Bu süre sonunda yapılan kabul beyanları ancak yenir bir öneri olarak değerlendirilebilir. </a:t>
            </a:r>
          </a:p>
          <a:p>
            <a:pPr marL="285750" indent="-285750">
              <a:buFont typeface="Arial" panose="020B0604020202020204" pitchFamily="34" charset="0"/>
              <a:buChar char="•"/>
            </a:pPr>
            <a:r>
              <a:rPr lang="tr-TR" dirty="0"/>
              <a:t>Önerinin bağlayıcılık süresi serbestçe kararlaştırılabilir.</a:t>
            </a:r>
          </a:p>
        </p:txBody>
      </p:sp>
    </p:spTree>
    <p:extLst>
      <p:ext uri="{BB962C8B-B14F-4D97-AF65-F5344CB8AC3E}">
        <p14:creationId xmlns:p14="http://schemas.microsoft.com/office/powerpoint/2010/main" val="19154951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DE06F3-16D9-4763-A55A-33A5F5ED82A0}"/>
              </a:ext>
            </a:extLst>
          </p:cNvPr>
          <p:cNvSpPr>
            <a:spLocks noGrp="1"/>
          </p:cNvSpPr>
          <p:nvPr>
            <p:ph type="title"/>
          </p:nvPr>
        </p:nvSpPr>
        <p:spPr/>
        <p:txBody>
          <a:bodyPr/>
          <a:lstStyle/>
          <a:p>
            <a:pPr marL="0" lvl="1">
              <a:spcBef>
                <a:spcPct val="20000"/>
              </a:spcBef>
            </a:pPr>
            <a:br>
              <a:rPr lang="tr-TR" sz="2400" dirty="0">
                <a:solidFill>
                  <a:srgbClr val="C00000"/>
                </a:solidFill>
              </a:rPr>
            </a:br>
            <a:r>
              <a:rPr lang="tr-TR" sz="2400" dirty="0">
                <a:solidFill>
                  <a:srgbClr val="C00000"/>
                </a:solidFill>
              </a:rPr>
              <a:t>	</a:t>
            </a: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	A. SÖZLEŞMENİN KURULMASI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412DF0C-66B8-4403-B05D-99391E1B0EB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6B5D9837-A402-42DF-A6DC-458D7492BC88}"/>
              </a:ext>
            </a:extLst>
          </p:cNvPr>
          <p:cNvSpPr/>
          <p:nvPr/>
        </p:nvSpPr>
        <p:spPr>
          <a:xfrm>
            <a:off x="0" y="1139875"/>
            <a:ext cx="8763000" cy="3970318"/>
          </a:xfrm>
          <a:prstGeom prst="rect">
            <a:avLst/>
          </a:prstGeom>
        </p:spPr>
        <p:txBody>
          <a:bodyPr wrap="square">
            <a:spAutoFit/>
          </a:bodyPr>
          <a:lstStyle/>
          <a:p>
            <a:r>
              <a:rPr lang="tr-TR" b="1" dirty="0" err="1">
                <a:solidFill>
                  <a:schemeClr val="accent5"/>
                </a:solidFill>
              </a:rPr>
              <a:t>aa</a:t>
            </a:r>
            <a:r>
              <a:rPr lang="tr-TR" b="1" dirty="0">
                <a:solidFill>
                  <a:schemeClr val="accent5"/>
                </a:solidFill>
              </a:rPr>
              <a:t>. Öneri</a:t>
            </a:r>
          </a:p>
          <a:p>
            <a:pPr marL="342900" lvl="0" indent="-342900">
              <a:buFontTx/>
              <a:buAutoNum type="arabicPeriod" startAt="2"/>
            </a:pPr>
            <a:r>
              <a:rPr lang="tr-TR" b="1" dirty="0">
                <a:solidFill>
                  <a:srgbClr val="4472C4"/>
                </a:solidFill>
              </a:rPr>
              <a:t>Süresiz Öneri</a:t>
            </a:r>
          </a:p>
          <a:p>
            <a:pPr marL="285750" lvl="0" indent="-285750">
              <a:buFont typeface="Arial" panose="020B0604020202020204" pitchFamily="34" charset="0"/>
              <a:buChar char="•"/>
            </a:pPr>
            <a:r>
              <a:rPr lang="tr-TR" dirty="0">
                <a:solidFill>
                  <a:prstClr val="black"/>
                </a:solidFill>
              </a:rPr>
              <a:t>Öneren önerisi ile bağlılık süresini tayin etmemiş olabilir.  TBK süresiz öneride önerinin bağlayıcılık süresi için ikili bir ayrım yapmıştır.</a:t>
            </a:r>
          </a:p>
          <a:p>
            <a:pPr marL="285750" lvl="0" indent="-285750">
              <a:buFont typeface="Arial" panose="020B0604020202020204" pitchFamily="34" charset="0"/>
              <a:buChar char="•"/>
            </a:pPr>
            <a:r>
              <a:rPr lang="tr-TR" dirty="0">
                <a:solidFill>
                  <a:prstClr val="black"/>
                </a:solidFill>
              </a:rPr>
              <a:t>1. Hazırlar Arasında Yapılan Sözleşme Görüşmelerinde bağlılık süresi oldukça kısadır. Kabulcü hemen öneriyi kabul etmezse öneren önerisi bağlılıktan kurtulur. (TBK 4)</a:t>
            </a:r>
          </a:p>
          <a:p>
            <a:pPr marL="285750" lvl="0" indent="-285750">
              <a:buFont typeface="Arial" panose="020B0604020202020204" pitchFamily="34" charset="0"/>
              <a:buChar char="•"/>
            </a:pPr>
            <a:r>
              <a:rPr lang="tr-TR" dirty="0">
                <a:solidFill>
                  <a:prstClr val="black"/>
                </a:solidFill>
              </a:rPr>
              <a:t>2. Hazır olmayanlar Arasındaki Sözleşme görüşmelerinde Bağlayıcılık süresi ise </a:t>
            </a:r>
            <a:r>
              <a:rPr lang="tr-TR" dirty="0" err="1">
                <a:solidFill>
                  <a:prstClr val="black"/>
                </a:solidFill>
              </a:rPr>
              <a:t>TBK’ya</a:t>
            </a:r>
            <a:r>
              <a:rPr lang="tr-TR" dirty="0">
                <a:solidFill>
                  <a:prstClr val="black"/>
                </a:solidFill>
              </a:rPr>
              <a:t> göre zamanında ve usulüne uygun olarak gönderilmiş bir yanıtın ulaşmasının bekleneceği ana kadar geçen zaman parçasıdır.</a:t>
            </a:r>
          </a:p>
          <a:p>
            <a:pPr marL="285750" lvl="0" indent="-285750">
              <a:buFont typeface="Arial" panose="020B0604020202020204" pitchFamily="34" charset="0"/>
              <a:buChar char="•"/>
            </a:pPr>
            <a:r>
              <a:rPr lang="tr-TR" dirty="0">
                <a:solidFill>
                  <a:prstClr val="black"/>
                </a:solidFill>
              </a:rPr>
              <a:t>Burada bu zaman hesaplanırken</a:t>
            </a:r>
          </a:p>
          <a:p>
            <a:pPr marL="285750" lvl="0" indent="-285750">
              <a:buFont typeface="Arial" panose="020B0604020202020204" pitchFamily="34" charset="0"/>
              <a:buChar char="•"/>
            </a:pPr>
            <a:r>
              <a:rPr lang="tr-TR" dirty="0">
                <a:solidFill>
                  <a:schemeClr val="accent5"/>
                </a:solidFill>
              </a:rPr>
              <a:t>Önerinin Kabulcüye Varması İçin Gereken Süre</a:t>
            </a:r>
          </a:p>
          <a:p>
            <a:pPr marL="285750" lvl="0" indent="-285750">
              <a:buFont typeface="Arial" panose="020B0604020202020204" pitchFamily="34" charset="0"/>
              <a:buChar char="•"/>
            </a:pPr>
            <a:r>
              <a:rPr lang="tr-TR" dirty="0">
                <a:solidFill>
                  <a:schemeClr val="accent5"/>
                </a:solidFill>
              </a:rPr>
              <a:t>Kabulcünün Düşünme Süresi</a:t>
            </a:r>
          </a:p>
          <a:p>
            <a:pPr marL="285750" lvl="0" indent="-285750">
              <a:buFont typeface="Arial" panose="020B0604020202020204" pitchFamily="34" charset="0"/>
              <a:buChar char="•"/>
            </a:pPr>
            <a:r>
              <a:rPr lang="tr-TR" dirty="0">
                <a:solidFill>
                  <a:schemeClr val="accent5"/>
                </a:solidFill>
              </a:rPr>
              <a:t>Kabul Haberinin Önerene Varması İçin Geçen </a:t>
            </a:r>
            <a:r>
              <a:rPr lang="tr-TR" dirty="0" err="1">
                <a:solidFill>
                  <a:schemeClr val="accent5"/>
                </a:solidFill>
              </a:rPr>
              <a:t>Süre’</a:t>
            </a:r>
            <a:r>
              <a:rPr lang="tr-TR" dirty="0" err="1"/>
              <a:t>nin</a:t>
            </a:r>
            <a:r>
              <a:rPr lang="tr-TR" dirty="0"/>
              <a:t> hesaplanması ile önerenin önerisi ile bağlılık süresi hesaplanır.</a:t>
            </a:r>
            <a:endParaRPr lang="tr-TR" dirty="0">
              <a:solidFill>
                <a:schemeClr val="accent5"/>
              </a:solidFill>
            </a:endParaRPr>
          </a:p>
        </p:txBody>
      </p:sp>
    </p:spTree>
    <p:extLst>
      <p:ext uri="{BB962C8B-B14F-4D97-AF65-F5344CB8AC3E}">
        <p14:creationId xmlns:p14="http://schemas.microsoft.com/office/powerpoint/2010/main" val="743422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247E47-6892-4B56-983D-14842F3BF2B9}"/>
              </a:ext>
            </a:extLst>
          </p:cNvPr>
          <p:cNvSpPr>
            <a:spLocks noGrp="1"/>
          </p:cNvSpPr>
          <p:nvPr>
            <p:ph type="title"/>
          </p:nvPr>
        </p:nvSpPr>
        <p:spPr/>
        <p:txBody>
          <a:bodyPr/>
          <a:lstStyle/>
          <a:p>
            <a:br>
              <a:rPr lang="tr-TR" dirty="0"/>
            </a:br>
            <a:r>
              <a:rPr lang="tr-TR" dirty="0"/>
              <a:t>	II. TÜRK BORÇLAR HUKUKUNUN KAYNAKLARI</a:t>
            </a:r>
            <a:br>
              <a:rPr lang="tr-TR" dirty="0"/>
            </a:br>
            <a:endParaRPr lang="tr-TR" dirty="0"/>
          </a:p>
        </p:txBody>
      </p:sp>
      <p:sp>
        <p:nvSpPr>
          <p:cNvPr id="6" name="Dikdörtgen 5">
            <a:extLst>
              <a:ext uri="{FF2B5EF4-FFF2-40B4-BE49-F238E27FC236}">
                <a16:creationId xmlns:a16="http://schemas.microsoft.com/office/drawing/2014/main" id="{2992A936-5B90-41C8-9D56-85DF29C9A046}"/>
              </a:ext>
            </a:extLst>
          </p:cNvPr>
          <p:cNvSpPr/>
          <p:nvPr/>
        </p:nvSpPr>
        <p:spPr>
          <a:xfrm>
            <a:off x="170122" y="1330473"/>
            <a:ext cx="8973878" cy="4616648"/>
          </a:xfrm>
          <a:prstGeom prst="rect">
            <a:avLst/>
          </a:prstGeom>
        </p:spPr>
        <p:txBody>
          <a:bodyPr wrap="square">
            <a:spAutoFit/>
          </a:bodyPr>
          <a:lstStyle/>
          <a:p>
            <a:pPr marL="457200" indent="-457200">
              <a:buAutoNum type="arabicPeriod"/>
            </a:pPr>
            <a:r>
              <a:rPr lang="tr-TR" sz="2400" b="1" dirty="0">
                <a:solidFill>
                  <a:schemeClr val="accent5"/>
                </a:solidFill>
              </a:rPr>
              <a:t>YAZILI KAYNAKLAR</a:t>
            </a:r>
          </a:p>
          <a:p>
            <a:pPr marL="285750" indent="-285750">
              <a:buFont typeface="Arial" panose="020B0604020202020204" pitchFamily="34" charset="0"/>
              <a:buChar char="•"/>
            </a:pPr>
            <a:r>
              <a:rPr lang="tr-TR" dirty="0"/>
              <a:t>Yazılı kaynaktan amaç yazılı hukuktur. Yazılı hukuktan, kanunlar, kanun hükmünde kararnameler, tüzükler ve yönetmelikler gibi yazılı bir metinde yetkili organ veya makamların iradelerini taşıyan objektif hukuk kuralları anlaşılır. </a:t>
            </a:r>
          </a:p>
          <a:p>
            <a:pPr marL="285750" indent="-285750">
              <a:buFont typeface="Arial" panose="020B0604020202020204" pitchFamily="34" charset="0"/>
              <a:buChar char="•"/>
            </a:pPr>
            <a:r>
              <a:rPr lang="tr-TR" dirty="0"/>
              <a:t>Borçlar Hukukunun en önemli yazılı kaynağı Türk Borçlar Kanunu’dur. Türk Borçlar Kanunu Türkiye Büyük Millet Meclisi'nde 11 Ocak 2011'de kabul edilen ve 01.07.2012'de yürürlüğe giren 6098 sayılı kanundur. Bundan önceki Borçlar Kanunu 11.04.1926 yılında kabul edilen 818 sayılı Borçlar Kanunu’ydu. Türk Borçlar Kanunu dışında, borç ilişkilerini düzenleyen bazı kanunlar vardır. Bunların başında 1982 Anayasa’sı gelmektedir. Diğer bazı kanunlar, Türk Ticaret Kanunu, Türk Medeni Kanunu, İş Kanunu, 3095 sayılı Kanuni Faiz ve Temerrüt Faizine İlişkin Kanun, Karayolları Trafik Kanunu, Fikir ve Sanat Eserleri Kanunu, Noterlik Kanunu, Finansal Kiralama Kanunu gibi kanunlardır. </a:t>
            </a:r>
          </a:p>
          <a:p>
            <a:pPr marL="285750" indent="-285750">
              <a:buFont typeface="Arial" panose="020B0604020202020204" pitchFamily="34" charset="0"/>
              <a:buChar char="•"/>
            </a:pPr>
            <a:r>
              <a:rPr lang="tr-TR" dirty="0"/>
              <a:t>İstisnai nitelikte olsa da yazılı kaynak rolünü kanunlar dışında bazı kanun hükmünde kararnameler, tüzükler ve yönetmelikler de yerine getirmektedir. Kararnameye 90 sayılı Ödünç Para Verme İşleri Hakkında Kanun Hükmünde Kararname örnek olarak gösterilebilir. </a:t>
            </a:r>
          </a:p>
          <a:p>
            <a:endParaRPr lang="tr-TR" dirty="0"/>
          </a:p>
        </p:txBody>
      </p:sp>
    </p:spTree>
    <p:extLst>
      <p:ext uri="{BB962C8B-B14F-4D97-AF65-F5344CB8AC3E}">
        <p14:creationId xmlns:p14="http://schemas.microsoft.com/office/powerpoint/2010/main" val="31992038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DE06F3-16D9-4763-A55A-33A5F5ED82A0}"/>
              </a:ext>
            </a:extLst>
          </p:cNvPr>
          <p:cNvSpPr>
            <a:spLocks noGrp="1"/>
          </p:cNvSpPr>
          <p:nvPr>
            <p:ph type="title"/>
          </p:nvPr>
        </p:nvSpPr>
        <p:spPr/>
        <p:txBody>
          <a:bodyPr/>
          <a:lstStyle/>
          <a:p>
            <a:pPr marL="0" lvl="1">
              <a:spcBef>
                <a:spcPct val="20000"/>
              </a:spcBef>
            </a:pPr>
            <a:br>
              <a:rPr lang="tr-TR" sz="2400" dirty="0">
                <a:solidFill>
                  <a:srgbClr val="C00000"/>
                </a:solidFill>
              </a:rPr>
            </a:br>
            <a:r>
              <a:rPr lang="tr-TR" sz="2400" dirty="0">
                <a:solidFill>
                  <a:srgbClr val="C00000"/>
                </a:solidFill>
              </a:rPr>
              <a:t>	</a:t>
            </a: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	A. SÖZLEŞMENİN KURULMASI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412DF0C-66B8-4403-B05D-99391E1B0EB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6B5D9837-A402-42DF-A6DC-458D7492BC88}"/>
              </a:ext>
            </a:extLst>
          </p:cNvPr>
          <p:cNvSpPr/>
          <p:nvPr/>
        </p:nvSpPr>
        <p:spPr>
          <a:xfrm>
            <a:off x="0" y="1139875"/>
            <a:ext cx="8763000" cy="4247317"/>
          </a:xfrm>
          <a:prstGeom prst="rect">
            <a:avLst/>
          </a:prstGeom>
        </p:spPr>
        <p:txBody>
          <a:bodyPr wrap="square">
            <a:spAutoFit/>
          </a:bodyPr>
          <a:lstStyle/>
          <a:p>
            <a:pPr marL="342900" indent="-342900">
              <a:buAutoNum type="alphaLcPeriod" startAt="28"/>
            </a:pPr>
            <a:r>
              <a:rPr lang="tr-TR" b="1" dirty="0">
                <a:solidFill>
                  <a:schemeClr val="accent5"/>
                </a:solidFill>
              </a:rPr>
              <a:t>Kabul</a:t>
            </a:r>
          </a:p>
          <a:p>
            <a:pPr marL="285750" indent="-285750">
              <a:buFont typeface="Arial" panose="020B0604020202020204" pitchFamily="34" charset="0"/>
              <a:buChar char="•"/>
            </a:pPr>
            <a:r>
              <a:rPr lang="tr-TR" dirty="0"/>
              <a:t>Kabul öneriyi değiştirmeyen ve onunla uyum içinde bulunan irade açıklamasıdır. Bir iradenin kabul sayılabilmesi için öneri ile tam bir uyum içinde olması ve öneride değişiklik yapmaması gerekir. Öneriyi değiştiren irade açıklaması kabul değil ancak yeni bir öneri olabilir.</a:t>
            </a:r>
          </a:p>
          <a:p>
            <a:r>
              <a:rPr lang="tr-TR" dirty="0" err="1">
                <a:solidFill>
                  <a:schemeClr val="accent5"/>
                </a:solidFill>
              </a:rPr>
              <a:t>aaa</a:t>
            </a:r>
            <a:r>
              <a:rPr lang="tr-TR" dirty="0">
                <a:solidFill>
                  <a:schemeClr val="accent5"/>
                </a:solidFill>
              </a:rPr>
              <a:t>. Açık Kabul</a:t>
            </a:r>
          </a:p>
          <a:p>
            <a:pPr marL="285750" indent="-285750">
              <a:buFont typeface="Arial" panose="020B0604020202020204" pitchFamily="34" charset="0"/>
              <a:buChar char="•"/>
            </a:pPr>
            <a:r>
              <a:rPr lang="tr-TR" dirty="0"/>
              <a:t>Kabul iradesi herhangi bir yorumu, tahmini, varsayımı gerektirmeden açık ve net bir şekilde buna uygun araçlarla ortaya konulmuş ise çık kabul söz konusudur. </a:t>
            </a:r>
          </a:p>
          <a:p>
            <a:r>
              <a:rPr lang="tr-TR" dirty="0" err="1">
                <a:solidFill>
                  <a:schemeClr val="accent5"/>
                </a:solidFill>
              </a:rPr>
              <a:t>bbb</a:t>
            </a:r>
            <a:r>
              <a:rPr lang="tr-TR" dirty="0">
                <a:solidFill>
                  <a:schemeClr val="accent5"/>
                </a:solidFill>
              </a:rPr>
              <a:t>. Örtülü Kabul</a:t>
            </a:r>
          </a:p>
          <a:p>
            <a:pPr marL="285750" indent="-285750">
              <a:buFont typeface="Arial" panose="020B0604020202020204" pitchFamily="34" charset="0"/>
              <a:buChar char="•"/>
            </a:pPr>
            <a:r>
              <a:rPr lang="tr-TR" dirty="0"/>
              <a:t>Kabulcü, kabul iradesini buna uygun araçlarla değil de bu anlama gelecek başka davranış biçimleri ile ortaya koyuyorsa örtülü kabul söz konusudur. </a:t>
            </a:r>
          </a:p>
          <a:p>
            <a:pPr marL="285750" indent="-285750">
              <a:buFont typeface="Arial" panose="020B0604020202020204" pitchFamily="34" charset="0"/>
              <a:buChar char="•"/>
            </a:pPr>
            <a:r>
              <a:rPr lang="tr-TR" dirty="0"/>
              <a:t>Örtülü kabul için, bir sözleşmenin kurulabilmesi için açık kabule ihtiyaç duyulmaması ve önerinin münasip bir süre içinde reddedilmemiş olması gerekir.</a:t>
            </a:r>
          </a:p>
          <a:p>
            <a:pPr marL="285750" indent="-285750">
              <a:buFont typeface="Arial" panose="020B0604020202020204" pitchFamily="34" charset="0"/>
              <a:buChar char="•"/>
            </a:pPr>
            <a:r>
              <a:rPr lang="tr-TR" dirty="0"/>
              <a:t>Öneren, kanun veya işin özelliği ya da durumun gereği açık bir kabulü beklemek zorunda değilse, öneri uygun bir sürede reddedilmediği takdirde sözleşme kurulmuş sayılır.</a:t>
            </a:r>
          </a:p>
        </p:txBody>
      </p:sp>
    </p:spTree>
    <p:extLst>
      <p:ext uri="{BB962C8B-B14F-4D97-AF65-F5344CB8AC3E}">
        <p14:creationId xmlns:p14="http://schemas.microsoft.com/office/powerpoint/2010/main" val="22452898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DE06F3-16D9-4763-A55A-33A5F5ED82A0}"/>
              </a:ext>
            </a:extLst>
          </p:cNvPr>
          <p:cNvSpPr>
            <a:spLocks noGrp="1"/>
          </p:cNvSpPr>
          <p:nvPr>
            <p:ph type="title"/>
          </p:nvPr>
        </p:nvSpPr>
        <p:spPr/>
        <p:txBody>
          <a:bodyPr/>
          <a:lstStyle/>
          <a:p>
            <a:pPr marL="0" lvl="1">
              <a:spcBef>
                <a:spcPct val="20000"/>
              </a:spcBef>
            </a:pPr>
            <a:br>
              <a:rPr lang="tr-TR" sz="2400" dirty="0">
                <a:solidFill>
                  <a:srgbClr val="C00000"/>
                </a:solidFill>
              </a:rPr>
            </a:br>
            <a:r>
              <a:rPr lang="tr-TR" sz="2400" dirty="0">
                <a:solidFill>
                  <a:srgbClr val="C00000"/>
                </a:solidFill>
              </a:rPr>
              <a:t>	</a:t>
            </a: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	A. SÖZLEŞMENİN KURULMASI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412DF0C-66B8-4403-B05D-99391E1B0EB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6B5D9837-A402-42DF-A6DC-458D7492BC88}"/>
              </a:ext>
            </a:extLst>
          </p:cNvPr>
          <p:cNvSpPr/>
          <p:nvPr/>
        </p:nvSpPr>
        <p:spPr>
          <a:xfrm>
            <a:off x="0" y="1139875"/>
            <a:ext cx="8763000" cy="3508653"/>
          </a:xfrm>
          <a:prstGeom prst="rect">
            <a:avLst/>
          </a:prstGeom>
        </p:spPr>
        <p:txBody>
          <a:bodyPr wrap="square">
            <a:spAutoFit/>
          </a:bodyPr>
          <a:lstStyle/>
          <a:p>
            <a:r>
              <a:rPr lang="tr-TR" sz="2400" dirty="0">
                <a:solidFill>
                  <a:schemeClr val="accent5"/>
                </a:solidFill>
              </a:rPr>
              <a:t>c.  İrade Beyanlarının Birbirine Uygun Olması</a:t>
            </a:r>
          </a:p>
          <a:p>
            <a:pPr marL="285750" indent="-285750">
              <a:buFont typeface="Arial" panose="020B0604020202020204" pitchFamily="34" charset="0"/>
              <a:buChar char="•"/>
            </a:pPr>
            <a:r>
              <a:rPr lang="tr-TR" dirty="0"/>
              <a:t>Tarafların irade beyanları, sözleşmenin tüm esaslı noktaları itibari ile birbirine uygun olduğu takdirde sözleşme geçerli olarak kurulmuş olur. </a:t>
            </a:r>
          </a:p>
          <a:p>
            <a:pPr marL="285750" indent="-285750">
              <a:buFont typeface="Arial" panose="020B0604020202020204" pitchFamily="34" charset="0"/>
              <a:buChar char="•"/>
            </a:pPr>
            <a:r>
              <a:rPr lang="tr-TR" dirty="0"/>
              <a:t>Birbirine uygun olması gereken irade beyanları sözleşmenin esaslı ve tali unsurlarında anlaşmayı gerektirir.</a:t>
            </a:r>
          </a:p>
          <a:p>
            <a:pPr marL="285750" indent="-285750">
              <a:buFont typeface="Arial" panose="020B0604020202020204" pitchFamily="34" charset="0"/>
              <a:buChar char="•"/>
            </a:pPr>
            <a:r>
              <a:rPr lang="tr-TR" dirty="0"/>
              <a:t>İrade beyanlarının birbirine uygun olmamasında iki durum söz konusu olabilir.</a:t>
            </a:r>
          </a:p>
          <a:p>
            <a:pPr marL="285750" indent="-285750">
              <a:buFont typeface="Arial" panose="020B0604020202020204" pitchFamily="34" charset="0"/>
              <a:buChar char="•"/>
            </a:pPr>
            <a:r>
              <a:rPr lang="tr-TR" dirty="0"/>
              <a:t>Bunların birincisi </a:t>
            </a:r>
            <a:r>
              <a:rPr lang="tr-TR" i="1" dirty="0">
                <a:solidFill>
                  <a:schemeClr val="accent5"/>
                </a:solidFill>
              </a:rPr>
              <a:t>açık uyuşmazlık </a:t>
            </a:r>
            <a:r>
              <a:rPr lang="tr-TR" dirty="0"/>
              <a:t>halidir. Bu uyuşmazlık türünde  tarafların irade beyanları, sözleşmenin esaslı noktaları bakımından birbirine uygun değildir. Bu durumda taraflar sözleşmenin kurulmasını istemezler. </a:t>
            </a:r>
          </a:p>
          <a:p>
            <a:pPr marL="285750" indent="-285750">
              <a:buFont typeface="Arial" panose="020B0604020202020204" pitchFamily="34" charset="0"/>
              <a:buChar char="•"/>
            </a:pPr>
            <a:r>
              <a:rPr lang="tr-TR" dirty="0"/>
              <a:t>İkinci tür ise </a:t>
            </a:r>
            <a:r>
              <a:rPr lang="tr-TR" i="1" dirty="0">
                <a:solidFill>
                  <a:schemeClr val="accent5"/>
                </a:solidFill>
              </a:rPr>
              <a:t>gizli uyuşmazlık </a:t>
            </a:r>
            <a:r>
              <a:rPr lang="tr-TR" dirty="0"/>
              <a:t>türüdür. Taraflar irade beyanlarının birbirine uygun olduğunu zannederler fakat gerçekte iradeleri birbirine uygun değildir. Bu uyuşmazlık ise tek taraflı gizli uyuşmazlık ve iki taraflı gizli uyuşmazlık olarak ikiye ayrılır. </a:t>
            </a:r>
          </a:p>
        </p:txBody>
      </p:sp>
    </p:spTree>
    <p:extLst>
      <p:ext uri="{BB962C8B-B14F-4D97-AF65-F5344CB8AC3E}">
        <p14:creationId xmlns:p14="http://schemas.microsoft.com/office/powerpoint/2010/main" val="17601092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DE06F3-16D9-4763-A55A-33A5F5ED82A0}"/>
              </a:ext>
            </a:extLst>
          </p:cNvPr>
          <p:cNvSpPr>
            <a:spLocks noGrp="1"/>
          </p:cNvSpPr>
          <p:nvPr>
            <p:ph type="title"/>
          </p:nvPr>
        </p:nvSpPr>
        <p:spPr/>
        <p:txBody>
          <a:bodyPr/>
          <a:lstStyle/>
          <a:p>
            <a:pPr marL="0" lvl="1">
              <a:spcBef>
                <a:spcPct val="20000"/>
              </a:spcBef>
            </a:pPr>
            <a:br>
              <a:rPr lang="tr-TR" sz="2400" dirty="0">
                <a:solidFill>
                  <a:srgbClr val="C00000"/>
                </a:solidFill>
              </a:rPr>
            </a:br>
            <a:r>
              <a:rPr lang="tr-TR" sz="2400" dirty="0">
                <a:solidFill>
                  <a:srgbClr val="C00000"/>
                </a:solidFill>
              </a:rPr>
              <a:t>	</a:t>
            </a: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	A. SÖZLEŞMENİN KURULMASI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412DF0C-66B8-4403-B05D-99391E1B0EB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6B5D9837-A402-42DF-A6DC-458D7492BC88}"/>
              </a:ext>
            </a:extLst>
          </p:cNvPr>
          <p:cNvSpPr/>
          <p:nvPr/>
        </p:nvSpPr>
        <p:spPr>
          <a:xfrm>
            <a:off x="0" y="1139875"/>
            <a:ext cx="8763000" cy="3508653"/>
          </a:xfrm>
          <a:prstGeom prst="rect">
            <a:avLst/>
          </a:prstGeom>
        </p:spPr>
        <p:txBody>
          <a:bodyPr wrap="square">
            <a:spAutoFit/>
          </a:bodyPr>
          <a:lstStyle/>
          <a:p>
            <a:r>
              <a:rPr lang="tr-TR" sz="2400" dirty="0">
                <a:solidFill>
                  <a:schemeClr val="accent5"/>
                </a:solidFill>
              </a:rPr>
              <a:t>c.  İrade Beyanlarının Birbirine Uygun Olması</a:t>
            </a:r>
          </a:p>
          <a:p>
            <a:pPr marL="285750" indent="-285750">
              <a:buFont typeface="Arial" panose="020B0604020202020204" pitchFamily="34" charset="0"/>
              <a:buChar char="•"/>
            </a:pPr>
            <a:r>
              <a:rPr lang="tr-TR" dirty="0"/>
              <a:t>Tarafların irade beyanları, sözleşmenin tüm esaslı noktaları itibari ile birbirine uygun olduğu takdirde sözleşme geçerli olarak kurulmuş olur. </a:t>
            </a:r>
          </a:p>
          <a:p>
            <a:pPr marL="285750" indent="-285750">
              <a:buFont typeface="Arial" panose="020B0604020202020204" pitchFamily="34" charset="0"/>
              <a:buChar char="•"/>
            </a:pPr>
            <a:r>
              <a:rPr lang="tr-TR" dirty="0"/>
              <a:t>Birbirine uygun olması gereken irade beyanları sözleşmenin esaslı ve tali unsurlarında anlaşmayı gerektirir.</a:t>
            </a:r>
          </a:p>
          <a:p>
            <a:pPr marL="285750" indent="-285750">
              <a:buFont typeface="Arial" panose="020B0604020202020204" pitchFamily="34" charset="0"/>
              <a:buChar char="•"/>
            </a:pPr>
            <a:r>
              <a:rPr lang="tr-TR" dirty="0"/>
              <a:t>İrade beyanlarının birbirine uygun olmamasında iki durum söz konusu olabilir.</a:t>
            </a:r>
          </a:p>
          <a:p>
            <a:pPr marL="285750" indent="-285750">
              <a:buFont typeface="Arial" panose="020B0604020202020204" pitchFamily="34" charset="0"/>
              <a:buChar char="•"/>
            </a:pPr>
            <a:r>
              <a:rPr lang="tr-TR" dirty="0"/>
              <a:t>Bunların birincisi </a:t>
            </a:r>
            <a:r>
              <a:rPr lang="tr-TR" i="1" dirty="0">
                <a:solidFill>
                  <a:schemeClr val="accent5"/>
                </a:solidFill>
              </a:rPr>
              <a:t>açık uyuşmazlık </a:t>
            </a:r>
            <a:r>
              <a:rPr lang="tr-TR" dirty="0"/>
              <a:t>halidir. Bu uyuşmazlık türünde  tarafların irade beyanları, sözleşmenin esaslı noktaları bakımından birbirine uygun değildir. Bu durumda taraflar sözleşmenin kurulmasını istemezler. </a:t>
            </a:r>
          </a:p>
          <a:p>
            <a:pPr marL="285750" indent="-285750">
              <a:buFont typeface="Arial" panose="020B0604020202020204" pitchFamily="34" charset="0"/>
              <a:buChar char="•"/>
            </a:pPr>
            <a:r>
              <a:rPr lang="tr-TR" dirty="0"/>
              <a:t>İkinci tür ise </a:t>
            </a:r>
            <a:r>
              <a:rPr lang="tr-TR" i="1" dirty="0">
                <a:solidFill>
                  <a:schemeClr val="accent5"/>
                </a:solidFill>
              </a:rPr>
              <a:t>gizli uyuşmazlık </a:t>
            </a:r>
            <a:r>
              <a:rPr lang="tr-TR" dirty="0"/>
              <a:t>türüdür. Taraflar irade beyanlarının birbirine uygun olduğunu zannederler fakat gerçekte iradeleri birbirine uygun değildir. Bu uyuşmazlık ise tek taraflı gizli uyuşmazlık ve iki taraflı gizli uyuşmazlık olarak ikiye ayrılır. </a:t>
            </a:r>
          </a:p>
        </p:txBody>
      </p:sp>
    </p:spTree>
    <p:extLst>
      <p:ext uri="{BB962C8B-B14F-4D97-AF65-F5344CB8AC3E}">
        <p14:creationId xmlns:p14="http://schemas.microsoft.com/office/powerpoint/2010/main" val="39574758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DE06F3-16D9-4763-A55A-33A5F5ED82A0}"/>
              </a:ext>
            </a:extLst>
          </p:cNvPr>
          <p:cNvSpPr>
            <a:spLocks noGrp="1"/>
          </p:cNvSpPr>
          <p:nvPr>
            <p:ph type="title"/>
          </p:nvPr>
        </p:nvSpPr>
        <p:spPr/>
        <p:txBody>
          <a:bodyPr/>
          <a:lstStyle/>
          <a:p>
            <a:pPr marL="0" lvl="1">
              <a:spcBef>
                <a:spcPct val="20000"/>
              </a:spcBef>
            </a:pPr>
            <a:br>
              <a:rPr lang="tr-TR" sz="2400" dirty="0">
                <a:solidFill>
                  <a:srgbClr val="C00000"/>
                </a:solidFill>
              </a:rPr>
            </a:br>
            <a:r>
              <a:rPr lang="tr-TR" sz="2400" dirty="0">
                <a:solidFill>
                  <a:srgbClr val="C00000"/>
                </a:solidFill>
              </a:rPr>
              <a:t>	</a:t>
            </a: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	A. SÖZLEŞMENİN KURULMASI</a:t>
            </a:r>
            <a:br>
              <a:rPr lang="tr-TR" sz="2400" dirty="0">
                <a:solidFill>
                  <a:srgbClr val="C00000"/>
                </a:solidFill>
              </a:rPr>
            </a:br>
            <a:endParaRPr lang="tr-TR" dirty="0"/>
          </a:p>
        </p:txBody>
      </p:sp>
      <p:sp>
        <p:nvSpPr>
          <p:cNvPr id="5" name="Dikdörtgen 4">
            <a:extLst>
              <a:ext uri="{FF2B5EF4-FFF2-40B4-BE49-F238E27FC236}">
                <a16:creationId xmlns:a16="http://schemas.microsoft.com/office/drawing/2014/main" id="{6B5D9837-A402-42DF-A6DC-458D7492BC88}"/>
              </a:ext>
            </a:extLst>
          </p:cNvPr>
          <p:cNvSpPr/>
          <p:nvPr/>
        </p:nvSpPr>
        <p:spPr>
          <a:xfrm>
            <a:off x="0" y="1077754"/>
            <a:ext cx="8763000" cy="5170646"/>
          </a:xfrm>
          <a:prstGeom prst="rect">
            <a:avLst/>
          </a:prstGeom>
        </p:spPr>
        <p:txBody>
          <a:bodyPr wrap="square">
            <a:spAutoFit/>
          </a:bodyPr>
          <a:lstStyle/>
          <a:p>
            <a:r>
              <a:rPr lang="tr-TR" sz="2400" dirty="0">
                <a:solidFill>
                  <a:schemeClr val="accent5"/>
                </a:solidFill>
              </a:rPr>
              <a:t>d. Sözleşmenin Kurulma Anı</a:t>
            </a:r>
          </a:p>
          <a:p>
            <a:pPr marL="285750" indent="-285750">
              <a:buFont typeface="Arial" panose="020B0604020202020204" pitchFamily="34" charset="0"/>
              <a:buChar char="•"/>
            </a:pPr>
            <a:r>
              <a:rPr lang="tr-TR" dirty="0"/>
              <a:t>Bu konu hukuki işlem ehliyeti, ölüm halinde mirasçıların kurulmuş olan sözleşmeden sorumlu olup olmamaları, ifa zamanı gibi noktalarda önem taşımaktadır.</a:t>
            </a:r>
          </a:p>
          <a:p>
            <a:pPr marL="285750" indent="-285750">
              <a:buFont typeface="Arial" panose="020B0604020202020204" pitchFamily="34" charset="0"/>
              <a:buChar char="•"/>
            </a:pPr>
            <a:r>
              <a:rPr lang="tr-TR" dirty="0" err="1"/>
              <a:t>Hazırlararası</a:t>
            </a:r>
            <a:r>
              <a:rPr lang="tr-TR" dirty="0"/>
              <a:t> sözleşmelerde, sözleşme kabulcünün kabul haberini açıkladığı anda kurulur. </a:t>
            </a:r>
          </a:p>
          <a:p>
            <a:pPr marL="285750" indent="-285750">
              <a:buFont typeface="Arial" panose="020B0604020202020204" pitchFamily="34" charset="0"/>
              <a:buChar char="•"/>
            </a:pPr>
            <a:r>
              <a:rPr lang="tr-TR" dirty="0"/>
              <a:t>Hazır olmayanlar arasındaki sözleşme görüşmelerinde ise sözleşmenin kurulma anı açısından, açık kabule ihtiyaç olup olmaması bakımından ikili bir inceleme gereklidir.</a:t>
            </a:r>
          </a:p>
          <a:p>
            <a:r>
              <a:rPr lang="tr-TR" b="1" dirty="0" err="1">
                <a:solidFill>
                  <a:schemeClr val="accent5"/>
                </a:solidFill>
              </a:rPr>
              <a:t>aa</a:t>
            </a:r>
            <a:r>
              <a:rPr lang="tr-TR" b="1" dirty="0">
                <a:solidFill>
                  <a:schemeClr val="accent5"/>
                </a:solidFill>
              </a:rPr>
              <a:t>. Açık Bir Kabule İhtiyaç Varsa</a:t>
            </a:r>
          </a:p>
          <a:p>
            <a:pPr marL="285750" indent="-285750">
              <a:buFont typeface="Arial" panose="020B0604020202020204" pitchFamily="34" charset="0"/>
              <a:buChar char="•"/>
            </a:pPr>
            <a:r>
              <a:rPr lang="tr-TR" dirty="0">
                <a:solidFill>
                  <a:schemeClr val="accent5"/>
                </a:solidFill>
              </a:rPr>
              <a:t>Süreli bir öneri söz konusu ise: </a:t>
            </a:r>
            <a:r>
              <a:rPr lang="tr-TR" dirty="0"/>
              <a:t>bu süre sonuna kadar açıklanması gereken kabul beyanının önerene vardığı anda sözleşme kurulmuş olur.</a:t>
            </a:r>
          </a:p>
          <a:p>
            <a:pPr marL="285750" indent="-285750">
              <a:buFont typeface="Arial" panose="020B0604020202020204" pitchFamily="34" charset="0"/>
              <a:buChar char="•"/>
            </a:pPr>
            <a:r>
              <a:rPr lang="tr-TR" dirty="0">
                <a:solidFill>
                  <a:schemeClr val="accent5"/>
                </a:solidFill>
              </a:rPr>
              <a:t>Süresiz bir öneri varsa: </a:t>
            </a:r>
            <a:r>
              <a:rPr lang="tr-TR" dirty="0"/>
              <a:t>TBK </a:t>
            </a:r>
            <a:r>
              <a:rPr lang="tr-TR" dirty="0" err="1"/>
              <a:t>md.</a:t>
            </a:r>
            <a:r>
              <a:rPr lang="tr-TR" dirty="0"/>
              <a:t> 5/</a:t>
            </a:r>
            <a:r>
              <a:rPr lang="tr-TR" dirty="0" err="1"/>
              <a:t>I’e</a:t>
            </a:r>
            <a:r>
              <a:rPr lang="tr-TR" dirty="0"/>
              <a:t> göre yapılacak süre hesaplamalarından belirlenen sürenin sonuna kadar açıklanacak kabul haberinin önerene vardığı anda sözleşme kurulmuş sayılır.</a:t>
            </a:r>
          </a:p>
          <a:p>
            <a:pPr marL="285750" indent="-285750">
              <a:buFont typeface="Arial" panose="020B0604020202020204" pitchFamily="34" charset="0"/>
              <a:buChar char="•"/>
            </a:pPr>
            <a:r>
              <a:rPr lang="tr-TR" dirty="0">
                <a:solidFill>
                  <a:schemeClr val="accent5"/>
                </a:solidFill>
              </a:rPr>
              <a:t>Gecikmiş kabul halinde: </a:t>
            </a:r>
            <a:r>
              <a:rPr lang="tr-TR" dirty="0"/>
              <a:t>gecikmiş bir kabul varsa öneren hemen kabul edene önerisi ile bağlı olmadığını bildirmek zorundadır. </a:t>
            </a:r>
          </a:p>
          <a:p>
            <a:r>
              <a:rPr lang="tr-TR" b="1" dirty="0" err="1">
                <a:solidFill>
                  <a:schemeClr val="accent5"/>
                </a:solidFill>
              </a:rPr>
              <a:t>bb</a:t>
            </a:r>
            <a:r>
              <a:rPr lang="tr-TR" b="1" dirty="0">
                <a:solidFill>
                  <a:schemeClr val="accent5"/>
                </a:solidFill>
              </a:rPr>
              <a:t>. Açık Bir Kabule İhtiyaç Yoksa</a:t>
            </a:r>
          </a:p>
          <a:p>
            <a:pPr marL="285750" indent="-285750">
              <a:buFont typeface="Arial" panose="020B0604020202020204" pitchFamily="34" charset="0"/>
              <a:buChar char="•"/>
            </a:pPr>
            <a:r>
              <a:rPr lang="tr-TR" dirty="0"/>
              <a:t>Açık bir kabule ihtiyaç olmayan hallerde öneri kabulcüye vardığı anda sözleşme kurulur. </a:t>
            </a:r>
          </a:p>
          <a:p>
            <a:pPr marL="285750" indent="-285750">
              <a:buFont typeface="Arial" panose="020B0604020202020204" pitchFamily="34" charset="0"/>
              <a:buChar char="•"/>
            </a:pPr>
            <a:r>
              <a:rPr lang="tr-TR" dirty="0"/>
              <a:t>Bu durumda sözleşmenin kurulmuş sayılması için kabulcünün öneriyi makul bir süre içinde reddetmemiş olması gerekmektedir.</a:t>
            </a:r>
          </a:p>
        </p:txBody>
      </p:sp>
    </p:spTree>
    <p:extLst>
      <p:ext uri="{BB962C8B-B14F-4D97-AF65-F5344CB8AC3E}">
        <p14:creationId xmlns:p14="http://schemas.microsoft.com/office/powerpoint/2010/main" val="11682255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DE06F3-16D9-4763-A55A-33A5F5ED82A0}"/>
              </a:ext>
            </a:extLst>
          </p:cNvPr>
          <p:cNvSpPr>
            <a:spLocks noGrp="1"/>
          </p:cNvSpPr>
          <p:nvPr>
            <p:ph type="title"/>
          </p:nvPr>
        </p:nvSpPr>
        <p:spPr/>
        <p:txBody>
          <a:bodyPr/>
          <a:lstStyle/>
          <a:p>
            <a:pPr marL="0" lvl="1">
              <a:spcBef>
                <a:spcPct val="20000"/>
              </a:spcBef>
            </a:pPr>
            <a:br>
              <a:rPr lang="tr-TR" sz="2400" dirty="0">
                <a:solidFill>
                  <a:srgbClr val="C00000"/>
                </a:solidFill>
              </a:rPr>
            </a:br>
            <a:r>
              <a:rPr lang="tr-TR" sz="2400" dirty="0">
                <a:solidFill>
                  <a:srgbClr val="C00000"/>
                </a:solidFill>
              </a:rPr>
              <a:t>	</a:t>
            </a:r>
            <a:r>
              <a:rPr lang="tr-TR" sz="2400" dirty="0">
                <a:solidFill>
                  <a:schemeClr val="accent5">
                    <a:lumMod val="75000"/>
                  </a:schemeClr>
                </a:solidFill>
              </a:rPr>
              <a:t>I. SÖZLEŞMEDEN DOĞAN BORÇ İLİŞKİLERİ</a:t>
            </a:r>
            <a:br>
              <a:rPr lang="tr-TR" sz="2400" dirty="0">
                <a:solidFill>
                  <a:schemeClr val="accent5">
                    <a:lumMod val="75000"/>
                  </a:schemeClr>
                </a:solidFill>
              </a:rPr>
            </a:br>
            <a:r>
              <a:rPr lang="tr-TR" sz="2400" dirty="0">
                <a:solidFill>
                  <a:schemeClr val="accent5">
                    <a:lumMod val="75000"/>
                  </a:schemeClr>
                </a:solidFill>
              </a:rPr>
              <a:t>	A. SÖZLEŞMENİN KURULMASI</a:t>
            </a:r>
            <a:br>
              <a:rPr lang="tr-TR" sz="2400" dirty="0">
                <a:solidFill>
                  <a:srgbClr val="C00000"/>
                </a:solidFill>
              </a:rPr>
            </a:br>
            <a:endParaRPr lang="tr-TR" dirty="0"/>
          </a:p>
        </p:txBody>
      </p:sp>
      <p:sp>
        <p:nvSpPr>
          <p:cNvPr id="5" name="Dikdörtgen 4">
            <a:extLst>
              <a:ext uri="{FF2B5EF4-FFF2-40B4-BE49-F238E27FC236}">
                <a16:creationId xmlns:a16="http://schemas.microsoft.com/office/drawing/2014/main" id="{6B5D9837-A402-42DF-A6DC-458D7492BC88}"/>
              </a:ext>
            </a:extLst>
          </p:cNvPr>
          <p:cNvSpPr/>
          <p:nvPr/>
        </p:nvSpPr>
        <p:spPr>
          <a:xfrm>
            <a:off x="0" y="1077754"/>
            <a:ext cx="8763000" cy="4339650"/>
          </a:xfrm>
          <a:prstGeom prst="rect">
            <a:avLst/>
          </a:prstGeom>
        </p:spPr>
        <p:txBody>
          <a:bodyPr wrap="square">
            <a:spAutoFit/>
          </a:bodyPr>
          <a:lstStyle/>
          <a:p>
            <a:r>
              <a:rPr lang="tr-TR" sz="2400" dirty="0">
                <a:solidFill>
                  <a:schemeClr val="accent5"/>
                </a:solidFill>
              </a:rPr>
              <a:t>e. Sözleşmenin Hüküm ve Sonuç Doğurma Anı</a:t>
            </a:r>
          </a:p>
          <a:p>
            <a:pPr marL="285750" indent="-285750">
              <a:buFont typeface="Arial" panose="020B0604020202020204" pitchFamily="34" charset="0"/>
              <a:buChar char="•"/>
            </a:pPr>
            <a:r>
              <a:rPr lang="tr-TR" dirty="0"/>
              <a:t>Bir sözleşmenin kurulma anı ile hüküm ve sonuç doğurma anı birbirinden farklı olabilir. </a:t>
            </a:r>
          </a:p>
          <a:p>
            <a:pPr marL="285750" indent="-285750">
              <a:buFont typeface="Arial" panose="020B0604020202020204" pitchFamily="34" charset="0"/>
              <a:buChar char="•"/>
            </a:pPr>
            <a:r>
              <a:rPr lang="tr-TR" dirty="0"/>
              <a:t>Sözleşme kurulduğu halde, hüküm ve sonuçlarını daha önceki bir tarihte doğurmaya başlamış olabilir. </a:t>
            </a:r>
          </a:p>
          <a:p>
            <a:pPr marL="285750" indent="-285750">
              <a:buFont typeface="Arial" panose="020B0604020202020204" pitchFamily="34" charset="0"/>
              <a:buChar char="•"/>
            </a:pPr>
            <a:r>
              <a:rPr lang="tr-TR" dirty="0" err="1"/>
              <a:t>Hazırlararası</a:t>
            </a:r>
            <a:r>
              <a:rPr lang="tr-TR" dirty="0"/>
              <a:t> sözleşmelerde sözleşmenin kurulma anı ile hüküm ve sonuç doğurma anı aynı anda gerçekleşir.</a:t>
            </a:r>
          </a:p>
          <a:p>
            <a:pPr marL="285750" indent="-285750">
              <a:buFont typeface="Arial" panose="020B0604020202020204" pitchFamily="34" charset="0"/>
              <a:buChar char="•"/>
            </a:pPr>
            <a:r>
              <a:rPr lang="tr-TR" dirty="0"/>
              <a:t>Hazır olmayanlar arasındaki sözleşmelerde açık bir kabule ihtiyaç varsa sözleşme hüküm ve sonuçlarını, kabul haberinin gönderildiği andan itibaren doğurur.</a:t>
            </a:r>
          </a:p>
          <a:p>
            <a:pPr marL="285750" indent="-285750">
              <a:buFont typeface="Arial" panose="020B0604020202020204" pitchFamily="34" charset="0"/>
              <a:buChar char="•"/>
            </a:pPr>
            <a:r>
              <a:rPr lang="tr-TR" dirty="0"/>
              <a:t>Hazır olmayanlar arasındaki sözleşmelerde açık bir kabule ihtiyaç yoksa durum farklıdır; TBK 11/</a:t>
            </a:r>
            <a:r>
              <a:rPr lang="tr-TR" dirty="0" err="1"/>
              <a:t>II’ye</a:t>
            </a:r>
            <a:r>
              <a:rPr lang="tr-TR" dirty="0"/>
              <a:t> göre </a:t>
            </a:r>
            <a:r>
              <a:rPr lang="tr-TR" i="1" dirty="0"/>
              <a:t>«Açık bir kabulün gerekli olmadığı durumlarda, sözleşme önerinin ulaşma anından başlayarak hüküm doğurur.»</a:t>
            </a:r>
          </a:p>
          <a:p>
            <a:pPr marL="285750" indent="-285750">
              <a:buFont typeface="Arial" panose="020B0604020202020204" pitchFamily="34" charset="0"/>
              <a:buChar char="•"/>
            </a:pPr>
            <a:r>
              <a:rPr lang="tr-TR" i="1" dirty="0"/>
              <a:t>Sözleşmenin kurulma anı ile hüküm ve sonuçlarını doğurma anının belirlenmesi bazı hallerde önem taşımaktadır. </a:t>
            </a:r>
            <a:r>
              <a:rPr lang="tr-TR" i="1" dirty="0" err="1"/>
              <a:t>Örn</a:t>
            </a:r>
            <a:r>
              <a:rPr lang="tr-TR" i="1" dirty="0"/>
              <a:t>: satılan malın bedelinin cari fiyatlara veya borsaya bağlı olduğu sözleşmelerde sözleşmenin kurulma anı ile hüküm ve sonuçlarını doğurduğu anın bilinmesi önem taşır.</a:t>
            </a:r>
            <a:endParaRPr lang="tr-TR" dirty="0"/>
          </a:p>
        </p:txBody>
      </p:sp>
    </p:spTree>
    <p:extLst>
      <p:ext uri="{BB962C8B-B14F-4D97-AF65-F5344CB8AC3E}">
        <p14:creationId xmlns:p14="http://schemas.microsoft.com/office/powerpoint/2010/main" val="39564919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0" y="1453499"/>
            <a:ext cx="9144000" cy="4216539"/>
          </a:xfrm>
          <a:prstGeom prst="rect">
            <a:avLst/>
          </a:prstGeom>
        </p:spPr>
        <p:txBody>
          <a:bodyPr wrap="square">
            <a:spAutoFit/>
          </a:bodyPr>
          <a:lstStyle/>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	</a:t>
            </a: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4. HAFTA</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I. SÖZLEŞMEDEN DOĞAN BORÇ İLİŞKİLERİ</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B. SÖZLEŞME ÖZGÜRLÜĞÜ- SÖZLEŞME ÖNCESİ SORUMLULUK</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C.	SÖZLEŞMENİN GEÇERLİLİĞİ</a:t>
            </a:r>
          </a:p>
          <a:p>
            <a:pPr marL="0" lvl="1" algn="just">
              <a:spcBef>
                <a:spcPct val="20000"/>
              </a:spcBef>
              <a:buClr>
                <a:schemeClr val="accent1"/>
              </a:buClr>
            </a:pPr>
            <a:endParaRPr lang="tr-TR" sz="2400" b="1" dirty="0">
              <a:solidFill>
                <a:srgbClr val="C00000"/>
              </a:solidFill>
              <a:latin typeface="Arial" panose="020B0604020202020204" pitchFamily="34" charset="0"/>
              <a:cs typeface="Arial" panose="020B0604020202020204" pitchFamily="34" charset="0"/>
            </a:endParaRPr>
          </a:p>
          <a:p>
            <a:pPr marL="0" lvl="1" algn="just">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50400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br>
              <a:rPr lang="tr-TR" dirty="0">
                <a:solidFill>
                  <a:schemeClr val="accent5">
                    <a:lumMod val="75000"/>
                  </a:schemeClr>
                </a:solidFill>
              </a:rPr>
            </a:b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B. SÖZLEŞME ÖZGÜRLÜĞÜ- </a:t>
            </a:r>
            <a:br>
              <a:rPr lang="tr-TR" dirty="0">
                <a:solidFill>
                  <a:schemeClr val="accent5">
                    <a:lumMod val="75000"/>
                  </a:schemeClr>
                </a:solidFill>
              </a:rPr>
            </a:br>
            <a:r>
              <a:rPr lang="tr-TR" dirty="0">
                <a:solidFill>
                  <a:schemeClr val="accent5">
                    <a:lumMod val="75000"/>
                  </a:schemeClr>
                </a:solidFill>
              </a:rPr>
              <a:t>	SÖZLEŞME ÖNCESİ SORUMLULUK</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3ED99F33-09D1-488A-A5EE-23F9EDEB4291}"/>
              </a:ext>
            </a:extLst>
          </p:cNvPr>
          <p:cNvSpPr/>
          <p:nvPr/>
        </p:nvSpPr>
        <p:spPr>
          <a:xfrm>
            <a:off x="0" y="1153775"/>
            <a:ext cx="8961120" cy="4708981"/>
          </a:xfrm>
          <a:prstGeom prst="rect">
            <a:avLst/>
          </a:prstGeom>
        </p:spPr>
        <p:txBody>
          <a:bodyPr wrap="square">
            <a:spAutoFit/>
          </a:bodyPr>
          <a:lstStyle/>
          <a:p>
            <a:r>
              <a:rPr lang="tr-TR" sz="2400" b="1" dirty="0">
                <a:solidFill>
                  <a:schemeClr val="accent5"/>
                </a:solidFill>
              </a:rPr>
              <a:t>B. SÖZLEŞME ÖZGÜRLÜĞÜ- SÖZLEŞME ÖNCESİ SORUMLULUK</a:t>
            </a:r>
          </a:p>
          <a:p>
            <a:pPr marL="457200" indent="-457200">
              <a:buAutoNum type="arabicPeriod"/>
            </a:pPr>
            <a:r>
              <a:rPr lang="tr-TR" sz="2400" b="1" dirty="0">
                <a:solidFill>
                  <a:schemeClr val="accent5"/>
                </a:solidFill>
              </a:rPr>
              <a:t>Sözleşme Özgürlüğü</a:t>
            </a:r>
          </a:p>
          <a:p>
            <a:pPr marL="342900" indent="-342900">
              <a:buFont typeface="Arial" panose="020B0604020202020204" pitchFamily="34" charset="0"/>
              <a:buChar char="•"/>
            </a:pPr>
            <a:r>
              <a:rPr lang="tr-TR" dirty="0"/>
              <a:t>Sözleşme Özgürlüğü, sözleşmenin kurulması ve koşullarının belirlenesinde kişilerin özgür iradeleri ile karar verebilme serbestisini ifade eder. AY </a:t>
            </a:r>
            <a:r>
              <a:rPr lang="tr-TR" dirty="0" err="1"/>
              <a:t>md.</a:t>
            </a:r>
            <a:r>
              <a:rPr lang="tr-TR" dirty="0"/>
              <a:t> 48’e göre </a:t>
            </a:r>
            <a:r>
              <a:rPr lang="tr-TR" i="1" dirty="0"/>
              <a:t>«Herkes dilediği alanda çalışma ve sözleşme hürriyetlerine sahiptir.»</a:t>
            </a:r>
          </a:p>
          <a:p>
            <a:pPr marL="342900" indent="-342900">
              <a:buFont typeface="Arial" panose="020B0604020202020204" pitchFamily="34" charset="0"/>
              <a:buChar char="•"/>
            </a:pPr>
            <a:r>
              <a:rPr lang="tr-TR" i="1" dirty="0"/>
              <a:t>TBK </a:t>
            </a:r>
            <a:r>
              <a:rPr lang="tr-TR" i="1" dirty="0" err="1"/>
              <a:t>md.</a:t>
            </a:r>
            <a:r>
              <a:rPr lang="tr-TR" i="1" dirty="0"/>
              <a:t> 26’ya göre «taraflar bir sözleşmenin içeriğini kanunda öngörülen sınırlar içinde özgürce belirleyebilirler.» </a:t>
            </a:r>
            <a:r>
              <a:rPr lang="tr-TR" dirty="0"/>
              <a:t>bu hükümden de anlaşılacağı üzere sözleşme özgürlüğü mutlak ve sınırsız bir özgürlük olarak düzenlenmemiştir.</a:t>
            </a:r>
          </a:p>
          <a:p>
            <a:pPr marL="457200" indent="-457200">
              <a:buAutoNum type="alphaLcPeriod"/>
            </a:pPr>
            <a:r>
              <a:rPr lang="tr-TR" sz="2400" dirty="0">
                <a:solidFill>
                  <a:schemeClr val="accent5"/>
                </a:solidFill>
              </a:rPr>
              <a:t>Sözleşme Yapma Özgürlüğü</a:t>
            </a:r>
          </a:p>
          <a:p>
            <a:pPr marL="457200" indent="-457200">
              <a:buAutoNum type="alphaLcPeriod"/>
            </a:pPr>
            <a:r>
              <a:rPr lang="tr-TR" sz="2400" dirty="0">
                <a:solidFill>
                  <a:schemeClr val="accent5"/>
                </a:solidFill>
              </a:rPr>
              <a:t>Sözleşmenin Konusunu ve Koşullarını Seçme Özgürlüğü</a:t>
            </a:r>
          </a:p>
          <a:p>
            <a:pPr marL="457200" indent="-457200">
              <a:buAutoNum type="alphaLcPeriod"/>
            </a:pPr>
            <a:r>
              <a:rPr lang="tr-TR" sz="2400" dirty="0">
                <a:solidFill>
                  <a:schemeClr val="accent5"/>
                </a:solidFill>
              </a:rPr>
              <a:t>Sözleşmenin Tarafını Seçme Özgürlüğü</a:t>
            </a:r>
          </a:p>
          <a:p>
            <a:pPr marL="457200" indent="-457200">
              <a:buAutoNum type="alphaLcPeriod"/>
            </a:pPr>
            <a:r>
              <a:rPr lang="tr-TR" sz="2400" dirty="0">
                <a:solidFill>
                  <a:schemeClr val="accent5"/>
                </a:solidFill>
              </a:rPr>
              <a:t>Şekil Özgürlüğü</a:t>
            </a:r>
          </a:p>
          <a:p>
            <a:pPr marL="457200" indent="-457200">
              <a:buAutoNum type="alphaLcPeriod"/>
            </a:pPr>
            <a:r>
              <a:rPr lang="tr-TR" sz="2400" dirty="0">
                <a:solidFill>
                  <a:schemeClr val="accent5"/>
                </a:solidFill>
              </a:rPr>
              <a:t>Sözleşme Türlerini Tayin Özgürlüğü</a:t>
            </a:r>
          </a:p>
          <a:p>
            <a:pPr marL="457200" indent="-457200">
              <a:buAutoNum type="alphaLcPeriod"/>
            </a:pPr>
            <a:r>
              <a:rPr lang="tr-TR" sz="2400" dirty="0">
                <a:solidFill>
                  <a:schemeClr val="accent5"/>
                </a:solidFill>
              </a:rPr>
              <a:t>Sözleşmeyi Sona Erdirme Özgürlüğü</a:t>
            </a:r>
          </a:p>
        </p:txBody>
      </p:sp>
    </p:spTree>
    <p:extLst>
      <p:ext uri="{BB962C8B-B14F-4D97-AF65-F5344CB8AC3E}">
        <p14:creationId xmlns:p14="http://schemas.microsoft.com/office/powerpoint/2010/main" val="10996131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br>
              <a:rPr lang="tr-TR" dirty="0">
                <a:solidFill>
                  <a:schemeClr val="accent5">
                    <a:lumMod val="75000"/>
                  </a:schemeClr>
                </a:solidFill>
              </a:rPr>
            </a:b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B. SÖZLEŞME ÖZGÜRLÜĞÜ- </a:t>
            </a:r>
            <a:br>
              <a:rPr lang="tr-TR" dirty="0">
                <a:solidFill>
                  <a:schemeClr val="accent5">
                    <a:lumMod val="75000"/>
                  </a:schemeClr>
                </a:solidFill>
              </a:rPr>
            </a:br>
            <a:r>
              <a:rPr lang="tr-TR" dirty="0">
                <a:solidFill>
                  <a:schemeClr val="accent5">
                    <a:lumMod val="75000"/>
                  </a:schemeClr>
                </a:solidFill>
              </a:rPr>
              <a:t>	SÖZLEŞME ÖNCESİ SORUMLULUK</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3ED99F33-09D1-488A-A5EE-23F9EDEB4291}"/>
              </a:ext>
            </a:extLst>
          </p:cNvPr>
          <p:cNvSpPr/>
          <p:nvPr/>
        </p:nvSpPr>
        <p:spPr>
          <a:xfrm>
            <a:off x="0" y="1153775"/>
            <a:ext cx="8961120" cy="4524315"/>
          </a:xfrm>
          <a:prstGeom prst="rect">
            <a:avLst/>
          </a:prstGeom>
        </p:spPr>
        <p:txBody>
          <a:bodyPr wrap="square">
            <a:spAutoFit/>
          </a:bodyPr>
          <a:lstStyle/>
          <a:p>
            <a:r>
              <a:rPr lang="tr-TR" sz="2400" b="1" dirty="0">
                <a:solidFill>
                  <a:schemeClr val="accent5"/>
                </a:solidFill>
              </a:rPr>
              <a:t>B. SÖZLEŞME ÖZGÜRLÜĞÜ- SÖZLEŞME ÖNCESİ SORUMLULUK</a:t>
            </a:r>
          </a:p>
          <a:p>
            <a:pPr marL="457200" indent="-457200">
              <a:buAutoNum type="arabicPeriod"/>
            </a:pPr>
            <a:r>
              <a:rPr lang="tr-TR" sz="2400" b="1" dirty="0">
                <a:solidFill>
                  <a:schemeClr val="accent5"/>
                </a:solidFill>
              </a:rPr>
              <a:t>Sözleşme Özgürlüğü</a:t>
            </a:r>
          </a:p>
          <a:p>
            <a:pPr marL="457200" indent="-457200">
              <a:buAutoNum type="alphaLcPeriod"/>
            </a:pPr>
            <a:r>
              <a:rPr lang="tr-TR" sz="2400" dirty="0">
                <a:solidFill>
                  <a:schemeClr val="accent5"/>
                </a:solidFill>
              </a:rPr>
              <a:t>Sözleşme Yapma Özgürlüğü</a:t>
            </a:r>
          </a:p>
          <a:p>
            <a:pPr marL="342900" indent="-342900">
              <a:buFont typeface="Arial" panose="020B0604020202020204" pitchFamily="34" charset="0"/>
              <a:buChar char="•"/>
            </a:pPr>
            <a:r>
              <a:rPr lang="tr-TR" dirty="0"/>
              <a:t>Sözleşme özgürlüğü her şeyden önce sözleşme yapıp yapmama özgürlüğünü ifade eder. </a:t>
            </a:r>
          </a:p>
          <a:p>
            <a:pPr marL="342900" indent="-342900">
              <a:buFont typeface="Arial" panose="020B0604020202020204" pitchFamily="34" charset="0"/>
              <a:buChar char="•"/>
            </a:pPr>
            <a:r>
              <a:rPr lang="tr-TR" dirty="0"/>
              <a:t>Kural olarak bir kimse bir sözleşme yapmaya mecbur değildir. Ancak bu kuralın, dürüstlük kurallarından, kanundan ya da anlaşmadan doğan istisnaları vardır. </a:t>
            </a:r>
          </a:p>
          <a:p>
            <a:pPr marL="342900" indent="-342900">
              <a:buFont typeface="Arial" panose="020B0604020202020204" pitchFamily="34" charset="0"/>
              <a:buChar char="•"/>
            </a:pPr>
            <a:r>
              <a:rPr lang="tr-TR" dirty="0"/>
              <a:t>Örneğin: piyasaya tekel olarak mal veya hizmet üretenlerin sözleşme yapıp yapmama özgürlüğüne sahip olmadıkları, burada dürüstlük kurallarından kaynaklanan bir istisna olduğu söylenebilir. </a:t>
            </a:r>
          </a:p>
          <a:p>
            <a:pPr marL="342900" indent="-342900">
              <a:buFont typeface="Arial" panose="020B0604020202020204" pitchFamily="34" charset="0"/>
              <a:buChar char="•"/>
            </a:pPr>
            <a:r>
              <a:rPr lang="tr-TR" dirty="0" err="1"/>
              <a:t>Örn</a:t>
            </a:r>
            <a:r>
              <a:rPr lang="tr-TR" dirty="0"/>
              <a:t>: önalım, alım veya geri alım hakları sözleşmede kararlaştırılmış ise anlaşmadan doğan bir sınırlama, önalım hakkı kanuna dayanıyorsa kanundan doğan bir istisnaya örnek olarak verilebilir.</a:t>
            </a:r>
          </a:p>
          <a:p>
            <a:pPr marL="342900" indent="-342900">
              <a:buFont typeface="Arial" panose="020B0604020202020204" pitchFamily="34" charset="0"/>
              <a:buChar char="•"/>
            </a:pPr>
            <a:r>
              <a:rPr lang="tr-TR" dirty="0"/>
              <a:t>Sözleşme özgürlüğü bazen başkasının ya da mahkemenin buna izin vermesi koşuluna bağlanmış olabilir. </a:t>
            </a:r>
            <a:r>
              <a:rPr lang="tr-TR" dirty="0" err="1"/>
              <a:t>örn</a:t>
            </a:r>
            <a:r>
              <a:rPr lang="tr-TR" dirty="0"/>
              <a:t>: TMK 229/</a:t>
            </a:r>
            <a:r>
              <a:rPr lang="tr-TR" dirty="0" err="1"/>
              <a:t>I’e</a:t>
            </a:r>
            <a:r>
              <a:rPr lang="tr-TR" dirty="0"/>
              <a:t> göre mal rejiminde eşlerin karşılıksız kazandırmalarına ilişkin sözleşmeler diğer eşin rızası koşuluna bağlanmıştır.</a:t>
            </a:r>
          </a:p>
        </p:txBody>
      </p:sp>
    </p:spTree>
    <p:extLst>
      <p:ext uri="{BB962C8B-B14F-4D97-AF65-F5344CB8AC3E}">
        <p14:creationId xmlns:p14="http://schemas.microsoft.com/office/powerpoint/2010/main" val="11484349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br>
              <a:rPr lang="tr-TR" dirty="0">
                <a:solidFill>
                  <a:schemeClr val="accent5">
                    <a:lumMod val="75000"/>
                  </a:schemeClr>
                </a:solidFill>
              </a:rPr>
            </a:b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B. SÖZLEŞME ÖZGÜRLÜĞÜ- </a:t>
            </a:r>
            <a:br>
              <a:rPr lang="tr-TR" dirty="0">
                <a:solidFill>
                  <a:schemeClr val="accent5">
                    <a:lumMod val="75000"/>
                  </a:schemeClr>
                </a:solidFill>
              </a:rPr>
            </a:br>
            <a:r>
              <a:rPr lang="tr-TR" dirty="0">
                <a:solidFill>
                  <a:schemeClr val="accent5">
                    <a:lumMod val="75000"/>
                  </a:schemeClr>
                </a:solidFill>
              </a:rPr>
              <a:t>	SÖZLEŞME ÖNCESİ SORUMLULUK</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3ED99F33-09D1-488A-A5EE-23F9EDEB4291}"/>
              </a:ext>
            </a:extLst>
          </p:cNvPr>
          <p:cNvSpPr/>
          <p:nvPr/>
        </p:nvSpPr>
        <p:spPr>
          <a:xfrm>
            <a:off x="0" y="1153775"/>
            <a:ext cx="8961120" cy="3693319"/>
          </a:xfrm>
          <a:prstGeom prst="rect">
            <a:avLst/>
          </a:prstGeom>
        </p:spPr>
        <p:txBody>
          <a:bodyPr wrap="square">
            <a:spAutoFit/>
          </a:bodyPr>
          <a:lstStyle/>
          <a:p>
            <a:r>
              <a:rPr lang="tr-TR" sz="2400" b="1" dirty="0">
                <a:solidFill>
                  <a:schemeClr val="accent5"/>
                </a:solidFill>
              </a:rPr>
              <a:t>B. SÖZLEŞME ÖZGÜRLÜĞÜ- SÖZLEŞME ÖNCESİ SORUMLULUK</a:t>
            </a:r>
          </a:p>
          <a:p>
            <a:pPr marL="457200" indent="-457200">
              <a:buAutoNum type="arabicPeriod"/>
            </a:pPr>
            <a:r>
              <a:rPr lang="tr-TR" sz="2400" b="1" dirty="0">
                <a:solidFill>
                  <a:schemeClr val="accent5"/>
                </a:solidFill>
              </a:rPr>
              <a:t>Sözleşme Özgürlüğü</a:t>
            </a:r>
            <a:endParaRPr lang="tr-TR" dirty="0"/>
          </a:p>
          <a:p>
            <a:pPr marL="457200" indent="-457200">
              <a:buAutoNum type="alphaLcPeriod" startAt="2"/>
            </a:pPr>
            <a:r>
              <a:rPr lang="tr-TR" sz="2400" dirty="0">
                <a:solidFill>
                  <a:schemeClr val="accent5"/>
                </a:solidFill>
              </a:rPr>
              <a:t>Sözleşmenin Konusunu ve Koşullarını Seçme Özgürlüğü</a:t>
            </a:r>
          </a:p>
          <a:p>
            <a:pPr marL="342900" indent="-342900">
              <a:buFont typeface="Arial" panose="020B0604020202020204" pitchFamily="34" charset="0"/>
              <a:buChar char="•"/>
            </a:pPr>
            <a:r>
              <a:rPr lang="tr-TR" dirty="0"/>
              <a:t>Kural olarak taraflar sözleşmenin konusunu serbestçe seçme özgürlüğüne sahiptirler. </a:t>
            </a:r>
          </a:p>
          <a:p>
            <a:pPr marL="342900" indent="-342900">
              <a:buFont typeface="Arial" panose="020B0604020202020204" pitchFamily="34" charset="0"/>
              <a:buChar char="•"/>
            </a:pPr>
            <a:r>
              <a:rPr lang="tr-TR" dirty="0"/>
              <a:t>Bu kuralın genel istisnasını TBK 26 oluşturmaktadır. Nitekim madde hükmü tarafların ancak kanunda öngörülen sınırlar içinde sözleşme konusunu seçebileceklerini hükme bağlamıştır.</a:t>
            </a:r>
          </a:p>
          <a:p>
            <a:pPr marL="342900" indent="-342900">
              <a:buFont typeface="Arial" panose="020B0604020202020204" pitchFamily="34" charset="0"/>
              <a:buChar char="•"/>
            </a:pPr>
            <a:r>
              <a:rPr lang="tr-TR" dirty="0"/>
              <a:t>Sözleşmenin koşullarını seçme özgürlüğünün en önemli istisnası geçerlilik koşullarıdır. Bu anlamda taraflar hukuka, ahlaka aykırı sözleşmeler akdedemeyeceği gibi ifası imkansız olan bir sözleşmeyi de akdedemezler.</a:t>
            </a:r>
          </a:p>
          <a:p>
            <a:pPr marL="342900" indent="-342900">
              <a:buFont typeface="Arial" panose="020B0604020202020204" pitchFamily="34" charset="0"/>
              <a:buChar char="•"/>
            </a:pPr>
            <a:r>
              <a:rPr lang="tr-TR" dirty="0"/>
              <a:t>TBK 20-25 maddelerinde geçen «Genel İşlem </a:t>
            </a:r>
            <a:r>
              <a:rPr lang="tr-TR" dirty="0" err="1"/>
              <a:t>Koşulları»nın</a:t>
            </a:r>
            <a:r>
              <a:rPr lang="tr-TR" dirty="0"/>
              <a:t> yazılmamış sayılması, bütün sözleşmeyi düzenleyen tarafın aleyhine yorum ilkesi, sözleşmelerde tek taraflı değiştirme yasakları kısıtlamalara örnek olarak verilebilir. </a:t>
            </a:r>
          </a:p>
        </p:txBody>
      </p:sp>
    </p:spTree>
    <p:extLst>
      <p:ext uri="{BB962C8B-B14F-4D97-AF65-F5344CB8AC3E}">
        <p14:creationId xmlns:p14="http://schemas.microsoft.com/office/powerpoint/2010/main" val="36379080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br>
              <a:rPr lang="tr-TR" dirty="0">
                <a:solidFill>
                  <a:schemeClr val="accent5">
                    <a:lumMod val="75000"/>
                  </a:schemeClr>
                </a:solidFill>
              </a:rPr>
            </a:b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B. SÖZLEŞME ÖZGÜRLÜĞÜ- </a:t>
            </a:r>
            <a:br>
              <a:rPr lang="tr-TR" dirty="0">
                <a:solidFill>
                  <a:schemeClr val="accent5">
                    <a:lumMod val="75000"/>
                  </a:schemeClr>
                </a:solidFill>
              </a:rPr>
            </a:br>
            <a:r>
              <a:rPr lang="tr-TR" dirty="0">
                <a:solidFill>
                  <a:schemeClr val="accent5">
                    <a:lumMod val="75000"/>
                  </a:schemeClr>
                </a:solidFill>
              </a:rPr>
              <a:t>	SÖZLEŞME ÖNCESİ SORUMLULUK</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3ED99F33-09D1-488A-A5EE-23F9EDEB4291}"/>
              </a:ext>
            </a:extLst>
          </p:cNvPr>
          <p:cNvSpPr/>
          <p:nvPr/>
        </p:nvSpPr>
        <p:spPr>
          <a:xfrm>
            <a:off x="0" y="1153775"/>
            <a:ext cx="8961120" cy="4708981"/>
          </a:xfrm>
          <a:prstGeom prst="rect">
            <a:avLst/>
          </a:prstGeom>
        </p:spPr>
        <p:txBody>
          <a:bodyPr wrap="square">
            <a:spAutoFit/>
          </a:bodyPr>
          <a:lstStyle/>
          <a:p>
            <a:r>
              <a:rPr lang="tr-TR" sz="2400" b="1" dirty="0">
                <a:solidFill>
                  <a:schemeClr val="accent5"/>
                </a:solidFill>
              </a:rPr>
              <a:t>B. SÖZLEŞME ÖZGÜRLÜĞÜ- SÖZLEŞME ÖNCESİ SORUMLULUK</a:t>
            </a:r>
          </a:p>
          <a:p>
            <a:pPr marL="457200" indent="-457200">
              <a:buAutoNum type="arabicPeriod"/>
            </a:pPr>
            <a:r>
              <a:rPr lang="tr-TR" sz="2400" b="1" dirty="0">
                <a:solidFill>
                  <a:schemeClr val="accent5"/>
                </a:solidFill>
              </a:rPr>
              <a:t>Sözleşme Özgürlüğü</a:t>
            </a:r>
          </a:p>
          <a:p>
            <a:pPr marL="457200" indent="-457200">
              <a:buAutoNum type="alphaLcPeriod" startAt="3"/>
            </a:pPr>
            <a:r>
              <a:rPr lang="tr-TR" sz="2400" dirty="0">
                <a:solidFill>
                  <a:schemeClr val="accent5"/>
                </a:solidFill>
              </a:rPr>
              <a:t>Sözleşmenin Tarafını Seçme Özgürlüğü</a:t>
            </a:r>
          </a:p>
          <a:p>
            <a:pPr marL="285750" indent="-285750">
              <a:buFont typeface="Arial" panose="020B0604020202020204" pitchFamily="34" charset="0"/>
              <a:buChar char="•"/>
            </a:pPr>
            <a:r>
              <a:rPr lang="tr-TR" dirty="0"/>
              <a:t>Sözleşme özgürlüğü sözleşmenin tarafını seçme özgürlüğünü de kapsar. Ancak sözleşme yapma zorunluluğu olan kişilerin taraf seçme özgürlüğü de yoktur.</a:t>
            </a:r>
          </a:p>
          <a:p>
            <a:pPr marL="457200" indent="-457200">
              <a:buAutoNum type="alphaLcPeriod" startAt="4"/>
            </a:pPr>
            <a:r>
              <a:rPr lang="tr-TR" sz="2400" dirty="0">
                <a:solidFill>
                  <a:schemeClr val="accent5"/>
                </a:solidFill>
              </a:rPr>
              <a:t>Şekil Özgürlüğü</a:t>
            </a:r>
          </a:p>
          <a:p>
            <a:pPr marL="285750" indent="-285750">
              <a:buFont typeface="Arial" panose="020B0604020202020204" pitchFamily="34" charset="0"/>
              <a:buChar char="•"/>
            </a:pPr>
            <a:r>
              <a:rPr lang="tr-TR" dirty="0"/>
              <a:t>TBK </a:t>
            </a:r>
            <a:r>
              <a:rPr lang="tr-TR" dirty="0" err="1"/>
              <a:t>md.</a:t>
            </a:r>
            <a:r>
              <a:rPr lang="tr-TR" dirty="0"/>
              <a:t> 12’ye göre taraflar diledikleri şekilde sözleşme yapma serbestisine sahiptir. Ancak bu özgürlüğün de kanundan ya da anlaşmadan doğan istisnaları vardır. Örneğin; taşınmaz satım sözleşmelerinin yapılması kanunda resmi yazılı şekle tabi kılınmıştır. Bu durumda taşınmaz satım sözleşmesi yapmak isteyen tarafların burada sözleşmeyi diledikleri şekilde yapmaları mümkün değildir.</a:t>
            </a:r>
          </a:p>
          <a:p>
            <a:r>
              <a:rPr lang="tr-TR" sz="2400" dirty="0">
                <a:solidFill>
                  <a:schemeClr val="accent5"/>
                </a:solidFill>
              </a:rPr>
              <a:t>e.  Sözleşme Türlerini Tayin Özgürlüğü</a:t>
            </a:r>
          </a:p>
          <a:p>
            <a:pPr marL="342900" indent="-342900">
              <a:buFont typeface="Arial" panose="020B0604020202020204" pitchFamily="34" charset="0"/>
              <a:buChar char="•"/>
            </a:pPr>
            <a:r>
              <a:rPr lang="tr-TR" dirty="0"/>
              <a:t>TBK 207-645. maddelerinde tek tek sözleşme tipleri düzenlenmiştir. Taraflar bu sözleşme türlerinden dilediklerini seçme yapma özgürlüğüne sahip oldukları gibi, kanunda düzenlenmemiş, yeni bir sözleşme türü yaratabilirler.</a:t>
            </a:r>
          </a:p>
        </p:txBody>
      </p:sp>
    </p:spTree>
    <p:extLst>
      <p:ext uri="{BB962C8B-B14F-4D97-AF65-F5344CB8AC3E}">
        <p14:creationId xmlns:p14="http://schemas.microsoft.com/office/powerpoint/2010/main" val="199424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600FA0-E9D0-4968-BB46-1504F4CEC043}"/>
              </a:ext>
            </a:extLst>
          </p:cNvPr>
          <p:cNvSpPr>
            <a:spLocks noGrp="1"/>
          </p:cNvSpPr>
          <p:nvPr>
            <p:ph type="title"/>
          </p:nvPr>
        </p:nvSpPr>
        <p:spPr/>
        <p:txBody>
          <a:bodyPr/>
          <a:lstStyle/>
          <a:p>
            <a:br>
              <a:rPr lang="tr-TR" dirty="0"/>
            </a:br>
            <a:r>
              <a:rPr lang="tr-TR" dirty="0"/>
              <a:t>	II. TÜRK BORÇLAR HUKUKUNUN KAYNAKLARI</a:t>
            </a:r>
            <a:br>
              <a:rPr lang="tr-TR" dirty="0"/>
            </a:br>
            <a:endParaRPr lang="tr-TR" dirty="0"/>
          </a:p>
        </p:txBody>
      </p:sp>
      <p:sp>
        <p:nvSpPr>
          <p:cNvPr id="4" name="Alt Bilgi Yer Tutucusu 3">
            <a:extLst>
              <a:ext uri="{FF2B5EF4-FFF2-40B4-BE49-F238E27FC236}">
                <a16:creationId xmlns:a16="http://schemas.microsoft.com/office/drawing/2014/main" id="{706AE757-E2E7-4F3E-BC73-A3F8F88A34E4}"/>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1E05E815-4797-4568-BF8A-E55799658B02}"/>
              </a:ext>
            </a:extLst>
          </p:cNvPr>
          <p:cNvSpPr/>
          <p:nvPr/>
        </p:nvSpPr>
        <p:spPr>
          <a:xfrm>
            <a:off x="276447" y="1394269"/>
            <a:ext cx="8867553" cy="4247317"/>
          </a:xfrm>
          <a:prstGeom prst="rect">
            <a:avLst/>
          </a:prstGeom>
        </p:spPr>
        <p:txBody>
          <a:bodyPr wrap="square">
            <a:spAutoFit/>
          </a:bodyPr>
          <a:lstStyle/>
          <a:p>
            <a:pPr marL="457200" indent="-457200">
              <a:buFont typeface="+mj-lt"/>
              <a:buAutoNum type="arabicPeriod"/>
            </a:pPr>
            <a:r>
              <a:rPr lang="tr-TR" sz="2400" b="1" dirty="0">
                <a:solidFill>
                  <a:schemeClr val="accent5"/>
                </a:solidFill>
              </a:rPr>
              <a:t>YAZILI KAYNAKLAR</a:t>
            </a:r>
          </a:p>
          <a:p>
            <a:pPr marL="285750" indent="-285750">
              <a:buFont typeface="Arial" panose="020B0604020202020204" pitchFamily="34" charset="0"/>
              <a:buChar char="•"/>
            </a:pPr>
            <a:r>
              <a:rPr lang="tr-TR" dirty="0"/>
              <a:t>Usulüne göre imzalanmış ve onaylanmış uluslararası sözleşmeler de borçlar hukukunun asli kaynağını oluşturmaktadır. Örneğin, Türkiye’nin 5870 sayılı kanun ile 14.04.2009 tarihinde onayladığı ve 01.08.2011 yılında yürürlüğe giren Milletlerarası Mal Satışına İlişkin Sözleşmeler Hakkında Birleşmiş Milletler Anlaşması yazılı kaynaklar arasındadır. </a:t>
            </a:r>
          </a:p>
          <a:p>
            <a:r>
              <a:rPr lang="tr-TR" sz="2400" b="1" dirty="0">
                <a:solidFill>
                  <a:schemeClr val="accent5"/>
                </a:solidFill>
              </a:rPr>
              <a:t>2. YAZILI OLMAYAN KAYNAKLAR</a:t>
            </a:r>
          </a:p>
          <a:p>
            <a:pPr marL="285750" indent="-285750">
              <a:buFont typeface="Arial" panose="020B0604020202020204" pitchFamily="34" charset="0"/>
              <a:buChar char="•"/>
            </a:pPr>
            <a:r>
              <a:rPr lang="tr-TR" dirty="0"/>
              <a:t>Borçlar hukukunun yazılı olmayan kaynaklarını örf ve âdet hukuku oluşturur. Türk Medeni Kanunu’nun (TMK) 1. Maddesinin II. Fıkrasına göre, hâkim çözümlemek zorunda olduğu bir konu hakkında kanunda bir hüküm bulamazsa, örf ve âdet hukukuna göre karar verir.  Ancak örf ve âdet hukukunun borçlar hukukundaki tamamlayıcı kaynak rolünün çok istisnai bir nitelik taşıdığı ve uygulama alanının son derece sınırlı olduğunu gözden uzak tutmamak gerekir. Örf ve âdet hukukunun uygulandığı istisnai borç ilişkilerine, ürün kirası ve onun alt türü olan ortakçılık örnek olarak verilebilir. </a:t>
            </a:r>
          </a:p>
          <a:p>
            <a:endParaRPr lang="tr-TR" sz="2400" b="1" dirty="0">
              <a:solidFill>
                <a:schemeClr val="accent5"/>
              </a:solidFill>
            </a:endParaRPr>
          </a:p>
        </p:txBody>
      </p:sp>
    </p:spTree>
    <p:extLst>
      <p:ext uri="{BB962C8B-B14F-4D97-AF65-F5344CB8AC3E}">
        <p14:creationId xmlns:p14="http://schemas.microsoft.com/office/powerpoint/2010/main" val="32235243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br>
              <a:rPr lang="tr-TR" dirty="0">
                <a:solidFill>
                  <a:schemeClr val="accent5">
                    <a:lumMod val="75000"/>
                  </a:schemeClr>
                </a:solidFill>
              </a:rPr>
            </a:b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B. SÖZLEŞME ÖZGÜRLÜĞÜ- </a:t>
            </a:r>
            <a:br>
              <a:rPr lang="tr-TR" dirty="0">
                <a:solidFill>
                  <a:schemeClr val="accent5">
                    <a:lumMod val="75000"/>
                  </a:schemeClr>
                </a:solidFill>
              </a:rPr>
            </a:br>
            <a:r>
              <a:rPr lang="tr-TR" dirty="0">
                <a:solidFill>
                  <a:schemeClr val="accent5">
                    <a:lumMod val="75000"/>
                  </a:schemeClr>
                </a:solidFill>
              </a:rPr>
              <a:t>	SÖZLEŞME ÖNCESİ SORUMLULUK</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3ED99F33-09D1-488A-A5EE-23F9EDEB4291}"/>
              </a:ext>
            </a:extLst>
          </p:cNvPr>
          <p:cNvSpPr/>
          <p:nvPr/>
        </p:nvSpPr>
        <p:spPr>
          <a:xfrm>
            <a:off x="0" y="1153775"/>
            <a:ext cx="8961120" cy="3970318"/>
          </a:xfrm>
          <a:prstGeom prst="rect">
            <a:avLst/>
          </a:prstGeom>
        </p:spPr>
        <p:txBody>
          <a:bodyPr wrap="square">
            <a:spAutoFit/>
          </a:bodyPr>
          <a:lstStyle/>
          <a:p>
            <a:r>
              <a:rPr lang="tr-TR" sz="2400" b="1" dirty="0">
                <a:solidFill>
                  <a:schemeClr val="accent5"/>
                </a:solidFill>
              </a:rPr>
              <a:t>B. SÖZLEŞME ÖZGÜRLÜĞÜ- SÖZLEŞME ÖNCESİ SORUMLULUK</a:t>
            </a:r>
          </a:p>
          <a:p>
            <a:pPr marL="457200" indent="-457200">
              <a:buAutoNum type="arabicPeriod"/>
            </a:pPr>
            <a:r>
              <a:rPr lang="tr-TR" sz="2400" b="1" dirty="0">
                <a:solidFill>
                  <a:schemeClr val="accent5"/>
                </a:solidFill>
              </a:rPr>
              <a:t>Sözleşme Özgürlüğü</a:t>
            </a:r>
          </a:p>
          <a:p>
            <a:pPr marL="457200" indent="-457200">
              <a:buAutoNum type="alphaLcPeriod" startAt="6"/>
            </a:pPr>
            <a:r>
              <a:rPr lang="tr-TR" sz="2400" dirty="0">
                <a:solidFill>
                  <a:schemeClr val="accent5"/>
                </a:solidFill>
              </a:rPr>
              <a:t>Sözleşmeyi Sona Erdirme Özgürlüğü</a:t>
            </a:r>
          </a:p>
          <a:p>
            <a:pPr marL="285750" indent="-285750">
              <a:buFont typeface="Arial" panose="020B0604020202020204" pitchFamily="34" charset="0"/>
              <a:buChar char="•"/>
            </a:pPr>
            <a:r>
              <a:rPr lang="tr-TR" dirty="0"/>
              <a:t>Sözleşmenin tarafları karşılıklı olarak anlaşmak suretiyle sözleşmeyi sona erdirme özgürlüğüne sahiptir.  Ancak Taraflar arasında böyle bir sözleşme olmadan da haklı sebeplerin varlığı halinde sözleşmenin tek taraflı olarak sona erdirilmesi mümkündür.</a:t>
            </a:r>
          </a:p>
          <a:p>
            <a:pPr marL="285750" indent="-285750">
              <a:buFont typeface="Arial" panose="020B0604020202020204" pitchFamily="34" charset="0"/>
              <a:buChar char="•"/>
            </a:pPr>
            <a:r>
              <a:rPr lang="tr-TR" dirty="0"/>
              <a:t>Sözleşmenin feshinde: kurulmasından sonra ortaya çıkan haklı bir sebeple tek taraflı olarak ileriye etkili bir biçimde sözleşmenin sona erdirilmesi söz konusudur. Sözleşmeden dönmede ise kurulduktan sonra ortaya çıkan bir sebeple sözleşmenin geçmişe etkili olarak sona erdirilmesi söz konusudur.</a:t>
            </a:r>
          </a:p>
          <a:p>
            <a:pPr marL="285750" indent="-285750">
              <a:buFont typeface="Arial" panose="020B0604020202020204" pitchFamily="34" charset="0"/>
              <a:buChar char="•"/>
            </a:pPr>
            <a:r>
              <a:rPr lang="tr-TR" dirty="0"/>
              <a:t>Sözleşme kararlaştırılan sürenin sona ermesi sebebi ile de sona erdirilebilir. Ancak bunun bazı istisnaları vardır. </a:t>
            </a:r>
            <a:r>
              <a:rPr lang="tr-TR" dirty="0" err="1"/>
              <a:t>Örn</a:t>
            </a:r>
            <a:r>
              <a:rPr lang="tr-TR" dirty="0"/>
              <a:t>: gayrimenkul kiralarında sözleşme süresinin sona ermesi tek başına sözleşmeyi sona erdirmez.</a:t>
            </a:r>
          </a:p>
        </p:txBody>
      </p:sp>
    </p:spTree>
    <p:extLst>
      <p:ext uri="{BB962C8B-B14F-4D97-AF65-F5344CB8AC3E}">
        <p14:creationId xmlns:p14="http://schemas.microsoft.com/office/powerpoint/2010/main" val="40286625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br>
              <a:rPr lang="tr-TR" dirty="0">
                <a:solidFill>
                  <a:schemeClr val="accent5">
                    <a:lumMod val="75000"/>
                  </a:schemeClr>
                </a:solidFill>
              </a:rPr>
            </a:b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B. SÖZLEŞME ÖZGÜRLÜĞÜ- </a:t>
            </a:r>
            <a:br>
              <a:rPr lang="tr-TR" dirty="0">
                <a:solidFill>
                  <a:schemeClr val="accent5">
                    <a:lumMod val="75000"/>
                  </a:schemeClr>
                </a:solidFill>
              </a:rPr>
            </a:br>
            <a:r>
              <a:rPr lang="tr-TR" dirty="0">
                <a:solidFill>
                  <a:schemeClr val="accent5">
                    <a:lumMod val="75000"/>
                  </a:schemeClr>
                </a:solidFill>
              </a:rPr>
              <a:t>	SÖZLEŞME ÖNCESİ SORUMLULUK</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3ED99F33-09D1-488A-A5EE-23F9EDEB4291}"/>
              </a:ext>
            </a:extLst>
          </p:cNvPr>
          <p:cNvSpPr/>
          <p:nvPr/>
        </p:nvSpPr>
        <p:spPr>
          <a:xfrm>
            <a:off x="0" y="1153775"/>
            <a:ext cx="8961120" cy="4616648"/>
          </a:xfrm>
          <a:prstGeom prst="rect">
            <a:avLst/>
          </a:prstGeom>
        </p:spPr>
        <p:txBody>
          <a:bodyPr wrap="square">
            <a:spAutoFit/>
          </a:bodyPr>
          <a:lstStyle/>
          <a:p>
            <a:r>
              <a:rPr lang="tr-TR" sz="2400" b="1" dirty="0">
                <a:solidFill>
                  <a:schemeClr val="accent5"/>
                </a:solidFill>
              </a:rPr>
              <a:t>B. SÖZLEŞME ÖZGÜRLÜĞÜ- SÖZLEŞME ÖNCESİ SORUMLULUK</a:t>
            </a:r>
          </a:p>
          <a:p>
            <a:pPr marL="457200" indent="-457200">
              <a:buAutoNum type="arabicPeriod" startAt="2"/>
            </a:pPr>
            <a:r>
              <a:rPr lang="tr-TR" sz="2400" b="1" dirty="0">
                <a:solidFill>
                  <a:schemeClr val="accent5"/>
                </a:solidFill>
              </a:rPr>
              <a:t>Sözleşme Öncesi Sorumluluk (</a:t>
            </a:r>
            <a:r>
              <a:rPr lang="tr-TR" sz="2400" b="1" dirty="0" err="1">
                <a:solidFill>
                  <a:schemeClr val="accent5"/>
                </a:solidFill>
              </a:rPr>
              <a:t>culpa</a:t>
            </a:r>
            <a:r>
              <a:rPr lang="tr-TR" sz="2400" b="1" dirty="0">
                <a:solidFill>
                  <a:schemeClr val="accent5"/>
                </a:solidFill>
              </a:rPr>
              <a:t> in </a:t>
            </a:r>
            <a:r>
              <a:rPr lang="tr-TR" sz="2400" b="1" dirty="0" err="1">
                <a:solidFill>
                  <a:schemeClr val="accent5"/>
                </a:solidFill>
              </a:rPr>
              <a:t>contrahendo</a:t>
            </a:r>
            <a:r>
              <a:rPr lang="tr-TR" sz="2400" b="1" dirty="0">
                <a:solidFill>
                  <a:schemeClr val="accent5"/>
                </a:solidFill>
              </a:rPr>
              <a:t>)</a:t>
            </a:r>
          </a:p>
          <a:p>
            <a:pPr marL="457200" indent="-457200">
              <a:buAutoNum type="alphaLcPeriod"/>
            </a:pPr>
            <a:r>
              <a:rPr lang="tr-TR" sz="2400" dirty="0">
                <a:solidFill>
                  <a:schemeClr val="accent5"/>
                </a:solidFill>
              </a:rPr>
              <a:t>Kavram</a:t>
            </a:r>
          </a:p>
          <a:p>
            <a:pPr marL="285750" indent="-285750">
              <a:buFont typeface="Arial" panose="020B0604020202020204" pitchFamily="34" charset="0"/>
              <a:buChar char="•"/>
            </a:pPr>
            <a:r>
              <a:rPr lang="tr-TR" dirty="0"/>
              <a:t>Öneri ve kabul dediğimiz iradelerin açıklanmasına ve bunların uyuşma anına kadar geçen sürede herhangi bir borç doğmamaktadır.</a:t>
            </a:r>
          </a:p>
          <a:p>
            <a:pPr marL="285750" indent="-285750">
              <a:buFont typeface="Arial" panose="020B0604020202020204" pitchFamily="34" charset="0"/>
              <a:buChar char="•"/>
            </a:pPr>
            <a:r>
              <a:rPr lang="tr-TR" dirty="0"/>
              <a:t>Sözleşme görüşmeleri aşamasında henüz sözleşme kurulmamıştır.  Bu nedenle bu aşamada taraflar için herhangi bir sorumluluk söz konusu olmayacaktır.</a:t>
            </a:r>
          </a:p>
          <a:p>
            <a:pPr marL="285750" indent="-285750">
              <a:buFont typeface="Arial" panose="020B0604020202020204" pitchFamily="34" charset="0"/>
              <a:buChar char="•"/>
            </a:pPr>
            <a:r>
              <a:rPr lang="tr-TR" dirty="0"/>
              <a:t>Öğretide sözleşme görüşmelerinin başlamasıyla birlikte henüz sözleşmenin kurulmadığı aşamada da tarafların birbirlerine verdikleri zararlardan sorumlu olmaları gerektiği ifade edilmiştir. Bu sorumluluk </a:t>
            </a:r>
            <a:r>
              <a:rPr lang="tr-TR" i="1" dirty="0">
                <a:solidFill>
                  <a:schemeClr val="accent5"/>
                </a:solidFill>
              </a:rPr>
              <a:t>sözleşme öncesi sorumluluk</a:t>
            </a:r>
            <a:r>
              <a:rPr lang="tr-TR" dirty="0"/>
              <a:t> adını almıştır.</a:t>
            </a:r>
          </a:p>
          <a:p>
            <a:pPr marL="457200" indent="-457200">
              <a:buAutoNum type="alphaLcPeriod" startAt="2"/>
            </a:pPr>
            <a:r>
              <a:rPr lang="tr-TR" sz="2400" dirty="0">
                <a:solidFill>
                  <a:schemeClr val="accent5"/>
                </a:solidFill>
              </a:rPr>
              <a:t>Yasal Dayanak</a:t>
            </a:r>
            <a:endParaRPr lang="tr-TR" dirty="0"/>
          </a:p>
          <a:p>
            <a:pPr marL="285750" indent="-285750">
              <a:buFont typeface="Arial" panose="020B0604020202020204" pitchFamily="34" charset="0"/>
              <a:buChar char="•"/>
            </a:pPr>
            <a:r>
              <a:rPr lang="tr-TR" dirty="0"/>
              <a:t>Sözleşme öncesi sorumluluk Türk Hukukunda genel olarak düzenlenmemiştir.</a:t>
            </a:r>
          </a:p>
          <a:p>
            <a:pPr marL="285750" indent="-285750">
              <a:buFont typeface="Arial" panose="020B0604020202020204" pitchFamily="34" charset="0"/>
              <a:buChar char="•"/>
            </a:pPr>
            <a:r>
              <a:rPr lang="tr-TR" dirty="0"/>
              <a:t>Sözleşme öncesi sorumluluğa yer veren bazı hükümlere, TBK </a:t>
            </a:r>
            <a:r>
              <a:rPr lang="tr-TR" dirty="0" err="1"/>
              <a:t>md.</a:t>
            </a:r>
            <a:r>
              <a:rPr lang="tr-TR" dirty="0"/>
              <a:t> 35, TBK. Md. 39/II, TBK </a:t>
            </a:r>
            <a:r>
              <a:rPr lang="tr-TR" dirty="0" err="1"/>
              <a:t>md.</a:t>
            </a:r>
            <a:r>
              <a:rPr lang="tr-TR" dirty="0"/>
              <a:t> 44/II, TBK 42/I, TMK 452/II örnek olarak verilebilir.</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5423271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br>
              <a:rPr lang="tr-TR" dirty="0">
                <a:solidFill>
                  <a:schemeClr val="accent5">
                    <a:lumMod val="75000"/>
                  </a:schemeClr>
                </a:solidFill>
              </a:rPr>
            </a:b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B. SÖZLEŞME ÖZGÜRLÜĞÜ- </a:t>
            </a:r>
            <a:br>
              <a:rPr lang="tr-TR" dirty="0">
                <a:solidFill>
                  <a:schemeClr val="accent5">
                    <a:lumMod val="75000"/>
                  </a:schemeClr>
                </a:solidFill>
              </a:rPr>
            </a:br>
            <a:r>
              <a:rPr lang="tr-TR" dirty="0">
                <a:solidFill>
                  <a:schemeClr val="accent5">
                    <a:lumMod val="75000"/>
                  </a:schemeClr>
                </a:solidFill>
              </a:rPr>
              <a:t>	SÖZLEŞME ÖNCESİ SORUMLULUK</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3ED99F33-09D1-488A-A5EE-23F9EDEB4291}"/>
              </a:ext>
            </a:extLst>
          </p:cNvPr>
          <p:cNvSpPr/>
          <p:nvPr/>
        </p:nvSpPr>
        <p:spPr>
          <a:xfrm>
            <a:off x="0" y="1153775"/>
            <a:ext cx="8961120" cy="4524315"/>
          </a:xfrm>
          <a:prstGeom prst="rect">
            <a:avLst/>
          </a:prstGeom>
        </p:spPr>
        <p:txBody>
          <a:bodyPr wrap="square">
            <a:spAutoFit/>
          </a:bodyPr>
          <a:lstStyle/>
          <a:p>
            <a:r>
              <a:rPr lang="tr-TR" sz="2400" b="1" dirty="0">
                <a:solidFill>
                  <a:schemeClr val="accent5"/>
                </a:solidFill>
              </a:rPr>
              <a:t>B. SÖZLEŞME ÖZGÜRLÜĞÜ- SÖZLEŞME ÖNCESİ SORUMLULUK</a:t>
            </a:r>
          </a:p>
          <a:p>
            <a:pPr marL="457200" indent="-457200">
              <a:buAutoNum type="arabicPeriod" startAt="2"/>
            </a:pPr>
            <a:r>
              <a:rPr lang="tr-TR" sz="2400" b="1" dirty="0">
                <a:solidFill>
                  <a:schemeClr val="accent5"/>
                </a:solidFill>
              </a:rPr>
              <a:t>Sözleşme Öncesi Sorumluluk (</a:t>
            </a:r>
            <a:r>
              <a:rPr lang="tr-TR" sz="2400" b="1" dirty="0" err="1">
                <a:solidFill>
                  <a:schemeClr val="accent5"/>
                </a:solidFill>
              </a:rPr>
              <a:t>culpa</a:t>
            </a:r>
            <a:r>
              <a:rPr lang="tr-TR" sz="2400" b="1" dirty="0">
                <a:solidFill>
                  <a:schemeClr val="accent5"/>
                </a:solidFill>
              </a:rPr>
              <a:t> in </a:t>
            </a:r>
            <a:r>
              <a:rPr lang="tr-TR" sz="2400" b="1" dirty="0" err="1">
                <a:solidFill>
                  <a:schemeClr val="accent5"/>
                </a:solidFill>
              </a:rPr>
              <a:t>contrahendo</a:t>
            </a:r>
            <a:r>
              <a:rPr lang="tr-TR" sz="2400" b="1" dirty="0">
                <a:solidFill>
                  <a:schemeClr val="accent5"/>
                </a:solidFill>
              </a:rPr>
              <a:t>)</a:t>
            </a:r>
          </a:p>
          <a:p>
            <a:pPr marL="457200" indent="-457200">
              <a:buAutoNum type="alphaLcPeriod" startAt="2"/>
            </a:pPr>
            <a:r>
              <a:rPr lang="tr-TR" sz="2400" dirty="0">
                <a:solidFill>
                  <a:schemeClr val="accent5"/>
                </a:solidFill>
              </a:rPr>
              <a:t>Yasal Dayanak</a:t>
            </a:r>
            <a:endParaRPr lang="tr-TR" dirty="0"/>
          </a:p>
          <a:p>
            <a:pPr marL="285750" indent="-285750">
              <a:buFont typeface="Arial" panose="020B0604020202020204" pitchFamily="34" charset="0"/>
              <a:buChar char="•"/>
            </a:pPr>
            <a:r>
              <a:rPr lang="tr-TR" dirty="0"/>
              <a:t>Sözleşme öncesi sorumluluk değişik şekillerde ortaya çıkabilir. </a:t>
            </a:r>
            <a:r>
              <a:rPr lang="tr-TR" dirty="0" err="1"/>
              <a:t>Örn</a:t>
            </a:r>
            <a:r>
              <a:rPr lang="tr-TR" dirty="0"/>
              <a:t>: Kural olarak bir kimsenin bir sözleşme görüşmesini sözleşmeye bağlama zorunluluğu yani sözleşmeyi yapma mecburiyeti bulunmamaktadır.</a:t>
            </a:r>
          </a:p>
          <a:p>
            <a:pPr marL="285750" indent="-285750">
              <a:buFont typeface="Arial" panose="020B0604020202020204" pitchFamily="34" charset="0"/>
              <a:buChar char="•"/>
            </a:pPr>
            <a:r>
              <a:rPr lang="tr-TR" dirty="0"/>
              <a:t>Ancak diğer tarafta sözleşme yapacağına yönelik bir güven yaratan kimse, haklı bir neden olmadan sözleşmeyi akdetmemesi halinde, buna güvenen kişinin zararını tazmin ile yükümlü olur.</a:t>
            </a:r>
          </a:p>
          <a:p>
            <a:pPr marL="285750" indent="-285750">
              <a:buFont typeface="Arial" panose="020B0604020202020204" pitchFamily="34" charset="0"/>
              <a:buChar char="•"/>
            </a:pPr>
            <a:r>
              <a:rPr lang="tr-TR" dirty="0"/>
              <a:t>Sözleşmenin geçersiz bir şekilde kurulmasına kusuru ile sebebiyet veren kişinin diğer tarafın uğradığı zararlardan sorumlu tutulması bu kurala göre mümkündür.</a:t>
            </a:r>
          </a:p>
          <a:p>
            <a:pPr marL="285750" indent="-285750">
              <a:buFont typeface="Arial" panose="020B0604020202020204" pitchFamily="34" charset="0"/>
              <a:buChar char="•"/>
            </a:pPr>
            <a:r>
              <a:rPr lang="tr-TR" dirty="0"/>
              <a:t>Sözleşme öncesi sorumluluk kural olarak bir güven sorumluluğu olup ifaya olan menfaati kapsamaz. Başka bir ifade ile sözleşme öncesi sorumlulukta talep edilebilen zarar menfi zarardır. </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31279318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br>
              <a:rPr lang="tr-TR" dirty="0">
                <a:solidFill>
                  <a:schemeClr val="accent5">
                    <a:lumMod val="75000"/>
                  </a:schemeClr>
                </a:solidFill>
              </a:rPr>
            </a:b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C. SÖZLEŞMENİN GEÇERLİLİĞİ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3" name="Dikdörtgen 2">
            <a:extLst>
              <a:ext uri="{FF2B5EF4-FFF2-40B4-BE49-F238E27FC236}">
                <a16:creationId xmlns:a16="http://schemas.microsoft.com/office/drawing/2014/main" id="{FB4A2338-0A67-437B-9989-CFB96EEFC901}"/>
              </a:ext>
            </a:extLst>
          </p:cNvPr>
          <p:cNvSpPr/>
          <p:nvPr/>
        </p:nvSpPr>
        <p:spPr>
          <a:xfrm>
            <a:off x="0" y="1278374"/>
            <a:ext cx="9144000" cy="4616648"/>
          </a:xfrm>
          <a:prstGeom prst="rect">
            <a:avLst/>
          </a:prstGeom>
        </p:spPr>
        <p:txBody>
          <a:bodyPr wrap="square">
            <a:spAutoFit/>
          </a:bodyPr>
          <a:lstStyle/>
          <a:p>
            <a:pPr marL="457200" indent="-457200">
              <a:buAutoNum type="alphaUcPeriod" startAt="3"/>
            </a:pPr>
            <a:r>
              <a:rPr lang="tr-TR" sz="2400" b="1" dirty="0">
                <a:solidFill>
                  <a:schemeClr val="accent5"/>
                </a:solidFill>
              </a:rPr>
              <a:t>SÖZLEŞMENİN GEÇERLİLİĞİ</a:t>
            </a:r>
          </a:p>
          <a:p>
            <a:pPr marL="457200" indent="-457200">
              <a:buAutoNum type="arabicPeriod"/>
            </a:pPr>
            <a:r>
              <a:rPr lang="tr-TR" sz="2400" b="1" dirty="0">
                <a:solidFill>
                  <a:schemeClr val="accent5"/>
                </a:solidFill>
              </a:rPr>
              <a:t>Sözleşmenin Geçerlilik Unsurları</a:t>
            </a:r>
          </a:p>
          <a:p>
            <a:pPr marL="457200" indent="-457200">
              <a:buAutoNum type="alphaLcPeriod"/>
            </a:pPr>
            <a:r>
              <a:rPr lang="tr-TR" sz="2400" dirty="0">
                <a:solidFill>
                  <a:schemeClr val="accent5"/>
                </a:solidFill>
              </a:rPr>
              <a:t>Kavram</a:t>
            </a:r>
          </a:p>
          <a:p>
            <a:pPr marL="342900" indent="-342900">
              <a:buFont typeface="Arial" panose="020B0604020202020204" pitchFamily="34" charset="0"/>
              <a:buChar char="•"/>
            </a:pPr>
            <a:r>
              <a:rPr lang="tr-TR" dirty="0"/>
              <a:t>Sözleşmeden dolayı geçerli bir borç kaynağının kurulabilmesi için sadece kuru unsurların varlığı yeterli değildir. Bazı geçerlilik koşullarını da taşıması gerekmektedir.</a:t>
            </a:r>
          </a:p>
          <a:p>
            <a:pPr marL="457200" indent="-457200">
              <a:buAutoNum type="alphaLcPeriod" startAt="2"/>
            </a:pPr>
            <a:r>
              <a:rPr lang="tr-TR" sz="2400" dirty="0">
                <a:solidFill>
                  <a:schemeClr val="accent5"/>
                </a:solidFill>
              </a:rPr>
              <a:t>Geçersizlik ve Yaptırımı</a:t>
            </a:r>
          </a:p>
          <a:p>
            <a:pPr marL="285750" indent="-285750">
              <a:buFont typeface="Arial" panose="020B0604020202020204" pitchFamily="34" charset="0"/>
              <a:buChar char="•"/>
            </a:pPr>
            <a:r>
              <a:rPr lang="tr-TR" dirty="0"/>
              <a:t>Sözleşme Ehliyeti</a:t>
            </a:r>
          </a:p>
          <a:p>
            <a:pPr marL="285750" indent="-285750">
              <a:buFont typeface="Arial" panose="020B0604020202020204" pitchFamily="34" charset="0"/>
              <a:buChar char="•"/>
            </a:pPr>
            <a:r>
              <a:rPr lang="tr-TR" dirty="0"/>
              <a:t>Hukuka, Ahlaka, Adaba Uygunluk, İfa İmkansızlığının Bulunmaması</a:t>
            </a:r>
          </a:p>
          <a:p>
            <a:pPr marL="285750" indent="-285750">
              <a:buFont typeface="Arial" panose="020B0604020202020204" pitchFamily="34" charset="0"/>
              <a:buChar char="•"/>
            </a:pPr>
            <a:r>
              <a:rPr lang="tr-TR" dirty="0"/>
              <a:t>İrade İle Beyan Arasındaki Uyum</a:t>
            </a:r>
          </a:p>
          <a:p>
            <a:pPr marL="285750" indent="-285750">
              <a:buFont typeface="Arial" panose="020B0604020202020204" pitchFamily="34" charset="0"/>
              <a:buChar char="•"/>
            </a:pPr>
            <a:r>
              <a:rPr lang="tr-TR" dirty="0"/>
              <a:t>Geçerlilik Şeklinin Arandığı Hallerde Bu Geçerlilik Şekline Uygunluk</a:t>
            </a:r>
          </a:p>
          <a:p>
            <a:r>
              <a:rPr lang="tr-TR" dirty="0"/>
              <a:t>Bu unsurlardan herhangi birinin eksikliği halinde ortada bir irade açıklaması olmasına rağmen, bu irade borç doğuramayacaktır.</a:t>
            </a:r>
          </a:p>
          <a:p>
            <a:pPr marL="285750" indent="-285750">
              <a:buFont typeface="Arial" panose="020B0604020202020204" pitchFamily="34" charset="0"/>
              <a:buChar char="•"/>
            </a:pPr>
            <a:r>
              <a:rPr lang="tr-TR" dirty="0"/>
              <a:t>Türk Borçlar Hukukunda Geçersizlik: bir sözleşmenin borç doğurabilmesi için </a:t>
            </a:r>
            <a:r>
              <a:rPr lang="tr-TR" dirty="0" err="1"/>
              <a:t>gerekn</a:t>
            </a:r>
            <a:r>
              <a:rPr lang="tr-TR" dirty="0"/>
              <a:t> unsurlardan bir veya bir kısmının eksikliğini ifade eder. Borçlar Hukukunda sözleşmenin geçersizlik halleri ikiye ayrılmaktadır.</a:t>
            </a:r>
          </a:p>
        </p:txBody>
      </p:sp>
    </p:spTree>
    <p:extLst>
      <p:ext uri="{BB962C8B-B14F-4D97-AF65-F5344CB8AC3E}">
        <p14:creationId xmlns:p14="http://schemas.microsoft.com/office/powerpoint/2010/main" val="12025864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br>
              <a:rPr lang="tr-TR" dirty="0">
                <a:solidFill>
                  <a:schemeClr val="accent5">
                    <a:lumMod val="75000"/>
                  </a:schemeClr>
                </a:solidFill>
              </a:rPr>
            </a:b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C. SÖZLEŞMENİN GEÇERLİLİĞİ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3" name="Dikdörtgen 2">
            <a:extLst>
              <a:ext uri="{FF2B5EF4-FFF2-40B4-BE49-F238E27FC236}">
                <a16:creationId xmlns:a16="http://schemas.microsoft.com/office/drawing/2014/main" id="{FB4A2338-0A67-437B-9989-CFB96EEFC901}"/>
              </a:ext>
            </a:extLst>
          </p:cNvPr>
          <p:cNvSpPr/>
          <p:nvPr/>
        </p:nvSpPr>
        <p:spPr>
          <a:xfrm>
            <a:off x="0" y="1278374"/>
            <a:ext cx="9144000" cy="4616648"/>
          </a:xfrm>
          <a:prstGeom prst="rect">
            <a:avLst/>
          </a:prstGeom>
        </p:spPr>
        <p:txBody>
          <a:bodyPr wrap="square">
            <a:spAutoFit/>
          </a:bodyPr>
          <a:lstStyle/>
          <a:p>
            <a:pPr marL="457200" indent="-457200">
              <a:buAutoNum type="alphaUcPeriod" startAt="3"/>
            </a:pPr>
            <a:r>
              <a:rPr lang="tr-TR" sz="2400" b="1" dirty="0">
                <a:solidFill>
                  <a:schemeClr val="accent5"/>
                </a:solidFill>
              </a:rPr>
              <a:t>SÖZLEŞMENİN GEÇERLİLİĞİ</a:t>
            </a:r>
          </a:p>
          <a:p>
            <a:pPr marL="457200" indent="-457200">
              <a:buAutoNum type="arabicPeriod"/>
            </a:pPr>
            <a:r>
              <a:rPr lang="tr-TR" sz="2400" b="1" dirty="0">
                <a:solidFill>
                  <a:schemeClr val="accent5"/>
                </a:solidFill>
              </a:rPr>
              <a:t>Sözleşmenin Geçerlilik Unsurları</a:t>
            </a:r>
          </a:p>
          <a:p>
            <a:pPr marL="457200" indent="-457200">
              <a:buAutoNum type="alphaLcPeriod" startAt="2"/>
            </a:pPr>
            <a:r>
              <a:rPr lang="tr-TR" sz="2400" dirty="0">
                <a:solidFill>
                  <a:schemeClr val="accent5"/>
                </a:solidFill>
              </a:rPr>
              <a:t>Geçersizlik ve Yaptırımı</a:t>
            </a:r>
          </a:p>
          <a:p>
            <a:r>
              <a:rPr lang="tr-TR" b="1" dirty="0" err="1">
                <a:solidFill>
                  <a:schemeClr val="accent5"/>
                </a:solidFill>
              </a:rPr>
              <a:t>aa</a:t>
            </a:r>
            <a:r>
              <a:rPr lang="tr-TR" b="1" dirty="0">
                <a:solidFill>
                  <a:schemeClr val="accent5"/>
                </a:solidFill>
              </a:rPr>
              <a:t>. Kesin Hükümsüzlük</a:t>
            </a:r>
          </a:p>
          <a:p>
            <a:pPr marL="285750" indent="-285750">
              <a:buFont typeface="Arial" panose="020B0604020202020204" pitchFamily="34" charset="0"/>
              <a:buChar char="•"/>
            </a:pPr>
            <a:r>
              <a:rPr lang="tr-TR" sz="1700" dirty="0"/>
              <a:t>Burada yasa koyucunun bir sözleşmede bulunmasını zorunlu gördüğü, sözleşmenin geçerliliğini önemli ölçüde etkileyen unsurlar söz konusudur. Bu unsurların eksikliği her zaman ve her ilgili kişi tarafından ileri sürülebilir. Bu geçersizlik hali kesin hükümsüzlük dediğimiz ağır bir yaptırıma neden olmaktadır.</a:t>
            </a:r>
          </a:p>
          <a:p>
            <a:pPr marL="285750" indent="-285750">
              <a:buFont typeface="Arial" panose="020B0604020202020204" pitchFamily="34" charset="0"/>
              <a:buChar char="•"/>
            </a:pPr>
            <a:r>
              <a:rPr lang="tr-TR" sz="1700" dirty="0" err="1"/>
              <a:t>Örn</a:t>
            </a:r>
            <a:r>
              <a:rPr lang="tr-TR" sz="1700" dirty="0"/>
              <a:t>: TBK 27/</a:t>
            </a:r>
            <a:r>
              <a:rPr lang="tr-TR" sz="1700" dirty="0" err="1"/>
              <a:t>I’e</a:t>
            </a:r>
            <a:r>
              <a:rPr lang="tr-TR" sz="1700" dirty="0"/>
              <a:t> göre </a:t>
            </a:r>
            <a:r>
              <a:rPr lang="tr-TR" sz="1700" i="1" dirty="0"/>
              <a:t>«Kanunun emredici hükümlerine, ahlaka, kamu düzenine, kişilik haklarına aykırı veya konusu imkansız sözleşmeler kesin olarak hükümsüzdür.»</a:t>
            </a:r>
          </a:p>
          <a:p>
            <a:pPr marL="285750" indent="-285750">
              <a:buFont typeface="Arial" panose="020B0604020202020204" pitchFamily="34" charset="0"/>
              <a:buChar char="•"/>
            </a:pPr>
            <a:r>
              <a:rPr lang="tr-TR" sz="1700" dirty="0"/>
              <a:t>Kesin hükümsüzlük yaptırımının söz konusu olduğu hallerde;</a:t>
            </a:r>
          </a:p>
          <a:p>
            <a:pPr marL="285750" indent="-285750">
              <a:buFont typeface="Arial" panose="020B0604020202020204" pitchFamily="34" charset="0"/>
              <a:buChar char="•"/>
            </a:pPr>
            <a:r>
              <a:rPr lang="tr-TR" sz="1700" dirty="0"/>
              <a:t>a. Sözleşmenin geçerliliği için aranan unsurlar kendilerinden vazgeçilemeyen önemli unsurlardır.</a:t>
            </a:r>
          </a:p>
          <a:p>
            <a:pPr marL="285750" indent="-285750">
              <a:buFont typeface="Arial" panose="020B0604020202020204" pitchFamily="34" charset="0"/>
              <a:buChar char="•"/>
            </a:pPr>
            <a:r>
              <a:rPr lang="tr-TR" sz="1700" dirty="0"/>
              <a:t>b. Kesin Hükümsüzlük her zaman ileri sürülebilir. </a:t>
            </a:r>
          </a:p>
          <a:p>
            <a:pPr marL="285750" indent="-285750">
              <a:buFont typeface="Arial" panose="020B0604020202020204" pitchFamily="34" charset="0"/>
              <a:buChar char="•"/>
            </a:pPr>
            <a:r>
              <a:rPr lang="tr-TR" sz="1700" dirty="0"/>
              <a:t>c. Kesin hükümsüzlüğü sözleşmelerin tarafları ileri sürebilir. Bunun yanında sözleşmenin kesin hükümsüz olmasında yararı olan diğer ilgililer de kesin hükümsüzlüğü ileri sürebilirler. </a:t>
            </a:r>
          </a:p>
          <a:p>
            <a:pPr marL="285750" indent="-285750">
              <a:buFont typeface="Arial" panose="020B0604020202020204" pitchFamily="34" charset="0"/>
              <a:buChar char="•"/>
            </a:pPr>
            <a:r>
              <a:rPr lang="tr-TR" sz="1700" dirty="0"/>
              <a:t>d. Taraflar ileri sürmese bile hakim tarafından resen dikkate alınabilir.  </a:t>
            </a:r>
          </a:p>
        </p:txBody>
      </p:sp>
    </p:spTree>
    <p:extLst>
      <p:ext uri="{BB962C8B-B14F-4D97-AF65-F5344CB8AC3E}">
        <p14:creationId xmlns:p14="http://schemas.microsoft.com/office/powerpoint/2010/main" val="31443716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br>
              <a:rPr lang="tr-TR" dirty="0">
                <a:solidFill>
                  <a:schemeClr val="accent5">
                    <a:lumMod val="75000"/>
                  </a:schemeClr>
                </a:solidFill>
              </a:rPr>
            </a:b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C. SÖZLEŞMENİN GEÇERLİLİĞİ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3" name="Dikdörtgen 2">
            <a:extLst>
              <a:ext uri="{FF2B5EF4-FFF2-40B4-BE49-F238E27FC236}">
                <a16:creationId xmlns:a16="http://schemas.microsoft.com/office/drawing/2014/main" id="{FB4A2338-0A67-437B-9989-CFB96EEFC901}"/>
              </a:ext>
            </a:extLst>
          </p:cNvPr>
          <p:cNvSpPr/>
          <p:nvPr/>
        </p:nvSpPr>
        <p:spPr>
          <a:xfrm>
            <a:off x="0" y="1278374"/>
            <a:ext cx="9144000" cy="3139321"/>
          </a:xfrm>
          <a:prstGeom prst="rect">
            <a:avLst/>
          </a:prstGeom>
        </p:spPr>
        <p:txBody>
          <a:bodyPr wrap="square">
            <a:spAutoFit/>
          </a:bodyPr>
          <a:lstStyle/>
          <a:p>
            <a:pPr marL="457200" indent="-457200">
              <a:buAutoNum type="alphaUcPeriod" startAt="3"/>
            </a:pPr>
            <a:r>
              <a:rPr lang="tr-TR" sz="2400" b="1" dirty="0">
                <a:solidFill>
                  <a:schemeClr val="accent5"/>
                </a:solidFill>
              </a:rPr>
              <a:t>SÖZLEŞMENİN GEÇERLİLİĞİ</a:t>
            </a:r>
          </a:p>
          <a:p>
            <a:pPr marL="457200" indent="-457200">
              <a:buAutoNum type="arabicPeriod"/>
            </a:pPr>
            <a:r>
              <a:rPr lang="tr-TR" sz="2400" b="1" dirty="0">
                <a:solidFill>
                  <a:schemeClr val="accent5"/>
                </a:solidFill>
              </a:rPr>
              <a:t>Sözleşmenin Geçerlilik Unsurları</a:t>
            </a:r>
          </a:p>
          <a:p>
            <a:pPr marL="457200" indent="-457200">
              <a:buAutoNum type="alphaLcPeriod" startAt="2"/>
            </a:pPr>
            <a:r>
              <a:rPr lang="tr-TR" sz="2400" dirty="0">
                <a:solidFill>
                  <a:schemeClr val="accent5"/>
                </a:solidFill>
              </a:rPr>
              <a:t>Geçersizlik ve Yaptırımı</a:t>
            </a:r>
          </a:p>
          <a:p>
            <a:r>
              <a:rPr lang="tr-TR" b="1" dirty="0" err="1">
                <a:solidFill>
                  <a:schemeClr val="accent5"/>
                </a:solidFill>
              </a:rPr>
              <a:t>bb</a:t>
            </a:r>
            <a:r>
              <a:rPr lang="tr-TR" b="1" dirty="0">
                <a:solidFill>
                  <a:schemeClr val="accent5"/>
                </a:solidFill>
              </a:rPr>
              <a:t>. İptal</a:t>
            </a:r>
          </a:p>
          <a:p>
            <a:pPr marL="285750" indent="-285750">
              <a:buFont typeface="Arial" panose="020B0604020202020204" pitchFamily="34" charset="0"/>
              <a:buChar char="•"/>
            </a:pPr>
            <a:r>
              <a:rPr lang="tr-TR" dirty="0"/>
              <a:t>İptal yaptırımı, sözleşmenin geçerlilik unsurunun daha çok tarafların yararına konulduğu hallerde söz konusu olur.</a:t>
            </a:r>
          </a:p>
          <a:p>
            <a:pPr marL="285750" indent="-285750">
              <a:buFont typeface="Arial" panose="020B0604020202020204" pitchFamily="34" charset="0"/>
              <a:buChar char="•"/>
            </a:pPr>
            <a:r>
              <a:rPr lang="tr-TR" dirty="0"/>
              <a:t>İptal iddiası ile geçersizlik her zaman ileri sürülemez. </a:t>
            </a:r>
            <a:r>
              <a:rPr lang="tr-TR" dirty="0" err="1"/>
              <a:t>Örn</a:t>
            </a:r>
            <a:r>
              <a:rPr lang="tr-TR" dirty="0"/>
              <a:t>: yanılma, aldatma, korkutma hallerinde iptalin ileri sürülebilmesi TBK 39’a göre bir yıllık hak düşürücü süreye bağlıdır.</a:t>
            </a:r>
          </a:p>
          <a:p>
            <a:pPr marL="285750" indent="-285750">
              <a:buFont typeface="Arial" panose="020B0604020202020204" pitchFamily="34" charset="0"/>
              <a:buChar char="•"/>
            </a:pPr>
            <a:r>
              <a:rPr lang="tr-TR" dirty="0"/>
              <a:t>İptali ancak sözleşmenin tarafları ileri sürebilirler.</a:t>
            </a:r>
          </a:p>
          <a:p>
            <a:endParaRPr lang="tr-TR" dirty="0"/>
          </a:p>
        </p:txBody>
      </p:sp>
    </p:spTree>
    <p:extLst>
      <p:ext uri="{BB962C8B-B14F-4D97-AF65-F5344CB8AC3E}">
        <p14:creationId xmlns:p14="http://schemas.microsoft.com/office/powerpoint/2010/main" val="29437676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br>
              <a:rPr lang="tr-TR" dirty="0">
                <a:solidFill>
                  <a:schemeClr val="accent5">
                    <a:lumMod val="75000"/>
                  </a:schemeClr>
                </a:solidFill>
              </a:rPr>
            </a:b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C. SÖZLEŞMENİN GEÇERLİLİĞİ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3" name="Dikdörtgen 2">
            <a:extLst>
              <a:ext uri="{FF2B5EF4-FFF2-40B4-BE49-F238E27FC236}">
                <a16:creationId xmlns:a16="http://schemas.microsoft.com/office/drawing/2014/main" id="{FB4A2338-0A67-437B-9989-CFB96EEFC901}"/>
              </a:ext>
            </a:extLst>
          </p:cNvPr>
          <p:cNvSpPr/>
          <p:nvPr/>
        </p:nvSpPr>
        <p:spPr>
          <a:xfrm>
            <a:off x="0" y="1278374"/>
            <a:ext cx="9144000" cy="4062651"/>
          </a:xfrm>
          <a:prstGeom prst="rect">
            <a:avLst/>
          </a:prstGeom>
        </p:spPr>
        <p:txBody>
          <a:bodyPr wrap="square">
            <a:spAutoFit/>
          </a:bodyPr>
          <a:lstStyle/>
          <a:p>
            <a:pPr marL="457200" indent="-457200">
              <a:buAutoNum type="alphaUcPeriod" startAt="3"/>
            </a:pPr>
            <a:r>
              <a:rPr lang="tr-TR" sz="2400" b="1" dirty="0">
                <a:solidFill>
                  <a:schemeClr val="accent5"/>
                </a:solidFill>
              </a:rPr>
              <a:t>SÖZLEŞMENİN GEÇERLİLİĞİ</a:t>
            </a:r>
          </a:p>
          <a:p>
            <a:pPr marL="457200" indent="-457200">
              <a:buAutoNum type="arabicPeriod" startAt="2"/>
            </a:pPr>
            <a:r>
              <a:rPr lang="tr-TR" sz="2400" b="1" dirty="0">
                <a:solidFill>
                  <a:schemeClr val="accent5"/>
                </a:solidFill>
              </a:rPr>
              <a:t>EHLİYET</a:t>
            </a:r>
          </a:p>
          <a:p>
            <a:pPr marL="457200" indent="-457200">
              <a:buAutoNum type="alphaLcPeriod"/>
            </a:pPr>
            <a:r>
              <a:rPr lang="tr-TR" sz="2400" dirty="0">
                <a:solidFill>
                  <a:schemeClr val="accent5"/>
                </a:solidFill>
              </a:rPr>
              <a:t>Kavram</a:t>
            </a:r>
          </a:p>
          <a:p>
            <a:pPr marL="285750" indent="-285750">
              <a:buFont typeface="Arial" panose="020B0604020202020204" pitchFamily="34" charset="0"/>
              <a:buChar char="•"/>
            </a:pPr>
            <a:r>
              <a:rPr lang="tr-TR" dirty="0"/>
              <a:t>İrade açıklaması bir zihin faaliyetidir. Böyle bir zihni olgunluğa erişmemiş kişinin yaptığı sözleşme geçerli değildir. Bu nedenle ehliyet sözleşmenin geçerlilik unsurlarından biridir.</a:t>
            </a:r>
          </a:p>
          <a:p>
            <a:pPr marL="457200" indent="-457200">
              <a:buAutoNum type="alphaLcPeriod" startAt="2"/>
            </a:pPr>
            <a:r>
              <a:rPr lang="tr-TR" sz="2400" dirty="0">
                <a:solidFill>
                  <a:schemeClr val="accent5"/>
                </a:solidFill>
              </a:rPr>
              <a:t>Unsurları</a:t>
            </a:r>
          </a:p>
          <a:p>
            <a:pPr marL="285750" indent="-285750">
              <a:buFont typeface="Arial" panose="020B0604020202020204" pitchFamily="34" charset="0"/>
              <a:buChar char="•"/>
            </a:pPr>
            <a:r>
              <a:rPr lang="tr-TR" dirty="0"/>
              <a:t>Sözleşmenin geçerlilik unsuru olarak aranan ehliyet hukuki işlem ehliyetidir. Bunun bir sonucu olarak tarafların tam ehliyetli olmaları gerekir. </a:t>
            </a:r>
          </a:p>
          <a:p>
            <a:pPr marL="285750" indent="-285750">
              <a:buFont typeface="Arial" panose="020B0604020202020204" pitchFamily="34" charset="0"/>
              <a:buChar char="•"/>
            </a:pPr>
            <a:r>
              <a:rPr lang="tr-TR" dirty="0"/>
              <a:t>Sınırlı ehliyetsizlerin tek başına akdedecekleri işlemleri yapmaları veya yasal temsilcilerinin izni ile akdettikleri sözleşmeler de geçerlidir.</a:t>
            </a:r>
          </a:p>
          <a:p>
            <a:pPr marL="285750" indent="-285750">
              <a:buFont typeface="Arial" panose="020B0604020202020204" pitchFamily="34" charset="0"/>
              <a:buChar char="•"/>
            </a:pPr>
            <a:r>
              <a:rPr lang="tr-TR" dirty="0"/>
              <a:t>Sözleşme ehliyeti tam ehliyetli olmayı gerektirir iken, haksız fiil ehliyeti sadece sezgin olmayı gerektirir.</a:t>
            </a:r>
          </a:p>
          <a:p>
            <a:pPr marL="285750" indent="-285750">
              <a:buFont typeface="Arial" panose="020B0604020202020204" pitchFamily="34" charset="0"/>
              <a:buChar char="•"/>
            </a:pPr>
            <a:r>
              <a:rPr lang="tr-TR" dirty="0"/>
              <a:t>Tarafların sahip olmaları gereken ehliyet sözleşmenin kurulduğu andaki ehliyettir.</a:t>
            </a:r>
          </a:p>
        </p:txBody>
      </p:sp>
    </p:spTree>
    <p:extLst>
      <p:ext uri="{BB962C8B-B14F-4D97-AF65-F5344CB8AC3E}">
        <p14:creationId xmlns:p14="http://schemas.microsoft.com/office/powerpoint/2010/main" val="40160499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br>
              <a:rPr lang="tr-TR" dirty="0">
                <a:solidFill>
                  <a:schemeClr val="accent5">
                    <a:lumMod val="75000"/>
                  </a:schemeClr>
                </a:solidFill>
              </a:rPr>
            </a:b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C. SÖZLEŞMENİN GEÇERLİLİĞİ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3" name="Dikdörtgen 2">
            <a:extLst>
              <a:ext uri="{FF2B5EF4-FFF2-40B4-BE49-F238E27FC236}">
                <a16:creationId xmlns:a16="http://schemas.microsoft.com/office/drawing/2014/main" id="{FB4A2338-0A67-437B-9989-CFB96EEFC901}"/>
              </a:ext>
            </a:extLst>
          </p:cNvPr>
          <p:cNvSpPr/>
          <p:nvPr/>
        </p:nvSpPr>
        <p:spPr>
          <a:xfrm>
            <a:off x="0" y="1278374"/>
            <a:ext cx="9144000" cy="2862322"/>
          </a:xfrm>
          <a:prstGeom prst="rect">
            <a:avLst/>
          </a:prstGeom>
        </p:spPr>
        <p:txBody>
          <a:bodyPr wrap="square">
            <a:spAutoFit/>
          </a:bodyPr>
          <a:lstStyle/>
          <a:p>
            <a:pPr marL="457200" indent="-457200">
              <a:buAutoNum type="alphaUcPeriod" startAt="3"/>
            </a:pPr>
            <a:r>
              <a:rPr lang="tr-TR" sz="2400" b="1" dirty="0">
                <a:solidFill>
                  <a:schemeClr val="accent5"/>
                </a:solidFill>
              </a:rPr>
              <a:t>SÖZLEŞMENİN GEÇERLİLİĞİ</a:t>
            </a:r>
          </a:p>
          <a:p>
            <a:pPr marL="457200" indent="-457200">
              <a:buAutoNum type="arabicPeriod" startAt="2"/>
            </a:pPr>
            <a:r>
              <a:rPr lang="tr-TR" sz="2400" b="1" dirty="0">
                <a:solidFill>
                  <a:schemeClr val="accent5"/>
                </a:solidFill>
              </a:rPr>
              <a:t>EHLİYET</a:t>
            </a:r>
          </a:p>
          <a:p>
            <a:pPr marL="457200" indent="-457200">
              <a:buAutoNum type="alphaLcPeriod" startAt="3"/>
            </a:pPr>
            <a:r>
              <a:rPr lang="tr-TR" sz="2400" dirty="0">
                <a:solidFill>
                  <a:schemeClr val="accent5"/>
                </a:solidFill>
              </a:rPr>
              <a:t>Etkisi</a:t>
            </a:r>
          </a:p>
          <a:p>
            <a:pPr marL="342900" indent="-342900">
              <a:buFont typeface="Arial" panose="020B0604020202020204" pitchFamily="34" charset="0"/>
              <a:buChar char="•"/>
            </a:pPr>
            <a:r>
              <a:rPr lang="tr-TR" dirty="0"/>
              <a:t>Sözleşmenin sağlıklı bir irade ve düşüncenin ürünü olmasında sadece tarafların değil, bunların dışındaki kişilerin de yararı vardır.</a:t>
            </a:r>
          </a:p>
          <a:p>
            <a:pPr marL="342900" indent="-342900">
              <a:buFont typeface="Arial" panose="020B0604020202020204" pitchFamily="34" charset="0"/>
              <a:buChar char="•"/>
            </a:pPr>
            <a:r>
              <a:rPr lang="tr-TR" dirty="0"/>
              <a:t>Bu nedenle ehliyetsizlik kesin hükümsüzlük yaptırımına tabidir. </a:t>
            </a:r>
          </a:p>
          <a:p>
            <a:pPr marL="342900" indent="-342900">
              <a:buFont typeface="Arial" panose="020B0604020202020204" pitchFamily="34" charset="0"/>
              <a:buChar char="•"/>
            </a:pPr>
            <a:r>
              <a:rPr lang="tr-TR" dirty="0"/>
              <a:t>Tarafların sözleşmenin kurulduğu anda ehliyetsiz olduklarını iddia eden iddiasını ispat etmekle yükümlüdür. </a:t>
            </a:r>
          </a:p>
          <a:p>
            <a:pPr marL="342900" indent="-342900">
              <a:buFont typeface="Arial" panose="020B0604020202020204" pitchFamily="34" charset="0"/>
              <a:buChar char="•"/>
            </a:pPr>
            <a:r>
              <a:rPr lang="tr-TR" dirty="0"/>
              <a:t>Ehliyetsizlik iddiası her türlü delille kanıtlanabilir.</a:t>
            </a:r>
          </a:p>
        </p:txBody>
      </p:sp>
    </p:spTree>
    <p:extLst>
      <p:ext uri="{BB962C8B-B14F-4D97-AF65-F5344CB8AC3E}">
        <p14:creationId xmlns:p14="http://schemas.microsoft.com/office/powerpoint/2010/main" val="11567667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br>
              <a:rPr lang="tr-TR" dirty="0">
                <a:solidFill>
                  <a:schemeClr val="accent5">
                    <a:lumMod val="75000"/>
                  </a:schemeClr>
                </a:solidFill>
              </a:rPr>
            </a:b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C. SÖZLEŞMENİN GEÇERLİLİĞİ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3" name="Dikdörtgen 2">
            <a:extLst>
              <a:ext uri="{FF2B5EF4-FFF2-40B4-BE49-F238E27FC236}">
                <a16:creationId xmlns:a16="http://schemas.microsoft.com/office/drawing/2014/main" id="{FB4A2338-0A67-437B-9989-CFB96EEFC901}"/>
              </a:ext>
            </a:extLst>
          </p:cNvPr>
          <p:cNvSpPr/>
          <p:nvPr/>
        </p:nvSpPr>
        <p:spPr>
          <a:xfrm>
            <a:off x="0" y="1278374"/>
            <a:ext cx="9144000" cy="3785652"/>
          </a:xfrm>
          <a:prstGeom prst="rect">
            <a:avLst/>
          </a:prstGeom>
        </p:spPr>
        <p:txBody>
          <a:bodyPr wrap="square">
            <a:spAutoFit/>
          </a:bodyPr>
          <a:lstStyle/>
          <a:p>
            <a:pPr marL="457200" indent="-457200">
              <a:buAutoNum type="alphaUcPeriod" startAt="3"/>
            </a:pPr>
            <a:r>
              <a:rPr lang="tr-TR" sz="2400" b="1" dirty="0">
                <a:solidFill>
                  <a:schemeClr val="accent5"/>
                </a:solidFill>
              </a:rPr>
              <a:t>SÖZLEŞMENİN GEÇERLİLİĞİ</a:t>
            </a:r>
          </a:p>
          <a:p>
            <a:pPr marL="457200" indent="-457200">
              <a:buAutoNum type="arabicPeriod" startAt="3"/>
            </a:pPr>
            <a:r>
              <a:rPr lang="tr-TR" sz="2400" b="1" dirty="0">
                <a:solidFill>
                  <a:schemeClr val="accent5"/>
                </a:solidFill>
              </a:rPr>
              <a:t>HUKUKA AHLAKA UYGUNLUK-İMKANSIZ OLMAMA</a:t>
            </a:r>
          </a:p>
          <a:p>
            <a:pPr marL="457200" indent="-457200">
              <a:buAutoNum type="alphaLcPeriod"/>
            </a:pPr>
            <a:r>
              <a:rPr lang="tr-TR" sz="2400" dirty="0">
                <a:solidFill>
                  <a:schemeClr val="accent5"/>
                </a:solidFill>
              </a:rPr>
              <a:t>Hukuka Uygunluk</a:t>
            </a:r>
          </a:p>
          <a:p>
            <a:pPr marL="342900" indent="-342900">
              <a:buFont typeface="Arial" panose="020B0604020202020204" pitchFamily="34" charset="0"/>
              <a:buChar char="•"/>
            </a:pPr>
            <a:r>
              <a:rPr lang="tr-TR" dirty="0"/>
              <a:t>TBK Hukuka uygun olma koşulunu TBK 27’de kanunun emredici hükümlerine aykırı olmama şeklinde ifade etmiştir. </a:t>
            </a:r>
          </a:p>
          <a:p>
            <a:pPr marL="457200" indent="-457200">
              <a:buAutoNum type="alphaLcPeriod" startAt="2"/>
            </a:pPr>
            <a:r>
              <a:rPr lang="tr-TR" sz="2400" dirty="0">
                <a:solidFill>
                  <a:schemeClr val="accent5"/>
                </a:solidFill>
              </a:rPr>
              <a:t>Kamu Düzenine Uygunluk</a:t>
            </a:r>
          </a:p>
          <a:p>
            <a:pPr marL="285750" indent="-285750">
              <a:buFont typeface="Arial" panose="020B0604020202020204" pitchFamily="34" charset="0"/>
              <a:buChar char="•"/>
            </a:pPr>
            <a:r>
              <a:rPr lang="tr-TR" dirty="0" err="1"/>
              <a:t>TBK’da</a:t>
            </a:r>
            <a:r>
              <a:rPr lang="tr-TR" dirty="0"/>
              <a:t> kamu düzenine aykırılık da kesin hükümsüzlük halleri arasında sayılmıştır.</a:t>
            </a:r>
          </a:p>
          <a:p>
            <a:pPr marL="285750" indent="-285750">
              <a:buFont typeface="Arial" panose="020B0604020202020204" pitchFamily="34" charset="0"/>
              <a:buChar char="•"/>
            </a:pPr>
            <a:r>
              <a:rPr lang="tr-TR" dirty="0"/>
              <a:t>Kamu düzeni toplumsal düzen ve huzurla ilgili bir kavramdır. </a:t>
            </a:r>
          </a:p>
          <a:p>
            <a:pPr marL="457200" indent="-457200">
              <a:buAutoNum type="alphaLcPeriod" startAt="3"/>
            </a:pPr>
            <a:r>
              <a:rPr lang="tr-TR" sz="2400" dirty="0">
                <a:solidFill>
                  <a:schemeClr val="accent5"/>
                </a:solidFill>
              </a:rPr>
              <a:t>Ahlaka Uygunluk</a:t>
            </a:r>
          </a:p>
          <a:p>
            <a:pPr marL="457200" indent="-457200">
              <a:buAutoNum type="alphaLcPeriod" startAt="3"/>
            </a:pPr>
            <a:r>
              <a:rPr lang="tr-TR" sz="2400" dirty="0">
                <a:solidFill>
                  <a:schemeClr val="accent5"/>
                </a:solidFill>
              </a:rPr>
              <a:t>İmkansız Olmama</a:t>
            </a:r>
          </a:p>
          <a:p>
            <a:endParaRPr lang="tr-TR" sz="2400" dirty="0">
              <a:solidFill>
                <a:schemeClr val="accent5"/>
              </a:solidFill>
            </a:endParaRPr>
          </a:p>
        </p:txBody>
      </p:sp>
    </p:spTree>
    <p:extLst>
      <p:ext uri="{BB962C8B-B14F-4D97-AF65-F5344CB8AC3E}">
        <p14:creationId xmlns:p14="http://schemas.microsoft.com/office/powerpoint/2010/main" val="9034715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br>
              <a:rPr lang="tr-TR" dirty="0">
                <a:solidFill>
                  <a:schemeClr val="accent5">
                    <a:lumMod val="75000"/>
                  </a:schemeClr>
                </a:solidFill>
              </a:rPr>
            </a:b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C. SÖZLEŞMENİN GEÇERLİLİĞİ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3" name="Dikdörtgen 2">
            <a:extLst>
              <a:ext uri="{FF2B5EF4-FFF2-40B4-BE49-F238E27FC236}">
                <a16:creationId xmlns:a16="http://schemas.microsoft.com/office/drawing/2014/main" id="{FB4A2338-0A67-437B-9989-CFB96EEFC901}"/>
              </a:ext>
            </a:extLst>
          </p:cNvPr>
          <p:cNvSpPr/>
          <p:nvPr/>
        </p:nvSpPr>
        <p:spPr>
          <a:xfrm>
            <a:off x="0" y="1278374"/>
            <a:ext cx="9144000" cy="3785652"/>
          </a:xfrm>
          <a:prstGeom prst="rect">
            <a:avLst/>
          </a:prstGeom>
        </p:spPr>
        <p:txBody>
          <a:bodyPr wrap="square">
            <a:spAutoFit/>
          </a:bodyPr>
          <a:lstStyle/>
          <a:p>
            <a:pPr marL="457200" indent="-457200">
              <a:buAutoNum type="alphaUcPeriod" startAt="3"/>
            </a:pPr>
            <a:r>
              <a:rPr lang="tr-TR" sz="2400" b="1" dirty="0">
                <a:solidFill>
                  <a:schemeClr val="accent5"/>
                </a:solidFill>
              </a:rPr>
              <a:t>SÖZLEŞMENİN GEÇERLİLİĞİ</a:t>
            </a:r>
          </a:p>
          <a:p>
            <a:r>
              <a:rPr lang="tr-TR" sz="2400" b="1" dirty="0">
                <a:solidFill>
                  <a:schemeClr val="accent5"/>
                </a:solidFill>
              </a:rPr>
              <a:t>4. ŞEKİL</a:t>
            </a:r>
          </a:p>
          <a:p>
            <a:pPr marL="342900" indent="-342900">
              <a:buFont typeface="Arial" panose="020B0604020202020204" pitchFamily="34" charset="0"/>
              <a:buChar char="•"/>
            </a:pPr>
            <a:r>
              <a:rPr lang="tr-TR" sz="2400" dirty="0"/>
              <a:t>Kural olarak irade beyanları için belirli bir şekle uyma zorunluluğu yoktur. Şekil serbestisi vardır. </a:t>
            </a:r>
          </a:p>
          <a:p>
            <a:pPr marL="342900" indent="-342900">
              <a:buFont typeface="Arial" panose="020B0604020202020204" pitchFamily="34" charset="0"/>
              <a:buChar char="•"/>
            </a:pPr>
            <a:r>
              <a:rPr lang="tr-TR" sz="2400" dirty="0"/>
              <a:t>Ancak kanun, bazı sözleşmelerin sağlığı için bir şekle uyulmasını zorunlu tutabilir. Eğer zorunlu tutulan şekil, ispat şartı ise uyulmadığı takdirde sözleşme geçerlidir ancak bu sözleşmenin varlığının ispatı her türlü delille veya özel tanıkla yapılamaz. </a:t>
            </a:r>
          </a:p>
          <a:p>
            <a:pPr marL="342900" indent="-342900">
              <a:buFont typeface="Arial" panose="020B0604020202020204" pitchFamily="34" charset="0"/>
              <a:buChar char="•"/>
            </a:pPr>
            <a:r>
              <a:rPr lang="tr-TR" sz="2400" dirty="0"/>
              <a:t>Buna karşın, şeklin geçerlilik şartı olduğu durumlarda bu şekle uyulmadıkça sözleşme geçerli olmaz.</a:t>
            </a:r>
          </a:p>
        </p:txBody>
      </p:sp>
    </p:spTree>
    <p:extLst>
      <p:ext uri="{BB962C8B-B14F-4D97-AF65-F5344CB8AC3E}">
        <p14:creationId xmlns:p14="http://schemas.microsoft.com/office/powerpoint/2010/main" val="3603925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0024C2-9551-48AD-BDC1-5F1DCFCC21E3}"/>
              </a:ext>
            </a:extLst>
          </p:cNvPr>
          <p:cNvSpPr>
            <a:spLocks noGrp="1"/>
          </p:cNvSpPr>
          <p:nvPr>
            <p:ph type="title"/>
          </p:nvPr>
        </p:nvSpPr>
        <p:spPr/>
        <p:txBody>
          <a:bodyPr/>
          <a:lstStyle/>
          <a:p>
            <a:r>
              <a:rPr lang="tr-TR" dirty="0"/>
              <a:t>	</a:t>
            </a:r>
            <a:br>
              <a:rPr lang="tr-TR" dirty="0"/>
            </a:br>
            <a:r>
              <a:rPr lang="tr-TR" dirty="0"/>
              <a:t>	II. TÜRK BORÇLAR HUKUKUNUN KAYNAKLARI</a:t>
            </a:r>
            <a:br>
              <a:rPr lang="tr-TR" dirty="0"/>
            </a:br>
            <a:endParaRPr lang="tr-TR" dirty="0"/>
          </a:p>
        </p:txBody>
      </p:sp>
      <p:sp>
        <p:nvSpPr>
          <p:cNvPr id="4" name="Alt Bilgi Yer Tutucusu 3">
            <a:extLst>
              <a:ext uri="{FF2B5EF4-FFF2-40B4-BE49-F238E27FC236}">
                <a16:creationId xmlns:a16="http://schemas.microsoft.com/office/drawing/2014/main" id="{3B68840E-D25F-4A4F-BCEE-9ED4E6C7B1E6}"/>
              </a:ext>
            </a:extLst>
          </p:cNvPr>
          <p:cNvSpPr>
            <a:spLocks noGrp="1"/>
          </p:cNvSpPr>
          <p:nvPr>
            <p:ph type="ftr" sz="quarter" idx="11"/>
          </p:nvPr>
        </p:nvSpPr>
        <p:spPr/>
        <p:txBody>
          <a:bodyPr/>
          <a:lstStyle/>
          <a:p>
            <a:pPr>
              <a:defRPr/>
            </a:pPr>
            <a:endParaRPr lang="tr-TR"/>
          </a:p>
        </p:txBody>
      </p:sp>
      <p:sp>
        <p:nvSpPr>
          <p:cNvPr id="5" name="Dikdörtgen 4">
            <a:extLst>
              <a:ext uri="{FF2B5EF4-FFF2-40B4-BE49-F238E27FC236}">
                <a16:creationId xmlns:a16="http://schemas.microsoft.com/office/drawing/2014/main" id="{6C8369A0-15CD-48F9-A0FF-7EA27C29C8A1}"/>
              </a:ext>
            </a:extLst>
          </p:cNvPr>
          <p:cNvSpPr/>
          <p:nvPr/>
        </p:nvSpPr>
        <p:spPr>
          <a:xfrm>
            <a:off x="467834" y="1245412"/>
            <a:ext cx="8250864" cy="3231654"/>
          </a:xfrm>
          <a:prstGeom prst="rect">
            <a:avLst/>
          </a:prstGeom>
        </p:spPr>
        <p:txBody>
          <a:bodyPr wrap="square">
            <a:spAutoFit/>
          </a:bodyPr>
          <a:lstStyle/>
          <a:p>
            <a:r>
              <a:rPr lang="tr-TR" sz="2400" b="1" dirty="0">
                <a:solidFill>
                  <a:schemeClr val="accent5"/>
                </a:solidFill>
              </a:rPr>
              <a:t>2. YAZILI OLMAYAN KAYNAKLAR</a:t>
            </a:r>
          </a:p>
          <a:p>
            <a:pPr marL="285750" indent="-285750">
              <a:buFont typeface="Arial" panose="020B0604020202020204" pitchFamily="34" charset="0"/>
              <a:buChar char="•"/>
            </a:pPr>
            <a:r>
              <a:rPr lang="tr-TR" dirty="0"/>
              <a:t>TMK 1/</a:t>
            </a:r>
            <a:r>
              <a:rPr lang="tr-TR" dirty="0" err="1"/>
              <a:t>III’e</a:t>
            </a:r>
            <a:r>
              <a:rPr lang="tr-TR" dirty="0"/>
              <a:t> göre hâkim, bilimsel kaynaklardan ve yargı kararlarından da bir yardımcı kaynak olarak yararlanabilir. Bu kaynakların bir bağlayıcılığı yoktur. Ancak İçtihadı Birleştirme Kararları yürürlükte oldukları sürece mahkemeler için benzer olaylarda bağlayıcı bir kaynak niteliğini taşımaktadır. </a:t>
            </a:r>
          </a:p>
          <a:p>
            <a:pPr marL="285750" indent="-285750">
              <a:buFont typeface="Arial" panose="020B0604020202020204" pitchFamily="34" charset="0"/>
              <a:buChar char="•"/>
            </a:pPr>
            <a:r>
              <a:rPr lang="tr-TR" dirty="0"/>
              <a:t>Son olarak yardımcı kaynaklara TMK 1/II ye göre hâkimin hukuk yaratma yetkisini de saymak gerekmektedir.  Bu hükme göre hâkim, görmekte olduğu olay ve soruna ilişkin kanunda veya örf ve âdet kuralı bulunmadığı takdirde, kendisi bir kanun koyucu olsaydı nasıl kural koyacak idiyse, o kuralı koyup o kurala göre olayı çözümleyebilir. </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25715937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br>
              <a:rPr lang="tr-TR" dirty="0">
                <a:solidFill>
                  <a:schemeClr val="accent5">
                    <a:lumMod val="75000"/>
                  </a:schemeClr>
                </a:solidFill>
              </a:rPr>
            </a:b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C. SÖZLEŞMENİN GEÇERLİLİĞİ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3" name="Dikdörtgen 2">
            <a:extLst>
              <a:ext uri="{FF2B5EF4-FFF2-40B4-BE49-F238E27FC236}">
                <a16:creationId xmlns:a16="http://schemas.microsoft.com/office/drawing/2014/main" id="{FB4A2338-0A67-437B-9989-CFB96EEFC901}"/>
              </a:ext>
            </a:extLst>
          </p:cNvPr>
          <p:cNvSpPr/>
          <p:nvPr/>
        </p:nvSpPr>
        <p:spPr>
          <a:xfrm>
            <a:off x="0" y="1536174"/>
            <a:ext cx="9144000" cy="4524315"/>
          </a:xfrm>
          <a:prstGeom prst="rect">
            <a:avLst/>
          </a:prstGeom>
        </p:spPr>
        <p:txBody>
          <a:bodyPr wrap="square">
            <a:spAutoFit/>
          </a:bodyPr>
          <a:lstStyle/>
          <a:p>
            <a:pPr marL="457200" indent="-457200">
              <a:buAutoNum type="alphaUcPeriod" startAt="3"/>
            </a:pPr>
            <a:r>
              <a:rPr lang="tr-TR" sz="2400" b="1" dirty="0">
                <a:solidFill>
                  <a:schemeClr val="accent5"/>
                </a:solidFill>
              </a:rPr>
              <a:t>SÖZLEŞMENİN GEÇERLİLİĞİ</a:t>
            </a:r>
          </a:p>
          <a:p>
            <a:r>
              <a:rPr lang="tr-TR" sz="2400" b="1" dirty="0">
                <a:solidFill>
                  <a:schemeClr val="accent5"/>
                </a:solidFill>
              </a:rPr>
              <a:t>4. ŞEKİL</a:t>
            </a:r>
          </a:p>
          <a:p>
            <a:r>
              <a:rPr lang="tr-TR" sz="2400" dirty="0">
                <a:solidFill>
                  <a:schemeClr val="accent5"/>
                </a:solidFill>
              </a:rPr>
              <a:t>a.  Geçerlilik Şeklinin Türleri</a:t>
            </a:r>
          </a:p>
          <a:p>
            <a:r>
              <a:rPr lang="tr-TR" b="1" dirty="0" err="1">
                <a:solidFill>
                  <a:schemeClr val="accent5"/>
                </a:solidFill>
              </a:rPr>
              <a:t>aa</a:t>
            </a:r>
            <a:r>
              <a:rPr lang="tr-TR" b="1" dirty="0">
                <a:solidFill>
                  <a:schemeClr val="accent5"/>
                </a:solidFill>
              </a:rPr>
              <a:t>. Sözlü Şekil</a:t>
            </a:r>
          </a:p>
          <a:p>
            <a:pPr marL="285750" indent="-285750">
              <a:buFont typeface="Arial" panose="020B0604020202020204" pitchFamily="34" charset="0"/>
              <a:buChar char="•"/>
            </a:pPr>
            <a:r>
              <a:rPr lang="tr-TR" dirty="0"/>
              <a:t>Bu şekle Türk borçlar hukukunda rastlanmamaktadır.</a:t>
            </a:r>
          </a:p>
          <a:p>
            <a:pPr marL="285750" indent="-285750">
              <a:buFont typeface="Arial" panose="020B0604020202020204" pitchFamily="34" charset="0"/>
              <a:buChar char="•"/>
            </a:pPr>
            <a:r>
              <a:rPr lang="tr-TR" dirty="0"/>
              <a:t>Miras Hukukunda Sözlü Vasiyet, Aile Hukukunda resmi nikah sözlü şekle örnek olarak verilebilir.</a:t>
            </a:r>
          </a:p>
          <a:p>
            <a:pPr lvl="0"/>
            <a:r>
              <a:rPr lang="tr-TR" b="1" dirty="0" err="1">
                <a:solidFill>
                  <a:srgbClr val="4472C4"/>
                </a:solidFill>
              </a:rPr>
              <a:t>bb</a:t>
            </a:r>
            <a:r>
              <a:rPr lang="tr-TR" b="1" dirty="0">
                <a:solidFill>
                  <a:srgbClr val="4472C4"/>
                </a:solidFill>
              </a:rPr>
              <a:t>. Yazılı Şekil</a:t>
            </a:r>
          </a:p>
          <a:p>
            <a:pPr lvl="0"/>
            <a:r>
              <a:rPr lang="tr-TR" b="1" dirty="0">
                <a:solidFill>
                  <a:srgbClr val="4472C4"/>
                </a:solidFill>
              </a:rPr>
              <a:t>-Adi Yazılı Şekil</a:t>
            </a:r>
          </a:p>
          <a:p>
            <a:pPr marL="285750" indent="-285750">
              <a:buFont typeface="Arial" panose="020B0604020202020204" pitchFamily="34" charset="0"/>
              <a:buChar char="•"/>
            </a:pPr>
            <a:r>
              <a:rPr lang="tr-TR" dirty="0"/>
              <a:t>Sözleşmeyi oluşturan irade beyanlarının veya beyanlardan birinin yazılı bir metinde açıklanması ve beyanda bulunan tarafından imzalanması </a:t>
            </a:r>
            <a:r>
              <a:rPr lang="tr-TR" dirty="0" err="1"/>
              <a:t>âdi</a:t>
            </a:r>
            <a:r>
              <a:rPr lang="tr-TR" dirty="0"/>
              <a:t> yazılı şekli gerçekleştirir. Bu şarta uyularak düzenlenen vesikaya </a:t>
            </a:r>
            <a:r>
              <a:rPr lang="tr-TR" dirty="0" err="1"/>
              <a:t>âdi</a:t>
            </a:r>
            <a:r>
              <a:rPr lang="tr-TR" dirty="0"/>
              <a:t> senet denmektedir.</a:t>
            </a:r>
          </a:p>
          <a:p>
            <a:pPr marL="285750" indent="-285750">
              <a:buFont typeface="Arial" panose="020B0604020202020204" pitchFamily="34" charset="0"/>
              <a:buChar char="•"/>
            </a:pPr>
            <a:r>
              <a:rPr lang="tr-TR" dirty="0"/>
              <a:t>Sözleşmenin geçerliliği için yazılı şekle resmiyet verecek makam yoktur.</a:t>
            </a:r>
          </a:p>
          <a:p>
            <a:pPr lvl="0"/>
            <a:endParaRPr lang="tr-TR" b="1" dirty="0">
              <a:solidFill>
                <a:srgbClr val="4472C4"/>
              </a:solidFill>
            </a:endParaRPr>
          </a:p>
          <a:p>
            <a:endParaRPr lang="tr-TR" dirty="0"/>
          </a:p>
        </p:txBody>
      </p:sp>
    </p:spTree>
    <p:extLst>
      <p:ext uri="{BB962C8B-B14F-4D97-AF65-F5344CB8AC3E}">
        <p14:creationId xmlns:p14="http://schemas.microsoft.com/office/powerpoint/2010/main" val="17721772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br>
              <a:rPr lang="tr-TR" dirty="0">
                <a:solidFill>
                  <a:schemeClr val="accent5">
                    <a:lumMod val="75000"/>
                  </a:schemeClr>
                </a:solidFill>
              </a:rPr>
            </a:b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C. SÖZLEŞMENİN GEÇERLİLİĞİ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3" name="Dikdörtgen 2">
            <a:extLst>
              <a:ext uri="{FF2B5EF4-FFF2-40B4-BE49-F238E27FC236}">
                <a16:creationId xmlns:a16="http://schemas.microsoft.com/office/drawing/2014/main" id="{FB4A2338-0A67-437B-9989-CFB96EEFC901}"/>
              </a:ext>
            </a:extLst>
          </p:cNvPr>
          <p:cNvSpPr/>
          <p:nvPr/>
        </p:nvSpPr>
        <p:spPr>
          <a:xfrm>
            <a:off x="0" y="1536174"/>
            <a:ext cx="9144000" cy="4247317"/>
          </a:xfrm>
          <a:prstGeom prst="rect">
            <a:avLst/>
          </a:prstGeom>
        </p:spPr>
        <p:txBody>
          <a:bodyPr wrap="square">
            <a:spAutoFit/>
          </a:bodyPr>
          <a:lstStyle/>
          <a:p>
            <a:pPr marL="457200" indent="-457200">
              <a:buAutoNum type="alphaUcPeriod" startAt="3"/>
            </a:pPr>
            <a:r>
              <a:rPr lang="tr-TR" sz="2400" b="1" dirty="0">
                <a:solidFill>
                  <a:schemeClr val="accent5"/>
                </a:solidFill>
              </a:rPr>
              <a:t>SÖZLEŞMENİN GEÇERLİLİĞİ</a:t>
            </a:r>
          </a:p>
          <a:p>
            <a:r>
              <a:rPr lang="tr-TR" sz="2400" b="1" dirty="0">
                <a:solidFill>
                  <a:schemeClr val="accent5"/>
                </a:solidFill>
              </a:rPr>
              <a:t>4. ŞEKİL</a:t>
            </a:r>
          </a:p>
          <a:p>
            <a:r>
              <a:rPr lang="tr-TR" sz="2400" dirty="0">
                <a:solidFill>
                  <a:schemeClr val="accent5"/>
                </a:solidFill>
              </a:rPr>
              <a:t>a.  Geçerlilik Şeklinin Türleri</a:t>
            </a:r>
          </a:p>
          <a:p>
            <a:r>
              <a:rPr lang="tr-TR" b="1" dirty="0">
                <a:solidFill>
                  <a:schemeClr val="accent5"/>
                </a:solidFill>
              </a:rPr>
              <a:t>-Nitelikli Yazılı Şekil</a:t>
            </a:r>
          </a:p>
          <a:p>
            <a:pPr marL="285750" indent="-285750">
              <a:buFont typeface="Arial" panose="020B0604020202020204" pitchFamily="34" charset="0"/>
              <a:buChar char="•"/>
            </a:pPr>
            <a:r>
              <a:rPr lang="tr-TR" dirty="0"/>
              <a:t>Yasa koyucu bazen sözleşmenin yazılı şekilde yapılacağını belirtmekle yetinmeyip, yazılı sözleşmenin kapsamına ilişkin koşul da yetirmiş olabilir. </a:t>
            </a:r>
          </a:p>
          <a:p>
            <a:r>
              <a:rPr lang="tr-TR" b="1" dirty="0">
                <a:solidFill>
                  <a:schemeClr val="accent5"/>
                </a:solidFill>
              </a:rPr>
              <a:t>cc. Resmi Yazılı Şekil</a:t>
            </a:r>
          </a:p>
          <a:p>
            <a:pPr marL="285750" indent="-285750">
              <a:buFont typeface="Arial" panose="020B0604020202020204" pitchFamily="34" charset="0"/>
              <a:buChar char="•"/>
            </a:pPr>
            <a:r>
              <a:rPr lang="tr-TR" dirty="0"/>
              <a:t>Sözleşmenin geçerliliği sadece yazılı olmasına değil aynı zamanda buna resmi bir memur ya da makamın resmiyet vermesine bağlı ise resmi yazılı geçerlilik şeklinden söz edilebilir.</a:t>
            </a:r>
          </a:p>
          <a:p>
            <a:pPr marL="285750" indent="-285750">
              <a:buFont typeface="Arial" panose="020B0604020202020204" pitchFamily="34" charset="0"/>
              <a:buChar char="•"/>
            </a:pPr>
            <a:r>
              <a:rPr lang="tr-TR" dirty="0"/>
              <a:t>s</a:t>
            </a:r>
            <a:r>
              <a:rPr lang="tr-TR" dirty="0">
                <a:solidFill>
                  <a:srgbClr val="000000"/>
                </a:solidFill>
                <a:latin typeface="ff8"/>
              </a:rPr>
              <a:t>özleşmeyi oluşturan irade beyanlarının, kanunda belirtilen usule göre resmi memur tarafından düzenlenen belgede açıklanması ile gerçekleştirilir. Bu belgeye resmi senet adı verilir. Herhangi bir kanunda farklı bir makam öngörmedikçe, resmî şekle tâbi işlemleri noterler düzenler ancak taşınmaz mülkiyetini nakil borcu doğuran sözleşmelerde resmi senet düzenleme yetkisi tapu sicil muhafız ve memurlarına verilmiştir</a:t>
            </a:r>
            <a:endParaRPr lang="tr-TR" dirty="0"/>
          </a:p>
        </p:txBody>
      </p:sp>
    </p:spTree>
    <p:extLst>
      <p:ext uri="{BB962C8B-B14F-4D97-AF65-F5344CB8AC3E}">
        <p14:creationId xmlns:p14="http://schemas.microsoft.com/office/powerpoint/2010/main" val="11973856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br>
              <a:rPr lang="tr-TR" dirty="0">
                <a:solidFill>
                  <a:schemeClr val="accent5">
                    <a:lumMod val="75000"/>
                  </a:schemeClr>
                </a:solidFill>
              </a:rPr>
            </a:b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C. SÖZLEŞMENİN GEÇERLİLİĞİ</a:t>
            </a: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3" name="Dikdörtgen 2">
            <a:extLst>
              <a:ext uri="{FF2B5EF4-FFF2-40B4-BE49-F238E27FC236}">
                <a16:creationId xmlns:a16="http://schemas.microsoft.com/office/drawing/2014/main" id="{FB4A2338-0A67-437B-9989-CFB96EEFC901}"/>
              </a:ext>
            </a:extLst>
          </p:cNvPr>
          <p:cNvSpPr/>
          <p:nvPr/>
        </p:nvSpPr>
        <p:spPr>
          <a:xfrm>
            <a:off x="0" y="1536174"/>
            <a:ext cx="9144000" cy="4247317"/>
          </a:xfrm>
          <a:prstGeom prst="rect">
            <a:avLst/>
          </a:prstGeom>
        </p:spPr>
        <p:txBody>
          <a:bodyPr wrap="square">
            <a:spAutoFit/>
          </a:bodyPr>
          <a:lstStyle/>
          <a:p>
            <a:pPr marL="457200" indent="-457200">
              <a:buAutoNum type="alphaUcPeriod" startAt="3"/>
            </a:pPr>
            <a:r>
              <a:rPr lang="tr-TR" sz="2400" b="1" dirty="0">
                <a:solidFill>
                  <a:schemeClr val="accent5"/>
                </a:solidFill>
              </a:rPr>
              <a:t>SÖZLEŞMENİN GEÇERLİLİĞİ</a:t>
            </a:r>
          </a:p>
          <a:p>
            <a:r>
              <a:rPr lang="tr-TR" sz="2400" b="1" dirty="0">
                <a:solidFill>
                  <a:schemeClr val="accent5"/>
                </a:solidFill>
              </a:rPr>
              <a:t>4. ŞEKİL</a:t>
            </a:r>
          </a:p>
          <a:p>
            <a:r>
              <a:rPr lang="tr-TR" sz="2400" dirty="0">
                <a:solidFill>
                  <a:schemeClr val="accent5"/>
                </a:solidFill>
              </a:rPr>
              <a:t>a.  Geçerlilik Şeklinin Türleri</a:t>
            </a:r>
          </a:p>
          <a:p>
            <a:r>
              <a:rPr lang="tr-TR" b="1" dirty="0">
                <a:solidFill>
                  <a:schemeClr val="accent5"/>
                </a:solidFill>
              </a:rPr>
              <a:t>-Nitelikli Yazılı Şekil</a:t>
            </a:r>
          </a:p>
          <a:p>
            <a:pPr marL="285750" indent="-285750">
              <a:buFont typeface="Arial" panose="020B0604020202020204" pitchFamily="34" charset="0"/>
              <a:buChar char="•"/>
            </a:pPr>
            <a:r>
              <a:rPr lang="tr-TR" dirty="0"/>
              <a:t>Yasa koyucu bazen sözleşmenin yazılı şekilde yapılacağını belirtmekle yetinmeyip, yazılı sözleşmenin kapsamına ilişkin koşul da yetirmiş olabilir. </a:t>
            </a:r>
          </a:p>
          <a:p>
            <a:r>
              <a:rPr lang="tr-TR" b="1" dirty="0">
                <a:solidFill>
                  <a:schemeClr val="accent5"/>
                </a:solidFill>
              </a:rPr>
              <a:t>cc. Resmi Yazılı Şekil</a:t>
            </a:r>
          </a:p>
          <a:p>
            <a:pPr marL="285750" indent="-285750">
              <a:buFont typeface="Arial" panose="020B0604020202020204" pitchFamily="34" charset="0"/>
              <a:buChar char="•"/>
            </a:pPr>
            <a:r>
              <a:rPr lang="tr-TR" dirty="0"/>
              <a:t>Sözleşmenin geçerliliği sadece yazılı olmasına değil aynı zamanda buna resmi bir memur ya da makamın resmiyet vermesine bağlı ise resmi yazılı geçerlilik şeklinden söz edilebilir.</a:t>
            </a:r>
          </a:p>
          <a:p>
            <a:pPr marL="285750" indent="-285750">
              <a:buFont typeface="Arial" panose="020B0604020202020204" pitchFamily="34" charset="0"/>
              <a:buChar char="•"/>
            </a:pPr>
            <a:r>
              <a:rPr lang="tr-TR" dirty="0"/>
              <a:t>s</a:t>
            </a:r>
            <a:r>
              <a:rPr lang="tr-TR" dirty="0">
                <a:solidFill>
                  <a:srgbClr val="000000"/>
                </a:solidFill>
                <a:latin typeface="ff8"/>
              </a:rPr>
              <a:t>özleşmeyi oluşturan irade beyanlarının, kanunda belirtilen usule göre resmi memur tarafından düzenlenen belgede açıklanması ile gerçekleştirilir. Bu belgeye resmi senet adı verilir. Herhangi bir kanunda farklı bir makam öngörmedikçe, resmî şekle tâbi işlemleri noterler düzenler ancak taşınmaz mülkiyetini nakil borcu doğuran sözleşmelerde resmi senet düzenleme yetkisi tapu sicil muhafız ve memurlarına verilmiştir</a:t>
            </a:r>
            <a:endParaRPr lang="tr-TR" dirty="0"/>
          </a:p>
        </p:txBody>
      </p:sp>
    </p:spTree>
    <p:extLst>
      <p:ext uri="{BB962C8B-B14F-4D97-AF65-F5344CB8AC3E}">
        <p14:creationId xmlns:p14="http://schemas.microsoft.com/office/powerpoint/2010/main" val="20004091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0" y="1453499"/>
            <a:ext cx="9144000" cy="4216539"/>
          </a:xfrm>
          <a:prstGeom prst="rect">
            <a:avLst/>
          </a:prstGeom>
        </p:spPr>
        <p:txBody>
          <a:bodyPr wrap="square">
            <a:spAutoFit/>
          </a:bodyPr>
          <a:lstStyle/>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	</a:t>
            </a: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5. HAFTA</a:t>
            </a:r>
          </a:p>
          <a:p>
            <a:pPr marL="0" lvl="1" algn="just">
              <a:spcBef>
                <a:spcPct val="20000"/>
              </a:spcBef>
              <a:buClr>
                <a:schemeClr val="accent1"/>
              </a:buClr>
            </a:pPr>
            <a:r>
              <a:rPr lang="tr-TR" sz="2400" b="1" dirty="0">
                <a:solidFill>
                  <a:srgbClr val="C00000"/>
                </a:solidFill>
                <a:latin typeface="Arial" panose="020B0604020202020204" pitchFamily="34" charset="0"/>
                <a:cs typeface="Arial" panose="020B0604020202020204" pitchFamily="34" charset="0"/>
              </a:rPr>
              <a:t>I. SÖZLEŞMEDEN DOĞAN BORÇ İLİŞKİLERİ</a:t>
            </a:r>
          </a:p>
          <a:p>
            <a:pPr lvl="1" indent="-457200" algn="just">
              <a:spcBef>
                <a:spcPct val="20000"/>
              </a:spcBef>
              <a:buClr>
                <a:schemeClr val="accent1"/>
              </a:buClr>
              <a:buAutoNum type="alphaUcPeriod" startAt="3"/>
            </a:pPr>
            <a:r>
              <a:rPr lang="tr-TR" sz="2400" b="1" dirty="0">
                <a:solidFill>
                  <a:srgbClr val="C00000"/>
                </a:solidFill>
                <a:latin typeface="Arial" panose="020B0604020202020204" pitchFamily="34" charset="0"/>
                <a:cs typeface="Arial" panose="020B0604020202020204" pitchFamily="34" charset="0"/>
              </a:rPr>
              <a:t>SÖZLEŞMENİN GEÇERLİLİĞİ (ŞEKİL, YAZILI ŞEKLİN GERÇEKLEŞMESİ, GENEL İŞLEM KOŞULLARI)</a:t>
            </a:r>
          </a:p>
          <a:p>
            <a:pPr marL="0" lvl="1" algn="just">
              <a:spcBef>
                <a:spcPct val="20000"/>
              </a:spcBef>
              <a:buClr>
                <a:schemeClr val="accent1"/>
              </a:buClr>
            </a:pPr>
            <a:endParaRPr lang="tr-TR" sz="2400" b="1" dirty="0">
              <a:solidFill>
                <a:srgbClr val="C00000"/>
              </a:solidFill>
              <a:latin typeface="Arial" panose="020B0604020202020204" pitchFamily="34" charset="0"/>
              <a:cs typeface="Arial" panose="020B0604020202020204" pitchFamily="34" charset="0"/>
            </a:endParaRPr>
          </a:p>
          <a:p>
            <a:pPr marL="0" lvl="1" algn="just">
              <a:spcBef>
                <a:spcPct val="20000"/>
              </a:spcBef>
              <a:buClr>
                <a:schemeClr val="accent1"/>
              </a:buClr>
            </a:pPr>
            <a:endParaRPr lang="tr-TR" sz="2400" b="1" dirty="0">
              <a:solidFill>
                <a:srgbClr val="C00000"/>
              </a:solidFill>
              <a:latin typeface="Arial" panose="020B0604020202020204" pitchFamily="34" charset="0"/>
              <a:cs typeface="Arial" panose="020B0604020202020204" pitchFamily="34" charset="0"/>
            </a:endParaRPr>
          </a:p>
          <a:p>
            <a:pPr marL="0" lvl="1" algn="just">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45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C. SÖZLEŞMENİN GEÇERLİLİĞİ (ŞEKİL, YAZILI ŞEKLİN</a:t>
            </a:r>
            <a:br>
              <a:rPr lang="tr-TR" dirty="0">
                <a:solidFill>
                  <a:schemeClr val="accent5">
                    <a:lumMod val="75000"/>
                  </a:schemeClr>
                </a:solidFill>
              </a:rPr>
            </a:br>
            <a:r>
              <a:rPr lang="tr-TR" dirty="0">
                <a:solidFill>
                  <a:schemeClr val="accent5">
                    <a:lumMod val="75000"/>
                  </a:schemeClr>
                </a:solidFill>
              </a:rPr>
              <a:t> 	GERÇEKLEŞMESİ, GENEL İŞLEM KOŞULLARI)</a:t>
            </a:r>
            <a:br>
              <a:rPr lang="tr-TR"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3" name="Dikdörtgen 2">
            <a:extLst>
              <a:ext uri="{FF2B5EF4-FFF2-40B4-BE49-F238E27FC236}">
                <a16:creationId xmlns:a16="http://schemas.microsoft.com/office/drawing/2014/main" id="{FB4A2338-0A67-437B-9989-CFB96EEFC901}"/>
              </a:ext>
            </a:extLst>
          </p:cNvPr>
          <p:cNvSpPr/>
          <p:nvPr/>
        </p:nvSpPr>
        <p:spPr>
          <a:xfrm>
            <a:off x="0" y="1536174"/>
            <a:ext cx="9144000" cy="3693319"/>
          </a:xfrm>
          <a:prstGeom prst="rect">
            <a:avLst/>
          </a:prstGeom>
        </p:spPr>
        <p:txBody>
          <a:bodyPr wrap="square">
            <a:spAutoFit/>
          </a:bodyPr>
          <a:lstStyle/>
          <a:p>
            <a:pPr marL="457200" indent="-457200">
              <a:buAutoNum type="alphaUcPeriod" startAt="3"/>
            </a:pPr>
            <a:r>
              <a:rPr lang="tr-TR" sz="2400" b="1" dirty="0">
                <a:solidFill>
                  <a:schemeClr val="accent5"/>
                </a:solidFill>
              </a:rPr>
              <a:t>SÖZLEŞMENİN GEÇERLİLİĞİ</a:t>
            </a:r>
          </a:p>
          <a:p>
            <a:r>
              <a:rPr lang="tr-TR" sz="2400" b="1" dirty="0">
                <a:solidFill>
                  <a:schemeClr val="accent5"/>
                </a:solidFill>
              </a:rPr>
              <a:t>4. ŞEKİL</a:t>
            </a:r>
          </a:p>
          <a:p>
            <a:r>
              <a:rPr lang="tr-TR" sz="2400" dirty="0">
                <a:solidFill>
                  <a:schemeClr val="accent5"/>
                </a:solidFill>
              </a:rPr>
              <a:t>b. Yazılı şeklin gerçekleşmesi</a:t>
            </a:r>
          </a:p>
          <a:p>
            <a:pPr marL="285750" indent="-285750">
              <a:buFont typeface="Arial" panose="020B0604020202020204" pitchFamily="34" charset="0"/>
              <a:buChar char="•"/>
            </a:pPr>
            <a:r>
              <a:rPr lang="tr-TR" dirty="0"/>
              <a:t>Yazılı geçerlilik koşuluna bağlı bir sözleşmenin kurulmasında birinci aşama taraf iradelerinin yazıya dökülmesi aşamasıdır. Yazıyı kimin kaleme aldığı önem taşımaz.</a:t>
            </a:r>
          </a:p>
          <a:p>
            <a:pPr marL="285750" indent="-285750">
              <a:buFont typeface="Arial" panose="020B0604020202020204" pitchFamily="34" charset="0"/>
              <a:buChar char="•"/>
            </a:pPr>
            <a:r>
              <a:rPr lang="tr-TR" dirty="0"/>
              <a:t>Resmi yazılı geçerlilik koşuluna bağlı sözleşmelerde aranan şekil düzenleme şeklinde ise, yazı buna yetkili olan memur tarafından kaleme alınır.</a:t>
            </a:r>
          </a:p>
          <a:p>
            <a:pPr marL="285750" indent="-285750">
              <a:buFont typeface="Arial" panose="020B0604020202020204" pitchFamily="34" charset="0"/>
              <a:buChar char="•"/>
            </a:pPr>
            <a:r>
              <a:rPr lang="tr-TR" dirty="0"/>
              <a:t>Yazı için kullanılan araç önemli değildir. (TBK14/II)</a:t>
            </a:r>
          </a:p>
          <a:p>
            <a:pPr marL="285750" indent="-285750">
              <a:buFont typeface="Arial" panose="020B0604020202020204" pitchFamily="34" charset="0"/>
              <a:buChar char="•"/>
            </a:pPr>
            <a:r>
              <a:rPr lang="tr-TR" dirty="0"/>
              <a:t>Yazı için kullanılan dilin de bir önemi yoktur. Taraflar yabancı dil bilmiyorsa bunların Türkçe karşılıklarının sözleşmeye eklenmesini talep edebilirler.</a:t>
            </a:r>
          </a:p>
          <a:p>
            <a:pPr marL="285750" indent="-285750">
              <a:buFont typeface="Arial" panose="020B0604020202020204" pitchFamily="34" charset="0"/>
              <a:buChar char="•"/>
            </a:pPr>
            <a:endParaRPr lang="tr-TR" dirty="0"/>
          </a:p>
          <a:p>
            <a:endParaRPr lang="tr-TR" dirty="0"/>
          </a:p>
        </p:txBody>
      </p:sp>
    </p:spTree>
    <p:extLst>
      <p:ext uri="{BB962C8B-B14F-4D97-AF65-F5344CB8AC3E}">
        <p14:creationId xmlns:p14="http://schemas.microsoft.com/office/powerpoint/2010/main" val="37003838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C. SÖZLEŞMENİN GEÇERLİLİĞİ (ŞEKİL, YAZILI ŞEKLİN</a:t>
            </a:r>
            <a:br>
              <a:rPr lang="tr-TR" dirty="0">
                <a:solidFill>
                  <a:schemeClr val="accent5">
                    <a:lumMod val="75000"/>
                  </a:schemeClr>
                </a:solidFill>
              </a:rPr>
            </a:br>
            <a:r>
              <a:rPr lang="tr-TR" dirty="0">
                <a:solidFill>
                  <a:schemeClr val="accent5">
                    <a:lumMod val="75000"/>
                  </a:schemeClr>
                </a:solidFill>
              </a:rPr>
              <a:t> 	GERÇEKLEŞMESİ, GENEL İŞLEM KOŞULLARI)</a:t>
            </a:r>
            <a:br>
              <a:rPr lang="tr-TR"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3" name="Dikdörtgen 2">
            <a:extLst>
              <a:ext uri="{FF2B5EF4-FFF2-40B4-BE49-F238E27FC236}">
                <a16:creationId xmlns:a16="http://schemas.microsoft.com/office/drawing/2014/main" id="{FB4A2338-0A67-437B-9989-CFB96EEFC901}"/>
              </a:ext>
            </a:extLst>
          </p:cNvPr>
          <p:cNvSpPr/>
          <p:nvPr/>
        </p:nvSpPr>
        <p:spPr>
          <a:xfrm>
            <a:off x="0" y="1536174"/>
            <a:ext cx="9144000" cy="3416320"/>
          </a:xfrm>
          <a:prstGeom prst="rect">
            <a:avLst/>
          </a:prstGeom>
        </p:spPr>
        <p:txBody>
          <a:bodyPr wrap="square">
            <a:spAutoFit/>
          </a:bodyPr>
          <a:lstStyle/>
          <a:p>
            <a:pPr marL="457200" indent="-457200">
              <a:buAutoNum type="alphaUcPeriod" startAt="3"/>
            </a:pPr>
            <a:r>
              <a:rPr lang="tr-TR" sz="2400" b="1" dirty="0">
                <a:solidFill>
                  <a:schemeClr val="accent5"/>
                </a:solidFill>
              </a:rPr>
              <a:t>SÖZLEŞMENİN GEÇERLİLİĞİ</a:t>
            </a:r>
          </a:p>
          <a:p>
            <a:r>
              <a:rPr lang="tr-TR" sz="2400" b="1" dirty="0">
                <a:solidFill>
                  <a:schemeClr val="accent5"/>
                </a:solidFill>
              </a:rPr>
              <a:t>4. ŞEKİL</a:t>
            </a:r>
          </a:p>
          <a:p>
            <a:r>
              <a:rPr lang="tr-TR" sz="2400" dirty="0">
                <a:solidFill>
                  <a:schemeClr val="accent5"/>
                </a:solidFill>
              </a:rPr>
              <a:t>c. İmza Aşaması</a:t>
            </a:r>
          </a:p>
          <a:p>
            <a:pPr marL="285750" indent="-285750">
              <a:buFont typeface="Arial" panose="020B0604020202020204" pitchFamily="34" charset="0"/>
              <a:buChar char="•"/>
            </a:pPr>
            <a:r>
              <a:rPr lang="tr-TR" dirty="0"/>
              <a:t>İmza açıklanan iradenin sahibine ait olduğunu ortaya koyan bir işarettir. İmza için bir şekil koşulu olmamasına rağmen TBK 15’e göre imzanın el ile atılmış olması zorunluluğu vardır.</a:t>
            </a:r>
          </a:p>
          <a:p>
            <a:pPr marL="285750" indent="-285750">
              <a:buFont typeface="Arial" panose="020B0604020202020204" pitchFamily="34" charset="0"/>
              <a:buChar char="•"/>
            </a:pPr>
            <a:r>
              <a:rPr lang="tr-TR" dirty="0"/>
              <a:t>Elektronik imza, Elektronik imza Kanunu’na göre el ile atılmış imza ile aynı hukuki sonucu doğurur. </a:t>
            </a:r>
          </a:p>
          <a:p>
            <a:pPr marL="285750" indent="-285750">
              <a:buFont typeface="Arial" panose="020B0604020202020204" pitchFamily="34" charset="0"/>
              <a:buChar char="•"/>
            </a:pPr>
            <a:r>
              <a:rPr lang="tr-TR" dirty="0"/>
              <a:t>Görme Engelliler imza atabiliyorsa bu imzalar onaylanmak ile geçerlilik kazanır. (TBK 14/III)</a:t>
            </a:r>
          </a:p>
          <a:p>
            <a:pPr marL="285750" indent="-285750">
              <a:buFont typeface="Arial" panose="020B0604020202020204" pitchFamily="34" charset="0"/>
              <a:buChar char="•"/>
            </a:pPr>
            <a:r>
              <a:rPr lang="tr-TR" dirty="0"/>
              <a:t>İmza atamayan görme engellilerin durumu ise TBK16’da düzenlenmiştir. </a:t>
            </a:r>
          </a:p>
          <a:p>
            <a:endParaRPr lang="tr-TR" dirty="0"/>
          </a:p>
          <a:p>
            <a:endParaRPr lang="tr-TR" dirty="0"/>
          </a:p>
        </p:txBody>
      </p:sp>
    </p:spTree>
    <p:extLst>
      <p:ext uri="{BB962C8B-B14F-4D97-AF65-F5344CB8AC3E}">
        <p14:creationId xmlns:p14="http://schemas.microsoft.com/office/powerpoint/2010/main" val="8952466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C. SÖZLEŞMENİN GEÇERLİLİĞİ (ŞEKİL, YAZILI ŞEKLİN</a:t>
            </a:r>
            <a:br>
              <a:rPr lang="tr-TR" dirty="0">
                <a:solidFill>
                  <a:schemeClr val="accent5">
                    <a:lumMod val="75000"/>
                  </a:schemeClr>
                </a:solidFill>
              </a:rPr>
            </a:br>
            <a:r>
              <a:rPr lang="tr-TR" dirty="0">
                <a:solidFill>
                  <a:schemeClr val="accent5">
                    <a:lumMod val="75000"/>
                  </a:schemeClr>
                </a:solidFill>
              </a:rPr>
              <a:t> 	GERÇEKLEŞMESİ, GENEL İŞLEM KOŞULLARI)</a:t>
            </a:r>
            <a:br>
              <a:rPr lang="tr-TR"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3" name="Dikdörtgen 2">
            <a:extLst>
              <a:ext uri="{FF2B5EF4-FFF2-40B4-BE49-F238E27FC236}">
                <a16:creationId xmlns:a16="http://schemas.microsoft.com/office/drawing/2014/main" id="{FB4A2338-0A67-437B-9989-CFB96EEFC901}"/>
              </a:ext>
            </a:extLst>
          </p:cNvPr>
          <p:cNvSpPr/>
          <p:nvPr/>
        </p:nvSpPr>
        <p:spPr>
          <a:xfrm>
            <a:off x="0" y="1536174"/>
            <a:ext cx="9144000" cy="4062651"/>
          </a:xfrm>
          <a:prstGeom prst="rect">
            <a:avLst/>
          </a:prstGeom>
        </p:spPr>
        <p:txBody>
          <a:bodyPr wrap="square">
            <a:spAutoFit/>
          </a:bodyPr>
          <a:lstStyle/>
          <a:p>
            <a:pPr marL="457200" indent="-457200">
              <a:buAutoNum type="alphaUcPeriod" startAt="3"/>
            </a:pPr>
            <a:r>
              <a:rPr lang="tr-TR" sz="2400" b="1" dirty="0">
                <a:solidFill>
                  <a:schemeClr val="accent5"/>
                </a:solidFill>
              </a:rPr>
              <a:t>SÖZLEŞMENİN GEÇERLİLİĞİ</a:t>
            </a:r>
          </a:p>
          <a:p>
            <a:r>
              <a:rPr lang="tr-TR" sz="2400" b="1" dirty="0">
                <a:solidFill>
                  <a:schemeClr val="accent5"/>
                </a:solidFill>
              </a:rPr>
              <a:t>4. ŞEKİL</a:t>
            </a:r>
          </a:p>
          <a:p>
            <a:r>
              <a:rPr lang="tr-TR" sz="2400" dirty="0">
                <a:solidFill>
                  <a:schemeClr val="accent5"/>
                </a:solidFill>
              </a:rPr>
              <a:t>d. Geçerlilik Şekline Bağlı Sözleşmenin Değiştirilmesi</a:t>
            </a:r>
          </a:p>
          <a:p>
            <a:pPr marL="285750" indent="-285750">
              <a:buFont typeface="Arial" panose="020B0604020202020204" pitchFamily="34" charset="0"/>
              <a:buChar char="•"/>
            </a:pPr>
            <a:r>
              <a:rPr lang="tr-TR" dirty="0"/>
              <a:t>TBK geçerlilik şekline bağlı bir sözleşmenin değiştirilmesinin de yazılı olması gerektiğini emretmiştir. (TBK 13)</a:t>
            </a:r>
          </a:p>
          <a:p>
            <a:pPr marL="285750" indent="-285750">
              <a:buFont typeface="Arial" panose="020B0604020202020204" pitchFamily="34" charset="0"/>
              <a:buChar char="•"/>
            </a:pPr>
            <a:r>
              <a:rPr lang="tr-TR" dirty="0"/>
              <a:t>Geçerlilik şekline bağlı bir sözleşmenin değiştirilmesinde aynı şekil kuralına bağlı olunması sadece sözleşmenin esaslı unsurları ile sınırlı tutulmuştur. </a:t>
            </a:r>
          </a:p>
          <a:p>
            <a:pPr marL="285750" indent="-285750">
              <a:buFont typeface="Arial" panose="020B0604020202020204" pitchFamily="34" charset="0"/>
              <a:buChar char="•"/>
            </a:pPr>
            <a:r>
              <a:rPr lang="tr-TR" dirty="0"/>
              <a:t>Geçerlilik şekline bağlı bir sözleşmenin bir ibra sözleşmesi tamamen veya kısmen ortadan kaldırılmasında TBK 132 gereğince şekle bağlılık söz konusu değildir. </a:t>
            </a:r>
          </a:p>
          <a:p>
            <a:r>
              <a:rPr lang="tr-TR" sz="2400" dirty="0">
                <a:solidFill>
                  <a:schemeClr val="accent5"/>
                </a:solidFill>
              </a:rPr>
              <a:t>e. Şekle Aykırılık</a:t>
            </a:r>
          </a:p>
          <a:p>
            <a:pPr marL="342900" indent="-342900">
              <a:buFont typeface="Arial" panose="020B0604020202020204" pitchFamily="34" charset="0"/>
              <a:buChar char="•"/>
            </a:pPr>
            <a:r>
              <a:rPr lang="tr-TR" dirty="0"/>
              <a:t>Geçerlilik şekline bağlı bir işlem bu şekle uyulmamış ise geçersizdir. </a:t>
            </a:r>
          </a:p>
          <a:p>
            <a:pPr marL="342900" indent="-342900">
              <a:buFont typeface="Arial" panose="020B0604020202020204" pitchFamily="34" charset="0"/>
              <a:buChar char="•"/>
            </a:pPr>
            <a:r>
              <a:rPr lang="tr-TR" dirty="0"/>
              <a:t>Geçersizlik yokluk, hükümsüzlük veya iptal kabiliyeti şeklinde ortaya çıkabilir.</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6107246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EE21F-CFE4-49F6-BF86-7098CAD30CA3}"/>
              </a:ext>
            </a:extLst>
          </p:cNvPr>
          <p:cNvSpPr>
            <a:spLocks noGrp="1"/>
          </p:cNvSpPr>
          <p:nvPr>
            <p:ph type="title"/>
          </p:nvPr>
        </p:nvSpPr>
        <p:spPr/>
        <p:txBody>
          <a:bodyPr/>
          <a:lstStyle/>
          <a:p>
            <a:pPr marL="0" lvl="1">
              <a:spcBef>
                <a:spcPct val="20000"/>
              </a:spcBef>
            </a:pPr>
            <a:r>
              <a:rPr lang="tr-TR" dirty="0">
                <a:solidFill>
                  <a:schemeClr val="accent5">
                    <a:lumMod val="75000"/>
                  </a:schemeClr>
                </a:solidFill>
              </a:rPr>
              <a:t>	I. SÖZLEŞMEDEN DOĞAN BORÇ İLİŞKİLERİ</a:t>
            </a:r>
            <a:br>
              <a:rPr lang="tr-TR" dirty="0">
                <a:solidFill>
                  <a:schemeClr val="accent5">
                    <a:lumMod val="75000"/>
                  </a:schemeClr>
                </a:solidFill>
              </a:rPr>
            </a:br>
            <a:r>
              <a:rPr lang="tr-TR" dirty="0">
                <a:solidFill>
                  <a:schemeClr val="accent5">
                    <a:lumMod val="75000"/>
                  </a:schemeClr>
                </a:solidFill>
              </a:rPr>
              <a:t>	C. SÖZLEŞMENİN GEÇERLİLİĞİ (ŞEKİL, YAZILI ŞEKLİN</a:t>
            </a:r>
            <a:br>
              <a:rPr lang="tr-TR" dirty="0">
                <a:solidFill>
                  <a:schemeClr val="accent5">
                    <a:lumMod val="75000"/>
                  </a:schemeClr>
                </a:solidFill>
              </a:rPr>
            </a:br>
            <a:r>
              <a:rPr lang="tr-TR" dirty="0">
                <a:solidFill>
                  <a:schemeClr val="accent5">
                    <a:lumMod val="75000"/>
                  </a:schemeClr>
                </a:solidFill>
              </a:rPr>
              <a:t> 	GERÇEKLEŞMESİ, GENEL İŞLEM KOŞULLARI)</a:t>
            </a:r>
            <a:br>
              <a:rPr lang="tr-TR" dirty="0">
                <a:solidFill>
                  <a:schemeClr val="accent5">
                    <a:lumMod val="75000"/>
                  </a:schemeClr>
                </a:solidFill>
              </a:rPr>
            </a:br>
            <a:br>
              <a:rPr lang="tr-TR" sz="2400" dirty="0">
                <a:solidFill>
                  <a:srgbClr val="C00000"/>
                </a:solidFill>
              </a:rPr>
            </a:br>
            <a:endParaRPr lang="tr-TR" dirty="0"/>
          </a:p>
        </p:txBody>
      </p:sp>
      <p:sp>
        <p:nvSpPr>
          <p:cNvPr id="4" name="Alt Bilgi Yer Tutucusu 3">
            <a:extLst>
              <a:ext uri="{FF2B5EF4-FFF2-40B4-BE49-F238E27FC236}">
                <a16:creationId xmlns:a16="http://schemas.microsoft.com/office/drawing/2014/main" id="{1D554CFC-CBEF-404E-A656-8BB006F7AF0D}"/>
              </a:ext>
            </a:extLst>
          </p:cNvPr>
          <p:cNvSpPr>
            <a:spLocks noGrp="1"/>
          </p:cNvSpPr>
          <p:nvPr>
            <p:ph type="ftr" sz="quarter" idx="11"/>
          </p:nvPr>
        </p:nvSpPr>
        <p:spPr/>
        <p:txBody>
          <a:bodyPr/>
          <a:lstStyle/>
          <a:p>
            <a:pPr>
              <a:defRPr/>
            </a:pPr>
            <a:endParaRPr lang="tr-TR"/>
          </a:p>
        </p:txBody>
      </p:sp>
      <p:sp>
        <p:nvSpPr>
          <p:cNvPr id="3" name="Dikdörtgen 2">
            <a:extLst>
              <a:ext uri="{FF2B5EF4-FFF2-40B4-BE49-F238E27FC236}">
                <a16:creationId xmlns:a16="http://schemas.microsoft.com/office/drawing/2014/main" id="{FB4A2338-0A67-437B-9989-CFB96EEFC901}"/>
              </a:ext>
            </a:extLst>
          </p:cNvPr>
          <p:cNvSpPr/>
          <p:nvPr/>
        </p:nvSpPr>
        <p:spPr>
          <a:xfrm>
            <a:off x="0" y="1195932"/>
            <a:ext cx="9144000" cy="4247317"/>
          </a:xfrm>
          <a:prstGeom prst="rect">
            <a:avLst/>
          </a:prstGeom>
        </p:spPr>
        <p:txBody>
          <a:bodyPr wrap="square">
            <a:spAutoFit/>
          </a:bodyPr>
          <a:lstStyle/>
          <a:p>
            <a:pPr marL="457200" indent="-457200">
              <a:buAutoNum type="alphaUcPeriod" startAt="3"/>
            </a:pPr>
            <a:r>
              <a:rPr lang="tr-TR" sz="2400" b="1" dirty="0">
                <a:solidFill>
                  <a:schemeClr val="accent5"/>
                </a:solidFill>
              </a:rPr>
              <a:t>SÖZLEŞMENİN GEÇERLİLİĞİ</a:t>
            </a:r>
          </a:p>
          <a:p>
            <a:r>
              <a:rPr lang="tr-TR" sz="2400" b="1" dirty="0">
                <a:solidFill>
                  <a:schemeClr val="accent5"/>
                </a:solidFill>
              </a:rPr>
              <a:t>5. GENEL İŞLEM KOŞULLARI</a:t>
            </a:r>
          </a:p>
          <a:p>
            <a:r>
              <a:rPr lang="tr-TR" sz="2400" b="1" dirty="0">
                <a:solidFill>
                  <a:schemeClr val="accent5"/>
                </a:solidFill>
              </a:rPr>
              <a:t>a. Tanımı ve İçeriği</a:t>
            </a:r>
          </a:p>
          <a:p>
            <a:pPr marL="285750" indent="-285750" algn="just">
              <a:buFont typeface="Arial" panose="020B0604020202020204" pitchFamily="34" charset="0"/>
              <a:buChar char="•"/>
            </a:pPr>
            <a:r>
              <a:rPr lang="tr-TR" dirty="0"/>
              <a:t>Genel işlem koşulları, bir sözleşme yapılırken düzenleyenin, ileride çok sayıdaki benzer sözleşmede kullanmak amacıyla, önceden, tek başına hazırlayarak karşı tarafa sunduğu sözleşme hükümleridir. Bu koşullar, sözleşme metninde veya ekinde yer alabilmektedir. Ayrı bir sözleşme olması yahut sözleşmede kararlaştırılan bir </a:t>
            </a:r>
            <a:r>
              <a:rPr lang="tr-TR" dirty="0" err="1"/>
              <a:t>kloz</a:t>
            </a:r>
            <a:r>
              <a:rPr lang="tr-TR" dirty="0"/>
              <a:t> (Şart) olması, kapsamının diğer şartlardan farklılaşması gibi hususlar genel işlem koşulları olarak nitelendirmeye engel değildir. </a:t>
            </a:r>
          </a:p>
          <a:p>
            <a:pPr marL="285750" indent="-285750" algn="just">
              <a:buFont typeface="Arial" panose="020B0604020202020204" pitchFamily="34" charset="0"/>
              <a:buChar char="•"/>
            </a:pPr>
            <a:r>
              <a:rPr lang="tr-TR" dirty="0"/>
              <a:t>Genel işlem koşulları içeren sözleşmeye veya ayrı bir sözleşmeye konulan bu koşulların her birinin tartışılarak kabul edildiğine ilişkin kayıtlar, tek başına, onları genel işlem koşulu olmaktan çıkarmaz. Genel işlem koşullarıyla ilgili hükümler, sundukları hizmetleri kanun veya yetkili makamlar tarafından verilen izinle yürütmekte olan kişi ve kuruluşların hazırladıkları sözleşmelere de, niteliklerine bakılmaksızın uygulanır</a:t>
            </a:r>
          </a:p>
        </p:txBody>
      </p:sp>
    </p:spTree>
    <p:extLst>
      <p:ext uri="{BB962C8B-B14F-4D97-AF65-F5344CB8AC3E}">
        <p14:creationId xmlns:p14="http://schemas.microsoft.com/office/powerpoint/2010/main" val="24714684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F5406B-60EF-4490-8089-C660AEDA4447}"/>
              </a:ext>
            </a:extLst>
          </p:cNvPr>
          <p:cNvSpPr>
            <a:spLocks noGrp="1"/>
          </p:cNvSpPr>
          <p:nvPr>
            <p:ph type="title"/>
          </p:nvPr>
        </p:nvSpPr>
        <p:spPr/>
        <p:txBody>
          <a:bodyPr/>
          <a:lstStyle/>
          <a:p>
            <a:r>
              <a:rPr lang="tr-TR" dirty="0">
                <a:solidFill>
                  <a:schemeClr val="accent5">
                    <a:lumMod val="75000"/>
                  </a:schemeClr>
                </a:solidFill>
              </a:rPr>
              <a:t>I. SÖZLEŞMEDEN DOĞAN BORÇ İLİŞKİLERİ</a:t>
            </a:r>
            <a:br>
              <a:rPr lang="tr-TR" dirty="0">
                <a:solidFill>
                  <a:schemeClr val="accent5">
                    <a:lumMod val="75000"/>
                  </a:schemeClr>
                </a:solidFill>
              </a:rPr>
            </a:br>
            <a:r>
              <a:rPr lang="tr-TR" dirty="0">
                <a:solidFill>
                  <a:schemeClr val="accent5">
                    <a:lumMod val="75000"/>
                  </a:schemeClr>
                </a:solidFill>
              </a:rPr>
              <a:t>	C. SÖZLEŞMENİN GEÇERLİLİĞİ (ŞEKİL, YAZILI ŞEKLİN</a:t>
            </a:r>
            <a:br>
              <a:rPr lang="tr-TR" dirty="0">
                <a:solidFill>
                  <a:schemeClr val="accent5">
                    <a:lumMod val="75000"/>
                  </a:schemeClr>
                </a:solidFill>
              </a:rPr>
            </a:br>
            <a:r>
              <a:rPr lang="tr-TR" dirty="0">
                <a:solidFill>
                  <a:schemeClr val="accent5">
                    <a:lumMod val="75000"/>
                  </a:schemeClr>
                </a:solidFill>
              </a:rPr>
              <a:t> 	GERÇEKLEŞMESİ, GENEL İŞLEM KOŞULLARI)</a:t>
            </a:r>
            <a:endParaRPr lang="tr-TR" dirty="0"/>
          </a:p>
        </p:txBody>
      </p:sp>
      <p:sp>
        <p:nvSpPr>
          <p:cNvPr id="3" name="İçerik Yer Tutucusu 2">
            <a:extLst>
              <a:ext uri="{FF2B5EF4-FFF2-40B4-BE49-F238E27FC236}">
                <a16:creationId xmlns:a16="http://schemas.microsoft.com/office/drawing/2014/main" id="{DCAC42E7-585D-438B-8A76-326A788897DD}"/>
              </a:ext>
            </a:extLst>
          </p:cNvPr>
          <p:cNvSpPr>
            <a:spLocks noGrp="1"/>
          </p:cNvSpPr>
          <p:nvPr>
            <p:ph idx="1"/>
          </p:nvPr>
        </p:nvSpPr>
        <p:spPr>
          <a:xfrm>
            <a:off x="0" y="1371600"/>
            <a:ext cx="9144000" cy="4348716"/>
          </a:xfrm>
        </p:spPr>
        <p:txBody>
          <a:bodyPr/>
          <a:lstStyle/>
          <a:p>
            <a:pPr marL="457200" indent="-457200">
              <a:buAutoNum type="alphaUcPeriod" startAt="3"/>
            </a:pPr>
            <a:r>
              <a:rPr lang="tr-TR" sz="2400" b="1" dirty="0">
                <a:solidFill>
                  <a:schemeClr val="accent5"/>
                </a:solidFill>
                <a:latin typeface="+mn-lt"/>
              </a:rPr>
              <a:t>SÖZLEŞMENİN GEÇERLİLİĞİ</a:t>
            </a:r>
          </a:p>
          <a:p>
            <a:pPr marL="0" indent="0">
              <a:buNone/>
            </a:pPr>
            <a:r>
              <a:rPr lang="tr-TR" sz="2400" b="1" dirty="0">
                <a:solidFill>
                  <a:schemeClr val="accent5"/>
                </a:solidFill>
                <a:latin typeface="+mn-lt"/>
              </a:rPr>
              <a:t>5. GENEL İŞLEM KOŞULLARI</a:t>
            </a:r>
          </a:p>
          <a:p>
            <a:pPr marL="0" indent="0">
              <a:buNone/>
            </a:pPr>
            <a:r>
              <a:rPr lang="tr-TR" sz="2400" b="1" dirty="0">
                <a:solidFill>
                  <a:schemeClr val="accent5"/>
                </a:solidFill>
                <a:latin typeface="+mn-lt"/>
              </a:rPr>
              <a:t>b. Yorumlanması</a:t>
            </a:r>
          </a:p>
          <a:p>
            <a:pPr algn="just">
              <a:buFont typeface="Arial" panose="020B0604020202020204" pitchFamily="34" charset="0"/>
              <a:buChar char="•"/>
            </a:pPr>
            <a:r>
              <a:rPr lang="tr-TR" sz="1800" dirty="0">
                <a:latin typeface="+mn-lt"/>
              </a:rPr>
              <a:t>Genel işlem koşullarında yer alan bir hüküm, açık ve anlaşılır değilse veya birden çok anlama geliyorsa, düzenleyenin aleyhine ve karşı tarafın lehine yorumlanır.</a:t>
            </a:r>
          </a:p>
          <a:p>
            <a:pPr marL="0" indent="0" algn="just">
              <a:buNone/>
            </a:pPr>
            <a:endParaRPr lang="tr-TR" sz="1800" dirty="0">
              <a:latin typeface="+mn-lt"/>
            </a:endParaRPr>
          </a:p>
          <a:p>
            <a:pPr marL="0" indent="0">
              <a:buNone/>
            </a:pPr>
            <a:r>
              <a:rPr lang="tr-TR" sz="2400" b="1" dirty="0">
                <a:solidFill>
                  <a:schemeClr val="accent5"/>
                </a:solidFill>
                <a:latin typeface="+mn-lt"/>
              </a:rPr>
              <a:t>c. İçerik Denetimi</a:t>
            </a:r>
          </a:p>
          <a:p>
            <a:pPr algn="just">
              <a:buFont typeface="Arial" panose="020B0604020202020204" pitchFamily="34" charset="0"/>
              <a:buChar char="•"/>
            </a:pPr>
            <a:r>
              <a:rPr lang="tr-TR" sz="1800" dirty="0">
                <a:latin typeface="+mn-lt"/>
              </a:rPr>
              <a:t>Genel işlem koşullarına dürüstlük kurallarına aykırı olarak, karşı tarafın aleyhine veya onun durumunu ağırlaştırıcı nitelikte hükümler konulamaz.</a:t>
            </a:r>
            <a:endParaRPr lang="tr-TR" sz="1800" b="1" dirty="0">
              <a:solidFill>
                <a:schemeClr val="accent5"/>
              </a:solidFill>
              <a:latin typeface="+mn-lt"/>
            </a:endParaRPr>
          </a:p>
          <a:p>
            <a:pPr marL="0" indent="0">
              <a:buNone/>
            </a:pPr>
            <a:endParaRPr lang="tr-TR" sz="1800" b="1" dirty="0">
              <a:latin typeface="+mn-lt"/>
            </a:endParaRPr>
          </a:p>
          <a:p>
            <a:pPr marL="0" indent="0">
              <a:buNone/>
            </a:pPr>
            <a:endParaRPr lang="tr-TR" dirty="0"/>
          </a:p>
        </p:txBody>
      </p:sp>
      <p:sp>
        <p:nvSpPr>
          <p:cNvPr id="4" name="Alt Bilgi Yer Tutucusu 3">
            <a:extLst>
              <a:ext uri="{FF2B5EF4-FFF2-40B4-BE49-F238E27FC236}">
                <a16:creationId xmlns:a16="http://schemas.microsoft.com/office/drawing/2014/main" id="{10ACE640-587D-400B-9734-75082BD6ABD0}"/>
              </a:ext>
            </a:extLst>
          </p:cNvPr>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1141608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641CA5-CA7E-40C1-A1A5-D76E8BC297EE}"/>
              </a:ext>
            </a:extLst>
          </p:cNvPr>
          <p:cNvSpPr>
            <a:spLocks noGrp="1"/>
          </p:cNvSpPr>
          <p:nvPr>
            <p:ph type="title"/>
          </p:nvPr>
        </p:nvSpPr>
        <p:spPr/>
        <p:txBody>
          <a:bodyPr/>
          <a:lstStyle/>
          <a:p>
            <a:r>
              <a:rPr lang="tr-TR" dirty="0">
                <a:solidFill>
                  <a:schemeClr val="accent5">
                    <a:lumMod val="75000"/>
                  </a:schemeClr>
                </a:solidFill>
              </a:rPr>
              <a:t>I. SÖZLEŞMEDEN DOĞAN BORÇ İLİŞKİLERİ</a:t>
            </a:r>
            <a:br>
              <a:rPr lang="tr-TR" dirty="0">
                <a:solidFill>
                  <a:schemeClr val="accent5">
                    <a:lumMod val="75000"/>
                  </a:schemeClr>
                </a:solidFill>
              </a:rPr>
            </a:br>
            <a:r>
              <a:rPr lang="tr-TR" dirty="0">
                <a:solidFill>
                  <a:schemeClr val="accent5">
                    <a:lumMod val="75000"/>
                  </a:schemeClr>
                </a:solidFill>
              </a:rPr>
              <a:t>	C. SÖZLEŞMENİN GEÇERLİLİĞİ (ŞEKİL, YAZILI ŞEKLİN</a:t>
            </a:r>
            <a:br>
              <a:rPr lang="tr-TR" dirty="0">
                <a:solidFill>
                  <a:schemeClr val="accent5">
                    <a:lumMod val="75000"/>
                  </a:schemeClr>
                </a:solidFill>
              </a:rPr>
            </a:br>
            <a:r>
              <a:rPr lang="tr-TR" dirty="0">
                <a:solidFill>
                  <a:schemeClr val="accent5">
                    <a:lumMod val="75000"/>
                  </a:schemeClr>
                </a:solidFill>
              </a:rPr>
              <a:t> 	GERÇEKLEŞMESİ, GENEL İŞLEM KOŞULLARI)</a:t>
            </a:r>
            <a:endParaRPr lang="tr-TR" dirty="0"/>
          </a:p>
        </p:txBody>
      </p:sp>
      <p:sp>
        <p:nvSpPr>
          <p:cNvPr id="3" name="İçerik Yer Tutucusu 2">
            <a:extLst>
              <a:ext uri="{FF2B5EF4-FFF2-40B4-BE49-F238E27FC236}">
                <a16:creationId xmlns:a16="http://schemas.microsoft.com/office/drawing/2014/main" id="{74E35969-5EE6-4592-8F8D-5180D560AA21}"/>
              </a:ext>
            </a:extLst>
          </p:cNvPr>
          <p:cNvSpPr>
            <a:spLocks noGrp="1"/>
          </p:cNvSpPr>
          <p:nvPr>
            <p:ph idx="1"/>
          </p:nvPr>
        </p:nvSpPr>
        <p:spPr>
          <a:xfrm>
            <a:off x="170121" y="1254642"/>
            <a:ext cx="8718698" cy="4841358"/>
          </a:xfrm>
        </p:spPr>
        <p:txBody>
          <a:bodyPr/>
          <a:lstStyle/>
          <a:p>
            <a:pPr marL="457200" indent="-457200">
              <a:buAutoNum type="alphaUcPeriod" startAt="3"/>
            </a:pPr>
            <a:r>
              <a:rPr lang="tr-TR" sz="2400" b="1" dirty="0">
                <a:solidFill>
                  <a:schemeClr val="accent5"/>
                </a:solidFill>
                <a:latin typeface="+mn-lt"/>
              </a:rPr>
              <a:t>SÖZLEŞMENİN GEÇERLİLİĞİ</a:t>
            </a:r>
          </a:p>
          <a:p>
            <a:pPr marL="0" indent="0">
              <a:buNone/>
            </a:pPr>
            <a:r>
              <a:rPr lang="tr-TR" sz="2400" b="1" dirty="0">
                <a:solidFill>
                  <a:schemeClr val="accent5"/>
                </a:solidFill>
                <a:latin typeface="+mn-lt"/>
              </a:rPr>
              <a:t>5. GENEL İŞLEM KOŞULLARI</a:t>
            </a:r>
          </a:p>
          <a:p>
            <a:pPr marL="0" indent="0">
              <a:buNone/>
            </a:pPr>
            <a:r>
              <a:rPr lang="tr-TR" sz="2400" b="1" dirty="0">
                <a:solidFill>
                  <a:schemeClr val="accent5"/>
                </a:solidFill>
                <a:latin typeface="+mn-lt"/>
              </a:rPr>
              <a:t>d. Geçersizlik Yaptırımı: Yazılmamış Sayılma</a:t>
            </a:r>
          </a:p>
          <a:p>
            <a:pPr algn="just">
              <a:buFont typeface="Arial" panose="020B0604020202020204" pitchFamily="34" charset="0"/>
              <a:buChar char="•"/>
            </a:pPr>
            <a:r>
              <a:rPr lang="tr-TR" sz="1800" dirty="0">
                <a:latin typeface="+mn-lt"/>
              </a:rPr>
              <a:t>Karşı tarafın menfaatine aykırı genel işlem koşullarının sözleşmenin kapsamına girmesi, sözleşmenin yapılması sırasında düzenleyenin karşı tarafa, bu koşulların varlığı hakkında açıkça bilgi verip, bunların içeriğini öğrenme imkânı sağlamasına ve karşı tarafın da bu koşulları kabul etmesine bağlıdır. Aksi takdirde, genel işlem koşulları yazılmamış sayılır. </a:t>
            </a:r>
          </a:p>
          <a:p>
            <a:pPr algn="just">
              <a:buFont typeface="Arial" panose="020B0604020202020204" pitchFamily="34" charset="0"/>
              <a:buChar char="•"/>
            </a:pPr>
            <a:r>
              <a:rPr lang="tr-TR" sz="1800" dirty="0">
                <a:latin typeface="+mn-lt"/>
              </a:rPr>
              <a:t>Sözleşmenin niteliğine ve işin özelliğine yabancı olan genel işlem koşulları da yazılmamış sayılır.</a:t>
            </a:r>
          </a:p>
          <a:p>
            <a:pPr algn="just">
              <a:buFont typeface="Arial" panose="020B0604020202020204" pitchFamily="34" charset="0"/>
              <a:buChar char="•"/>
            </a:pPr>
            <a:r>
              <a:rPr lang="tr-TR" sz="1800" dirty="0">
                <a:latin typeface="+mn-lt"/>
              </a:rPr>
              <a:t>Genel işlem koşullarının bulunduğu bir sözleşmede veya ayrı bir sözleşmede yer alan ve düzenleyene tek yanlı olarak karşı taraf aleyhine genel işlem koşulları içeren sözleşmenin bir hükmünü değiştirme ya da yeni düzenleme getirme yetkisi veren kayıtlar yazılmamış sayılır.</a:t>
            </a:r>
            <a:endParaRPr lang="tr-TR" sz="1800" b="1" dirty="0">
              <a:solidFill>
                <a:schemeClr val="accent5"/>
              </a:solidFill>
              <a:latin typeface="+mn-lt"/>
            </a:endParaRPr>
          </a:p>
          <a:p>
            <a:endParaRPr lang="tr-TR" dirty="0"/>
          </a:p>
        </p:txBody>
      </p:sp>
      <p:sp>
        <p:nvSpPr>
          <p:cNvPr id="4" name="Alt Bilgi Yer Tutucusu 3">
            <a:extLst>
              <a:ext uri="{FF2B5EF4-FFF2-40B4-BE49-F238E27FC236}">
                <a16:creationId xmlns:a16="http://schemas.microsoft.com/office/drawing/2014/main" id="{29EEB158-2EF0-4F53-8696-8E4F04E7B335}"/>
              </a:ext>
            </a:extLst>
          </p:cNvPr>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30181800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13244</TotalTime>
  <Words>23328</Words>
  <Application>Microsoft Office PowerPoint</Application>
  <PresentationFormat>Ekran Gösterisi (4:3)</PresentationFormat>
  <Paragraphs>1595</Paragraphs>
  <Slides>222</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222</vt:i4>
      </vt:variant>
    </vt:vector>
  </HeadingPairs>
  <TitlesOfParts>
    <vt:vector size="230" baseType="lpstr">
      <vt:lpstr>Arial</vt:lpstr>
      <vt:lpstr>Calibri</vt:lpstr>
      <vt:lpstr>ff8</vt:lpstr>
      <vt:lpstr>Times New Roman</vt:lpstr>
      <vt:lpstr>Wingdings</vt:lpstr>
      <vt:lpstr>ekonomi</vt:lpstr>
      <vt:lpstr>1_Rics</vt:lpstr>
      <vt:lpstr>h.t.</vt:lpstr>
      <vt:lpstr>PowerPoint Sunusu</vt:lpstr>
      <vt:lpstr>PowerPoint Sunusu</vt:lpstr>
      <vt:lpstr>PowerPoint Sunusu</vt:lpstr>
      <vt:lpstr>  I. Borçlar Hukukunun Tanımı, Konusu ve Önemi</vt:lpstr>
      <vt:lpstr>  I. Borçlar Hukukunun Tanımı, Konusu ve Önemi</vt:lpstr>
      <vt:lpstr>   I. Borçlar Hukukunun Tanımı, Konusu ve Önemi</vt:lpstr>
      <vt:lpstr>  II. TÜRK BORÇLAR HUKUKUNUN KAYNAKLARI </vt:lpstr>
      <vt:lpstr>  II. TÜRK BORÇLAR HUKUKUNUN KAYNAKLARI </vt:lpstr>
      <vt:lpstr>   II. TÜRK BORÇLAR HUKUKUNUN KAYNAKLARI </vt:lpstr>
      <vt:lpstr>   II. TÜRK BORÇLAR HUKUKUNUN KAYNAKLARI</vt:lpstr>
      <vt:lpstr>  II. TÜRK BORÇLAR HUKUKUNUN KAYNAKLARI</vt:lpstr>
      <vt:lpstr>  III. TÜRK BORÇLAR KANUNUNUN KABULÜ,   SİSTEM VE TEKNİĞİ</vt:lpstr>
      <vt:lpstr>  III. TÜRK BORÇLAR KANUNUNUN KABULÜ,   SİSTEM VE TEKNİĞİ</vt:lpstr>
      <vt:lpstr>   III. TÜRK BORÇLAR KANUNUNUN KABULÜ,   SİSTEM VE TEKNİĞİ</vt:lpstr>
      <vt:lpstr>  III. TÜRK BORÇLAR KANUNUNUN KABULÜ,   SİSTEM VE TEKNİĞİ</vt:lpstr>
      <vt:lpstr>  IV. BORÇLAR HUKUKUNA HAKİM OLAN İLKELER </vt:lpstr>
      <vt:lpstr>  IV. BORÇLAR HUKUKUNA HAKİM OLAN İLKELER</vt:lpstr>
      <vt:lpstr>  IV. BORÇLAR HUKUKUNA HAKİM OLAN İLKELER</vt:lpstr>
      <vt:lpstr>  IV. BORÇLAR HUKUKUNA HAKİM OLAN İLKELER</vt:lpstr>
      <vt:lpstr>  IV. BORÇLAR HUKUKUNA HAKİM OLAN İLKELER</vt:lpstr>
      <vt:lpstr>  IV. BORÇLAR HUKUKUNA HAKİM OLAN İLKELER</vt:lpstr>
      <vt:lpstr>  IV. BORÇLAR HUKUKUNA HAKİM OLAN İLKELER</vt:lpstr>
      <vt:lpstr>  IV. BORÇLAR HUKUKUNA HAKİM OLAN İLKELER</vt:lpstr>
      <vt:lpstr>  IV. BORÇLAR HUKUKUNA HAKİM OLAN İLKELER</vt:lpstr>
      <vt:lpstr>PowerPoint Sunusu</vt:lpstr>
      <vt:lpstr>  V. BORÇLAR HUKUKUNUN TEMEL KAVRAMLARI </vt:lpstr>
      <vt:lpstr>  V. BORÇLAR HUKUKUNUN TEMEL KAVRAMLARI </vt:lpstr>
      <vt:lpstr>  V. BORÇLAR HUKUKUNUN TEMEL KAVRAMLARI </vt:lpstr>
      <vt:lpstr>  V. BORÇLAR HUKUKUNUN TEMEL KAVRAMLARI </vt:lpstr>
      <vt:lpstr>  V. BORÇLAR HUKUKUNUN TEMEL KAVRAMLARI </vt:lpstr>
      <vt:lpstr>  V. BORÇLAR HUKUKUNUN TEMEL KAVRAMLARI </vt:lpstr>
      <vt:lpstr>  V. BORÇLAR HUKUKUNUN TEMEL KAVRAMLARI </vt:lpstr>
      <vt:lpstr>  V. BORÇLAR HUKUKUNUN TEMEL KAVRAMLARI </vt:lpstr>
      <vt:lpstr>PowerPoint Sunusu</vt:lpstr>
      <vt:lpstr>  V. BORÇLAR HUKUKUNUN TEMEL KAVRAMLARI </vt:lpstr>
      <vt:lpstr>  V. BORÇLAR HUKUKUNUN TEMEL KAVRAMLARI </vt:lpstr>
      <vt:lpstr>  V. BORÇLAR HUKUKUNUN TEMEL KAVRAMLARI </vt:lpstr>
      <vt:lpstr>PowerPoint Sunusu</vt:lpstr>
      <vt:lpstr>  V. BORÇLAR HUKUKUNUN TEMEL KAVRAMLARI </vt:lpstr>
      <vt:lpstr>  V. BORÇLAR HUKUKUNUN TEMEL KAVRAMLARI </vt:lpstr>
      <vt:lpstr>  V. BORÇLAR HUKUKUNUN TEMEL KAVRAMLARI </vt:lpstr>
      <vt:lpstr>  V. BORÇLAR HUKUKUNUN TEMEL KAVRAMLARI </vt:lpstr>
      <vt:lpstr>PowerPoint Sunusu</vt:lpstr>
      <vt:lpstr>PowerPoint Sunusu</vt:lpstr>
      <vt:lpstr>  I. HUKUKİ İŞLEMDEN DOĞAN BORÇ İLİŞKİLERİ </vt:lpstr>
      <vt:lpstr>  I. HUKUKİ İŞLEMDEN DOĞAN BORÇ İLİŞKİLERİ </vt:lpstr>
      <vt:lpstr>  I. HUKUKİ İŞLEMDEN DOĞAN BORÇ İLİŞKİLERİ </vt:lpstr>
      <vt:lpstr>  I. HUKUKİ İŞLEMDEN DOĞAN BORÇ İLİŞKİLERİ </vt:lpstr>
      <vt:lpstr>  I. HUKUKİ İŞLEMDEN DOĞAN BORÇ İLİŞKİLERİ </vt:lpstr>
      <vt:lpstr>  I. HUKUKİ İŞLEMDEN DOĞAN BORÇ İLİŞKİLERİ </vt:lpstr>
      <vt:lpstr>  I. HUKUKİ İŞLEMDEN DOĞAN BORÇ İLİŞKİLERİ </vt:lpstr>
      <vt:lpstr>  I. HUKUKİ İŞLEMDEN DOĞAN BORÇ İLİŞKİLERİ </vt:lpstr>
      <vt:lpstr>PowerPoint Sunusu</vt:lpstr>
      <vt:lpstr>  I. HUKUKİ İŞLEMDEN DOĞAN BORÇ İLİŞKİLERİ </vt:lpstr>
      <vt:lpstr>  II. İRADE AÇIKLAMASI </vt:lpstr>
      <vt:lpstr>  II. İRADE AÇIKLAMASI </vt:lpstr>
      <vt:lpstr>PowerPoint Sunusu</vt:lpstr>
      <vt:lpstr>  II. İRADE AÇIKLAMASI </vt:lpstr>
      <vt:lpstr>  II. İRADE AÇIKLAMASI </vt:lpstr>
      <vt:lpstr>PowerPoint Sunusu</vt:lpstr>
      <vt:lpstr>PowerPoint Sunusu</vt:lpstr>
      <vt:lpstr>  I. SÖZLEŞMEDEN DOĞAN BORÇ İLİŞKİLERİ  A. SÖZLEŞMENİN KURULMASI </vt:lpstr>
      <vt:lpstr>  I. SÖZLEŞMEDEN DOĞAN BORÇ İLİŞKİLERİ  A. SÖZLEŞMENİN KURULMASI </vt:lpstr>
      <vt:lpstr>  I. SÖZLEŞMEDEN DOĞAN BORÇ İLİŞKİLERİ  A. SÖZLEŞMENİN KURULMASI </vt:lpstr>
      <vt:lpstr>  I. SÖZLEŞMEDEN DOĞAN BORÇ İLİŞKİLERİ  A. SÖZLEŞMENİN KURULMASI </vt:lpstr>
      <vt:lpstr>  I. SÖZLEŞMEDEN DOĞAN BORÇ İLİŞKİLERİ  A. SÖZLEŞMENİN KURULMASI </vt:lpstr>
      <vt:lpstr>  I. SÖZLEŞMEDEN DOĞAN BORÇ İLİŞKİLERİ  A. SÖZLEŞMENİN KURULMASI </vt:lpstr>
      <vt:lpstr>  I. SÖZLEŞMEDEN DOĞAN BORÇ İLİŞKİLERİ  A. SÖZLEŞMENİN KURULMASI </vt:lpstr>
      <vt:lpstr>  I. SÖZLEŞMEDEN DOĞAN BORÇ İLİŞKİLERİ  A. SÖZLEŞMENİN KURULMASI </vt:lpstr>
      <vt:lpstr>  I. SÖZLEŞMEDEN DOĞAN BORÇ İLİŞKİLERİ  A. SÖZLEŞMENİN KURULMASI </vt:lpstr>
      <vt:lpstr>  I. SÖZLEŞMEDEN DOĞAN BORÇ İLİŞKİLERİ  A. SÖZLEŞMENİN KURULMASI </vt:lpstr>
      <vt:lpstr>  I. SÖZLEŞMEDEN DOĞAN BORÇ İLİŞKİLERİ  A. SÖZLEŞMENİN KURULMASI </vt:lpstr>
      <vt:lpstr>  I. SÖZLEŞMEDEN DOĞAN BORÇ İLİŞKİLERİ  A. SÖZLEŞMENİN KURULMASI </vt:lpstr>
      <vt:lpstr>  I. SÖZLEŞMEDEN DOĞAN BORÇ İLİŞKİLERİ  A. SÖZLEŞMENİN KURULMASI </vt:lpstr>
      <vt:lpstr>PowerPoint Sunusu</vt:lpstr>
      <vt:lpstr>  I. SÖZLEŞMEDEN DOĞAN BORÇ İLİŞKİLERİ  B. SÖZLEŞME ÖZGÜRLÜĞÜ-   SÖZLEŞME ÖNCESİ SORUMLULUK </vt:lpstr>
      <vt:lpstr>  I. SÖZLEŞMEDEN DOĞAN BORÇ İLİŞKİLERİ  B. SÖZLEŞME ÖZGÜRLÜĞÜ-   SÖZLEŞME ÖNCESİ SORUMLULUK </vt:lpstr>
      <vt:lpstr>  I. SÖZLEŞMEDEN DOĞAN BORÇ İLİŞKİLERİ  B. SÖZLEŞME ÖZGÜRLÜĞÜ-   SÖZLEŞME ÖNCESİ SORUMLULUK </vt:lpstr>
      <vt:lpstr>  I. SÖZLEŞMEDEN DOĞAN BORÇ İLİŞKİLERİ  B. SÖZLEŞME ÖZGÜRLÜĞÜ-   SÖZLEŞME ÖNCESİ SORUMLULUK </vt:lpstr>
      <vt:lpstr>  I. SÖZLEŞMEDEN DOĞAN BORÇ İLİŞKİLERİ  B. SÖZLEŞME ÖZGÜRLÜĞÜ-   SÖZLEŞME ÖNCESİ SORUMLULUK </vt:lpstr>
      <vt:lpstr>  I. SÖZLEŞMEDEN DOĞAN BORÇ İLİŞKİLERİ  B. SÖZLEŞME ÖZGÜRLÜĞÜ-   SÖZLEŞME ÖNCESİ SORUMLULUK </vt:lpstr>
      <vt:lpstr>  I. SÖZLEŞMEDEN DOĞAN BORÇ İLİŞKİLERİ  B. SÖZLEŞME ÖZGÜRLÜĞÜ-   SÖZLEŞME ÖNCESİ SORUMLULUK </vt:lpstr>
      <vt:lpstr>  I. SÖZLEŞMEDEN DOĞAN BORÇ İLİŞKİLERİ  C. SÖZLEŞMENİN GEÇERLİLİĞİ </vt:lpstr>
      <vt:lpstr>  I. SÖZLEŞMEDEN DOĞAN BORÇ İLİŞKİLERİ  C. SÖZLEŞMENİN GEÇERLİLİĞİ </vt:lpstr>
      <vt:lpstr>  I. SÖZLEŞMEDEN DOĞAN BORÇ İLİŞKİLERİ  C. SÖZLEŞMENİN GEÇERLİLİĞİ </vt:lpstr>
      <vt:lpstr>  I. SÖZLEŞMEDEN DOĞAN BORÇ İLİŞKİLERİ  C. SÖZLEŞMENİN GEÇERLİLİĞİ </vt:lpstr>
      <vt:lpstr>  I. SÖZLEŞMEDEN DOĞAN BORÇ İLİŞKİLERİ  C. SÖZLEŞMENİN GEÇERLİLİĞİ </vt:lpstr>
      <vt:lpstr>  I. SÖZLEŞMEDEN DOĞAN BORÇ İLİŞKİLERİ  C. SÖZLEŞMENİN GEÇERLİLİĞİ </vt:lpstr>
      <vt:lpstr>  I. SÖZLEŞMEDEN DOĞAN BORÇ İLİŞKİLERİ  C. SÖZLEŞMENİN GEÇERLİLİĞİ </vt:lpstr>
      <vt:lpstr>  I. SÖZLEŞMEDEN DOĞAN BORÇ İLİŞKİLERİ  C. SÖZLEŞMENİN GEÇERLİLİĞİ </vt:lpstr>
      <vt:lpstr>  I. SÖZLEŞMEDEN DOĞAN BORÇ İLİŞKİLERİ  C. SÖZLEŞMENİN GEÇERLİLİĞİ </vt:lpstr>
      <vt:lpstr>  I. SÖZLEŞMEDEN DOĞAN BORÇ İLİŞKİLERİ  C. SÖZLEŞMENİN GEÇERLİLİĞİ </vt:lpstr>
      <vt:lpstr>PowerPoint Sunusu</vt:lpstr>
      <vt:lpstr> I. SÖZLEŞMEDEN DOĞAN BORÇ İLİŞKİLERİ  C. SÖZLEŞMENİN GEÇERLİLİĞİ (ŞEKİL, YAZILI ŞEKLİN   GERÇEKLEŞMESİ, GENEL İŞLEM KOŞULLARI)  </vt:lpstr>
      <vt:lpstr> I. SÖZLEŞMEDEN DOĞAN BORÇ İLİŞKİLERİ  C. SÖZLEŞMENİN GEÇERLİLİĞİ (ŞEKİL, YAZILI ŞEKLİN   GERÇEKLEŞMESİ, GENEL İŞLEM KOŞULLARI)  </vt:lpstr>
      <vt:lpstr> I. SÖZLEŞMEDEN DOĞAN BORÇ İLİŞKİLERİ  C. SÖZLEŞMENİN GEÇERLİLİĞİ (ŞEKİL, YAZILI ŞEKLİN   GERÇEKLEŞMESİ, GENEL İŞLEM KOŞULLARI)  </vt:lpstr>
      <vt:lpstr> I. SÖZLEŞMEDEN DOĞAN BORÇ İLİŞKİLERİ  C. SÖZLEŞMENİN GEÇERLİLİĞİ (ŞEKİL, YAZILI ŞEKLİN   GERÇEKLEŞMESİ, GENEL İŞLEM KOŞULLARI)  </vt:lpstr>
      <vt:lpstr>I. SÖZLEŞMEDEN DOĞAN BORÇ İLİŞKİLERİ  C. SÖZLEŞMENİN GEÇERLİLİĞİ (ŞEKİL, YAZILI ŞEKLİN   GERÇEKLEŞMESİ, GENEL İŞLEM KOŞULLARI)</vt:lpstr>
      <vt:lpstr>I. SÖZLEŞMEDEN DOĞAN BORÇ İLİŞKİLERİ  C. SÖZLEŞMENİN GEÇERLİLİĞİ (ŞEKİL, YAZILI ŞEKLİN   GERÇEKLEŞMESİ, GENEL İŞLEM KOŞULLARI)</vt:lpstr>
      <vt:lpstr>I. SÖZLEŞMEDEN DOĞAN BORÇ İLİŞKİLERİ  C. SÖZLEŞMENİN GEÇERLİLİĞİ (ŞEKİL, YAZILI ŞEKLİN   GERÇEKLEŞMESİ, GENEL İŞLEM KOŞULLARI)</vt:lpstr>
      <vt:lpstr>PowerPoint Sunusu</vt:lpstr>
      <vt:lpstr>I. SÖZLEŞMEDEN DOĞAN BORÇ İLİŞKİLERİ D. İRADE İLE BEYAN ARASINDAKİ UYUMSUZLUKLAR </vt:lpstr>
      <vt:lpstr>I. SÖZLEŞMEDEN DOĞAN BORÇ İLİŞKİLERİ D. İRADE İLE BEYAN ARASINDAKİ UYUMSUZLUKLAR </vt:lpstr>
      <vt:lpstr>I. SÖZLEŞMEDEN DOĞAN BORÇ İLİŞKİLERİ D. İRADE İLE BEYAN ARASINDAKİ UYUMSUZLUKLAR </vt:lpstr>
      <vt:lpstr>I. SÖZLEŞMEDEN DOĞAN BORÇ İLİŞKİLERİ D. İRADE İLE BEYAN ARASINDAKİ UYUMSUZLUKLAR </vt:lpstr>
      <vt:lpstr>I. SÖZLEŞMEDEN DOĞAN BORÇ İLİŞKİLERİ D. İRADE İLE BEYAN ARASINDAKİ UYUMSUZLUKLAR </vt:lpstr>
      <vt:lpstr>I. SÖZLEŞMEDEN DOĞAN BORÇ İLİŞKİLERİ D. İRADE İLE BEYAN ARASINDAKİ UYUMSUZLUKLAR </vt:lpstr>
      <vt:lpstr>I. SÖZLEŞMEDEN DOĞAN BORÇ İLİŞKİLERİ D. İRADE İLE BEYAN ARASINDAKİ UYUMSUZLUKLAR </vt:lpstr>
      <vt:lpstr>I. SÖZLEŞMEDEN DOĞAN BORÇ İLİŞKİLERİ D. İRADE İLE BEYAN ARASINDAKİ UYUMSUZLUKLAR </vt:lpstr>
      <vt:lpstr>I. SÖZLEŞMEDEN DOĞAN BORÇ İLİŞKİLERİ D. İRADE İLE BEYAN ARASINDAKİ UYUMSUZLUKLAR </vt:lpstr>
      <vt:lpstr>I. SÖZLEŞMEDEN DOĞAN BORÇ İLİŞKİLERİ D. İRADE İLE BEYAN ARASINDAKİ UYUMSUZLUKLAR </vt:lpstr>
      <vt:lpstr>I. SÖZLEŞMEDEN DOĞAN BORÇ İLİŞKİLERİ D. İRADE İLE BEYAN ARASINDAKİ UYUMSUZLUKLAR </vt:lpstr>
      <vt:lpstr>I. SÖZLEŞMEDEN DOĞAN BORÇ İLİŞKİLERİ D. İRADE İLE BEYAN ARASINDAKİ UYUMSUZLUKLAR </vt:lpstr>
      <vt:lpstr>I. SÖZLEŞMEDEN DOĞAN BORÇ İLİŞKİLERİ D. İRADE İLE BEYAN ARASINDAKİ UYUMSUZLUKLAR </vt:lpstr>
      <vt:lpstr>PowerPoint Sunusu</vt:lpstr>
      <vt:lpstr>II. HAKSIZ FİİLLERDEN DOĞAN BORÇ İLİŞKİLERİ A. KUSUR SORUMLULUĞU VE SORUMLULUĞUN ŞARTLARI  </vt:lpstr>
      <vt:lpstr>II. HAKSIZ FİİLLERDEN DOĞAN BORÇ İLİŞKİLERİ A. KUSUR SORUMLULUĞU VE SORUMLULUĞUN ŞARTLARI  </vt:lpstr>
      <vt:lpstr>II. HAKSIZ FİİLLERDEN DOĞAN BORÇ İLİŞKİLERİ A. KUSUR SORUMLULUĞU VE SORUMLULUĞUN ŞARTLARI  </vt:lpstr>
      <vt:lpstr>II. HAKSIZ FİİLLERDEN DOĞAN BORÇ İLİŞKİLERİ A. KUSUR SORUMLULUĞU VE SORUMLULUĞUN ŞARTLARI  </vt:lpstr>
      <vt:lpstr>II. HAKSIZ FİİLLERDEN DOĞAN BORÇ İLİŞKİLERİ A. KUSUR SORUMLULUĞU VE SORUMLULUĞUN ŞARTLARI  </vt:lpstr>
      <vt:lpstr>II. HAKSIZ FİİLLERDEN DOĞAN BORÇ İLİŞKİLERİ A. KUSUR SORUMLULUĞU VE SORUMLULUĞUN ŞARTLARI  </vt:lpstr>
      <vt:lpstr>II. HAKSIZ FİİLLERDEN DOĞAN BORÇ İLİŞKİLERİ A. KUSUR SORUMLULUĞU VE SORUMLULUĞUN ŞARTLARI  </vt:lpstr>
      <vt:lpstr>II. HAKSIZ FİİLLERDEN DOĞAN BORÇ İLİŞKİLERİ A. KUSUR SORUMLULUĞU VE SORUMLULUĞUN ŞARTLARI  </vt:lpstr>
      <vt:lpstr>II. HAKSIZ FİİLLERDEN DOĞAN BORÇ İLİŞKİLERİ A. KUSUR SORUMLULUĞU VE SORUMLULUĞUN ŞARTLARI  </vt:lpstr>
      <vt:lpstr>II. HAKSIZ FİİLLERDEN DOĞAN BORÇ İLİŞKİLERİ A. KUSUR SORUMLULUĞU VE SORUMLULUĞUN ŞARTLARI  </vt:lpstr>
      <vt:lpstr>II. HAKSIZ FİİLLERDEN DOĞAN BORÇ İLİŞKİLERİ A. KUSUR SORUMLULUĞU VE SORUMLULUĞUN ŞARTLARI  </vt:lpstr>
      <vt:lpstr>II. HAKSIZ FİİLLERDEN DOĞAN BORÇ İLİŞKİLERİ A. KUSUR SORUMLULUĞU VE SORUMLULUĞUN ŞARTLARI  </vt:lpstr>
      <vt:lpstr>II. HAKSIZ FİİLLERDEN DOĞAN BORÇ İLİŞKİLERİ A. KUSUR SORUMLULUĞU VE SORUMLULUĞUN ŞARTLARI  </vt:lpstr>
      <vt:lpstr>II. HAKSIZ FİİLLERDEN DOĞAN BORÇ İLİŞKİLERİ A. KUSUR SORUMLULUĞU VE SORUMLULUĞUN ŞARTLARI  </vt:lpstr>
      <vt:lpstr>PowerPoint Sunusu</vt:lpstr>
      <vt:lpstr>II. HAKSIZ FİİLLERDEN DOĞAN BORÇ İLİŞKİLERİ B. KUSURSUZ SORUMLULUK  </vt:lpstr>
      <vt:lpstr>II. HAKSIZ FİİLLERDEN DOĞAN BORÇ İLİŞKİLERİ B. KUSURSUZ SORUMLULUK  </vt:lpstr>
      <vt:lpstr>II. HAKSIZ FİİLLERDEN DOĞAN BORÇ İLİŞKİLERİ B. KUSURSUZ SORUMLULUK  </vt:lpstr>
      <vt:lpstr>II. HAKSIZ FİİLLERDEN DOĞAN BORÇ İLİŞKİLERİ B. KUSURSUZ SORUMLULUK  </vt:lpstr>
      <vt:lpstr>II. HAKSIZ FİİLLERDEN DOĞAN BORÇ İLİŞKİLERİ B. KUSURSUZ SORUMLULUK  </vt:lpstr>
      <vt:lpstr>II. HAKSIZ FİİLLERDEN DOĞAN BORÇ İLİŞKİLERİ B. KUSURSUZ SORUMLULUK  </vt:lpstr>
      <vt:lpstr>II. HAKSIZ FİİLLERDEN DOĞAN BORÇ İLİŞKİLERİ B. KUSURSUZ SORUMLULUK  </vt:lpstr>
      <vt:lpstr>II. HAKSIZ FİİLLERDEN DOĞAN BORÇ İLİŞKİLERİ B. KUSURSUZ SORUMLULUK  </vt:lpstr>
      <vt:lpstr>PowerPoint Sunusu</vt:lpstr>
      <vt:lpstr>II. HAKSIZ FİİLLERDEN DOĞAN BORÇ İLİŞKİLERİ C. ZARAR VE TAZMİNAT   </vt:lpstr>
      <vt:lpstr>II. HAKSIZ FİİLLERDEN DOĞAN BORÇ İLİŞKİLERİ C. ZARAR VE TAZMİNAT   </vt:lpstr>
      <vt:lpstr>II. HAKSIZ FİİLLERDEN DOĞAN BORÇ İLİŞKİLERİ C. ZARAR VE TAZMİNAT   </vt:lpstr>
      <vt:lpstr>II. HAKSIZ FİİLLERDEN DOĞAN BORÇ İLİŞKİLERİ C. ZARAR VE TAZMİNAT   </vt:lpstr>
      <vt:lpstr>II. HAKSIZ FİİLLERDEN DOĞAN BORÇ İLİŞKİLERİ C. ZARAR VE TAZMİNAT   </vt:lpstr>
      <vt:lpstr>II. HAKSIZ FİİLLERDEN DOĞAN BORÇ İLİŞKİLERİ C. ZARAR VE TAZMİNAT   </vt:lpstr>
      <vt:lpstr>II. HAKSIZ FİİLLERDEN DOĞAN BORÇ İLİŞKİLERİ C. ZARAR VE TAZMİNAT   </vt:lpstr>
      <vt:lpstr>II. HAKSIZ FİİLLERDEN DOĞAN BORÇ İLİŞKİLERİ D. MÜTESELSİL SORUMLULUK   </vt:lpstr>
      <vt:lpstr>II. HAKSIZ FİİLLERDEN DOĞAN BORÇ İLİŞKİLERİ D. MÜTESELSİL SORUMLULUK   </vt:lpstr>
      <vt:lpstr>II. HAKSIZ FİİLLERDEN DOĞAN BORÇ İLİŞKİLERİ D. MÜTESELSİL SORUMLULUK   </vt:lpstr>
      <vt:lpstr>II. HAKSIZ FİİLLERDEN DOĞAN BORÇ İLİŞKİLERİ D. MÜTESELSİL SORUMLULUK   </vt:lpstr>
      <vt:lpstr>II. HAKSIZ FİİLLERDEN DOĞAN BORÇ İLİŞKİLERİ D. MÜTESELSİL SORUMLULUK   </vt:lpstr>
      <vt:lpstr>II. HAKSIZ FİİLLERDEN DOĞAN BORÇ İLİŞKİLERİ D. MÜTESELSİL SORUMLULUK   </vt:lpstr>
      <vt:lpstr>PowerPoint Sunusu</vt:lpstr>
      <vt:lpstr>III. SEBEPSİZ ZENGİNLEŞMEDEN DOĞAN BORÇ İLİŞKİLERİ    </vt:lpstr>
      <vt:lpstr>III. SEBEPSİZ ZENGİNLEŞMEDEN DOĞAN BORÇ İLİŞKİLERİ    </vt:lpstr>
      <vt:lpstr>III. SEBEPSİZ ZENGİNLEŞMEDEN DOĞAN BORÇ İLİŞKİLERİ    </vt:lpstr>
      <vt:lpstr>III. SEBEPSİZ ZENGİNLEŞMEDEN DOĞAN BORÇ İLİŞKİLERİ    </vt:lpstr>
      <vt:lpstr>III. SEBEPSİZ ZENGİNLEŞMEDEN DOĞAN BORÇ İLİŞKİLERİ    </vt:lpstr>
      <vt:lpstr>III. SEBEPSİZ ZENGİNLEŞMEDEN DOĞAN BORÇ İLİŞKİLERİ    </vt:lpstr>
      <vt:lpstr>III. SEBEPSİZ ZENGİNLEŞMEDEN DOĞAN BORÇ İLİŞKİLERİ    </vt:lpstr>
      <vt:lpstr>PowerPoint Sunusu</vt:lpstr>
      <vt:lpstr> BORÇ İLİŞKİSİNİN HÜKÜMLERİ   I. BORÇLARIN İFASI   </vt:lpstr>
      <vt:lpstr> BORÇ İLİŞKİSİNİN HÜKÜMLERİ   I. BORÇLARIN İFASI   </vt:lpstr>
      <vt:lpstr> BORÇ İLİŞKİSİNİN HÜKÜMLERİ   I. BORÇLARIN İFASI   </vt:lpstr>
      <vt:lpstr> BORÇ İLİŞKİSİNİN HÜKÜMLERİ   I. BORÇLARIN İFASI   </vt:lpstr>
      <vt:lpstr> BORÇ İLİŞKİSİNİN HÜKÜMLERİ   I. BORÇLARIN İFASI   </vt:lpstr>
      <vt:lpstr> BORÇ İLİŞKİSİNİN HÜKÜMLERİ   II. BORÇLARIN İFA EDİLEMEMESİ    </vt:lpstr>
      <vt:lpstr> BORÇ İLİŞKİSİNİN HÜKÜMLERİ   II. BORÇLARIN İFA EDİLEMEMESİ    </vt:lpstr>
      <vt:lpstr> BORÇ İLİŞKİSİNİN HÜKÜMLERİ   II. BORÇLARIN İFA EDİLEMEMESİ    </vt:lpstr>
      <vt:lpstr> BORÇ İLİŞKİSİNİN HÜKÜMLERİ   II. BORÇLARIN İFA EDİLEMEMESİ    </vt:lpstr>
      <vt:lpstr> BORÇ İLİŞKİSİNİN HÜKÜMLERİ   II. BORÇLARIN İFA EDİLEMEMESİ    </vt:lpstr>
      <vt:lpstr> BORÇ İLİŞKİSİNİN HÜKÜMLERİ   II. BORÇLARIN İFA EDİLEMEMESİ    </vt:lpstr>
      <vt:lpstr>PowerPoint Sunusu</vt:lpstr>
      <vt:lpstr>BORÇ İLİŞKİSİNDE ÖZEL DURUMLAR    I. ŞARTA BAĞLI BORÇLAR     </vt:lpstr>
      <vt:lpstr>BORÇ İLİŞKİSİNDE ÖZEL DURUMLAR  II. CEZA KOŞULU, BAĞLANMA PARASI VE CAYMA PARASI     </vt:lpstr>
      <vt:lpstr>BORÇ İLİŞKİSİNDE ÖZEL DURUMLAR  II. CEZA KOŞULU, BAĞLANMA PARASI VE CAYMA PARASI     </vt:lpstr>
      <vt:lpstr>BORÇ İLİŞKİSİNDE ÖZEL DURUMLAR  II. CEZA KOŞULU, BAĞLANMA PARASI VE CAYMA PARASI     </vt:lpstr>
      <vt:lpstr>BORÇ İLİŞKİSİNDE ÖZEL DURUMLAR  II. CEZA KOŞULU, BAĞLANMA PARASI VE CAYMA PARASI     </vt:lpstr>
      <vt:lpstr>BORÇ İLİŞKİSİNDE ÖZEL DURUMLAR  II. CEZA KOŞULU, BAĞLANMA PARASI VE CAYMA PARASI     </vt:lpstr>
      <vt:lpstr>BORÇ İLİŞKİSİNDE ÖZEL DURUMLAR  III. BORÇ İLİŞKİLERİNDE TARAF DEĞİŞİKLİKLERİ      </vt:lpstr>
      <vt:lpstr>BORÇ İLİŞKİSİNDE ÖZEL DURUMLAR  III. BORÇ İLİŞKİLERİNDE TARAF DEĞİŞİKLİKLERİ      </vt:lpstr>
      <vt:lpstr>BORÇ İLİŞKİSİNDE ÖZEL DURUMLAR  III. BORÇ İLİŞKİLERİNDE TARAF DEĞİŞİKLİKLERİ      </vt:lpstr>
      <vt:lpstr>BORÇ İLİŞKİSİNDE ÖZEL DURUMLAR  III. BORÇ İLİŞKİLERİNDE TARAF DEĞİŞİKLİKLERİ      </vt:lpstr>
      <vt:lpstr>BORÇ İLİŞKİSİNDE ÖZEL DURUMLAR  III. BORÇ İLİŞKİLERİNDE TARAF DEĞİŞİKLİKLERİ      </vt:lpstr>
      <vt:lpstr>BORÇ İLİŞKİSİNDE ÖZEL DURUMLAR  III. BORÇ İLİŞKİLERİNDE TARAF DEĞİŞİKLİKLERİ      </vt:lpstr>
      <vt:lpstr>BORÇ İLİŞKİSİNDE ÖZEL DURUMLAR  III. BORÇ İLİŞKİLERİNDE TARAF DEĞİŞİKLİKLERİ      </vt:lpstr>
      <vt:lpstr>BORÇ İLİŞKİSİNDE ÖZEL DURUMLAR  III. BORÇ İLİŞKİLERİNDE TARAF DEĞİŞİKLİKLERİ      </vt:lpstr>
      <vt:lpstr>BORÇ İLİŞKİSİNDE ÖZEL DURUMLAR  III. BORÇ İLİŞKİLERİNDE TARAF DEĞİŞİKLİKLERİ      </vt:lpstr>
      <vt:lpstr>BORÇ İLİŞKİSİNDE ÖZEL DURUMLAR  III. BORÇ İLİŞKİLERİNDE TARAF DEĞİŞİKLİKLERİ      </vt:lpstr>
      <vt:lpstr>BORÇ İLİŞKİSİNDE ÖZEL DURUMLAR  III. BORÇ İLİŞKİLERİNDE TARAF DEĞİŞİKLİKLERİ      </vt:lpstr>
      <vt:lpstr>BORÇ İLİŞKİSİNDE ÖZEL DURUMLAR  III. BORÇ İLİŞKİLERİNDE TARAF DEĞİŞİKLİKLERİ      </vt:lpstr>
      <vt:lpstr>BORÇ İLİŞKİSİNDE ÖZEL DURUMLAR  III. BORÇ İLİŞKİLERİNDE TARAF DEĞİŞİKLİKLERİ      </vt:lpstr>
      <vt:lpstr>BORÇ İLİŞKİSİNDE ÖZEL DURUMLAR  III. BORÇ İLİŞKİLERİNDE TARAF DEĞİŞİKLİKLERİ      </vt:lpstr>
      <vt:lpstr>BORÇ İLİŞKİSİNDE ÖZEL DURUMLAR  III. BORÇ İLİŞKİLERİNDE TARAF DEĞİŞİKLİKLERİ      </vt:lpstr>
      <vt:lpstr>BORÇ İLİŞKİSİNDE ÖZEL DURUMLAR  III. BORÇ İLİŞKİLERİNDE TARAF DEĞİŞİKLİKLERİ      </vt:lpstr>
      <vt:lpstr>BORÇ İLİŞKİSİNDE ÖZEL DURUMLAR  III. BORÇ İLİŞKİLERİNDE TARAF DEĞİŞİKLİKLERİ      </vt:lpstr>
      <vt:lpstr>BORÇ İLİŞKİSİNDE ÖZEL DURUMLAR  IV.BORCU SONA ERDİREN SEBEPLER       </vt:lpstr>
      <vt:lpstr>BORÇ İLİŞKİSİNDE ÖZEL DURUMLAR  IV.BORCU SONA ERDİREN SEBEPLER       </vt:lpstr>
      <vt:lpstr>BORÇ İLİŞKİSİNDE ÖZEL DURUMLAR  IV.BORCU SONA ERDİREN SEBEPLER       </vt:lpstr>
      <vt:lpstr>BORÇ İLİŞKİSİNDE ÖZEL DURUMLAR  IV.BORCU SONA ERDİREN SEBEPLER       </vt:lpstr>
      <vt:lpstr>BORÇ İLİŞKİSİNDE ÖZEL DURUMLAR  IV.BORCU SONA ERDİREN SEBEPLER       </vt:lpstr>
      <vt:lpstr>BORÇ İLİŞKİSİNDE ÖZEL DURUMLAR  IV.BORCU SONA ERDİREN SEBEPLER       </vt:lpstr>
      <vt:lpstr>BORÇ İLİŞKİSİNDE ÖZEL DURUMLAR  IV.BORCU SONA ERDİREN SEBEPLER       </vt:lpstr>
      <vt:lpstr>BORÇ İLİŞKİSİNDE ÖZEL DURUMLAR  IV.BORCU SONA ERDİREN SEBEPLER       </vt:lpstr>
      <vt:lpstr>BORÇ İLİŞKİSİNDE ÖZEL DURUMLAR  IV.BORCU SONA ERDİREN SEBEPLER       </vt:lpstr>
      <vt:lpstr>BORÇ İLİŞKİSİNDE ÖZEL DURUMLAR  IV.BORCU SONA ERDİREN SEBEPLER       </vt:lpstr>
      <vt:lpstr>BORÇ İLİŞKİSİNDE ÖZEL DURUMLAR  IV.BORCU SONA ERDİREN SEBEPLER       </vt:lpstr>
      <vt:lpstr>BORÇ İLİŞKİSİNDE ÖZEL DURUMLAR  IV.BORCU SONA ERDİREN SEBEPLER       </vt:lpstr>
      <vt:lpstr>BORÇ İLİŞKİSİNDE ÖZEL DURUMLAR  V.ZAMANAŞIMI     </vt:lpstr>
      <vt:lpstr>BORÇ İLİŞKİSİNDE ÖZEL DURUMLAR  V.ZAMANAŞIMI     </vt:lpstr>
      <vt:lpstr>BORÇ İLİŞKİSİNDE ÖZEL DURUMLAR  V.ZAMANAŞIMI     </vt:lpstr>
      <vt:lpstr>BORÇ İLİŞKİSİNDE ÖZEL DURUMLAR  V.ZAMANAŞIMI     </vt:lpstr>
      <vt:lpstr>BORÇ İLİŞKİSİNDE ÖZEL DURUMLAR  V.ZAMANAŞIMI     </vt:lpstr>
      <vt:lpstr>BORÇ İLİŞKİSİNDE ÖZEL DURUMLAR  V.ZAMANAŞIMI     </vt:lpstr>
      <vt:lpstr>BORÇ İLİŞKİSİNDE ÖZEL DURUMLAR  V.ZAMANAŞIMI     </vt:lpstr>
      <vt:lpstr>BORÇ İLİŞKİSİNDE ÖZEL DURUMLAR  V.ZAMANAŞIMI     </vt:lpstr>
      <vt:lpstr>BORÇ İLİŞKİSİNDE ÖZEL DURUMLAR  V.ZAMANAŞIMI     </vt:lpstr>
      <vt:lpstr>BORÇ İLİŞKİSİNDE ÖZEL DURUMLAR  V.ZAMANAŞIMI     </vt:lpstr>
      <vt:lpstr>BORÇ İLİŞKİSİNDE ÖZEL DURUMLAR  V.ZAMANAŞIMI     </vt:lpstr>
      <vt:lpstr>BORÇ İLİŞKİSİNDE ÖZEL DURUMLAR  V.ZAMANAŞIMI     </vt:lpstr>
      <vt:lpstr>BORÇ İLİŞKİSİNDE ÖZEL DURUMLAR  V.ZAMANAŞIMI     </vt:lpstr>
      <vt:lpstr>BORÇ İLİŞKİSİNDE ÖZEL DURUMLAR  V.ZAMANAŞIMI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seher bagaç</cp:lastModifiedBy>
  <cp:revision>905</cp:revision>
  <cp:lastPrinted>2016-10-24T07:53:35Z</cp:lastPrinted>
  <dcterms:created xsi:type="dcterms:W3CDTF">2016-09-18T09:35:24Z</dcterms:created>
  <dcterms:modified xsi:type="dcterms:W3CDTF">2020-02-24T21:51:17Z</dcterms:modified>
</cp:coreProperties>
</file>