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9" r:id="rId1"/>
  </p:sldMasterIdLst>
  <p:notesMasterIdLst>
    <p:notesMasterId r:id="rId10"/>
  </p:notesMasterIdLst>
  <p:sldIdLst>
    <p:sldId id="256" r:id="rId2"/>
    <p:sldId id="262" r:id="rId3"/>
    <p:sldId id="260" r:id="rId4"/>
    <p:sldId id="257" r:id="rId5"/>
    <p:sldId id="258" r:id="rId6"/>
    <p:sldId id="261" r:id="rId7"/>
    <p:sldId id="263" r:id="rId8"/>
    <p:sldId id="259" r:id="rId9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74"/>
  </p:normalViewPr>
  <p:slideViewPr>
    <p:cSldViewPr snapToGrid="0" snapToObjects="1">
      <p:cViewPr varScale="1">
        <p:scale>
          <a:sx n="102" d="100"/>
          <a:sy n="102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52E54A-5BF3-4EA9-92DC-D3C2A2B816C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148EE7D-EED4-45B2-8F24-807789B2A57D}">
      <dgm:prSet/>
      <dgm:spPr/>
      <dgm:t>
        <a:bodyPr/>
        <a:lstStyle/>
        <a:p>
          <a:r>
            <a:rPr lang="en-US"/>
            <a:t>Jefferson, Yoknapatawpha County</a:t>
          </a:r>
        </a:p>
      </dgm:t>
    </dgm:pt>
    <dgm:pt modelId="{01109AE9-61E5-44A3-A460-C26C85834F90}" type="parTrans" cxnId="{49E8DFED-9523-4AB3-8A19-84123C538870}">
      <dgm:prSet/>
      <dgm:spPr/>
      <dgm:t>
        <a:bodyPr/>
        <a:lstStyle/>
        <a:p>
          <a:endParaRPr lang="en-US"/>
        </a:p>
      </dgm:t>
    </dgm:pt>
    <dgm:pt modelId="{3C439439-5874-4C1B-9CFA-C4519D1C53A5}" type="sibTrans" cxnId="{49E8DFED-9523-4AB3-8A19-84123C538870}">
      <dgm:prSet/>
      <dgm:spPr/>
      <dgm:t>
        <a:bodyPr/>
        <a:lstStyle/>
        <a:p>
          <a:endParaRPr lang="en-US"/>
        </a:p>
      </dgm:t>
    </dgm:pt>
    <dgm:pt modelId="{B3C29774-9C54-4285-B411-AA0A1457FD4A}">
      <dgm:prSet/>
      <dgm:spPr/>
      <dgm:t>
        <a:bodyPr/>
        <a:lstStyle/>
        <a:p>
          <a:r>
            <a:rPr lang="en-US"/>
            <a:t>1913</a:t>
          </a:r>
        </a:p>
      </dgm:t>
    </dgm:pt>
    <dgm:pt modelId="{C180F8C9-CEEF-4767-B1A9-6EA5D025AA2C}" type="parTrans" cxnId="{B54F8412-7404-4BFC-96DB-5EF9FA6A5F4C}">
      <dgm:prSet/>
      <dgm:spPr/>
      <dgm:t>
        <a:bodyPr/>
        <a:lstStyle/>
        <a:p>
          <a:endParaRPr lang="en-US"/>
        </a:p>
      </dgm:t>
    </dgm:pt>
    <dgm:pt modelId="{9B634000-13BE-47FD-81D7-62E1E14DFD33}" type="sibTrans" cxnId="{B54F8412-7404-4BFC-96DB-5EF9FA6A5F4C}">
      <dgm:prSet/>
      <dgm:spPr/>
      <dgm:t>
        <a:bodyPr/>
        <a:lstStyle/>
        <a:p>
          <a:endParaRPr lang="en-US"/>
        </a:p>
      </dgm:t>
    </dgm:pt>
    <dgm:pt modelId="{420B85ED-97F2-164B-BEE0-DCEDFC0E7A2E}" type="pres">
      <dgm:prSet presAssocID="{E152E54A-5BF3-4EA9-92DC-D3C2A2B816C4}" presName="linear" presStyleCnt="0">
        <dgm:presLayoutVars>
          <dgm:animLvl val="lvl"/>
          <dgm:resizeHandles val="exact"/>
        </dgm:presLayoutVars>
      </dgm:prSet>
      <dgm:spPr/>
    </dgm:pt>
    <dgm:pt modelId="{6A13D412-CE21-B547-A803-C91DE831D012}" type="pres">
      <dgm:prSet presAssocID="{E148EE7D-EED4-45B2-8F24-807789B2A57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A76D6D3-B2A5-5143-A7F6-4D7AAE7B44A4}" type="pres">
      <dgm:prSet presAssocID="{3C439439-5874-4C1B-9CFA-C4519D1C53A5}" presName="spacer" presStyleCnt="0"/>
      <dgm:spPr/>
    </dgm:pt>
    <dgm:pt modelId="{83D721D0-B3AF-E248-88F4-E26C0F1B5ABD}" type="pres">
      <dgm:prSet presAssocID="{B3C29774-9C54-4285-B411-AA0A1457FD4A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B54F8412-7404-4BFC-96DB-5EF9FA6A5F4C}" srcId="{E152E54A-5BF3-4EA9-92DC-D3C2A2B816C4}" destId="{B3C29774-9C54-4285-B411-AA0A1457FD4A}" srcOrd="1" destOrd="0" parTransId="{C180F8C9-CEEF-4767-B1A9-6EA5D025AA2C}" sibTransId="{9B634000-13BE-47FD-81D7-62E1E14DFD33}"/>
    <dgm:cxn modelId="{9D770D5E-1008-9D4C-8A91-16488DE59DCA}" type="presOf" srcId="{E152E54A-5BF3-4EA9-92DC-D3C2A2B816C4}" destId="{420B85ED-97F2-164B-BEE0-DCEDFC0E7A2E}" srcOrd="0" destOrd="0" presId="urn:microsoft.com/office/officeart/2005/8/layout/vList2"/>
    <dgm:cxn modelId="{FEB7998A-6C74-8445-86FA-45256EEC3C1E}" type="presOf" srcId="{E148EE7D-EED4-45B2-8F24-807789B2A57D}" destId="{6A13D412-CE21-B547-A803-C91DE831D012}" srcOrd="0" destOrd="0" presId="urn:microsoft.com/office/officeart/2005/8/layout/vList2"/>
    <dgm:cxn modelId="{49E8DFED-9523-4AB3-8A19-84123C538870}" srcId="{E152E54A-5BF3-4EA9-92DC-D3C2A2B816C4}" destId="{E148EE7D-EED4-45B2-8F24-807789B2A57D}" srcOrd="0" destOrd="0" parTransId="{01109AE9-61E5-44A3-A460-C26C85834F90}" sibTransId="{3C439439-5874-4C1B-9CFA-C4519D1C53A5}"/>
    <dgm:cxn modelId="{A44AF5EF-560E-1E42-B98D-D6590F885297}" type="presOf" srcId="{B3C29774-9C54-4285-B411-AA0A1457FD4A}" destId="{83D721D0-B3AF-E248-88F4-E26C0F1B5ABD}" srcOrd="0" destOrd="0" presId="urn:microsoft.com/office/officeart/2005/8/layout/vList2"/>
    <dgm:cxn modelId="{437829C2-2240-1641-A062-AE26182F5112}" type="presParOf" srcId="{420B85ED-97F2-164B-BEE0-DCEDFC0E7A2E}" destId="{6A13D412-CE21-B547-A803-C91DE831D012}" srcOrd="0" destOrd="0" presId="urn:microsoft.com/office/officeart/2005/8/layout/vList2"/>
    <dgm:cxn modelId="{F75804E3-DA53-BA41-BDD7-12A4356EC036}" type="presParOf" srcId="{420B85ED-97F2-164B-BEE0-DCEDFC0E7A2E}" destId="{DA76D6D3-B2A5-5143-A7F6-4D7AAE7B44A4}" srcOrd="1" destOrd="0" presId="urn:microsoft.com/office/officeart/2005/8/layout/vList2"/>
    <dgm:cxn modelId="{0E521838-F610-A043-BEC3-7503AE5A62C2}" type="presParOf" srcId="{420B85ED-97F2-164B-BEE0-DCEDFC0E7A2E}" destId="{83D721D0-B3AF-E248-88F4-E26C0F1B5AB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13D412-CE21-B547-A803-C91DE831D012}">
      <dsp:nvSpPr>
        <dsp:cNvPr id="0" name=""/>
        <dsp:cNvSpPr/>
      </dsp:nvSpPr>
      <dsp:spPr>
        <a:xfrm>
          <a:off x="0" y="663120"/>
          <a:ext cx="7240146" cy="2232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/>
            <a:t>Jefferson, Yoknapatawpha County</a:t>
          </a:r>
        </a:p>
      </dsp:txBody>
      <dsp:txXfrm>
        <a:off x="108975" y="772095"/>
        <a:ext cx="7022196" cy="2014410"/>
      </dsp:txXfrm>
    </dsp:sp>
    <dsp:sp modelId="{83D721D0-B3AF-E248-88F4-E26C0F1B5ABD}">
      <dsp:nvSpPr>
        <dsp:cNvPr id="0" name=""/>
        <dsp:cNvSpPr/>
      </dsp:nvSpPr>
      <dsp:spPr>
        <a:xfrm>
          <a:off x="0" y="3048120"/>
          <a:ext cx="7240146" cy="2232360"/>
        </a:xfrm>
        <a:prstGeom prst="roundRect">
          <a:avLst/>
        </a:prstGeom>
        <a:solidFill>
          <a:schemeClr val="accent2">
            <a:hueOff val="1151303"/>
            <a:satOff val="-7924"/>
            <a:lumOff val="3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/>
            <a:t>1913</a:t>
          </a:r>
        </a:p>
      </dsp:txBody>
      <dsp:txXfrm>
        <a:off x="108975" y="3157095"/>
        <a:ext cx="7022196" cy="20144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B8089-90BF-2B4A-A685-979ECAE71517}" type="datetimeFigureOut">
              <a:rPr lang="en-TR" smtClean="0"/>
              <a:t>11.12.2020</a:t>
            </a:fld>
            <a:endParaRPr lang="en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4D0BF-AF81-8141-A435-E4335D2D512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667732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TR" dirty="0"/>
              <a:t>rom Johnston, Kenneth 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84D0BF-AF81-8141-A435-E4335D2D5120}" type="slidenum">
              <a:rPr lang="en-TR" smtClean="0"/>
              <a:t>6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182201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Friday, December 11,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774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Friday, December 11,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72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Friday, December 11,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326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Friday, December 11,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109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Friday, December 11,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51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Friday, December 11,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50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Friday, December 11, 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044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Friday, December 11,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564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Friday, December 11, 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086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Friday, December 11,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8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Friday, December 11,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901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Friday, December 11, 2020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984532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3F794D0-2982-490E-88DA-93D489750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1C9BB1-0338-4788-AA4E-A6F9E16BA8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3893" b="14206"/>
          <a:stretch/>
        </p:blipFill>
        <p:spPr>
          <a:xfrm>
            <a:off x="-2" y="10"/>
            <a:ext cx="12192002" cy="446103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AFD24A3D-F07A-44A9-BE55-5576292E15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460827"/>
            <a:ext cx="12192003" cy="2397392"/>
          </a:xfrm>
          <a:prstGeom prst="rect">
            <a:avLst/>
          </a:prstGeom>
          <a:gradFill>
            <a:gsLst>
              <a:gs pos="8000">
                <a:schemeClr val="accent6"/>
              </a:gs>
              <a:gs pos="86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04441C9-FD2D-4031-B5C5-67478196C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038600" y="4463553"/>
            <a:ext cx="8153401" cy="2394447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81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BF09AEC-6E6E-418F-9974-8730F1B2B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4834054">
            <a:off x="2944145" y="2710934"/>
            <a:ext cx="3118759" cy="4639931"/>
          </a:xfrm>
          <a:custGeom>
            <a:avLst/>
            <a:gdLst>
              <a:gd name="connsiteX0" fmla="*/ 3118759 w 3118759"/>
              <a:gd name="connsiteY0" fmla="*/ 79510 h 4639931"/>
              <a:gd name="connsiteX1" fmla="*/ 1204940 w 3118759"/>
              <a:gd name="connsiteY1" fmla="*/ 4639931 h 4639931"/>
              <a:gd name="connsiteX2" fmla="*/ 1103495 w 3118759"/>
              <a:gd name="connsiteY2" fmla="*/ 4578302 h 4639931"/>
              <a:gd name="connsiteX3" fmla="*/ 0 w 3118759"/>
              <a:gd name="connsiteY3" fmla="*/ 2502877 h 4639931"/>
              <a:gd name="connsiteX4" fmla="*/ 2502877 w 3118759"/>
              <a:gd name="connsiteY4" fmla="*/ 0 h 4639931"/>
              <a:gd name="connsiteX5" fmla="*/ 3007294 w 3118759"/>
              <a:gd name="connsiteY5" fmla="*/ 50850 h 463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18759" h="4639931">
                <a:moveTo>
                  <a:pt x="3118759" y="79510"/>
                </a:moveTo>
                <a:lnTo>
                  <a:pt x="1204940" y="4639931"/>
                </a:lnTo>
                <a:lnTo>
                  <a:pt x="1103495" y="4578302"/>
                </a:lnTo>
                <a:cubicBezTo>
                  <a:pt x="437725" y="4128517"/>
                  <a:pt x="0" y="3366815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2675665" y="0"/>
                  <a:pt x="2844363" y="17509"/>
                  <a:pt x="3007294" y="50850"/>
                </a:cubicBezTo>
                <a:close/>
              </a:path>
            </a:pathLst>
          </a:custGeom>
          <a:gradFill>
            <a:gsLst>
              <a:gs pos="0">
                <a:schemeClr val="accent6">
                  <a:alpha val="12000"/>
                </a:schemeClr>
              </a:gs>
              <a:gs pos="100000">
                <a:schemeClr val="accent6">
                  <a:lumMod val="60000"/>
                  <a:lumOff val="40000"/>
                  <a:alpha val="2000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D9D3989-3E00-4727-914E-959DFE8FA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76701" y="4460827"/>
            <a:ext cx="8115300" cy="1945408"/>
          </a:xfrm>
          <a:prstGeom prst="rect">
            <a:avLst/>
          </a:prstGeom>
          <a:gradFill>
            <a:gsLst>
              <a:gs pos="0">
                <a:schemeClr val="accent6">
                  <a:alpha val="16000"/>
                </a:schemeClr>
              </a:gs>
              <a:gs pos="62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0067EE-993F-B34A-B116-ECC6D693CD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3807" y="4611271"/>
            <a:ext cx="9436593" cy="1171556"/>
          </a:xfrm>
        </p:spPr>
        <p:txBody>
          <a:bodyPr>
            <a:normAutofit/>
          </a:bodyPr>
          <a:lstStyle/>
          <a:p>
            <a:pPr algn="l"/>
            <a:r>
              <a:rPr lang="en-TR" sz="3600" dirty="0">
                <a:solidFill>
                  <a:schemeClr val="bg1"/>
                </a:solidFill>
              </a:rPr>
              <a:t>“That Evening Sun”(1931) by william faulkner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A578CA-80E0-6A4C-9A88-1F36DE2C23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1" y="5970897"/>
            <a:ext cx="9448800" cy="429904"/>
          </a:xfrm>
        </p:spPr>
        <p:txBody>
          <a:bodyPr>
            <a:normAutofit/>
          </a:bodyPr>
          <a:lstStyle/>
          <a:p>
            <a:pPr algn="l">
              <a:lnSpc>
                <a:spcPct val="140000"/>
              </a:lnSpc>
            </a:pPr>
            <a:r>
              <a:rPr lang="en-US" sz="700">
                <a:solidFill>
                  <a:schemeClr val="bg1"/>
                </a:solidFill>
              </a:rPr>
              <a:t>A</a:t>
            </a:r>
            <a:r>
              <a:rPr lang="en-TR" sz="700">
                <a:solidFill>
                  <a:schemeClr val="bg1"/>
                </a:solidFill>
              </a:rPr>
              <a:t>KE 107/ING 109/DING 109 TEXTUAL ANALYSIS: SHORT STORY AND PROSE</a:t>
            </a:r>
          </a:p>
          <a:p>
            <a:pPr algn="l">
              <a:lnSpc>
                <a:spcPct val="140000"/>
              </a:lnSpc>
            </a:pPr>
            <a:r>
              <a:rPr lang="en-TR" sz="700">
                <a:solidFill>
                  <a:schemeClr val="bg1"/>
                </a:solidFill>
              </a:rPr>
              <a:t>DR. GAMZE KATI GÜMÜŞ</a:t>
            </a:r>
          </a:p>
        </p:txBody>
      </p:sp>
    </p:spTree>
    <p:extLst>
      <p:ext uri="{BB962C8B-B14F-4D97-AF65-F5344CB8AC3E}">
        <p14:creationId xmlns:p14="http://schemas.microsoft.com/office/powerpoint/2010/main" val="3836087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13A4003-1875-46E3-BBC1-9CF42E133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CDECF1C-4B20-4CD9-90C7-F85AAB331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208" y="5257371"/>
            <a:ext cx="12203208" cy="1600629"/>
          </a:xfrm>
          <a:prstGeom prst="rect">
            <a:avLst/>
          </a:prstGeom>
          <a:gradFill>
            <a:gsLst>
              <a:gs pos="0">
                <a:schemeClr val="accent5">
                  <a:alpha val="83000"/>
                </a:schemeClr>
              </a:gs>
              <a:gs pos="100000">
                <a:schemeClr val="accent6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B46BEC-0E77-41F0-A7D5-D5B40D225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440517" y="5262916"/>
            <a:ext cx="7751481" cy="1145398"/>
          </a:xfrm>
          <a:prstGeom prst="rect">
            <a:avLst/>
          </a:prstGeom>
          <a:gradFill>
            <a:gsLst>
              <a:gs pos="0">
                <a:schemeClr val="accent5">
                  <a:alpha val="30000"/>
                </a:schemeClr>
              </a:gs>
              <a:gs pos="99000">
                <a:schemeClr val="accent5">
                  <a:alpha val="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B84D73B4-F569-4D64-BA77-14454E09F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208" y="5262916"/>
            <a:ext cx="8778690" cy="1595084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31000"/>
                </a:schemeClr>
              </a:gs>
              <a:gs pos="99000">
                <a:schemeClr val="accent5">
                  <a:alpha val="23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5">
            <a:extLst>
              <a:ext uri="{FF2B5EF4-FFF2-40B4-BE49-F238E27FC236}">
                <a16:creationId xmlns:a16="http://schemas.microsoft.com/office/drawing/2014/main" id="{AD437E30-AED3-4732-B13B-17D277D8D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90126" y="5256870"/>
            <a:ext cx="5301872" cy="1600701"/>
          </a:xfrm>
          <a:prstGeom prst="rect">
            <a:avLst/>
          </a:prstGeom>
          <a:gradFill>
            <a:gsLst>
              <a:gs pos="22000">
                <a:schemeClr val="tx2">
                  <a:lumMod val="75000"/>
                  <a:lumOff val="25000"/>
                  <a:alpha val="0"/>
                </a:schemeClr>
              </a:gs>
              <a:gs pos="99000">
                <a:schemeClr val="tx2">
                  <a:lumMod val="75000"/>
                  <a:lumOff val="25000"/>
                  <a:alpha val="6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13636F-B75C-F847-BE3F-10B3F7824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602884"/>
            <a:ext cx="10698103" cy="827037"/>
          </a:xfrm>
        </p:spPr>
        <p:txBody>
          <a:bodyPr anchor="ctr">
            <a:normAutofit/>
          </a:bodyPr>
          <a:lstStyle/>
          <a:p>
            <a:r>
              <a:rPr lang="en-TR" sz="3200">
                <a:solidFill>
                  <a:schemeClr val="bg1"/>
                </a:solidFill>
              </a:rPr>
              <a:t>The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87855-7716-CA45-A3E6-CF10A22B0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1" y="1028699"/>
            <a:ext cx="9448799" cy="3600451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1400" dirty="0"/>
              <a:t>I hate to see that evening sun go down</a:t>
            </a:r>
            <a:br>
              <a:rPr lang="en-US" sz="1400" dirty="0"/>
            </a:br>
            <a:r>
              <a:rPr lang="en-US" sz="1400" dirty="0"/>
              <a:t>I hate to see that evening sun go down</a:t>
            </a:r>
            <a:br>
              <a:rPr lang="en-US" sz="1400" dirty="0"/>
            </a:br>
            <a:r>
              <a:rPr lang="en-US" sz="1400" dirty="0"/>
              <a:t>Cause my baby, he's gone left this town</a:t>
            </a:r>
            <a:br>
              <a:rPr lang="en-US" sz="1400" dirty="0"/>
            </a:br>
            <a:r>
              <a:rPr lang="en-US" sz="1400" dirty="0" err="1"/>
              <a:t>Feelin</a:t>
            </a:r>
            <a:r>
              <a:rPr lang="en-US" sz="1400" dirty="0"/>
              <a:t>' tomorrow like I feel today</a:t>
            </a:r>
            <a:br>
              <a:rPr lang="en-US" sz="1400" dirty="0"/>
            </a:br>
            <a:r>
              <a:rPr lang="en-US" sz="1400" dirty="0"/>
              <a:t>If I'm </a:t>
            </a:r>
            <a:r>
              <a:rPr lang="en-US" sz="1400" dirty="0" err="1"/>
              <a:t>feelin</a:t>
            </a:r>
            <a:r>
              <a:rPr lang="en-US" sz="1400" dirty="0"/>
              <a:t>' tomorrow like I feel today</a:t>
            </a:r>
            <a:br>
              <a:rPr lang="en-US" sz="1400" dirty="0"/>
            </a:br>
            <a:r>
              <a:rPr lang="en-US" sz="1400" dirty="0"/>
              <a:t>I'll pack my truck and make my give-a-way</a:t>
            </a:r>
            <a:br>
              <a:rPr lang="en-US" sz="1400" dirty="0"/>
            </a:br>
            <a:r>
              <a:rPr lang="en-US" sz="1400" dirty="0"/>
              <a:t>St. Louis woman with her diamond ring</a:t>
            </a:r>
            <a:br>
              <a:rPr lang="en-US" sz="1400" dirty="0"/>
            </a:br>
            <a:r>
              <a:rPr lang="en-US" sz="1400" dirty="0"/>
              <a:t>Pulls that man around by her, if it wasn't for her and her</a:t>
            </a:r>
            <a:br>
              <a:rPr lang="en-US" sz="1400" dirty="0"/>
            </a:br>
            <a:r>
              <a:rPr lang="en-US" sz="1400" dirty="0"/>
              <a:t>That man I love would have gone nowhere, nowhere</a:t>
            </a:r>
            <a:br>
              <a:rPr lang="en-US" sz="1400" dirty="0"/>
            </a:br>
            <a:r>
              <a:rPr lang="en-US" sz="1400" dirty="0"/>
              <a:t>I got the St. Louis blues, blues as I can be</a:t>
            </a:r>
            <a:br>
              <a:rPr lang="en-US" sz="1400" dirty="0"/>
            </a:br>
            <a:r>
              <a:rPr lang="en-US" sz="1400" dirty="0"/>
              <a:t>That man's got a heart like a rock cast in the sea</a:t>
            </a:r>
            <a:br>
              <a:rPr lang="en-US" sz="1400" dirty="0"/>
            </a:br>
            <a:r>
              <a:rPr lang="en-US" sz="1400" dirty="0"/>
              <a:t>Or else he wouldn't have gone so far from me</a:t>
            </a:r>
            <a:br>
              <a:rPr lang="en-US" sz="1400" dirty="0"/>
            </a:br>
            <a:r>
              <a:rPr lang="en-US" sz="1400" dirty="0"/>
              <a:t>I love my baby like a school boy loves his pie</a:t>
            </a:r>
            <a:br>
              <a:rPr lang="en-US" sz="1400" dirty="0"/>
            </a:br>
            <a:r>
              <a:rPr lang="en-US" sz="1400" dirty="0"/>
              <a:t>Like a Kentucky colonel loves his mint 'n rye</a:t>
            </a:r>
            <a:br>
              <a:rPr lang="en-US" sz="1400" dirty="0"/>
            </a:br>
            <a:r>
              <a:rPr lang="en-US" sz="1400" dirty="0"/>
              <a:t>I love my man till the day I die</a:t>
            </a:r>
            <a:endParaRPr lang="en-TR" sz="1400" dirty="0"/>
          </a:p>
        </p:txBody>
      </p:sp>
    </p:spTree>
    <p:extLst>
      <p:ext uri="{BB962C8B-B14F-4D97-AF65-F5344CB8AC3E}">
        <p14:creationId xmlns:p14="http://schemas.microsoft.com/office/powerpoint/2010/main" val="3476270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3F965D-F09B-C944-9C63-8F5097E86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8280"/>
            <a:ext cx="3390645" cy="3363597"/>
          </a:xfrm>
        </p:spPr>
        <p:txBody>
          <a:bodyPr>
            <a:normAutofit/>
          </a:bodyPr>
          <a:lstStyle/>
          <a:p>
            <a:pPr algn="r"/>
            <a:r>
              <a:rPr lang="en-TR" sz="3200">
                <a:solidFill>
                  <a:schemeClr val="bg1"/>
                </a:solidFill>
              </a:rPr>
              <a:t>The Setting</a:t>
            </a:r>
          </a:p>
        </p:txBody>
      </p: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id="{69C53FE6-6612-4931-9C9C-AA60A71E99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3768302"/>
              </p:ext>
            </p:extLst>
          </p:nvPr>
        </p:nvGraphicFramePr>
        <p:xfrm>
          <a:off x="4494654" y="457200"/>
          <a:ext cx="7240146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6542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8972AC77-697F-B547-B41F-C6C87A87E7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855" r="-3" b="2475"/>
          <a:stretch/>
        </p:blipFill>
        <p:spPr>
          <a:xfrm>
            <a:off x="-1" y="10"/>
            <a:ext cx="4587901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1403AC-C156-0F40-BD78-0494BB1B1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5425" y="768485"/>
            <a:ext cx="6133656" cy="3169674"/>
          </a:xfrm>
        </p:spPr>
        <p:txBody>
          <a:bodyPr vert="horz" lIns="0" tIns="0" rIns="0" bIns="0" rtlCol="0" anchor="b">
            <a:normAutofit/>
          </a:bodyPr>
          <a:lstStyle/>
          <a:p>
            <a:pPr algn="r"/>
            <a:r>
              <a:rPr lang="en-US" spc="750" dirty="0">
                <a:solidFill>
                  <a:schemeClr val="bg1"/>
                </a:solidFill>
              </a:rPr>
              <a:t>Yoknapatawpha</a:t>
            </a:r>
            <a:br>
              <a:rPr lang="en-US" spc="750" dirty="0">
                <a:solidFill>
                  <a:schemeClr val="bg1"/>
                </a:solidFill>
              </a:rPr>
            </a:br>
            <a:r>
              <a:rPr lang="en-US" spc="750" dirty="0">
                <a:solidFill>
                  <a:schemeClr val="bg1"/>
                </a:solidFill>
              </a:rPr>
              <a:t>County</a:t>
            </a:r>
            <a:r>
              <a:rPr lang="en-US" sz="4000" spc="75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85086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Rectangle 13">
            <a:extLst>
              <a:ext uri="{FF2B5EF4-FFF2-40B4-BE49-F238E27FC236}">
                <a16:creationId xmlns:a16="http://schemas.microsoft.com/office/drawing/2014/main" id="{8CF1B1A9-81D7-475B-9773-FA69E2D6C2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20D40B2-4C1A-6F4A-8109-62B3C3DDD5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888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825938E3-FCDD-4147-B4EC-232316751F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048" y="-808"/>
            <a:ext cx="12188952" cy="3191317"/>
          </a:xfrm>
          <a:prstGeom prst="rect">
            <a:avLst/>
          </a:prstGeom>
          <a:gradFill>
            <a:gsLst>
              <a:gs pos="42000">
                <a:schemeClr val="tx1">
                  <a:alpha val="23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795208-F526-0D4D-8083-A31C5EB3A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516834"/>
            <a:ext cx="9144000" cy="1304013"/>
          </a:xfrm>
        </p:spPr>
        <p:txBody>
          <a:bodyPr vert="horz" lIns="0" tIns="0" rIns="0" bIns="0" rtlCol="0" anchor="b">
            <a:normAutofit/>
          </a:bodyPr>
          <a:lstStyle/>
          <a:p>
            <a:pPr algn="ctr"/>
            <a:endParaRPr lang="en-US" sz="4000" spc="750">
              <a:solidFill>
                <a:srgbClr val="FFFFFF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AA75596-FA3D-4A75-A3CB-443E14CBF5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372"/>
            <a:ext cx="12192000" cy="4567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5FBB9B-488E-47BA-9CA3-8CC9C7D157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3574FE0-C6E5-4148-8CC5-56169A790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77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3E355B3C-C21C-4CED-96E5-68A42FCE72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E0C0EC-1A61-E14E-BEBF-8592FA8A9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4454" y="919778"/>
            <a:ext cx="7329225" cy="1473797"/>
          </a:xfrm>
        </p:spPr>
        <p:txBody>
          <a:bodyPr anchor="t">
            <a:normAutofit/>
          </a:bodyPr>
          <a:lstStyle/>
          <a:p>
            <a:pPr algn="r"/>
            <a:r>
              <a:rPr lang="en-TR" sz="3700"/>
              <a:t>The SIGNIFICANCE OF the year of 1913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B2299-7B7D-2F45-BEED-633A651D4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641001"/>
            <a:ext cx="7329225" cy="315199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TR" sz="1500" dirty="0"/>
              <a:t>1863: Emancipation Proclamation issued</a:t>
            </a:r>
          </a:p>
          <a:p>
            <a:pPr>
              <a:lnSpc>
                <a:spcPct val="110000"/>
              </a:lnSpc>
            </a:pPr>
            <a:r>
              <a:rPr lang="en-TR" sz="1500" dirty="0"/>
              <a:t>1861-1865: The American Civil War</a:t>
            </a:r>
          </a:p>
          <a:p>
            <a:pPr>
              <a:lnSpc>
                <a:spcPct val="110000"/>
              </a:lnSpc>
            </a:pPr>
            <a:r>
              <a:rPr lang="en-TR" sz="1500" dirty="0"/>
              <a:t>1865: 13th Amendment ratified</a:t>
            </a:r>
          </a:p>
          <a:p>
            <a:pPr>
              <a:lnSpc>
                <a:spcPct val="110000"/>
              </a:lnSpc>
            </a:pPr>
            <a:endParaRPr lang="en-TR" sz="1500" dirty="0"/>
          </a:p>
          <a:p>
            <a:pPr>
              <a:lnSpc>
                <a:spcPct val="110000"/>
              </a:lnSpc>
            </a:pPr>
            <a:r>
              <a:rPr lang="en-TR" sz="1500" dirty="0"/>
              <a:t>Quentin</a:t>
            </a:r>
          </a:p>
          <a:p>
            <a:pPr lvl="1">
              <a:lnSpc>
                <a:spcPct val="110000"/>
              </a:lnSpc>
            </a:pPr>
            <a:r>
              <a:rPr lang="en-TR" sz="1500" dirty="0"/>
              <a:t>Birth date:      1889</a:t>
            </a:r>
          </a:p>
          <a:p>
            <a:pPr lvl="1">
              <a:lnSpc>
                <a:spcPct val="110000"/>
              </a:lnSpc>
            </a:pPr>
            <a:r>
              <a:rPr lang="en-TR" sz="1500" dirty="0"/>
              <a:t>9 years: 	1898</a:t>
            </a:r>
          </a:p>
          <a:p>
            <a:pPr lvl="1">
              <a:lnSpc>
                <a:spcPct val="110000"/>
              </a:lnSpc>
            </a:pPr>
            <a:r>
              <a:rPr lang="en-TR" sz="1500" dirty="0"/>
              <a:t>Death:	1910</a:t>
            </a:r>
          </a:p>
          <a:p>
            <a:pPr lvl="1">
              <a:lnSpc>
                <a:spcPct val="110000"/>
              </a:lnSpc>
            </a:pPr>
            <a:r>
              <a:rPr lang="en-TR" sz="1500" dirty="0"/>
              <a:t>Narration:	1913 (The Jubilee [50th year] of the Emancipation)*</a:t>
            </a: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901532A-A6DC-4220-97C8-129DCA3A7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8739"/>
            <a:ext cx="12191999" cy="449257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54000"/>
                </a:schemeClr>
              </a:gs>
              <a:gs pos="85000">
                <a:schemeClr val="accent5">
                  <a:alpha val="8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112B6480-5131-4F3F-B6E3-CB1AB0E6B0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7506"/>
            <a:ext cx="8153398" cy="449258"/>
          </a:xfrm>
          <a:prstGeom prst="rect">
            <a:avLst/>
          </a:prstGeom>
          <a:gradFill>
            <a:gsLst>
              <a:gs pos="0">
                <a:schemeClr val="accent6">
                  <a:alpha val="18000"/>
                </a:schemeClr>
              </a:gs>
              <a:gs pos="95000">
                <a:schemeClr val="accent2">
                  <a:alpha val="59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029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8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12">
            <a:extLst>
              <a:ext uri="{FF2B5EF4-FFF2-40B4-BE49-F238E27FC236}">
                <a16:creationId xmlns:a16="http://schemas.microsoft.com/office/drawing/2014/main" id="{D3F794D0-2982-490E-88DA-93D489750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4">
            <a:extLst>
              <a:ext uri="{FF2B5EF4-FFF2-40B4-BE49-F238E27FC236}">
                <a16:creationId xmlns:a16="http://schemas.microsoft.com/office/drawing/2014/main" id="{17C957E2-D570-4F6A-8457-FAB1AF9EE8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467" b="2264"/>
          <a:stretch/>
        </p:blipFill>
        <p:spPr>
          <a:xfrm>
            <a:off x="-2" y="10"/>
            <a:ext cx="12192002" cy="6857990"/>
          </a:xfrm>
          <a:prstGeom prst="rect">
            <a:avLst/>
          </a:prstGeom>
        </p:spPr>
      </p:pic>
      <p:sp>
        <p:nvSpPr>
          <p:cNvPr id="26" name="Rectangle 14">
            <a:extLst>
              <a:ext uri="{FF2B5EF4-FFF2-40B4-BE49-F238E27FC236}">
                <a16:creationId xmlns:a16="http://schemas.microsoft.com/office/drawing/2014/main" id="{AFD24A3D-F07A-44A9-BE55-5576292E15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5071729"/>
            <a:ext cx="12192003" cy="1786490"/>
          </a:xfrm>
          <a:prstGeom prst="rect">
            <a:avLst/>
          </a:prstGeom>
          <a:gradFill>
            <a:gsLst>
              <a:gs pos="8000">
                <a:schemeClr val="accent6"/>
              </a:gs>
              <a:gs pos="86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6">
            <a:extLst>
              <a:ext uri="{FF2B5EF4-FFF2-40B4-BE49-F238E27FC236}">
                <a16:creationId xmlns:a16="http://schemas.microsoft.com/office/drawing/2014/main" id="{204441C9-FD2D-4031-B5C5-67478196C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038600" y="5071729"/>
            <a:ext cx="8153401" cy="1786269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81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18">
            <a:extLst>
              <a:ext uri="{FF2B5EF4-FFF2-40B4-BE49-F238E27FC236}">
                <a16:creationId xmlns:a16="http://schemas.microsoft.com/office/drawing/2014/main" id="{3D9D3989-3E00-4727-914E-959DFE8FA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76701" y="5071730"/>
            <a:ext cx="8115300" cy="1334505"/>
          </a:xfrm>
          <a:prstGeom prst="rect">
            <a:avLst/>
          </a:prstGeom>
          <a:gradFill>
            <a:gsLst>
              <a:gs pos="0">
                <a:schemeClr val="accent6">
                  <a:alpha val="16000"/>
                </a:schemeClr>
              </a:gs>
              <a:gs pos="62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C538E4E5-4047-480A-BB9B-9AB54E86D5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4834054">
            <a:off x="3120189" y="3385221"/>
            <a:ext cx="2497963" cy="4087997"/>
          </a:xfrm>
          <a:custGeom>
            <a:avLst/>
            <a:gdLst>
              <a:gd name="connsiteX0" fmla="*/ 2671045 w 2671045"/>
              <a:gd name="connsiteY0" fmla="*/ 8492 h 4371251"/>
              <a:gd name="connsiteX1" fmla="*/ 840176 w 2671045"/>
              <a:gd name="connsiteY1" fmla="*/ 4371251 h 4371251"/>
              <a:gd name="connsiteX2" fmla="*/ 650202 w 2671045"/>
              <a:gd name="connsiteY2" fmla="*/ 4185755 h 4371251"/>
              <a:gd name="connsiteX3" fmla="*/ 0 w 2671045"/>
              <a:gd name="connsiteY3" fmla="*/ 2502877 h 4371251"/>
              <a:gd name="connsiteX4" fmla="*/ 2502877 w 2671045"/>
              <a:gd name="connsiteY4" fmla="*/ 0 h 4371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71045" h="4371251">
                <a:moveTo>
                  <a:pt x="2671045" y="8492"/>
                </a:moveTo>
                <a:lnTo>
                  <a:pt x="840176" y="4371251"/>
                </a:lnTo>
                <a:lnTo>
                  <a:pt x="650202" y="4185755"/>
                </a:lnTo>
                <a:cubicBezTo>
                  <a:pt x="246220" y="3741276"/>
                  <a:pt x="0" y="315083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lose/>
              </a:path>
            </a:pathLst>
          </a:custGeom>
          <a:gradFill>
            <a:gsLst>
              <a:gs pos="0">
                <a:schemeClr val="accent6">
                  <a:alpha val="0"/>
                </a:schemeClr>
              </a:gs>
              <a:gs pos="100000">
                <a:schemeClr val="accent6">
                  <a:lumMod val="60000"/>
                  <a:lumOff val="40000"/>
                  <a:alpha val="20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E720DE-7902-6A4D-A4A2-C32866638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157" y="5271715"/>
            <a:ext cx="10145864" cy="715617"/>
          </a:xfrm>
        </p:spPr>
        <p:txBody>
          <a:bodyPr vert="horz" lIns="0" tIns="0" rIns="0" bIns="0" rtlCol="0" anchor="b">
            <a:normAutofit/>
          </a:bodyPr>
          <a:lstStyle/>
          <a:p>
            <a:r>
              <a:rPr lang="en-US" spc="750">
                <a:solidFill>
                  <a:schemeClr val="bg1"/>
                </a:solidFill>
              </a:rPr>
              <a:t>Characters</a:t>
            </a:r>
          </a:p>
        </p:txBody>
      </p:sp>
    </p:spTree>
    <p:extLst>
      <p:ext uri="{BB962C8B-B14F-4D97-AF65-F5344CB8AC3E}">
        <p14:creationId xmlns:p14="http://schemas.microsoft.com/office/powerpoint/2010/main" val="2288832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5DE4BB64-552E-4E54-BEE1-DF9E7E480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AF9BC1-7771-0C49-803F-1F626FD06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028700"/>
            <a:ext cx="4432151" cy="4843464"/>
          </a:xfrm>
        </p:spPr>
        <p:txBody>
          <a:bodyPr>
            <a:normAutofit/>
          </a:bodyPr>
          <a:lstStyle/>
          <a:p>
            <a:r>
              <a:rPr lang="en-TR" sz="4000"/>
              <a:t>The NARRATOR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49849-8E71-2943-A84E-C80D1D65A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8249" y="1028700"/>
            <a:ext cx="4432151" cy="4786314"/>
          </a:xfrm>
        </p:spPr>
        <p:txBody>
          <a:bodyPr>
            <a:normAutofit/>
          </a:bodyPr>
          <a:lstStyle/>
          <a:p>
            <a:r>
              <a:rPr lang="en-TR" sz="2400"/>
              <a:t>Quentin </a:t>
            </a:r>
          </a:p>
          <a:p>
            <a:pPr lvl="1"/>
            <a:r>
              <a:rPr lang="en-TR" sz="2400"/>
              <a:t>Adult</a:t>
            </a:r>
          </a:p>
          <a:p>
            <a:pPr lvl="1"/>
            <a:r>
              <a:rPr lang="en-TR" sz="2400"/>
              <a:t>9-year-old</a:t>
            </a: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0AC71E46-E2E1-4E45-A872-06D90B5F3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373"/>
            <a:ext cx="12191999" cy="457198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61000"/>
                </a:schemeClr>
              </a:gs>
              <a:gs pos="50000">
                <a:schemeClr val="accent5">
                  <a:alpha val="85000"/>
                </a:scheme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029A2FC3-465C-4FF6-865B-E7357D277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373"/>
            <a:ext cx="8153398" cy="457199"/>
          </a:xfrm>
          <a:prstGeom prst="rect">
            <a:avLst/>
          </a:prstGeom>
          <a:gradFill>
            <a:gsLst>
              <a:gs pos="0">
                <a:schemeClr val="accent5">
                  <a:alpha val="0"/>
                </a:schemeClr>
              </a:gs>
              <a:gs pos="74000">
                <a:schemeClr val="accent2">
                  <a:alpha val="48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989038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GradientRise">
      <a:dk1>
        <a:sysClr val="windowText" lastClr="000000"/>
      </a:dk1>
      <a:lt1>
        <a:srgbClr val="FFFFFF"/>
      </a:lt1>
      <a:dk2>
        <a:srgbClr val="3C0F3A"/>
      </a:dk2>
      <a:lt2>
        <a:srgbClr val="F1F2F2"/>
      </a:lt2>
      <a:accent1>
        <a:srgbClr val="A6025C"/>
      </a:accent1>
      <a:accent2>
        <a:srgbClr val="92248E"/>
      </a:accent2>
      <a:accent3>
        <a:srgbClr val="DE95C4"/>
      </a:accent3>
      <a:accent4>
        <a:srgbClr val="FE4A00"/>
      </a:accent4>
      <a:accent5>
        <a:srgbClr val="DA002F"/>
      </a:accent5>
      <a:accent6>
        <a:srgbClr val="FF907A"/>
      </a:accent6>
      <a:hlink>
        <a:srgbClr val="CA71E4"/>
      </a:hlink>
      <a:folHlink>
        <a:srgbClr val="E45E49"/>
      </a:folHlink>
    </a:clrScheme>
    <a:fontScheme name="Avenir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270</Words>
  <Application>Microsoft Macintosh PowerPoint</Application>
  <PresentationFormat>Widescreen</PresentationFormat>
  <Paragraphs>26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Gill Sans Nova</vt:lpstr>
      <vt:lpstr>GradientRiseVTI</vt:lpstr>
      <vt:lpstr>“That Evening Sun”(1931) by william faulkner</vt:lpstr>
      <vt:lpstr>The title</vt:lpstr>
      <vt:lpstr>The Setting</vt:lpstr>
      <vt:lpstr>Yoknapatawpha County </vt:lpstr>
      <vt:lpstr>PowerPoint Presentation</vt:lpstr>
      <vt:lpstr>The SIGNIFICANCE OF the year of 1913</vt:lpstr>
      <vt:lpstr>Characters</vt:lpstr>
      <vt:lpstr>The NARRATOR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“That Evening Sun”(1931) by william faulkner</dc:title>
  <dc:creator>Gamze.Kati</dc:creator>
  <cp:lastModifiedBy>Gamze.Kati</cp:lastModifiedBy>
  <cp:revision>2</cp:revision>
  <dcterms:created xsi:type="dcterms:W3CDTF">2020-12-10T22:11:39Z</dcterms:created>
  <dcterms:modified xsi:type="dcterms:W3CDTF">2020-12-11T09:46:10Z</dcterms:modified>
</cp:coreProperties>
</file>