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301" r:id="rId7"/>
    <p:sldId id="261" r:id="rId8"/>
    <p:sldId id="302" r:id="rId9"/>
    <p:sldId id="262" r:id="rId10"/>
    <p:sldId id="303" r:id="rId11"/>
    <p:sldId id="263" r:id="rId12"/>
    <p:sldId id="264" r:id="rId13"/>
    <p:sldId id="304" r:id="rId14"/>
    <p:sldId id="265" r:id="rId15"/>
    <p:sldId id="305" r:id="rId16"/>
    <p:sldId id="266" r:id="rId17"/>
    <p:sldId id="267" r:id="rId18"/>
    <p:sldId id="268" r:id="rId19"/>
    <p:sldId id="269" r:id="rId20"/>
    <p:sldId id="270" r:id="rId21"/>
    <p:sldId id="306" r:id="rId22"/>
    <p:sldId id="271" r:id="rId23"/>
    <p:sldId id="272" r:id="rId24"/>
    <p:sldId id="273" r:id="rId25"/>
    <p:sldId id="307"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1EA64D3-E815-4477-81A1-0BBFDEF7014E}" type="datetimeFigureOut">
              <a:rPr lang="tr-TR" smtClean="0"/>
              <a:t>27.12.2018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124601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A64D3-E815-4477-81A1-0BBFDEF7014E}" type="datetimeFigureOut">
              <a:rPr lang="tr-TR" smtClean="0"/>
              <a:t>27.12.2018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318064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A64D3-E815-4477-81A1-0BBFDEF7014E}" type="datetimeFigureOut">
              <a:rPr lang="tr-TR" smtClean="0"/>
              <a:t>27.12.2018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4102254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1EA64D3-E815-4477-81A1-0BBFDEF7014E}" type="datetimeFigureOut">
              <a:rPr lang="tr-TR" smtClean="0"/>
              <a:t>27.12.2018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375451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1EA64D3-E815-4477-81A1-0BBFDEF7014E}" type="datetimeFigureOut">
              <a:rPr lang="tr-TR" smtClean="0"/>
              <a:t>27.12.2018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72985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1EA64D3-E815-4477-81A1-0BBFDEF7014E}" type="datetimeFigureOut">
              <a:rPr lang="tr-TR" smtClean="0"/>
              <a:t>27.12.2018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234527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1EA64D3-E815-4477-81A1-0BBFDEF7014E}" type="datetimeFigureOut">
              <a:rPr lang="tr-TR" smtClean="0"/>
              <a:t>27.12.2018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37298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1EA64D3-E815-4477-81A1-0BBFDEF7014E}" type="datetimeFigureOut">
              <a:rPr lang="tr-TR" smtClean="0"/>
              <a:t>27.12.2018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111839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EA64D3-E815-4477-81A1-0BBFDEF7014E}" type="datetimeFigureOut">
              <a:rPr lang="tr-TR" smtClean="0"/>
              <a:t>27.12.2018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26819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EA64D3-E815-4477-81A1-0BBFDEF7014E}" type="datetimeFigureOut">
              <a:rPr lang="tr-TR" smtClean="0"/>
              <a:t>27.12.2018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158907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1EA64D3-E815-4477-81A1-0BBFDEF7014E}" type="datetimeFigureOut">
              <a:rPr lang="tr-TR" smtClean="0"/>
              <a:t>27.12.2018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A0538C-994C-474D-B753-55095780D177}" type="slidenum">
              <a:rPr lang="tr-TR" smtClean="0"/>
              <a:t>‹#›</a:t>
            </a:fld>
            <a:endParaRPr lang="tr-TR"/>
          </a:p>
        </p:txBody>
      </p:sp>
    </p:spTree>
    <p:extLst>
      <p:ext uri="{BB962C8B-B14F-4D97-AF65-F5344CB8AC3E}">
        <p14:creationId xmlns:p14="http://schemas.microsoft.com/office/powerpoint/2010/main" val="57845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64D3-E815-4477-81A1-0BBFDEF7014E}" type="datetimeFigureOut">
              <a:rPr lang="tr-TR" smtClean="0"/>
              <a:t>27.12.2018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0538C-994C-474D-B753-55095780D177}" type="slidenum">
              <a:rPr lang="tr-TR" smtClean="0"/>
              <a:t>‹#›</a:t>
            </a:fld>
            <a:endParaRPr lang="tr-TR"/>
          </a:p>
        </p:txBody>
      </p:sp>
    </p:spTree>
    <p:extLst>
      <p:ext uri="{BB962C8B-B14F-4D97-AF65-F5344CB8AC3E}">
        <p14:creationId xmlns:p14="http://schemas.microsoft.com/office/powerpoint/2010/main" val="34444099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031"/>
                    </a14:imgEffect>
                    <a14:imgEffect>
                      <a14:saturation sat="78000"/>
                    </a14:imgEffect>
                  </a14:imgLayer>
                </a14:imgProps>
              </a:ext>
              <a:ext uri="{28A0092B-C50C-407E-A947-70E740481C1C}">
                <a14:useLocalDpi xmlns:a14="http://schemas.microsoft.com/office/drawing/2010/main" val="0"/>
              </a:ext>
            </a:extLst>
          </a:blip>
          <a:stretch>
            <a:fillRect/>
          </a:stretch>
        </p:blipFill>
        <p:spPr>
          <a:xfrm>
            <a:off x="0" y="0"/>
            <a:ext cx="12192000" cy="6947338"/>
          </a:xfrm>
          <a:prstGeom prst="rect">
            <a:avLst/>
          </a:prstGeom>
          <a:effectLst>
            <a:glow rad="127000">
              <a:schemeClr val="accent1"/>
            </a:glow>
            <a:outerShdw blurRad="63500" dist="50800" dir="5400000" algn="ctr" rotWithShape="0">
              <a:srgbClr val="000000"/>
            </a:outerShdw>
          </a:effectLst>
        </p:spPr>
      </p:pic>
      <p:sp>
        <p:nvSpPr>
          <p:cNvPr id="2" name="Unvan 1"/>
          <p:cNvSpPr>
            <a:spLocks noGrp="1"/>
          </p:cNvSpPr>
          <p:nvPr>
            <p:ph type="ctrTitle"/>
          </p:nvPr>
        </p:nvSpPr>
        <p:spPr/>
        <p:txBody>
          <a:bodyPr/>
          <a:lstStyle/>
          <a:p>
            <a:r>
              <a:rPr lang="tr-TR" b="1" dirty="0" smtClean="0">
                <a:effectLst>
                  <a:outerShdw blurRad="38100" dist="38100" dir="2700000" algn="tl">
                    <a:srgbClr val="000000">
                      <a:alpha val="43137"/>
                    </a:srgbClr>
                  </a:outerShdw>
                </a:effectLst>
                <a:latin typeface="Berlin Sans FB Demi" panose="020E0802020502020306" pitchFamily="34" charset="0"/>
              </a:rPr>
              <a:t>RENKLENDİRİCİLER</a:t>
            </a:r>
            <a:endParaRPr lang="tr-TR" b="1" dirty="0">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42222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7255"/>
            <a:ext cx="10515600" cy="5409708"/>
          </a:xfrm>
        </p:spPr>
        <p:txBody>
          <a:bodyPr>
            <a:normAutofit/>
          </a:bodyPr>
          <a:lstStyle/>
          <a:p>
            <a:pPr marL="0" indent="0">
              <a:buNone/>
            </a:pPr>
            <a:r>
              <a:rPr lang="tr-TR" dirty="0">
                <a:latin typeface="Algerian" panose="04020705040A02060702" pitchFamily="82" charset="0"/>
              </a:rPr>
              <a:t>RENKLENDIRICILERIN SINIFLANDIRILMASI</a:t>
            </a:r>
          </a:p>
          <a:p>
            <a:pPr marL="0" indent="0" algn="just">
              <a:buNone/>
            </a:pPr>
            <a:r>
              <a:rPr lang="tr-TR" dirty="0"/>
              <a:t>	</a:t>
            </a:r>
            <a:endParaRPr lang="tr-TR" dirty="0" smtClean="0"/>
          </a:p>
          <a:p>
            <a:pPr marL="0" indent="0" algn="just">
              <a:buNone/>
            </a:pPr>
            <a:r>
              <a:rPr lang="tr-TR" dirty="0"/>
              <a:t>	Ancak renklendirici madde sayılarının çok oluşu, kimyasal yapılarının, fiziksel özelliklerinin, elde ediliş yöntemlerinin farklı oluşu ve gıdalarda kullanımlarının sağlık üzerinde yarattığı problemler nedeniyle bazı renklendiricilere izin verilmemiş olması renklendiricilerin sınıflandırılmasında güçlükler yaratmaktadır. Bu nedenle literatürde renklendiricilerle ilgili çeşitli sınıflandırmalarla karşılaşılmaktadır. Teknolojik uygulamalarda bir renklendiricinin gıdalarda kullanımına izin verilmiş olmasının yanı sıra, hangi ürün için daha uygun kullanım özelliği göstereceğinin de belirlenmesi gerekmektedir.</a:t>
            </a:r>
          </a:p>
          <a:p>
            <a:pPr marL="0" indent="0">
              <a:buNone/>
            </a:pPr>
            <a:endParaRPr lang="tr-TR" dirty="0"/>
          </a:p>
        </p:txBody>
      </p:sp>
    </p:spTree>
    <p:extLst>
      <p:ext uri="{BB962C8B-B14F-4D97-AF65-F5344CB8AC3E}">
        <p14:creationId xmlns:p14="http://schemas.microsoft.com/office/powerpoint/2010/main" val="40438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53353"/>
            <a:ext cx="10515600" cy="5767060"/>
          </a:xfrm>
        </p:spPr>
        <p:txBody>
          <a:bodyPr/>
          <a:lstStyle/>
          <a:p>
            <a:pPr marL="0" indent="0">
              <a:buNone/>
            </a:pPr>
            <a:r>
              <a:rPr lang="tr-TR" dirty="0" smtClean="0">
                <a:latin typeface="Algerian" panose="04020705040A02060702" pitchFamily="82" charset="0"/>
              </a:rPr>
              <a:t>RENKLENDIRICILERIN SINIFLANDIRILMASI</a:t>
            </a:r>
          </a:p>
          <a:p>
            <a:pPr marL="0" indent="0">
              <a:buNone/>
            </a:pPr>
            <a:r>
              <a:rPr lang="tr-TR" dirty="0" smtClean="0"/>
              <a:t>	Renklendirici </a:t>
            </a:r>
            <a:r>
              <a:rPr lang="tr-TR" dirty="0"/>
              <a:t>maddeler için verilen genel bir sınıflandırmada bu maddeler elde ediliş şekillerine göre doğal ve yapay renklendiriciler olmak üzere iki ana gruba ayrılmaktadır. Bununla birlikte bazı doğal kaynaklı renklendiriciler yapay olarak da elde edilebilmektedir. Bu maddeler “doğala özdeş renklendirici” olarak ifade edilmektedir.</a:t>
            </a:r>
          </a:p>
          <a:p>
            <a:pPr marL="0" indent="0">
              <a:buNone/>
            </a:pPr>
            <a:r>
              <a:rPr lang="tr-TR" dirty="0" smtClean="0"/>
              <a:t>	Renklendiriciler </a:t>
            </a:r>
            <a:r>
              <a:rPr lang="tr-TR" dirty="0"/>
              <a:t>elde ediliş şekillerine göre;</a:t>
            </a:r>
          </a:p>
          <a:p>
            <a:pPr lvl="0"/>
            <a:r>
              <a:rPr lang="tr-TR" dirty="0">
                <a:solidFill>
                  <a:srgbClr val="FFFF00"/>
                </a:solidFill>
                <a:effectLst>
                  <a:outerShdw blurRad="38100" dist="38100" dir="2700000" algn="tl">
                    <a:srgbClr val="000000">
                      <a:alpha val="43137"/>
                    </a:srgbClr>
                  </a:outerShdw>
                </a:effectLst>
              </a:rPr>
              <a:t>Doğal </a:t>
            </a:r>
            <a:r>
              <a:rPr lang="tr-TR" dirty="0" smtClean="0">
                <a:solidFill>
                  <a:srgbClr val="FFFF00"/>
                </a:solidFill>
                <a:effectLst>
                  <a:outerShdw blurRad="38100" dist="38100" dir="2700000" algn="tl">
                    <a:srgbClr val="000000">
                      <a:alpha val="43137"/>
                    </a:srgbClr>
                  </a:outerShdw>
                </a:effectLst>
              </a:rPr>
              <a:t>renklendiriciler</a:t>
            </a:r>
          </a:p>
          <a:p>
            <a:pPr marL="0" lvl="0" indent="0">
              <a:buNone/>
            </a:pPr>
            <a:endParaRPr lang="tr-TR" dirty="0">
              <a:solidFill>
                <a:srgbClr val="FFFF00"/>
              </a:solidFill>
              <a:effectLst>
                <a:outerShdw blurRad="38100" dist="38100" dir="2700000" algn="tl">
                  <a:srgbClr val="000000">
                    <a:alpha val="43137"/>
                  </a:srgbClr>
                </a:outerShdw>
              </a:effectLst>
            </a:endParaRPr>
          </a:p>
          <a:p>
            <a:pPr lvl="0"/>
            <a:r>
              <a:rPr lang="tr-TR" dirty="0">
                <a:solidFill>
                  <a:srgbClr val="66FF33"/>
                </a:solidFill>
                <a:effectLst>
                  <a:outerShdw blurRad="38100" dist="38100" dir="2700000" algn="tl">
                    <a:srgbClr val="000000">
                      <a:alpha val="43137"/>
                    </a:srgbClr>
                  </a:outerShdw>
                </a:effectLst>
              </a:rPr>
              <a:t>Yapay renklendiriciler</a:t>
            </a:r>
          </a:p>
          <a:p>
            <a:pPr marL="0" indent="0">
              <a:buNone/>
            </a:pPr>
            <a:r>
              <a:rPr lang="tr-TR" dirty="0"/>
              <a:t>olmak üzere iki temel grup altında toplanabilmektedir.</a:t>
            </a:r>
          </a:p>
          <a:p>
            <a:pPr marL="0" indent="0">
              <a:buNone/>
            </a:pPr>
            <a:endParaRPr lang="tr-TR" dirty="0"/>
          </a:p>
        </p:txBody>
      </p:sp>
      <p:sp>
        <p:nvSpPr>
          <p:cNvPr id="5" name="Oval 4"/>
          <p:cNvSpPr/>
          <p:nvPr/>
        </p:nvSpPr>
        <p:spPr>
          <a:xfrm>
            <a:off x="838200" y="4587765"/>
            <a:ext cx="3901966" cy="578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838200" y="3578772"/>
            <a:ext cx="3901966" cy="578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Tree>
    <p:extLst>
      <p:ext uri="{BB962C8B-B14F-4D97-AF65-F5344CB8AC3E}">
        <p14:creationId xmlns:p14="http://schemas.microsoft.com/office/powerpoint/2010/main" val="320941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lstStyle/>
          <a:p>
            <a:pPr marL="0" indent="0">
              <a:buNone/>
            </a:pPr>
            <a:r>
              <a:rPr lang="tr-TR" dirty="0" smtClean="0">
                <a:latin typeface="Algerian" panose="04020705040A02060702" pitchFamily="82" charset="0"/>
              </a:rPr>
              <a:t>1.DOGAL RENKLENDIRICILER</a:t>
            </a:r>
            <a:endParaRPr lang="tr-TR" dirty="0">
              <a:latin typeface="Algerian" panose="04020705040A02060702" pitchFamily="82" charset="0"/>
            </a:endParaRPr>
          </a:p>
          <a:p>
            <a:pPr marL="0" indent="0" algn="just">
              <a:buNone/>
            </a:pPr>
            <a:r>
              <a:rPr lang="tr-TR" dirty="0" smtClean="0"/>
              <a:t>	</a:t>
            </a:r>
          </a:p>
          <a:p>
            <a:pPr marL="0" indent="0" algn="just">
              <a:buNone/>
            </a:pPr>
            <a:r>
              <a:rPr lang="tr-TR" dirty="0"/>
              <a:t>	</a:t>
            </a:r>
            <a:r>
              <a:rPr lang="tr-TR" dirty="0" smtClean="0"/>
              <a:t>Doğal </a:t>
            </a:r>
            <a:r>
              <a:rPr lang="tr-TR" dirty="0"/>
              <a:t>renklendirici maddeler </a:t>
            </a:r>
            <a:r>
              <a:rPr lang="tr-TR" dirty="0" err="1"/>
              <a:t>mikrobiyal</a:t>
            </a:r>
            <a:r>
              <a:rPr lang="tr-TR" dirty="0"/>
              <a:t>, bitkisel, hayvansal ve mineral kaynaklardan elde edilen pigmentlerdir. Renk aralıkları sınırlı olan bu renk maddeleri genel olarak zayıf bir </a:t>
            </a:r>
            <a:r>
              <a:rPr lang="tr-TR" dirty="0" err="1"/>
              <a:t>stabilite</a:t>
            </a:r>
            <a:r>
              <a:rPr lang="tr-TR" dirty="0"/>
              <a:t> ile zayıf bir renklendirme gücüne sahiptirler ve  ısı ve </a:t>
            </a:r>
            <a:r>
              <a:rPr lang="tr-TR" dirty="0" err="1"/>
              <a:t>pH’dan</a:t>
            </a:r>
            <a:r>
              <a:rPr lang="tr-TR" dirty="0"/>
              <a:t> etkilenirler. </a:t>
            </a:r>
          </a:p>
          <a:p>
            <a:pPr marL="0" indent="0" algn="just">
              <a:buNone/>
            </a:pPr>
            <a:r>
              <a:rPr lang="tr-TR" dirty="0" smtClean="0"/>
              <a:t>	</a:t>
            </a:r>
            <a:endParaRPr lang="tr-TR" dirty="0"/>
          </a:p>
        </p:txBody>
      </p:sp>
    </p:spTree>
    <p:extLst>
      <p:ext uri="{BB962C8B-B14F-4D97-AF65-F5344CB8AC3E}">
        <p14:creationId xmlns:p14="http://schemas.microsoft.com/office/powerpoint/2010/main" val="1961547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15310"/>
            <a:ext cx="10515600" cy="5861653"/>
          </a:xfrm>
        </p:spPr>
        <p:txBody>
          <a:bodyPr/>
          <a:lstStyle/>
          <a:p>
            <a:pPr marL="0" indent="0">
              <a:buNone/>
            </a:pPr>
            <a:r>
              <a:rPr lang="tr-TR" dirty="0">
                <a:latin typeface="Algerian" panose="04020705040A02060702" pitchFamily="82" charset="0"/>
              </a:rPr>
              <a:t>1.DOGAL RENKLENDIRICILER</a:t>
            </a:r>
          </a:p>
          <a:p>
            <a:pPr marL="0" indent="0" algn="just">
              <a:buNone/>
            </a:pPr>
            <a:r>
              <a:rPr lang="tr-TR" dirty="0"/>
              <a:t>	</a:t>
            </a:r>
            <a:endParaRPr lang="tr-TR" dirty="0" smtClean="0"/>
          </a:p>
          <a:p>
            <a:pPr marL="0" indent="0" algn="just">
              <a:buNone/>
            </a:pPr>
            <a:r>
              <a:rPr lang="tr-TR" dirty="0"/>
              <a:t>	Günümüzde gelişen teknolojilere bağlı olarak birçok doğal kaynağın </a:t>
            </a:r>
            <a:r>
              <a:rPr lang="tr-TR" dirty="0" err="1"/>
              <a:t>ekstraktı</a:t>
            </a:r>
            <a:r>
              <a:rPr lang="tr-TR" dirty="0"/>
              <a:t> olarak hazırlanmaktadır. Bu </a:t>
            </a:r>
            <a:r>
              <a:rPr lang="tr-TR" dirty="0" err="1"/>
              <a:t>ekstraktların</a:t>
            </a:r>
            <a:r>
              <a:rPr lang="tr-TR" dirty="0"/>
              <a:t> saf renklendirici içerikleri  uygulanan teknolojiye bağlı olarak farklılık göstermekte ve </a:t>
            </a:r>
            <a:r>
              <a:rPr lang="tr-TR" dirty="0" err="1"/>
              <a:t>ekstrakte</a:t>
            </a:r>
            <a:r>
              <a:rPr lang="tr-TR" dirty="0"/>
              <a:t> edilebilen diğer bazı kimyasal yapıları da içermektedir. Bu nedenle birçok durumda doğal renk maddeleri </a:t>
            </a:r>
            <a:r>
              <a:rPr lang="tr-TR" dirty="0" err="1"/>
              <a:t>ekstraktları</a:t>
            </a:r>
            <a:r>
              <a:rPr lang="tr-TR" dirty="0"/>
              <a:t> saf pigmentler olmayıp, kullanılan hammaddenin yapısından </a:t>
            </a:r>
            <a:r>
              <a:rPr lang="tr-TR" dirty="0" err="1"/>
              <a:t>özütlenebilen</a:t>
            </a:r>
            <a:r>
              <a:rPr lang="tr-TR" dirty="0"/>
              <a:t> pigment karışımlarından oluşabilmektedir. </a:t>
            </a:r>
          </a:p>
          <a:p>
            <a:pPr marL="0" indent="0">
              <a:buNone/>
            </a:pPr>
            <a:endParaRPr lang="tr-TR" dirty="0"/>
          </a:p>
        </p:txBody>
      </p:sp>
    </p:spTree>
    <p:extLst>
      <p:ext uri="{BB962C8B-B14F-4D97-AF65-F5344CB8AC3E}">
        <p14:creationId xmlns:p14="http://schemas.microsoft.com/office/powerpoint/2010/main" val="239722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7352"/>
            <a:ext cx="10515600" cy="5819611"/>
          </a:xfrm>
        </p:spPr>
        <p:txBody>
          <a:bodyPr>
            <a:normAutofit/>
          </a:bodyPr>
          <a:lstStyle/>
          <a:p>
            <a:pPr marL="0" indent="0">
              <a:buNone/>
            </a:pPr>
            <a:r>
              <a:rPr lang="tr-TR" dirty="0" smtClean="0">
                <a:latin typeface="Algerian" panose="04020705040A02060702" pitchFamily="82" charset="0"/>
              </a:rPr>
              <a:t>1.DOĞAL RENKLENDIRICILER</a:t>
            </a:r>
          </a:p>
          <a:p>
            <a:pPr marL="0" indent="0" algn="just">
              <a:buNone/>
            </a:pPr>
            <a:r>
              <a:rPr lang="tr-TR" dirty="0" smtClean="0"/>
              <a:t>	</a:t>
            </a:r>
          </a:p>
          <a:p>
            <a:pPr marL="0" indent="0" algn="just">
              <a:buNone/>
            </a:pPr>
            <a:r>
              <a:rPr lang="tr-TR" dirty="0"/>
              <a:t>	</a:t>
            </a:r>
            <a:r>
              <a:rPr lang="tr-TR" dirty="0" smtClean="0"/>
              <a:t>Doğal </a:t>
            </a:r>
            <a:r>
              <a:rPr lang="tr-TR" dirty="0"/>
              <a:t>renk maddelerinin birçok fiziksel ve kimyasal etkilere karşı (ısı, ışık, </a:t>
            </a:r>
            <a:r>
              <a:rPr lang="tr-TR" dirty="0" err="1"/>
              <a:t>pH</a:t>
            </a:r>
            <a:r>
              <a:rPr lang="tr-TR" dirty="0"/>
              <a:t>) </a:t>
            </a:r>
            <a:r>
              <a:rPr lang="tr-TR" dirty="0" err="1"/>
              <a:t>stabilitelerinin</a:t>
            </a:r>
            <a:r>
              <a:rPr lang="tr-TR" dirty="0"/>
              <a:t> düşük olması ve gıdalarda kullanımlarında çeşitli problemler yaşanmasına karşın, son yıllarda yapılan araştırmalarda sağlık üzerine olumlu etkileri nedeniyle bu maddelerin kullanımlarının arttığı gözlenmektedir. </a:t>
            </a:r>
            <a:endParaRPr lang="tr-TR" dirty="0" smtClean="0"/>
          </a:p>
          <a:p>
            <a:pPr marL="0" indent="0" algn="just">
              <a:buNone/>
            </a:pPr>
            <a:r>
              <a:rPr lang="tr-TR" dirty="0"/>
              <a:t>	</a:t>
            </a:r>
          </a:p>
        </p:txBody>
      </p:sp>
    </p:spTree>
    <p:extLst>
      <p:ext uri="{BB962C8B-B14F-4D97-AF65-F5344CB8AC3E}">
        <p14:creationId xmlns:p14="http://schemas.microsoft.com/office/powerpoint/2010/main" val="737567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52248"/>
            <a:ext cx="10515600" cy="5924715"/>
          </a:xfrm>
        </p:spPr>
        <p:txBody>
          <a:bodyPr>
            <a:normAutofit/>
          </a:bodyPr>
          <a:lstStyle/>
          <a:p>
            <a:pPr marL="0" indent="0">
              <a:buNone/>
            </a:pPr>
            <a:r>
              <a:rPr lang="tr-TR" dirty="0">
                <a:latin typeface="Algerian" panose="04020705040A02060702" pitchFamily="82" charset="0"/>
              </a:rPr>
              <a:t>1.DOĞAL RENKLENDIRICILER</a:t>
            </a:r>
          </a:p>
          <a:p>
            <a:pPr marL="0" indent="0" algn="just">
              <a:buNone/>
            </a:pPr>
            <a:endParaRPr lang="tr-TR" dirty="0" smtClean="0"/>
          </a:p>
          <a:p>
            <a:pPr marL="0" indent="0" algn="just">
              <a:buNone/>
            </a:pPr>
            <a:r>
              <a:rPr lang="tr-TR" dirty="0"/>
              <a:t>	Doğal renk maddelerine ilgi artması nedeniyle kullanılan kaynak çeşitliliği ve beraberinde </a:t>
            </a:r>
            <a:r>
              <a:rPr lang="tr-TR" dirty="0" err="1"/>
              <a:t>ekstraksiyon</a:t>
            </a:r>
            <a:r>
              <a:rPr lang="tr-TR" dirty="0"/>
              <a:t> ve saflaştırma teknikleri de gelişmiştir. Bu gelişmeler ticari doğal renk maddeleri </a:t>
            </a:r>
            <a:r>
              <a:rPr lang="tr-TR" dirty="0" err="1"/>
              <a:t>ekstraklarının</a:t>
            </a:r>
            <a:r>
              <a:rPr lang="tr-TR" dirty="0"/>
              <a:t> daha stabil ve standart renk tonuna sahip olacak şekilde hazırlanmasına olanak sağlamaktadır. Doğal renk maddesi </a:t>
            </a:r>
            <a:r>
              <a:rPr lang="tr-TR" dirty="0" err="1"/>
              <a:t>ekstraktlarının</a:t>
            </a:r>
            <a:r>
              <a:rPr lang="tr-TR" dirty="0"/>
              <a:t> renk tonları, kullanılan hammadde </a:t>
            </a:r>
            <a:r>
              <a:rPr lang="tr-TR" dirty="0" err="1"/>
              <a:t>ektraksiyon</a:t>
            </a:r>
            <a:r>
              <a:rPr lang="tr-TR" dirty="0"/>
              <a:t> metodu, saflaştırma tekniği ve pigment karışım oranlarına bağlı olarak oluşmaktadır. Bu sebeple birçok durumda kullanıcıların uygulamalarla ilgili olarak tedarikçilerden bilgi istemeleri zorunlu hale gelmektedir.</a:t>
            </a:r>
          </a:p>
          <a:p>
            <a:pPr marL="0" indent="0">
              <a:buNone/>
            </a:pPr>
            <a:endParaRPr lang="tr-TR" dirty="0"/>
          </a:p>
        </p:txBody>
      </p:sp>
    </p:spTree>
    <p:extLst>
      <p:ext uri="{BB962C8B-B14F-4D97-AF65-F5344CB8AC3E}">
        <p14:creationId xmlns:p14="http://schemas.microsoft.com/office/powerpoint/2010/main" val="117317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lstStyle/>
          <a:p>
            <a:pPr marL="0" indent="0">
              <a:buNone/>
            </a:pPr>
            <a:r>
              <a:rPr lang="tr-TR" dirty="0" smtClean="0">
                <a:latin typeface="Algerian" panose="04020705040A02060702" pitchFamily="82" charset="0"/>
              </a:rPr>
              <a:t>1.DOGAL RENKLENDIRICILER</a:t>
            </a:r>
          </a:p>
          <a:p>
            <a:pPr marL="0" indent="0" algn="just">
              <a:buNone/>
            </a:pPr>
            <a:r>
              <a:rPr lang="tr-TR" dirty="0" smtClean="0"/>
              <a:t>	Gıdalarda </a:t>
            </a:r>
            <a:r>
              <a:rPr lang="tr-TR" dirty="0"/>
              <a:t>doğal olarak oluşan ve bu kaynaklardan elde edilen renk maddeleri farklı kimyasal yapılara sahip olmaları nedeniyle bir kısmı suda çözünür nitelikte olup pek çoğu ise suda çözünmemektedir. Bu durum doğal renk maddelerinin gıda uygulamalarında renk çeşitliliğinin sınırlanması neden olmaktadır. Bu nedenle yağda çözünen doğal renk maddeleri izin verilen uygun bir </a:t>
            </a:r>
            <a:r>
              <a:rPr lang="tr-TR" dirty="0" err="1"/>
              <a:t>emülsifiye</a:t>
            </a:r>
            <a:r>
              <a:rPr lang="tr-TR" dirty="0"/>
              <a:t> edici ajan ile işlenerek su esaslı gıdalarda kullanılabilecek bir yapıya dönüşebilmektedir. Organik esaslı doğal renklendiricilerin yanı sıra mineral kaynaklı bazı renklendiricilerin de bulunması nedeniyle, doğal renklendirici maddeler kimyasal yapılarına göre </a:t>
            </a:r>
            <a:r>
              <a:rPr lang="tr-TR" dirty="0">
                <a:solidFill>
                  <a:srgbClr val="FFFF00"/>
                </a:solidFill>
              </a:rPr>
              <a:t>organik ve inorganik </a:t>
            </a:r>
            <a:r>
              <a:rPr lang="tr-TR" dirty="0"/>
              <a:t>olarak sınıflandırılmaktadır.</a:t>
            </a:r>
          </a:p>
          <a:p>
            <a:pPr marL="0" indent="0">
              <a:buNone/>
            </a:pPr>
            <a:endParaRPr lang="tr-TR" dirty="0"/>
          </a:p>
        </p:txBody>
      </p:sp>
      <p:pic>
        <p:nvPicPr>
          <p:cNvPr id="6" name="3 Resim" descr="exclamation-mark110.gif"/>
          <p:cNvPicPr>
            <a:picLocks noChangeAspect="1"/>
          </p:cNvPicPr>
          <p:nvPr/>
        </p:nvPicPr>
        <p:blipFill>
          <a:blip r:embed="rId2"/>
          <a:stretch>
            <a:fillRect/>
          </a:stretch>
        </p:blipFill>
        <p:spPr>
          <a:xfrm>
            <a:off x="8651339" y="4677594"/>
            <a:ext cx="1838325" cy="1499369"/>
          </a:xfrm>
          <a:prstGeom prst="rect">
            <a:avLst/>
          </a:prstGeom>
        </p:spPr>
      </p:pic>
    </p:spTree>
    <p:extLst>
      <p:ext uri="{BB962C8B-B14F-4D97-AF65-F5344CB8AC3E}">
        <p14:creationId xmlns:p14="http://schemas.microsoft.com/office/powerpoint/2010/main" val="177552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500" fill="hold">
                                          <p:stCondLst>
                                            <p:cond delay="0"/>
                                          </p:stCondLst>
                                        </p:cTn>
                                        <p:tgtEl>
                                          <p:spTgt spid="6"/>
                                        </p:tgtEl>
                                        <p:attrNameLst>
                                          <p:attrName>r</p:attrName>
                                        </p:attrNameLst>
                                      </p:cBhvr>
                                    </p:animRot>
                                    <p:animRot by="-240000">
                                      <p:cBhvr>
                                        <p:cTn id="7" dur="1000" fill="hold">
                                          <p:stCondLst>
                                            <p:cond delay="1000"/>
                                          </p:stCondLst>
                                        </p:cTn>
                                        <p:tgtEl>
                                          <p:spTgt spid="6"/>
                                        </p:tgtEl>
                                        <p:attrNameLst>
                                          <p:attrName>r</p:attrName>
                                        </p:attrNameLst>
                                      </p:cBhvr>
                                    </p:animRot>
                                    <p:animRot by="240000">
                                      <p:cBhvr>
                                        <p:cTn id="8" dur="1000" fill="hold">
                                          <p:stCondLst>
                                            <p:cond delay="2000"/>
                                          </p:stCondLst>
                                        </p:cTn>
                                        <p:tgtEl>
                                          <p:spTgt spid="6"/>
                                        </p:tgtEl>
                                        <p:attrNameLst>
                                          <p:attrName>r</p:attrName>
                                        </p:attrNameLst>
                                      </p:cBhvr>
                                    </p:animRot>
                                    <p:animRot by="-240000">
                                      <p:cBhvr>
                                        <p:cTn id="9" dur="1000" fill="hold">
                                          <p:stCondLst>
                                            <p:cond delay="3000"/>
                                          </p:stCondLst>
                                        </p:cTn>
                                        <p:tgtEl>
                                          <p:spTgt spid="6"/>
                                        </p:tgtEl>
                                        <p:attrNameLst>
                                          <p:attrName>r</p:attrName>
                                        </p:attrNameLst>
                                      </p:cBhvr>
                                    </p:animRot>
                                    <p:animRot by="120000">
                                      <p:cBhvr>
                                        <p:cTn id="10" dur="1000" fill="hold">
                                          <p:stCondLst>
                                            <p:cond delay="4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0414"/>
            <a:ext cx="10515600" cy="5756549"/>
          </a:xfrm>
        </p:spPr>
        <p:txBody>
          <a:bodyPr>
            <a:normAutofit fontScale="92500" lnSpcReduction="10000"/>
          </a:bodyPr>
          <a:lstStyle/>
          <a:p>
            <a:pPr marL="0" indent="0">
              <a:buNone/>
            </a:pPr>
            <a:r>
              <a:rPr lang="tr-TR" dirty="0">
                <a:latin typeface="Algerian" panose="04020705040A02060702" pitchFamily="82" charset="0"/>
              </a:rPr>
              <a:t>1.1.Organik </a:t>
            </a:r>
            <a:r>
              <a:rPr lang="tr-TR" dirty="0" err="1" smtClean="0">
                <a:latin typeface="Algerian" panose="04020705040A02060702" pitchFamily="82" charset="0"/>
              </a:rPr>
              <a:t>DoGal</a:t>
            </a:r>
            <a:r>
              <a:rPr lang="tr-TR" dirty="0" smtClean="0">
                <a:latin typeface="Algerian" panose="04020705040A02060702" pitchFamily="82" charset="0"/>
              </a:rPr>
              <a:t> </a:t>
            </a:r>
            <a:r>
              <a:rPr lang="tr-TR" dirty="0">
                <a:latin typeface="Algerian" panose="04020705040A02060702" pitchFamily="82" charset="0"/>
              </a:rPr>
              <a:t>Renklendiriciler:</a:t>
            </a:r>
          </a:p>
          <a:p>
            <a:r>
              <a:rPr lang="tr-TR" dirty="0" err="1" smtClean="0"/>
              <a:t>Anatto</a:t>
            </a:r>
            <a:r>
              <a:rPr lang="tr-TR" dirty="0"/>
              <a:t>	</a:t>
            </a:r>
            <a:r>
              <a:rPr lang="tr-TR" dirty="0" smtClean="0"/>
              <a:t>				</a:t>
            </a:r>
            <a:r>
              <a:rPr lang="tr-TR" dirty="0" err="1" smtClean="0"/>
              <a:t>Antosiyoninler</a:t>
            </a:r>
            <a:endParaRPr lang="tr-TR" dirty="0"/>
          </a:p>
          <a:p>
            <a:r>
              <a:rPr lang="tr-TR" dirty="0"/>
              <a:t>Β-Apo-8’ </a:t>
            </a:r>
            <a:r>
              <a:rPr lang="tr-TR" dirty="0" err="1" smtClean="0"/>
              <a:t>karotenal</a:t>
            </a:r>
            <a:r>
              <a:rPr lang="tr-TR" dirty="0" smtClean="0"/>
              <a:t>				Β-Apo-8</a:t>
            </a:r>
            <a:r>
              <a:rPr lang="tr-TR" dirty="0"/>
              <a:t>’ </a:t>
            </a:r>
            <a:r>
              <a:rPr lang="tr-TR" dirty="0" err="1"/>
              <a:t>karotenoik</a:t>
            </a:r>
            <a:r>
              <a:rPr lang="tr-TR" dirty="0"/>
              <a:t> asit etil esteri</a:t>
            </a:r>
          </a:p>
          <a:p>
            <a:r>
              <a:rPr lang="tr-TR" dirty="0"/>
              <a:t>Bitkisel </a:t>
            </a:r>
            <a:r>
              <a:rPr lang="tr-TR" dirty="0" smtClean="0"/>
              <a:t>karbon				</a:t>
            </a:r>
            <a:r>
              <a:rPr lang="tr-TR" dirty="0" err="1" smtClean="0"/>
              <a:t>Kantaksantin</a:t>
            </a:r>
            <a:endParaRPr lang="tr-TR" dirty="0"/>
          </a:p>
          <a:p>
            <a:r>
              <a:rPr lang="tr-TR" dirty="0"/>
              <a:t>Sade </a:t>
            </a:r>
            <a:r>
              <a:rPr lang="tr-TR" dirty="0" smtClean="0"/>
              <a:t>karamel				Kostik </a:t>
            </a:r>
            <a:r>
              <a:rPr lang="tr-TR" dirty="0"/>
              <a:t>sülfit karamel</a:t>
            </a:r>
          </a:p>
          <a:p>
            <a:r>
              <a:rPr lang="tr-TR" dirty="0"/>
              <a:t>Amonyum </a:t>
            </a:r>
            <a:r>
              <a:rPr lang="tr-TR" dirty="0" smtClean="0"/>
              <a:t>karamel			Sülfit-amonyum karamel</a:t>
            </a:r>
          </a:p>
          <a:p>
            <a:r>
              <a:rPr lang="tr-TR" dirty="0" err="1" smtClean="0"/>
              <a:t>Karotenler</a:t>
            </a:r>
            <a:r>
              <a:rPr lang="tr-TR" dirty="0"/>
              <a:t>	</a:t>
            </a:r>
            <a:r>
              <a:rPr lang="tr-TR" dirty="0" smtClean="0"/>
              <a:t>				Klorofiller			</a:t>
            </a:r>
            <a:endParaRPr lang="tr-TR" dirty="0"/>
          </a:p>
          <a:p>
            <a:r>
              <a:rPr lang="tr-TR" dirty="0" smtClean="0"/>
              <a:t>Klorofil-bakır kompleksi			</a:t>
            </a:r>
            <a:r>
              <a:rPr lang="tr-TR" dirty="0" err="1" smtClean="0"/>
              <a:t>Konişal</a:t>
            </a:r>
            <a:endParaRPr lang="tr-TR" dirty="0" smtClean="0"/>
          </a:p>
          <a:p>
            <a:r>
              <a:rPr lang="tr-TR" dirty="0" err="1" smtClean="0"/>
              <a:t>Kurkumin</a:t>
            </a:r>
            <a:r>
              <a:rPr lang="tr-TR" dirty="0"/>
              <a:t>	</a:t>
            </a:r>
            <a:r>
              <a:rPr lang="tr-TR" dirty="0" smtClean="0"/>
              <a:t>				</a:t>
            </a:r>
            <a:r>
              <a:rPr lang="tr-TR" dirty="0" err="1" smtClean="0"/>
              <a:t>Likopen</a:t>
            </a:r>
            <a:endParaRPr lang="tr-TR" dirty="0" smtClean="0"/>
          </a:p>
          <a:p>
            <a:r>
              <a:rPr lang="tr-TR" dirty="0" err="1" smtClean="0"/>
              <a:t>Lutein</a:t>
            </a:r>
            <a:r>
              <a:rPr lang="tr-TR" dirty="0"/>
              <a:t>	</a:t>
            </a:r>
            <a:r>
              <a:rPr lang="tr-TR" dirty="0" smtClean="0"/>
              <a:t>				Pancar kökü kırmızısı</a:t>
            </a:r>
          </a:p>
          <a:p>
            <a:r>
              <a:rPr lang="tr-TR" dirty="0" smtClean="0"/>
              <a:t>Paprika </a:t>
            </a:r>
            <a:r>
              <a:rPr lang="tr-TR" dirty="0" err="1" smtClean="0"/>
              <a:t>ekstraktı</a:t>
            </a:r>
            <a:r>
              <a:rPr lang="tr-TR" dirty="0"/>
              <a:t>	</a:t>
            </a:r>
            <a:r>
              <a:rPr lang="tr-TR" dirty="0" smtClean="0"/>
              <a:t>			</a:t>
            </a:r>
            <a:r>
              <a:rPr lang="tr-TR" dirty="0" err="1" smtClean="0"/>
              <a:t>Riboflavin</a:t>
            </a:r>
            <a:endParaRPr lang="tr-TR" dirty="0" smtClean="0"/>
          </a:p>
          <a:p>
            <a:r>
              <a:rPr lang="tr-TR" dirty="0" err="1" smtClean="0"/>
              <a:t>Rbiflavin</a:t>
            </a:r>
            <a:r>
              <a:rPr lang="tr-TR" dirty="0" smtClean="0"/>
              <a:t> 5’-fosfat sodyum</a:t>
            </a:r>
          </a:p>
          <a:p>
            <a:endParaRPr lang="tr-TR" dirty="0"/>
          </a:p>
        </p:txBody>
      </p:sp>
    </p:spTree>
    <p:extLst>
      <p:ext uri="{BB962C8B-B14F-4D97-AF65-F5344CB8AC3E}">
        <p14:creationId xmlns:p14="http://schemas.microsoft.com/office/powerpoint/2010/main" val="1717034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0414"/>
            <a:ext cx="10515600" cy="5756549"/>
          </a:xfrm>
        </p:spPr>
        <p:txBody>
          <a:bodyPr/>
          <a:lstStyle/>
          <a:p>
            <a:pPr marL="0" indent="0">
              <a:buNone/>
            </a:pPr>
            <a:r>
              <a:rPr lang="tr-TR" dirty="0" smtClean="0">
                <a:latin typeface="Algerian" panose="04020705040A02060702" pitchFamily="82" charset="0"/>
              </a:rPr>
              <a:t>1.2.Inorganik </a:t>
            </a:r>
            <a:r>
              <a:rPr lang="tr-TR" smtClean="0">
                <a:latin typeface="Algerian" panose="04020705040A02060702" pitchFamily="82" charset="0"/>
              </a:rPr>
              <a:t>DoGal</a:t>
            </a:r>
            <a:r>
              <a:rPr lang="tr-TR" dirty="0" smtClean="0">
                <a:latin typeface="Algerian" panose="04020705040A02060702" pitchFamily="82" charset="0"/>
              </a:rPr>
              <a:t> Renklendiriciler</a:t>
            </a:r>
          </a:p>
          <a:p>
            <a:pPr marL="0" indent="0">
              <a:buNone/>
            </a:pPr>
            <a:endParaRPr lang="tr-TR" dirty="0">
              <a:latin typeface="Algerian" panose="04020705040A02060702" pitchFamily="82" charset="0"/>
            </a:endParaRPr>
          </a:p>
          <a:p>
            <a:pPr lvl="0"/>
            <a:r>
              <a:rPr lang="tr-TR" dirty="0"/>
              <a:t>Alüminyum tuzu</a:t>
            </a:r>
          </a:p>
          <a:p>
            <a:pPr lvl="0"/>
            <a:r>
              <a:rPr lang="tr-TR" dirty="0"/>
              <a:t>Altın</a:t>
            </a:r>
          </a:p>
          <a:p>
            <a:pPr lvl="0"/>
            <a:r>
              <a:rPr lang="tr-TR" dirty="0"/>
              <a:t>Demir oksitler</a:t>
            </a:r>
          </a:p>
          <a:p>
            <a:pPr lvl="0"/>
            <a:r>
              <a:rPr lang="tr-TR" dirty="0"/>
              <a:t>Gümüş</a:t>
            </a:r>
          </a:p>
          <a:p>
            <a:pPr lvl="0"/>
            <a:r>
              <a:rPr lang="tr-TR" dirty="0"/>
              <a:t>Titanyum dioksit</a:t>
            </a:r>
          </a:p>
          <a:p>
            <a:pPr lvl="0"/>
            <a:r>
              <a:rPr lang="tr-TR" dirty="0"/>
              <a:t>Kalsiyum karbonat</a:t>
            </a:r>
          </a:p>
          <a:p>
            <a:pPr marL="0" indent="0">
              <a:buNone/>
            </a:pPr>
            <a:endParaRPr lang="tr-TR" dirty="0"/>
          </a:p>
        </p:txBody>
      </p:sp>
    </p:spTree>
    <p:extLst>
      <p:ext uri="{BB962C8B-B14F-4D97-AF65-F5344CB8AC3E}">
        <p14:creationId xmlns:p14="http://schemas.microsoft.com/office/powerpoint/2010/main" val="2641647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lstStyle/>
          <a:p>
            <a:pPr marL="0" indent="0">
              <a:buNone/>
            </a:pPr>
            <a:r>
              <a:rPr lang="tr-TR" dirty="0" smtClean="0">
                <a:latin typeface="Algerian" panose="04020705040A02060702" pitchFamily="82" charset="0"/>
              </a:rPr>
              <a:t>2.</a:t>
            </a:r>
            <a:r>
              <a:rPr lang="tr-TR" dirty="0" smtClean="0"/>
              <a:t> </a:t>
            </a:r>
            <a:r>
              <a:rPr lang="tr-TR" dirty="0" smtClean="0">
                <a:latin typeface="Algerian" panose="04020705040A02060702" pitchFamily="82" charset="0"/>
              </a:rPr>
              <a:t>YAPAY RENKLENDIRICILER</a:t>
            </a:r>
            <a:endParaRPr lang="tr-TR" dirty="0">
              <a:latin typeface="Algerian" panose="04020705040A02060702" pitchFamily="82" charset="0"/>
            </a:endParaRPr>
          </a:p>
          <a:p>
            <a:pPr marL="0" indent="0" algn="just">
              <a:buNone/>
            </a:pPr>
            <a:r>
              <a:rPr lang="tr-TR" dirty="0" smtClean="0"/>
              <a:t>	</a:t>
            </a:r>
          </a:p>
          <a:p>
            <a:pPr marL="0" indent="0" algn="just">
              <a:buNone/>
            </a:pPr>
            <a:r>
              <a:rPr lang="tr-TR" dirty="0"/>
              <a:t>	</a:t>
            </a:r>
            <a:r>
              <a:rPr lang="tr-TR" dirty="0" smtClean="0"/>
              <a:t>Yapay </a:t>
            </a:r>
            <a:r>
              <a:rPr lang="tr-TR" dirty="0"/>
              <a:t>renklendiriciler, kimyasal yapıları itibariyle doğada bulunmayan ancak kimyasal sentez yoluyla üretilebilen renk maddeleridir. Hemen hemen hepsinin sentezinde başlangıç materyali olarak kömür katranı kullanıldığından bu renklendiriciler ‘Kömür Katranı Renklendiricileri’ olarak da adlandırılmaktadırlar. Çok saf kimyasal maddeler olan bu renklendiricilerin renklendirme güçleri elde edilen ürünlerin kimyasal renklendirici içeriğiyle doğru orantılıdır.</a:t>
            </a:r>
          </a:p>
        </p:txBody>
      </p:sp>
    </p:spTree>
    <p:extLst>
      <p:ext uri="{BB962C8B-B14F-4D97-AF65-F5344CB8AC3E}">
        <p14:creationId xmlns:p14="http://schemas.microsoft.com/office/powerpoint/2010/main" val="353554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7766" y="788276"/>
            <a:ext cx="10106735" cy="3777622"/>
          </a:xfrm>
        </p:spPr>
        <p:txBody>
          <a:bodyPr>
            <a:normAutofit/>
          </a:bodyPr>
          <a:lstStyle/>
          <a:p>
            <a:pPr algn="just"/>
            <a:r>
              <a:rPr lang="tr-TR" sz="2800" dirty="0"/>
              <a:t>Uluslararası Gıda Kodeks Komisyonu (CAC) renklendiricileri  ‘’gıdanın rengini düzelten veya renk vermek amacıyla kullanılan madde” olarak tanımlanmaktadır. Renk verme özelliğine sahip pek çok madde kimyasal yapılarında ki farklılıklar nedeniyle farklı fiziksel, kimyasal ve fizikokimya özelliklere sahiptirler ve bu özellikler onların hangi tip ürünlerde ve hangi amaçla ne şekilde kullanılacaklarını belirlemektedir.</a:t>
            </a:r>
          </a:p>
          <a:p>
            <a:endParaRPr lang="tr-TR" dirty="0"/>
          </a:p>
        </p:txBody>
      </p:sp>
    </p:spTree>
    <p:extLst>
      <p:ext uri="{BB962C8B-B14F-4D97-AF65-F5344CB8AC3E}">
        <p14:creationId xmlns:p14="http://schemas.microsoft.com/office/powerpoint/2010/main" val="3057376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0924"/>
            <a:ext cx="10515600" cy="5746039"/>
          </a:xfrm>
        </p:spPr>
        <p:txBody>
          <a:bodyPr>
            <a:normAutofit/>
          </a:bodyPr>
          <a:lstStyle/>
          <a:p>
            <a:pPr marL="0" indent="0" algn="just">
              <a:buNone/>
            </a:pPr>
            <a:r>
              <a:rPr lang="tr-TR" dirty="0">
                <a:latin typeface="Algerian" panose="04020705040A02060702" pitchFamily="82" charset="0"/>
              </a:rPr>
              <a:t>2.</a:t>
            </a:r>
            <a:r>
              <a:rPr lang="tr-TR" dirty="0"/>
              <a:t> </a:t>
            </a:r>
            <a:r>
              <a:rPr lang="tr-TR" dirty="0">
                <a:latin typeface="Algerian" panose="04020705040A02060702" pitchFamily="82" charset="0"/>
              </a:rPr>
              <a:t>YAPAY </a:t>
            </a:r>
            <a:r>
              <a:rPr lang="tr-TR" dirty="0" smtClean="0">
                <a:latin typeface="Algerian" panose="04020705040A02060702" pitchFamily="82" charset="0"/>
              </a:rPr>
              <a:t>RENKLENDIRICILER</a:t>
            </a:r>
            <a:r>
              <a:rPr lang="tr-TR" dirty="0" smtClean="0"/>
              <a:t>	</a:t>
            </a:r>
          </a:p>
          <a:p>
            <a:pPr marL="0" indent="0" algn="just">
              <a:buNone/>
            </a:pPr>
            <a:endParaRPr lang="tr-TR" dirty="0"/>
          </a:p>
          <a:p>
            <a:pPr marL="0" indent="0" algn="just">
              <a:buNone/>
            </a:pPr>
            <a:r>
              <a:rPr lang="tr-TR" dirty="0" smtClean="0"/>
              <a:t>	Yapay </a:t>
            </a:r>
            <a:r>
              <a:rPr lang="tr-TR" dirty="0"/>
              <a:t>renklendiricilerin </a:t>
            </a:r>
            <a:r>
              <a:rPr lang="tr-TR" dirty="0" err="1"/>
              <a:t>fizikokimyasal</a:t>
            </a:r>
            <a:r>
              <a:rPr lang="tr-TR" dirty="0"/>
              <a:t> özelliklerinin doğal renklendiricilere göre üstün olması, gıda sanayinde çok geniş kullanım alanı bulmalarına neden olmaktadır. Doğal renklendiricilerle karşılaştırıldığında yapay renklendiricilerin; renk verme güçleri, renk aralıkları, </a:t>
            </a:r>
            <a:r>
              <a:rPr lang="tr-TR" dirty="0" err="1"/>
              <a:t>stabiliteleri</a:t>
            </a:r>
            <a:r>
              <a:rPr lang="tr-TR" dirty="0"/>
              <a:t>, kullanım kolaylıkları ve fiyat uygunlukları gibi faktörler açısından üstünlük sağladıkları gözlenmektedir. </a:t>
            </a:r>
            <a:endParaRPr lang="tr-TR" dirty="0" smtClean="0"/>
          </a:p>
          <a:p>
            <a:pPr marL="0" indent="0" algn="just">
              <a:buNone/>
            </a:pPr>
            <a:r>
              <a:rPr lang="tr-TR" dirty="0"/>
              <a:t>	</a:t>
            </a:r>
          </a:p>
        </p:txBody>
      </p:sp>
    </p:spTree>
    <p:extLst>
      <p:ext uri="{BB962C8B-B14F-4D97-AF65-F5344CB8AC3E}">
        <p14:creationId xmlns:p14="http://schemas.microsoft.com/office/powerpoint/2010/main" val="1183644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25821"/>
            <a:ext cx="10515600" cy="5851142"/>
          </a:xfrm>
        </p:spPr>
        <p:txBody>
          <a:bodyPr/>
          <a:lstStyle/>
          <a:p>
            <a:pPr marL="0" indent="0" algn="just">
              <a:buNone/>
            </a:pPr>
            <a:r>
              <a:rPr lang="tr-TR" dirty="0">
                <a:latin typeface="Algerian" panose="04020705040A02060702" pitchFamily="82" charset="0"/>
              </a:rPr>
              <a:t>2.</a:t>
            </a:r>
            <a:r>
              <a:rPr lang="tr-TR" dirty="0"/>
              <a:t> </a:t>
            </a:r>
            <a:r>
              <a:rPr lang="tr-TR" dirty="0">
                <a:latin typeface="Algerian" panose="04020705040A02060702" pitchFamily="82" charset="0"/>
              </a:rPr>
              <a:t>YAPAY RENKLENDIRICILER</a:t>
            </a:r>
          </a:p>
          <a:p>
            <a:pPr marL="0" indent="0" algn="just">
              <a:buNone/>
            </a:pPr>
            <a:endParaRPr lang="tr-TR" dirty="0" smtClean="0"/>
          </a:p>
          <a:p>
            <a:pPr marL="0" indent="0" algn="just">
              <a:buNone/>
            </a:pPr>
            <a:r>
              <a:rPr lang="tr-TR" dirty="0" smtClean="0"/>
              <a:t>	Yapay </a:t>
            </a:r>
            <a:r>
              <a:rPr lang="tr-TR" dirty="0"/>
              <a:t>gıda renklendiricilerinin gıda işleme koşullarına karşın </a:t>
            </a:r>
            <a:r>
              <a:rPr lang="tr-TR" dirty="0" err="1"/>
              <a:t>stabilitelerinin</a:t>
            </a:r>
            <a:r>
              <a:rPr lang="tr-TR" dirty="0"/>
              <a:t> yüksek olmasına karşı bu renklendiricilerin </a:t>
            </a:r>
            <a:r>
              <a:rPr lang="tr-TR" dirty="0" err="1"/>
              <a:t>stabiliteleri</a:t>
            </a:r>
            <a:r>
              <a:rPr lang="tr-TR" dirty="0"/>
              <a:t>, renklendiricinin kullanıldığı ortama, renklendiricinin konsantrasyonuna, kullanılan çeşitli gıda katkı maddelerinin konsantrasyonuna, sıcaklık, süre gibi çeşitli faktörlere bağlıdır. Bu faktörler her bir renklendirici için farklılık göstermektedir ve bu nedenle kullanılacak renklendiricinin seçimi önem kazanmaktadır.</a:t>
            </a:r>
          </a:p>
          <a:p>
            <a:endParaRPr lang="tr-TR" dirty="0"/>
          </a:p>
        </p:txBody>
      </p:sp>
    </p:spTree>
    <p:extLst>
      <p:ext uri="{BB962C8B-B14F-4D97-AF65-F5344CB8AC3E}">
        <p14:creationId xmlns:p14="http://schemas.microsoft.com/office/powerpoint/2010/main" val="3396261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2455"/>
            <a:ext cx="10515600" cy="5714508"/>
          </a:xfrm>
        </p:spPr>
        <p:txBody>
          <a:bodyPr/>
          <a:lstStyle/>
          <a:p>
            <a:pPr marL="0" indent="0" algn="just">
              <a:buNone/>
            </a:pPr>
            <a:r>
              <a:rPr lang="tr-TR" dirty="0" smtClean="0"/>
              <a:t>	Yapay </a:t>
            </a:r>
            <a:r>
              <a:rPr lang="tr-TR" dirty="0"/>
              <a:t>renklendiriciler çok yüksek oranlarda suda çözünme özelliğine sahiptir. Pek çoğu ısıya, ışığa, asitlere, alkalilere ve koruyu maddelere karşı stabildirler ve bu nedenle raf </a:t>
            </a:r>
            <a:r>
              <a:rPr lang="tr-TR" dirty="0" err="1"/>
              <a:t>ömürleride</a:t>
            </a:r>
            <a:r>
              <a:rPr lang="tr-TR" dirty="0"/>
              <a:t> oldukça uzundur. Birçok farklı formada yapay renklendirici üretilebilmesi nedeniyle bu maddelerin renk tonu aralıkları geniştir ve renklendirme güçleri yüksektir.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319709"/>
            <a:ext cx="4572000" cy="2571750"/>
          </a:xfrm>
          <a:prstGeom prst="rect">
            <a:avLst/>
          </a:prstGeom>
        </p:spPr>
      </p:pic>
    </p:spTree>
    <p:extLst>
      <p:ext uri="{BB962C8B-B14F-4D97-AF65-F5344CB8AC3E}">
        <p14:creationId xmlns:p14="http://schemas.microsoft.com/office/powerpoint/2010/main" val="1831436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1434"/>
            <a:ext cx="10515600" cy="5735529"/>
          </a:xfrm>
        </p:spPr>
        <p:txBody>
          <a:bodyPr/>
          <a:lstStyle/>
          <a:p>
            <a:pPr marL="0" indent="0" algn="just">
              <a:buNone/>
            </a:pPr>
            <a:r>
              <a:rPr lang="tr-TR" dirty="0" smtClean="0"/>
              <a:t>	Yapay </a:t>
            </a:r>
            <a:r>
              <a:rPr lang="tr-TR" dirty="0"/>
              <a:t>renklendiricilerin sınıflandırılmasında kimyasal özellikleri açısından çözünürlükleri önem kazanmaktadır. Yapay renklendiriciler çözünürlüklerine göre;</a:t>
            </a:r>
          </a:p>
          <a:p>
            <a:pPr lvl="0" algn="just"/>
            <a:r>
              <a:rPr lang="tr-TR" dirty="0"/>
              <a:t>Suda çözünenler</a:t>
            </a:r>
          </a:p>
          <a:p>
            <a:pPr lvl="0" algn="just"/>
            <a:r>
              <a:rPr lang="tr-TR" dirty="0"/>
              <a:t>Yağda çözünenler</a:t>
            </a:r>
          </a:p>
          <a:p>
            <a:pPr lvl="0" algn="just"/>
            <a:r>
              <a:rPr lang="tr-TR" dirty="0"/>
              <a:t>Lake renklendiricileri (</a:t>
            </a:r>
            <a:r>
              <a:rPr lang="tr-TR" dirty="0" err="1"/>
              <a:t>disperse</a:t>
            </a:r>
            <a:r>
              <a:rPr lang="tr-TR" dirty="0"/>
              <a:t> olanlar)</a:t>
            </a:r>
          </a:p>
          <a:p>
            <a:pPr marL="0" indent="0" algn="just">
              <a:buNone/>
            </a:pPr>
            <a:r>
              <a:rPr lang="tr-TR" dirty="0" smtClean="0"/>
              <a:t>	olmak </a:t>
            </a:r>
            <a:r>
              <a:rPr lang="tr-TR" dirty="0"/>
              <a:t>üzere üç grupta toplanmaktadır.</a:t>
            </a:r>
          </a:p>
          <a:p>
            <a:pPr marL="0" indent="0" algn="just">
              <a:buNone/>
            </a:pPr>
            <a:endParaRPr lang="tr-TR" dirty="0"/>
          </a:p>
        </p:txBody>
      </p:sp>
    </p:spTree>
    <p:extLst>
      <p:ext uri="{BB962C8B-B14F-4D97-AF65-F5344CB8AC3E}">
        <p14:creationId xmlns:p14="http://schemas.microsoft.com/office/powerpoint/2010/main" val="349271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lstStyle/>
          <a:p>
            <a:pPr marL="0" indent="0">
              <a:buNone/>
            </a:pPr>
            <a:r>
              <a:rPr lang="tr-TR" dirty="0">
                <a:latin typeface="Algerian" panose="04020705040A02060702" pitchFamily="82" charset="0"/>
              </a:rPr>
              <a:t>2.1.Suda Çözünen Yapay Renklendiriciler:</a:t>
            </a:r>
          </a:p>
          <a:p>
            <a:pPr marL="0" indent="0" algn="just">
              <a:buNone/>
            </a:pPr>
            <a:r>
              <a:rPr lang="tr-TR" dirty="0"/>
              <a:t>	</a:t>
            </a:r>
            <a:endParaRPr lang="tr-TR" dirty="0" smtClean="0"/>
          </a:p>
          <a:p>
            <a:pPr marL="0" indent="0" algn="just">
              <a:buNone/>
            </a:pPr>
            <a:r>
              <a:rPr lang="tr-TR" dirty="0"/>
              <a:t>	</a:t>
            </a:r>
            <a:r>
              <a:rPr lang="tr-TR" dirty="0" smtClean="0"/>
              <a:t>Yapay </a:t>
            </a:r>
            <a:r>
              <a:rPr lang="tr-TR" dirty="0"/>
              <a:t>renklendiricilerin suda ki çözünürlükleri, genel olarak en az bir tuz formundaki yapıya sahip olmalarından kaynaklanmaktadır ve kimyasal yapılarında en yaygın olarak yer alan grup </a:t>
            </a:r>
            <a:r>
              <a:rPr lang="tr-TR" dirty="0" err="1"/>
              <a:t>sülfonik</a:t>
            </a:r>
            <a:r>
              <a:rPr lang="tr-TR" dirty="0"/>
              <a:t> asittir. Yapıda karboksilik asit gruplarının var olması da suda çözünürlük özelliği vermektedir. </a:t>
            </a:r>
          </a:p>
        </p:txBody>
      </p:sp>
    </p:spTree>
    <p:extLst>
      <p:ext uri="{BB962C8B-B14F-4D97-AF65-F5344CB8AC3E}">
        <p14:creationId xmlns:p14="http://schemas.microsoft.com/office/powerpoint/2010/main" val="69989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2455"/>
            <a:ext cx="10515600" cy="5714508"/>
          </a:xfrm>
        </p:spPr>
        <p:txBody>
          <a:bodyPr/>
          <a:lstStyle/>
          <a:p>
            <a:pPr marL="0" indent="0">
              <a:buNone/>
            </a:pPr>
            <a:r>
              <a:rPr lang="tr-TR" dirty="0">
                <a:latin typeface="Algerian" panose="04020705040A02060702" pitchFamily="82" charset="0"/>
              </a:rPr>
              <a:t>2.1.Suda Çözünen Yapay Renklendiriciler:</a:t>
            </a:r>
          </a:p>
          <a:p>
            <a:pPr marL="0" indent="0" algn="just">
              <a:buNone/>
            </a:pPr>
            <a:r>
              <a:rPr lang="tr-TR" dirty="0"/>
              <a:t>	</a:t>
            </a:r>
            <a:endParaRPr lang="tr-TR" dirty="0" smtClean="0"/>
          </a:p>
          <a:p>
            <a:pPr marL="0" indent="0" algn="just">
              <a:buNone/>
            </a:pPr>
            <a:r>
              <a:rPr lang="tr-TR" dirty="0"/>
              <a:t>	</a:t>
            </a:r>
            <a:r>
              <a:rPr lang="tr-TR" dirty="0" smtClean="0"/>
              <a:t>Yapay </a:t>
            </a:r>
            <a:r>
              <a:rPr lang="tr-TR" dirty="0"/>
              <a:t>renklendiricilerin yapılarında yer alarak renklendiricinin suda çözünürlüğünü sağlayan </a:t>
            </a:r>
            <a:r>
              <a:rPr lang="tr-TR" dirty="0" err="1"/>
              <a:t>sülfonik</a:t>
            </a:r>
            <a:r>
              <a:rPr lang="tr-TR" dirty="0"/>
              <a:t> asit, karboksilik asit gruplarını içeren </a:t>
            </a:r>
            <a:r>
              <a:rPr lang="tr-TR" dirty="0" err="1"/>
              <a:t>anyonik</a:t>
            </a:r>
            <a:r>
              <a:rPr lang="tr-TR" dirty="0"/>
              <a:t> renklendiriciler olarak bilinirler. Yapılarında amin, </a:t>
            </a:r>
            <a:r>
              <a:rPr lang="tr-TR" dirty="0" err="1"/>
              <a:t>metalamin</a:t>
            </a:r>
            <a:r>
              <a:rPr lang="tr-TR" dirty="0"/>
              <a:t>, </a:t>
            </a:r>
            <a:r>
              <a:rPr lang="tr-TR" dirty="0" err="1"/>
              <a:t>dimetilamin</a:t>
            </a:r>
            <a:r>
              <a:rPr lang="tr-TR" dirty="0"/>
              <a:t> gibi bazik karakterli grupları içeren renklendiriciler ise asitlerle suda çözünen tuzlar oluştururlar ve bu tip renklendiriciler de </a:t>
            </a:r>
            <a:r>
              <a:rPr lang="tr-TR" dirty="0" err="1"/>
              <a:t>katyonik</a:t>
            </a:r>
            <a:r>
              <a:rPr lang="tr-TR" dirty="0"/>
              <a:t> renklendiriciler olarak tanımlanırlar. Bunların dışında asidik ve bazik grupların her ikisinin de molekülde yer alması ile yine suda çözünen iç tuz yapılı renklendiriciler elde edilmektedir. </a:t>
            </a:r>
          </a:p>
          <a:p>
            <a:pPr marL="0" indent="0">
              <a:buNone/>
            </a:pPr>
            <a:endParaRPr lang="tr-TR" dirty="0"/>
          </a:p>
        </p:txBody>
      </p:sp>
    </p:spTree>
    <p:extLst>
      <p:ext uri="{BB962C8B-B14F-4D97-AF65-F5344CB8AC3E}">
        <p14:creationId xmlns:p14="http://schemas.microsoft.com/office/powerpoint/2010/main" val="4223014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8883"/>
            <a:ext cx="10515600" cy="5788080"/>
          </a:xfrm>
        </p:spPr>
        <p:txBody>
          <a:bodyPr/>
          <a:lstStyle/>
          <a:p>
            <a:pPr marL="0" indent="0">
              <a:buNone/>
            </a:pPr>
            <a:r>
              <a:rPr lang="tr-TR" dirty="0">
                <a:latin typeface="Algerian" panose="04020705040A02060702" pitchFamily="82" charset="0"/>
              </a:rPr>
              <a:t>2.1.1.Suda Çözünen Yapay Renklendiricilerin </a:t>
            </a:r>
            <a:r>
              <a:rPr lang="tr-TR" dirty="0" err="1" smtClean="0">
                <a:latin typeface="Algerian" panose="04020705040A02060702" pitchFamily="82" charset="0"/>
              </a:rPr>
              <a:t>SInIflandırılmasI</a:t>
            </a:r>
            <a:r>
              <a:rPr lang="tr-TR" dirty="0" smtClean="0">
                <a:latin typeface="Algerian" panose="04020705040A02060702" pitchFamily="82" charset="0"/>
              </a:rPr>
              <a:t>:</a:t>
            </a:r>
            <a:endParaRPr lang="tr-TR" dirty="0">
              <a:latin typeface="Algerian" panose="04020705040A02060702" pitchFamily="82" charset="0"/>
            </a:endParaRPr>
          </a:p>
          <a:p>
            <a:pPr marL="0" indent="0" algn="just">
              <a:buNone/>
            </a:pPr>
            <a:r>
              <a:rPr lang="tr-TR" dirty="0"/>
              <a:t>	Avrupa Birliği, Amerika Birleşik Devletleri ve Türkiye’de kullanımına izin verilen yapay organik renklendiriciler, yapay renklendiricilerin suda çözünen formları olan, bu renklendiriciler kimyasal yapılarına göre;</a:t>
            </a:r>
          </a:p>
          <a:p>
            <a:pPr lvl="0"/>
            <a:r>
              <a:rPr lang="tr-TR" dirty="0" err="1" smtClean="0"/>
              <a:t>Azo</a:t>
            </a:r>
            <a:r>
              <a:rPr lang="tr-TR" dirty="0" smtClean="0"/>
              <a:t> </a:t>
            </a:r>
            <a:r>
              <a:rPr lang="tr-TR" dirty="0"/>
              <a:t>renklendiriciler (mono, </a:t>
            </a:r>
            <a:r>
              <a:rPr lang="tr-TR" dirty="0" err="1"/>
              <a:t>di</a:t>
            </a:r>
            <a:r>
              <a:rPr lang="tr-TR" dirty="0"/>
              <a:t>, </a:t>
            </a:r>
            <a:r>
              <a:rPr lang="tr-TR" dirty="0" err="1"/>
              <a:t>tri</a:t>
            </a:r>
            <a:r>
              <a:rPr lang="tr-TR" dirty="0"/>
              <a:t> </a:t>
            </a:r>
            <a:r>
              <a:rPr lang="tr-TR" dirty="0" err="1"/>
              <a:t>azo</a:t>
            </a:r>
            <a:r>
              <a:rPr lang="tr-TR" dirty="0"/>
              <a:t>)</a:t>
            </a:r>
          </a:p>
          <a:p>
            <a:pPr lvl="0"/>
            <a:r>
              <a:rPr lang="tr-TR" dirty="0" err="1"/>
              <a:t>Triaril</a:t>
            </a:r>
            <a:r>
              <a:rPr lang="tr-TR" dirty="0"/>
              <a:t> metan renklendiriciler</a:t>
            </a:r>
          </a:p>
          <a:p>
            <a:pPr lvl="0"/>
            <a:r>
              <a:rPr lang="tr-TR" dirty="0" err="1"/>
              <a:t>Ksanten</a:t>
            </a:r>
            <a:r>
              <a:rPr lang="tr-TR" dirty="0"/>
              <a:t> renklendiriciler</a:t>
            </a:r>
          </a:p>
          <a:p>
            <a:pPr lvl="0"/>
            <a:r>
              <a:rPr lang="tr-TR" dirty="0" err="1"/>
              <a:t>Kinolin</a:t>
            </a:r>
            <a:r>
              <a:rPr lang="tr-TR" dirty="0"/>
              <a:t> renklendiriciler</a:t>
            </a:r>
          </a:p>
          <a:p>
            <a:pPr lvl="0"/>
            <a:r>
              <a:rPr lang="tr-TR" dirty="0" err="1"/>
              <a:t>İndigoit</a:t>
            </a:r>
            <a:r>
              <a:rPr lang="tr-TR" dirty="0"/>
              <a:t> renklendiriciler,</a:t>
            </a:r>
          </a:p>
          <a:p>
            <a:r>
              <a:rPr lang="tr-TR" dirty="0"/>
              <a:t>olarak gruplandırılmaktadırlar.</a:t>
            </a:r>
          </a:p>
          <a:p>
            <a:pPr marL="0" indent="0">
              <a:buNone/>
            </a:pPr>
            <a:endParaRPr lang="tr-TR" dirty="0"/>
          </a:p>
        </p:txBody>
      </p:sp>
    </p:spTree>
    <p:extLst>
      <p:ext uri="{BB962C8B-B14F-4D97-AF65-F5344CB8AC3E}">
        <p14:creationId xmlns:p14="http://schemas.microsoft.com/office/powerpoint/2010/main" val="3978432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normAutofit fontScale="92500" lnSpcReduction="10000"/>
          </a:bodyPr>
          <a:lstStyle/>
          <a:p>
            <a:pPr marL="0" indent="0" algn="just">
              <a:buNone/>
            </a:pPr>
            <a:r>
              <a:rPr lang="tr-TR" dirty="0">
                <a:latin typeface="Algerian" panose="04020705040A02060702" pitchFamily="82" charset="0"/>
              </a:rPr>
              <a:t>2.1.1.Suda Çözünen Yapay Renklendiricilerin </a:t>
            </a:r>
            <a:r>
              <a:rPr lang="tr-TR" dirty="0" err="1" smtClean="0">
                <a:latin typeface="Algerian" panose="04020705040A02060702" pitchFamily="82" charset="0"/>
              </a:rPr>
              <a:t>SInIflandIrIlmasI</a:t>
            </a:r>
            <a:r>
              <a:rPr lang="tr-TR" dirty="0">
                <a:latin typeface="Algerian" panose="04020705040A02060702" pitchFamily="82" charset="0"/>
              </a:rPr>
              <a:t>:</a:t>
            </a:r>
          </a:p>
          <a:p>
            <a:pPr algn="just"/>
            <a:r>
              <a:rPr lang="tr-TR" b="1" dirty="0" err="1"/>
              <a:t>Azo</a:t>
            </a:r>
            <a:r>
              <a:rPr lang="tr-TR" b="1" dirty="0"/>
              <a:t> grubu </a:t>
            </a:r>
            <a:r>
              <a:rPr lang="tr-TR" dirty="0"/>
              <a:t>gıda renklendiricilerinin renk aralığı oldukça geniş olup, kırmızı, turuncu, sarı, mavi, menekşe, kahverengi ve siyah renkleri kapsamaktadır.</a:t>
            </a:r>
          </a:p>
          <a:p>
            <a:pPr algn="just"/>
            <a:r>
              <a:rPr lang="tr-TR" b="1" dirty="0" err="1"/>
              <a:t>Triaril</a:t>
            </a:r>
            <a:r>
              <a:rPr lang="tr-TR" b="1" dirty="0"/>
              <a:t> metan </a:t>
            </a:r>
            <a:r>
              <a:rPr lang="tr-TR" dirty="0"/>
              <a:t>renklendiriciler renk parlaklığı ve yüksek renk parlatma özellikleri ile diğer renklendiricilerden kolaylıkla ayırt edilebilmektedirler, ancak ışığa karşı dayanıklılık özellikleri zayıftır.</a:t>
            </a:r>
          </a:p>
          <a:p>
            <a:pPr algn="just"/>
            <a:r>
              <a:rPr lang="tr-TR" b="1" dirty="0" err="1"/>
              <a:t>Ksanten</a:t>
            </a:r>
            <a:r>
              <a:rPr lang="tr-TR" b="1" dirty="0"/>
              <a:t> </a:t>
            </a:r>
            <a:r>
              <a:rPr lang="tr-TR" dirty="0"/>
              <a:t>renklendiriciler, </a:t>
            </a:r>
            <a:r>
              <a:rPr lang="tr-TR" dirty="0" err="1"/>
              <a:t>florasans</a:t>
            </a:r>
            <a:r>
              <a:rPr lang="tr-TR" dirty="0"/>
              <a:t> ışığında parlak kırmızı ve yeşilimsi-sarı renk vermektedir. Avrupa Birliği ve ABD de gıdalarda kullanımına izin verilen tek </a:t>
            </a:r>
            <a:r>
              <a:rPr lang="tr-TR" dirty="0" err="1"/>
              <a:t>ksanten</a:t>
            </a:r>
            <a:r>
              <a:rPr lang="tr-TR" dirty="0"/>
              <a:t> renklendirici </a:t>
            </a:r>
            <a:r>
              <a:rPr lang="tr-TR" b="1" dirty="0" err="1"/>
              <a:t>Eritrosin</a:t>
            </a:r>
            <a:r>
              <a:rPr lang="tr-TR" dirty="0" err="1"/>
              <a:t>dir</a:t>
            </a:r>
            <a:r>
              <a:rPr lang="tr-TR" dirty="0"/>
              <a:t>.</a:t>
            </a:r>
          </a:p>
          <a:p>
            <a:pPr algn="just"/>
            <a:r>
              <a:rPr lang="tr-TR" b="1" dirty="0" err="1"/>
              <a:t>Kinolin</a:t>
            </a:r>
            <a:r>
              <a:rPr lang="tr-TR" b="1" dirty="0"/>
              <a:t> </a:t>
            </a:r>
            <a:r>
              <a:rPr lang="tr-TR" dirty="0"/>
              <a:t>grubu renklendiricilerde, parlak yeşilimsi-sarı renkler ve ışığa karşı zayıf </a:t>
            </a:r>
            <a:r>
              <a:rPr lang="tr-TR" dirty="0" err="1"/>
              <a:t>stabilite</a:t>
            </a:r>
            <a:r>
              <a:rPr lang="tr-TR" dirty="0"/>
              <a:t>, bu grubun karakteristik özelliğini oluşturmaktadır. </a:t>
            </a:r>
          </a:p>
          <a:p>
            <a:pPr algn="just"/>
            <a:r>
              <a:rPr lang="tr-TR" b="1" dirty="0" err="1"/>
              <a:t>İndigoit</a:t>
            </a:r>
            <a:r>
              <a:rPr lang="tr-TR" b="1" dirty="0"/>
              <a:t> </a:t>
            </a:r>
            <a:r>
              <a:rPr lang="tr-TR" dirty="0"/>
              <a:t>grubu gıda renklendiricileri, doğada bulunan </a:t>
            </a:r>
            <a:r>
              <a:rPr lang="tr-TR" dirty="0" err="1"/>
              <a:t>indigo</a:t>
            </a:r>
            <a:r>
              <a:rPr lang="tr-TR" dirty="0"/>
              <a:t> renklendiricisinin yapay eşdeğeridir. Bu gruptaki en önemli gıda renklendiricisi </a:t>
            </a:r>
            <a:r>
              <a:rPr lang="tr-TR" b="1" dirty="0" err="1"/>
              <a:t>İndigo</a:t>
            </a:r>
            <a:r>
              <a:rPr lang="tr-TR" b="1" dirty="0"/>
              <a:t> </a:t>
            </a:r>
            <a:r>
              <a:rPr lang="tr-TR" b="1" dirty="0" err="1"/>
              <a:t>karmin</a:t>
            </a:r>
            <a:r>
              <a:rPr lang="tr-TR" dirty="0" err="1"/>
              <a:t>dir</a:t>
            </a:r>
            <a:r>
              <a:rPr lang="tr-TR" dirty="0"/>
              <a:t>.</a:t>
            </a:r>
          </a:p>
          <a:p>
            <a:pPr marL="0" indent="0">
              <a:buNone/>
            </a:pPr>
            <a:endParaRPr lang="tr-TR" dirty="0"/>
          </a:p>
        </p:txBody>
      </p:sp>
    </p:spTree>
    <p:extLst>
      <p:ext uri="{BB962C8B-B14F-4D97-AF65-F5344CB8AC3E}">
        <p14:creationId xmlns:p14="http://schemas.microsoft.com/office/powerpoint/2010/main" val="69464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04497"/>
            <a:ext cx="10515600" cy="5672466"/>
          </a:xfrm>
        </p:spPr>
        <p:txBody>
          <a:bodyPr>
            <a:normAutofit/>
          </a:bodyPr>
          <a:lstStyle/>
          <a:p>
            <a:pPr marL="0" indent="0">
              <a:buNone/>
            </a:pPr>
            <a:r>
              <a:rPr lang="tr-TR" b="1" dirty="0" smtClean="0">
                <a:latin typeface="Algerian" panose="04020705040A02060702" pitchFamily="82" charset="0"/>
              </a:rPr>
              <a:t>2.1.2.GIdalarda </a:t>
            </a:r>
            <a:r>
              <a:rPr lang="tr-TR" b="1" dirty="0" err="1" smtClean="0">
                <a:latin typeface="Algerian" panose="04020705040A02060702" pitchFamily="82" charset="0"/>
              </a:rPr>
              <a:t>KullanIlan</a:t>
            </a:r>
            <a:r>
              <a:rPr lang="tr-TR" b="1" dirty="0" smtClean="0">
                <a:latin typeface="Algerian" panose="04020705040A02060702" pitchFamily="82" charset="0"/>
              </a:rPr>
              <a:t> </a:t>
            </a:r>
            <a:r>
              <a:rPr lang="tr-TR" b="1" dirty="0">
                <a:latin typeface="Algerian" panose="04020705040A02060702" pitchFamily="82" charset="0"/>
              </a:rPr>
              <a:t>Suda Çözünen Yapay Renklendiriciler:</a:t>
            </a:r>
            <a:endParaRPr lang="tr-TR" dirty="0">
              <a:latin typeface="Algerian" panose="04020705040A02060702" pitchFamily="82" charset="0"/>
            </a:endParaRPr>
          </a:p>
          <a:p>
            <a:pPr lvl="0"/>
            <a:r>
              <a:rPr lang="tr-TR" dirty="0" err="1"/>
              <a:t>Allura</a:t>
            </a:r>
            <a:r>
              <a:rPr lang="tr-TR" dirty="0"/>
              <a:t> </a:t>
            </a:r>
            <a:r>
              <a:rPr lang="tr-TR" dirty="0" err="1"/>
              <a:t>Red</a:t>
            </a:r>
            <a:r>
              <a:rPr lang="tr-TR" dirty="0"/>
              <a:t> </a:t>
            </a:r>
            <a:r>
              <a:rPr lang="tr-TR" dirty="0" smtClean="0"/>
              <a:t>AC				</a:t>
            </a:r>
            <a:r>
              <a:rPr lang="tr-TR" dirty="0" err="1" smtClean="0"/>
              <a:t>Amarant</a:t>
            </a:r>
            <a:endParaRPr lang="tr-TR" dirty="0" smtClean="0"/>
          </a:p>
          <a:p>
            <a:pPr lvl="0"/>
            <a:r>
              <a:rPr lang="tr-TR" dirty="0" err="1" smtClean="0"/>
              <a:t>Azorubin</a:t>
            </a:r>
            <a:r>
              <a:rPr lang="tr-TR" dirty="0"/>
              <a:t>	</a:t>
            </a:r>
            <a:r>
              <a:rPr lang="tr-TR" dirty="0" smtClean="0"/>
              <a:t>				</a:t>
            </a:r>
            <a:r>
              <a:rPr lang="tr-TR" dirty="0" err="1" smtClean="0"/>
              <a:t>Brilliant</a:t>
            </a:r>
            <a:r>
              <a:rPr lang="tr-TR" dirty="0" smtClean="0"/>
              <a:t> </a:t>
            </a:r>
            <a:r>
              <a:rPr lang="tr-TR" dirty="0"/>
              <a:t>Black BN</a:t>
            </a:r>
          </a:p>
          <a:p>
            <a:pPr lvl="0"/>
            <a:r>
              <a:rPr lang="tr-TR" dirty="0" err="1"/>
              <a:t>Brilliant</a:t>
            </a:r>
            <a:r>
              <a:rPr lang="tr-TR" dirty="0"/>
              <a:t> Blue </a:t>
            </a:r>
            <a:r>
              <a:rPr lang="tr-TR" dirty="0" smtClean="0"/>
              <a:t>FCF				Brown </a:t>
            </a:r>
            <a:r>
              <a:rPr lang="tr-TR" dirty="0"/>
              <a:t>FK</a:t>
            </a:r>
          </a:p>
          <a:p>
            <a:pPr lvl="0"/>
            <a:r>
              <a:rPr lang="tr-TR" dirty="0"/>
              <a:t>Brown HT </a:t>
            </a:r>
            <a:r>
              <a:rPr lang="tr-TR" dirty="0" smtClean="0"/>
              <a:t>					</a:t>
            </a:r>
            <a:r>
              <a:rPr lang="tr-TR" dirty="0" err="1" smtClean="0"/>
              <a:t>Eritrosin</a:t>
            </a:r>
            <a:endParaRPr lang="tr-TR" dirty="0"/>
          </a:p>
          <a:p>
            <a:pPr lvl="0"/>
            <a:r>
              <a:rPr lang="tr-TR" dirty="0" err="1"/>
              <a:t>Green</a:t>
            </a:r>
            <a:r>
              <a:rPr lang="tr-TR" dirty="0"/>
              <a:t> </a:t>
            </a:r>
            <a:r>
              <a:rPr lang="tr-TR" dirty="0" smtClean="0"/>
              <a:t>S					</a:t>
            </a:r>
            <a:r>
              <a:rPr lang="tr-TR" dirty="0" err="1" smtClean="0"/>
              <a:t>İndigotin</a:t>
            </a:r>
            <a:endParaRPr lang="tr-TR" dirty="0"/>
          </a:p>
          <a:p>
            <a:pPr lvl="0"/>
            <a:r>
              <a:rPr lang="tr-TR" dirty="0" err="1"/>
              <a:t>Kinolin</a:t>
            </a:r>
            <a:r>
              <a:rPr lang="tr-TR" dirty="0"/>
              <a:t> </a:t>
            </a:r>
            <a:r>
              <a:rPr lang="tr-TR" dirty="0" smtClean="0"/>
              <a:t>Sarısı				</a:t>
            </a:r>
            <a:r>
              <a:rPr lang="tr-TR" dirty="0" err="1" smtClean="0"/>
              <a:t>Litolrubin</a:t>
            </a:r>
            <a:r>
              <a:rPr lang="tr-TR" dirty="0" smtClean="0"/>
              <a:t> </a:t>
            </a:r>
            <a:r>
              <a:rPr lang="tr-TR" dirty="0"/>
              <a:t>BK</a:t>
            </a:r>
          </a:p>
          <a:p>
            <a:pPr lvl="0"/>
            <a:r>
              <a:rPr lang="tr-TR" dirty="0"/>
              <a:t>Patent Blue </a:t>
            </a:r>
            <a:r>
              <a:rPr lang="tr-TR" dirty="0" smtClean="0"/>
              <a:t>V				</a:t>
            </a:r>
            <a:r>
              <a:rPr lang="tr-TR" dirty="0" err="1" smtClean="0"/>
              <a:t>Ponso</a:t>
            </a:r>
            <a:r>
              <a:rPr lang="tr-TR" dirty="0" smtClean="0"/>
              <a:t> </a:t>
            </a:r>
            <a:r>
              <a:rPr lang="tr-TR" dirty="0"/>
              <a:t>4R </a:t>
            </a:r>
          </a:p>
          <a:p>
            <a:pPr lvl="0"/>
            <a:r>
              <a:rPr lang="tr-TR" dirty="0" err="1"/>
              <a:t>Red</a:t>
            </a:r>
            <a:r>
              <a:rPr lang="tr-TR" dirty="0"/>
              <a:t> </a:t>
            </a:r>
            <a:r>
              <a:rPr lang="tr-TR" dirty="0" smtClean="0"/>
              <a:t>2G					</a:t>
            </a:r>
            <a:r>
              <a:rPr lang="tr-TR" dirty="0" err="1" smtClean="0"/>
              <a:t>Sunset</a:t>
            </a:r>
            <a:r>
              <a:rPr lang="tr-TR" dirty="0" smtClean="0"/>
              <a:t> </a:t>
            </a:r>
            <a:r>
              <a:rPr lang="tr-TR" dirty="0" err="1"/>
              <a:t>Yellow</a:t>
            </a:r>
            <a:r>
              <a:rPr lang="tr-TR" dirty="0"/>
              <a:t> FCF</a:t>
            </a:r>
          </a:p>
          <a:p>
            <a:pPr lvl="0"/>
            <a:r>
              <a:rPr lang="tr-TR" dirty="0" err="1"/>
              <a:t>Tartrazin</a:t>
            </a:r>
            <a:r>
              <a:rPr lang="tr-TR" dirty="0"/>
              <a:t> </a:t>
            </a:r>
          </a:p>
          <a:p>
            <a:pPr marL="0" indent="0">
              <a:buNone/>
            </a:pPr>
            <a:endParaRPr lang="tr-TR" dirty="0"/>
          </a:p>
        </p:txBody>
      </p:sp>
    </p:spTree>
    <p:extLst>
      <p:ext uri="{BB962C8B-B14F-4D97-AF65-F5344CB8AC3E}">
        <p14:creationId xmlns:p14="http://schemas.microsoft.com/office/powerpoint/2010/main" val="185435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8372"/>
            <a:ext cx="10515600" cy="5798591"/>
          </a:xfrm>
        </p:spPr>
        <p:txBody>
          <a:bodyPr/>
          <a:lstStyle/>
          <a:p>
            <a:pPr marL="0" indent="0">
              <a:buNone/>
            </a:pPr>
            <a:r>
              <a:rPr lang="tr-TR" b="1" dirty="0">
                <a:latin typeface="Algerian" panose="04020705040A02060702" pitchFamily="82" charset="0"/>
              </a:rPr>
              <a:t>2.1.2.1. Suda Çözünen Yapay Renklendiricilerin </a:t>
            </a:r>
            <a:r>
              <a:rPr lang="tr-TR" b="1" dirty="0" err="1">
                <a:latin typeface="Algerian" panose="04020705040A02060702" pitchFamily="82" charset="0"/>
              </a:rPr>
              <a:t>Stabilite</a:t>
            </a:r>
            <a:r>
              <a:rPr lang="tr-TR" b="1" dirty="0">
                <a:latin typeface="Algerian" panose="04020705040A02060702" pitchFamily="82" charset="0"/>
              </a:rPr>
              <a:t> Özellikleri</a:t>
            </a:r>
            <a:endParaRPr lang="tr-TR" dirty="0">
              <a:latin typeface="Algerian" panose="04020705040A02060702" pitchFamily="82" charset="0"/>
            </a:endParaRPr>
          </a:p>
          <a:p>
            <a:pPr marL="0" indent="0" algn="just">
              <a:buNone/>
            </a:pPr>
            <a:r>
              <a:rPr lang="tr-TR" dirty="0"/>
              <a:t>	</a:t>
            </a:r>
            <a:endParaRPr lang="tr-TR" dirty="0" smtClean="0"/>
          </a:p>
          <a:p>
            <a:pPr marL="0" indent="0" algn="just">
              <a:buNone/>
            </a:pPr>
            <a:r>
              <a:rPr lang="tr-TR" dirty="0"/>
              <a:t>	</a:t>
            </a:r>
            <a:r>
              <a:rPr lang="tr-TR" dirty="0" smtClean="0"/>
              <a:t>Yapay </a:t>
            </a:r>
            <a:r>
              <a:rPr lang="tr-TR" dirty="0"/>
              <a:t>gıda renklendiricilerinin </a:t>
            </a:r>
            <a:r>
              <a:rPr lang="tr-TR" dirty="0" err="1"/>
              <a:t>stabiliteleri</a:t>
            </a:r>
            <a:r>
              <a:rPr lang="tr-TR" dirty="0"/>
              <a:t> gıda işleme koşullarında birçok faktöre bağlı olmaktadır. Bunlardan bazıları; renklendiricinin kullanıldığı ortam, renklendiricinin konsantrasyonu, kullanılan diğer katkıların konsantrasyonları, sıcaklık, süre gibi faktörelerdir. Bu faktörlere bağlı olarak meydana gelen değişiklikler kullanılan her bir renklendirici için ayrı olup değişik gıdalar için renklendiricinin seçimi önem taşımaktadır. </a:t>
            </a:r>
          </a:p>
          <a:p>
            <a:pPr marL="0" indent="0">
              <a:buNone/>
            </a:pPr>
            <a:endParaRPr lang="tr-TR" dirty="0"/>
          </a:p>
        </p:txBody>
      </p:sp>
    </p:spTree>
    <p:extLst>
      <p:ext uri="{BB962C8B-B14F-4D97-AF65-F5344CB8AC3E}">
        <p14:creationId xmlns:p14="http://schemas.microsoft.com/office/powerpoint/2010/main" val="1905236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6538" y="830316"/>
            <a:ext cx="10590212" cy="5097517"/>
          </a:xfrm>
        </p:spPr>
        <p:txBody>
          <a:bodyPr/>
          <a:lstStyle/>
          <a:p>
            <a:pPr algn="just"/>
            <a:r>
              <a:rPr lang="tr-TR" sz="2000" dirty="0"/>
              <a:t>Günümüzde gıda sanayinin gelişmesine bağlı olarak gıda ürünlerinin renklendirilmesi gereksinimi çeşitli nedenlere bağlı olarak artmıştır. Bununla beraber gıdaların renklendirilerek tüketici açısından daha çekici hale getirilmesi işlemlerinin çok eski çağlara kadar dayandığı bilinmektedir. Antik çağlarda özellikle baharatlar ve meyveler gibi çeşitli lezzet verici maddeler şarap, ekmek gibi gıdaların renklendirilmesinde de kullanılmıştır</a:t>
            </a:r>
            <a:r>
              <a:rPr lang="tr-TR" sz="2000" dirty="0" smtClean="0"/>
              <a:t>.</a:t>
            </a:r>
          </a:p>
          <a:p>
            <a:pPr algn="just"/>
            <a:endParaRPr lang="tr-TR" dirty="0"/>
          </a:p>
          <a:p>
            <a:pPr marL="0" indent="0" algn="just">
              <a:buNone/>
            </a:pPr>
            <a:endParaRPr lang="tr-TR" dirty="0"/>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746" y="3289736"/>
            <a:ext cx="2763673" cy="1860331"/>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178" y="3289735"/>
            <a:ext cx="2690648" cy="186033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910" y="3289734"/>
            <a:ext cx="2750042" cy="1860331"/>
          </a:xfrm>
          <a:prstGeom prst="rect">
            <a:avLst/>
          </a:prstGeom>
        </p:spPr>
      </p:pic>
    </p:spTree>
    <p:extLst>
      <p:ext uri="{BB962C8B-B14F-4D97-AF65-F5344CB8AC3E}">
        <p14:creationId xmlns:p14="http://schemas.microsoft.com/office/powerpoint/2010/main" val="2156038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17244">
            <a:off x="4281993" y="-27370"/>
            <a:ext cx="3018014" cy="1341694"/>
          </a:xfrm>
          <a:prstGeom prst="rect">
            <a:avLst/>
          </a:prstGeom>
        </p:spPr>
      </p:pic>
      <p:sp>
        <p:nvSpPr>
          <p:cNvPr id="3" name="İçerik Yer Tutucusu 2"/>
          <p:cNvSpPr>
            <a:spLocks noGrp="1"/>
          </p:cNvSpPr>
          <p:nvPr>
            <p:ph idx="1"/>
          </p:nvPr>
        </p:nvSpPr>
        <p:spPr>
          <a:xfrm>
            <a:off x="838200" y="378372"/>
            <a:ext cx="10515600" cy="5798591"/>
          </a:xfrm>
        </p:spPr>
        <p:txBody>
          <a:bodyPr/>
          <a:lstStyle/>
          <a:p>
            <a:pPr marL="0" indent="0">
              <a:buNone/>
            </a:pPr>
            <a:r>
              <a:rPr lang="tr-TR" b="1" dirty="0" smtClean="0">
                <a:latin typeface="Algerian" panose="04020705040A02060702" pitchFamily="82" charset="0"/>
              </a:rPr>
              <a:t>ISIK </a:t>
            </a:r>
            <a:r>
              <a:rPr lang="tr-TR" b="1" dirty="0">
                <a:latin typeface="Algerian" panose="04020705040A02060702" pitchFamily="82" charset="0"/>
              </a:rPr>
              <a:t>ETKİSİ</a:t>
            </a:r>
            <a:endParaRPr lang="tr-TR" dirty="0">
              <a:latin typeface="Algerian" panose="04020705040A02060702" pitchFamily="82" charset="0"/>
            </a:endParaRPr>
          </a:p>
          <a:p>
            <a:pPr marL="0" indent="0" algn="just">
              <a:buNone/>
            </a:pPr>
            <a:r>
              <a:rPr lang="tr-TR" dirty="0" smtClean="0"/>
              <a:t>	Kuvvetli </a:t>
            </a:r>
            <a:r>
              <a:rPr lang="tr-TR" dirty="0"/>
              <a:t>gün ışığı ve özellikle UV ışık gıda renklendiricileri üzerinde fotokimyasal değişiklikler meydana getirerek renk kayıplarına neden olmaktadır. Kızıl ötesi ışınlar da benzer şekilde bir miktar renk solmasına neden olmakta ve sıcaklığın artması ile bozulma hızlanmaktadır. Işığın tüm renklendiriciler üzerine etkili olması ve renk kayıpları meydana gelmesi nedeniyle renklendirilmiş gıda maddelerinin ışık etkisinden korunmuş olması önemli olmaktadır. </a:t>
            </a:r>
            <a:r>
              <a:rPr lang="tr-TR" dirty="0" err="1"/>
              <a:t>Red</a:t>
            </a:r>
            <a:r>
              <a:rPr lang="tr-TR" dirty="0"/>
              <a:t> 2G, </a:t>
            </a:r>
            <a:r>
              <a:rPr lang="tr-TR" dirty="0" err="1"/>
              <a:t>Tartrazin</a:t>
            </a:r>
            <a:r>
              <a:rPr lang="tr-TR" dirty="0"/>
              <a:t> ve </a:t>
            </a:r>
            <a:r>
              <a:rPr lang="tr-TR" dirty="0" err="1"/>
              <a:t>Yellow</a:t>
            </a:r>
            <a:r>
              <a:rPr lang="tr-TR" dirty="0"/>
              <a:t> 2G gıdalarda yaygın olarak kullanılan yapay organik renklendiriciler içinde ışığa en stabil olanlarıdır. </a:t>
            </a:r>
            <a:r>
              <a:rPr lang="tr-TR" dirty="0" err="1"/>
              <a:t>Amarant</a:t>
            </a:r>
            <a:r>
              <a:rPr lang="tr-TR" dirty="0"/>
              <a:t>, </a:t>
            </a:r>
            <a:r>
              <a:rPr lang="tr-TR" dirty="0" err="1"/>
              <a:t>Allura</a:t>
            </a:r>
            <a:r>
              <a:rPr lang="tr-TR" dirty="0"/>
              <a:t> </a:t>
            </a:r>
            <a:r>
              <a:rPr lang="tr-TR" dirty="0" err="1"/>
              <a:t>Red</a:t>
            </a:r>
            <a:r>
              <a:rPr lang="tr-TR" dirty="0"/>
              <a:t> AC, Brown FK, Brown HT ve </a:t>
            </a:r>
            <a:r>
              <a:rPr lang="tr-TR" dirty="0" err="1"/>
              <a:t>Brillant</a:t>
            </a:r>
            <a:r>
              <a:rPr lang="tr-TR" dirty="0"/>
              <a:t> Blue FCF de ışığa karşı iyi </a:t>
            </a:r>
            <a:r>
              <a:rPr lang="tr-TR" dirty="0" err="1"/>
              <a:t>stabilite</a:t>
            </a:r>
            <a:r>
              <a:rPr lang="tr-TR" dirty="0"/>
              <a:t> gösterirken; </a:t>
            </a:r>
            <a:r>
              <a:rPr lang="tr-TR" dirty="0" err="1"/>
              <a:t>Green</a:t>
            </a:r>
            <a:r>
              <a:rPr lang="tr-TR" dirty="0"/>
              <a:t> S, </a:t>
            </a:r>
            <a:r>
              <a:rPr lang="tr-TR" dirty="0" err="1"/>
              <a:t>Eritrosin</a:t>
            </a:r>
            <a:r>
              <a:rPr lang="tr-TR" dirty="0"/>
              <a:t> ve </a:t>
            </a:r>
            <a:r>
              <a:rPr lang="tr-TR" dirty="0" err="1"/>
              <a:t>İndigo</a:t>
            </a:r>
            <a:r>
              <a:rPr lang="tr-TR" dirty="0"/>
              <a:t> </a:t>
            </a:r>
            <a:r>
              <a:rPr lang="tr-TR" dirty="0" err="1"/>
              <a:t>Karminin</a:t>
            </a:r>
            <a:r>
              <a:rPr lang="tr-TR" dirty="0"/>
              <a:t> </a:t>
            </a:r>
            <a:r>
              <a:rPr lang="tr-TR" dirty="0" err="1"/>
              <a:t>stabiliteleri</a:t>
            </a:r>
            <a:r>
              <a:rPr lang="tr-TR" dirty="0"/>
              <a:t> daha zayıftır.</a:t>
            </a:r>
          </a:p>
          <a:p>
            <a:pPr marL="0" indent="0">
              <a:buNone/>
            </a:pPr>
            <a:endParaRPr lang="tr-TR" dirty="0"/>
          </a:p>
        </p:txBody>
      </p:sp>
    </p:spTree>
    <p:extLst>
      <p:ext uri="{BB962C8B-B14F-4D97-AF65-F5344CB8AC3E}">
        <p14:creationId xmlns:p14="http://schemas.microsoft.com/office/powerpoint/2010/main" val="2716157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25517"/>
            <a:ext cx="10515600" cy="5651446"/>
          </a:xfrm>
        </p:spPr>
        <p:txBody>
          <a:bodyPr/>
          <a:lstStyle/>
          <a:p>
            <a:pPr marL="0" indent="0">
              <a:buNone/>
            </a:pPr>
            <a:r>
              <a:rPr lang="tr-TR" b="1" dirty="0">
                <a:latin typeface="Algerian" panose="04020705040A02060702" pitchFamily="82" charset="0"/>
              </a:rPr>
              <a:t>SICAKLIK ETKİSİ</a:t>
            </a:r>
            <a:endParaRPr lang="tr-TR" dirty="0">
              <a:latin typeface="Algerian" panose="04020705040A02060702" pitchFamily="82" charset="0"/>
            </a:endParaRPr>
          </a:p>
          <a:p>
            <a:pPr marL="0" indent="0" algn="just">
              <a:buNone/>
            </a:pPr>
            <a:r>
              <a:rPr lang="tr-TR" b="1" dirty="0"/>
              <a:t>	</a:t>
            </a:r>
            <a:r>
              <a:rPr lang="tr-TR" dirty="0"/>
              <a:t>Gıda işlemede çeşitli uygulamalarda kullanılan sıcaklık koşulları, gıdanın rengini etkilemektedir. Çok yüksek sıcaklıklar da oluşan bir miktar karbonizasyon renk kaybına ve renk değişimine neden olabilmektedir. Bu nedenle renklendiricilerin mümkün olduğu kadar düşük sıcaklıklarda ve üretimin mümkün olduğu kadar geç aşamalarında, genellikle de lezzet vericilerle aynı zamanda katılmaları uygun olmaktadır. Yapay renklendiricilerin ortalama kaynama ve fırınlanma sıcaklıklarına (100-200 C) karşı en stabil olanları ; </a:t>
            </a:r>
            <a:r>
              <a:rPr lang="tr-TR" dirty="0" err="1"/>
              <a:t>Ponso</a:t>
            </a:r>
            <a:r>
              <a:rPr lang="tr-TR" dirty="0"/>
              <a:t> 4R, </a:t>
            </a:r>
            <a:r>
              <a:rPr lang="tr-TR" dirty="0" err="1"/>
              <a:t>Allura</a:t>
            </a:r>
            <a:r>
              <a:rPr lang="tr-TR" dirty="0"/>
              <a:t> </a:t>
            </a:r>
            <a:r>
              <a:rPr lang="tr-TR" dirty="0" err="1"/>
              <a:t>Red</a:t>
            </a:r>
            <a:r>
              <a:rPr lang="tr-TR" dirty="0"/>
              <a:t> AC, </a:t>
            </a:r>
            <a:r>
              <a:rPr lang="tr-TR" dirty="0" err="1"/>
              <a:t>Sunset</a:t>
            </a:r>
            <a:r>
              <a:rPr lang="tr-TR" dirty="0"/>
              <a:t> </a:t>
            </a:r>
            <a:r>
              <a:rPr lang="tr-TR" dirty="0" err="1"/>
              <a:t>Yellow</a:t>
            </a:r>
            <a:r>
              <a:rPr lang="tr-TR" dirty="0"/>
              <a:t> FCF, </a:t>
            </a:r>
            <a:r>
              <a:rPr lang="tr-TR" dirty="0" err="1"/>
              <a:t>Tartrazin</a:t>
            </a:r>
            <a:r>
              <a:rPr lang="tr-TR" dirty="0"/>
              <a:t>, Brown FK, Brown HT, </a:t>
            </a:r>
            <a:r>
              <a:rPr lang="tr-TR" dirty="0" err="1"/>
              <a:t>Green</a:t>
            </a:r>
            <a:r>
              <a:rPr lang="tr-TR" dirty="0"/>
              <a:t> S ve </a:t>
            </a:r>
            <a:r>
              <a:rPr lang="tr-TR" dirty="0" err="1"/>
              <a:t>Brilliant</a:t>
            </a:r>
            <a:r>
              <a:rPr lang="tr-TR" dirty="0"/>
              <a:t> Blue </a:t>
            </a:r>
            <a:r>
              <a:rPr lang="tr-TR" dirty="0" err="1"/>
              <a:t>FCF’dir</a:t>
            </a:r>
            <a:r>
              <a:rPr lang="tr-TR" dirty="0"/>
              <a:t>. </a:t>
            </a:r>
            <a:r>
              <a:rPr lang="tr-TR" dirty="0" err="1"/>
              <a:t>İndigo</a:t>
            </a:r>
            <a:r>
              <a:rPr lang="tr-TR" dirty="0"/>
              <a:t> </a:t>
            </a:r>
            <a:r>
              <a:rPr lang="tr-TR" dirty="0" err="1"/>
              <a:t>Karmin</a:t>
            </a:r>
            <a:r>
              <a:rPr lang="tr-TR" dirty="0"/>
              <a:t> ise işleme sıcaklığına karşı stabil değildir.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888" y="5034453"/>
            <a:ext cx="2522482" cy="144254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528" y="5034452"/>
            <a:ext cx="2609850" cy="1442545"/>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5833" y="5034452"/>
            <a:ext cx="2280746" cy="1442545"/>
          </a:xfrm>
          <a:prstGeom prst="rect">
            <a:avLst/>
          </a:prstGeom>
        </p:spPr>
      </p:pic>
    </p:spTree>
    <p:extLst>
      <p:ext uri="{BB962C8B-B14F-4D97-AF65-F5344CB8AC3E}">
        <p14:creationId xmlns:p14="http://schemas.microsoft.com/office/powerpoint/2010/main" val="2389697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9090"/>
            <a:ext cx="10515600" cy="5577873"/>
          </a:xfrm>
        </p:spPr>
        <p:txBody>
          <a:bodyPr/>
          <a:lstStyle/>
          <a:p>
            <a:pPr marL="0" indent="0">
              <a:buNone/>
            </a:pPr>
            <a:r>
              <a:rPr lang="tr-TR" b="1" dirty="0" smtClean="0">
                <a:latin typeface="Algerian" panose="04020705040A02060702" pitchFamily="82" charset="0"/>
              </a:rPr>
              <a:t>ALKALI </a:t>
            </a:r>
            <a:r>
              <a:rPr lang="tr-TR" b="1" dirty="0">
                <a:latin typeface="Algerian" panose="04020705040A02060702" pitchFamily="82" charset="0"/>
              </a:rPr>
              <a:t>VE ASİTLERİN ETKİSİ</a:t>
            </a:r>
            <a:endParaRPr lang="tr-TR" dirty="0">
              <a:latin typeface="Algerian" panose="04020705040A02060702" pitchFamily="82" charset="0"/>
            </a:endParaRPr>
          </a:p>
          <a:p>
            <a:pPr marL="0" indent="0" algn="just">
              <a:buNone/>
            </a:pPr>
            <a:endParaRPr lang="tr-TR" dirty="0" smtClean="0"/>
          </a:p>
          <a:p>
            <a:pPr marL="0" indent="0" algn="just">
              <a:buNone/>
            </a:pPr>
            <a:r>
              <a:rPr lang="tr-TR" dirty="0"/>
              <a:t>	</a:t>
            </a:r>
            <a:r>
              <a:rPr lang="tr-TR" dirty="0" smtClean="0"/>
              <a:t>Yapay </a:t>
            </a:r>
            <a:r>
              <a:rPr lang="tr-TR" dirty="0"/>
              <a:t>renklendiricilerin asitlere ve alkalilere karşı </a:t>
            </a:r>
            <a:r>
              <a:rPr lang="tr-TR" dirty="0" err="1"/>
              <a:t>stabiliteleri</a:t>
            </a:r>
            <a:r>
              <a:rPr lang="tr-TR" dirty="0"/>
              <a:t> birbirlerine göre çok farklıdır. Tüm renklendiricilerin asit veya alkali ortamlarda bozulması, metallerle temas ve özellikle de yüksek sıcaklıklarda hızlanmaktadır. </a:t>
            </a:r>
            <a:endParaRPr lang="tr-TR" dirty="0" smtClean="0"/>
          </a:p>
          <a:p>
            <a:pPr marL="0" indent="0" algn="just">
              <a:buNone/>
            </a:pPr>
            <a:endParaRPr lang="tr-TR" dirty="0"/>
          </a:p>
          <a:p>
            <a:pPr marL="0" indent="0" algn="just">
              <a:buNone/>
            </a:pP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766" y="3519980"/>
            <a:ext cx="5764924" cy="2571750"/>
          </a:xfrm>
          <a:prstGeom prst="rect">
            <a:avLst/>
          </a:prstGeom>
        </p:spPr>
      </p:pic>
    </p:spTree>
    <p:extLst>
      <p:ext uri="{BB962C8B-B14F-4D97-AF65-F5344CB8AC3E}">
        <p14:creationId xmlns:p14="http://schemas.microsoft.com/office/powerpoint/2010/main" val="1173157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6462" y="504497"/>
            <a:ext cx="10515600" cy="4842149"/>
          </a:xfrm>
        </p:spPr>
        <p:txBody>
          <a:bodyPr/>
          <a:lstStyle/>
          <a:p>
            <a:pPr marL="0" indent="0">
              <a:buNone/>
            </a:pPr>
            <a:r>
              <a:rPr lang="tr-TR" b="1" dirty="0">
                <a:latin typeface="Algerian" panose="04020705040A02060702" pitchFamily="82" charset="0"/>
              </a:rPr>
              <a:t>GIDA KORUYUCULARININ </a:t>
            </a:r>
            <a:r>
              <a:rPr lang="tr-TR" b="1" dirty="0" smtClean="0">
                <a:latin typeface="Algerian" panose="04020705040A02060702" pitchFamily="82" charset="0"/>
              </a:rPr>
              <a:t>ETKİSİ</a:t>
            </a:r>
          </a:p>
          <a:p>
            <a:pPr marL="0" indent="0">
              <a:buNone/>
            </a:pPr>
            <a:endParaRPr lang="tr-TR" dirty="0"/>
          </a:p>
          <a:p>
            <a:pPr marL="0" indent="0" algn="just">
              <a:buNone/>
            </a:pPr>
            <a:r>
              <a:rPr lang="tr-TR" dirty="0" smtClean="0"/>
              <a:t>	Patent </a:t>
            </a:r>
            <a:r>
              <a:rPr lang="tr-TR" dirty="0"/>
              <a:t>Blue V, </a:t>
            </a:r>
            <a:r>
              <a:rPr lang="tr-TR" dirty="0" err="1"/>
              <a:t>Kinolin</a:t>
            </a:r>
            <a:r>
              <a:rPr lang="tr-TR" dirty="0"/>
              <a:t> Sarısı ve </a:t>
            </a:r>
            <a:r>
              <a:rPr lang="tr-TR" dirty="0" err="1"/>
              <a:t>İndigo</a:t>
            </a:r>
            <a:r>
              <a:rPr lang="tr-TR" dirty="0"/>
              <a:t> </a:t>
            </a:r>
            <a:r>
              <a:rPr lang="tr-TR" dirty="0" err="1"/>
              <a:t>Karmin</a:t>
            </a:r>
            <a:r>
              <a:rPr lang="tr-TR" dirty="0"/>
              <a:t> dışındaki yapay organik renklendiriciler gıdalarda koruyucu olarak kullanılan </a:t>
            </a:r>
            <a:r>
              <a:rPr lang="tr-TR" dirty="0" err="1"/>
              <a:t>Benzoik</a:t>
            </a:r>
            <a:r>
              <a:rPr lang="tr-TR" dirty="0"/>
              <a:t> Asit ve Sodyum </a:t>
            </a:r>
            <a:r>
              <a:rPr lang="tr-TR" dirty="0" err="1"/>
              <a:t>Benzoata</a:t>
            </a:r>
            <a:r>
              <a:rPr lang="tr-TR" dirty="0"/>
              <a:t> karşı stabildir. </a:t>
            </a:r>
            <a:r>
              <a:rPr lang="tr-TR" dirty="0" err="1"/>
              <a:t>Eritrosin</a:t>
            </a:r>
            <a:r>
              <a:rPr lang="tr-TR" dirty="0"/>
              <a:t> ise ortamda </a:t>
            </a:r>
            <a:r>
              <a:rPr lang="tr-TR" dirty="0" err="1"/>
              <a:t>Bezoik</a:t>
            </a:r>
            <a:r>
              <a:rPr lang="tr-TR" dirty="0"/>
              <a:t> Asit varlığında çökme yapmaktadır. Meyve bazlı ürünlere Kükürt dioksit veya </a:t>
            </a:r>
            <a:r>
              <a:rPr lang="tr-TR" dirty="0" err="1"/>
              <a:t>Sülfüroz</a:t>
            </a:r>
            <a:r>
              <a:rPr lang="tr-TR" dirty="0"/>
              <a:t> asit katılması durumunda renklendirici maddede renk bozulması meydana gelmektedir. </a:t>
            </a:r>
          </a:p>
          <a:p>
            <a:endParaRPr lang="tr-TR" dirty="0"/>
          </a:p>
        </p:txBody>
      </p:sp>
    </p:spTree>
    <p:extLst>
      <p:ext uri="{BB962C8B-B14F-4D97-AF65-F5344CB8AC3E}">
        <p14:creationId xmlns:p14="http://schemas.microsoft.com/office/powerpoint/2010/main" val="1352007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lstStyle/>
          <a:p>
            <a:pPr marL="0" indent="0">
              <a:buNone/>
            </a:pPr>
            <a:r>
              <a:rPr lang="tr-TR" b="1" dirty="0">
                <a:latin typeface="Algerian" panose="04020705040A02060702" pitchFamily="82" charset="0"/>
              </a:rPr>
              <a:t>ASKORBİK ASİT ETKİSİ</a:t>
            </a:r>
            <a:endParaRPr lang="tr-TR" dirty="0">
              <a:latin typeface="Algerian" panose="04020705040A02060702" pitchFamily="82" charset="0"/>
            </a:endParaRPr>
          </a:p>
          <a:p>
            <a:pPr marL="0" indent="0" algn="just">
              <a:buNone/>
            </a:pPr>
            <a:r>
              <a:rPr lang="tr-TR" dirty="0"/>
              <a:t>	</a:t>
            </a:r>
            <a:r>
              <a:rPr lang="tr-TR" dirty="0" smtClean="0"/>
              <a:t>Vitaminler </a:t>
            </a:r>
            <a:r>
              <a:rPr lang="tr-TR" dirty="0"/>
              <a:t>ve antioksidanlar işlenmiş ürünlere yaygın olarak katılmakta ve C vitamini, </a:t>
            </a:r>
            <a:r>
              <a:rPr lang="tr-TR" dirty="0" err="1"/>
              <a:t>askorbik</a:t>
            </a:r>
            <a:r>
              <a:rPr lang="tr-TR" dirty="0"/>
              <a:t> asit formunda her iki fonksiyonu saplamak için kullanılmaktadırlar. </a:t>
            </a:r>
            <a:r>
              <a:rPr lang="tr-TR" dirty="0" err="1"/>
              <a:t>Sunset</a:t>
            </a:r>
            <a:r>
              <a:rPr lang="tr-TR" dirty="0"/>
              <a:t> </a:t>
            </a:r>
            <a:r>
              <a:rPr lang="tr-TR" dirty="0" err="1"/>
              <a:t>Yellow</a:t>
            </a:r>
            <a:r>
              <a:rPr lang="tr-TR" dirty="0"/>
              <a:t> FCF, </a:t>
            </a:r>
            <a:r>
              <a:rPr lang="tr-TR" dirty="0" err="1"/>
              <a:t>Tartrazin</a:t>
            </a:r>
            <a:r>
              <a:rPr lang="tr-TR" dirty="0"/>
              <a:t>, </a:t>
            </a:r>
            <a:r>
              <a:rPr lang="tr-TR" dirty="0" err="1"/>
              <a:t>Fast</a:t>
            </a:r>
            <a:r>
              <a:rPr lang="tr-TR" dirty="0"/>
              <a:t> </a:t>
            </a:r>
            <a:r>
              <a:rPr lang="tr-TR" dirty="0" err="1"/>
              <a:t>Green</a:t>
            </a:r>
            <a:r>
              <a:rPr lang="tr-TR" dirty="0"/>
              <a:t> FCF ve </a:t>
            </a:r>
            <a:r>
              <a:rPr lang="tr-TR" dirty="0" err="1"/>
              <a:t>Brillian</a:t>
            </a:r>
            <a:r>
              <a:rPr lang="tr-TR" dirty="0"/>
              <a:t> Blue FCF, 160 </a:t>
            </a:r>
            <a:r>
              <a:rPr lang="tr-TR" dirty="0" err="1"/>
              <a:t>ppm’e</a:t>
            </a:r>
            <a:r>
              <a:rPr lang="tr-TR" dirty="0"/>
              <a:t> kadar olan </a:t>
            </a:r>
            <a:r>
              <a:rPr lang="tr-TR" dirty="0" err="1"/>
              <a:t>askorbik</a:t>
            </a:r>
            <a:r>
              <a:rPr lang="tr-TR" dirty="0"/>
              <a:t> asit düzeylerine karşı orta derecede </a:t>
            </a:r>
            <a:r>
              <a:rPr lang="tr-TR" dirty="0" err="1"/>
              <a:t>stabilite</a:t>
            </a:r>
            <a:r>
              <a:rPr lang="tr-TR" dirty="0"/>
              <a:t> gösterirken, </a:t>
            </a:r>
            <a:r>
              <a:rPr lang="tr-TR" dirty="0" err="1"/>
              <a:t>Amarant</a:t>
            </a:r>
            <a:r>
              <a:rPr lang="tr-TR" dirty="0"/>
              <a:t> 70 </a:t>
            </a:r>
            <a:r>
              <a:rPr lang="tr-TR" dirty="0" err="1"/>
              <a:t>ppm’de</a:t>
            </a:r>
            <a:r>
              <a:rPr lang="tr-TR" dirty="0"/>
              <a:t> daha az olan </a:t>
            </a:r>
            <a:r>
              <a:rPr lang="tr-TR" dirty="0" err="1"/>
              <a:t>askorbik</a:t>
            </a:r>
            <a:r>
              <a:rPr lang="tr-TR" dirty="0"/>
              <a:t> asit düzeylerinde kararlılık göstermektedir.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145" y="3857296"/>
            <a:ext cx="2911366" cy="2438401"/>
          </a:xfrm>
          <a:prstGeom prst="rect">
            <a:avLst/>
          </a:prstGeom>
        </p:spPr>
      </p:pic>
    </p:spTree>
    <p:extLst>
      <p:ext uri="{BB962C8B-B14F-4D97-AF65-F5344CB8AC3E}">
        <p14:creationId xmlns:p14="http://schemas.microsoft.com/office/powerpoint/2010/main" val="3370689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normAutofit fontScale="92500"/>
          </a:bodyPr>
          <a:lstStyle/>
          <a:p>
            <a:pPr marL="0" indent="0">
              <a:buNone/>
            </a:pPr>
            <a:r>
              <a:rPr lang="tr-TR" b="1" dirty="0">
                <a:latin typeface="Algerian" panose="04020705040A02060702" pitchFamily="82" charset="0"/>
              </a:rPr>
              <a:t>İNDİRGEN VE YÜKSELTGEN AJANLARIN ETKİSİ</a:t>
            </a:r>
            <a:endParaRPr lang="tr-TR" dirty="0">
              <a:latin typeface="Algerian" panose="04020705040A02060702" pitchFamily="82" charset="0"/>
            </a:endParaRPr>
          </a:p>
          <a:p>
            <a:pPr marL="0" indent="0" algn="just">
              <a:buNone/>
            </a:pPr>
            <a:r>
              <a:rPr lang="tr-TR" dirty="0" smtClean="0"/>
              <a:t>	Yaygın </a:t>
            </a:r>
            <a:r>
              <a:rPr lang="tr-TR" dirty="0"/>
              <a:t>olarak kullanılan gıda renklendiricilerinin hepsi indirgen ajanlardan etkilenmekte ve pek çok durumda tamamen renk kaybı oluşmaktadır. Bu durum konserve gıdalarda sık rastlanmaktadır. Metaller, özellikle demir, kalay, çinko ve bakır asit içeriğiyle reaksiyona girerek hidrojeni serbest bırakmakta ve buda renk kaybına neden olmaktadır. </a:t>
            </a:r>
            <a:r>
              <a:rPr lang="tr-TR" dirty="0" err="1"/>
              <a:t>İndigo</a:t>
            </a:r>
            <a:r>
              <a:rPr lang="tr-TR" dirty="0"/>
              <a:t> </a:t>
            </a:r>
            <a:r>
              <a:rPr lang="tr-TR" dirty="0" err="1"/>
              <a:t>Karminin</a:t>
            </a:r>
            <a:r>
              <a:rPr lang="tr-TR" dirty="0"/>
              <a:t> bu koşullar altında hızlı indirgenmesi karşın hava varlığında hızla orijinal rengine hızla yükseltgenmesi nedeniyle, gıda renklendiricilerinin içerisinde en stabil olduğu belirtilmektedir.</a:t>
            </a:r>
          </a:p>
          <a:p>
            <a:pPr marL="0" indent="0" algn="just">
              <a:buNone/>
            </a:pPr>
            <a:r>
              <a:rPr lang="tr-TR" dirty="0" smtClean="0"/>
              <a:t>	Bakteri</a:t>
            </a:r>
            <a:r>
              <a:rPr lang="tr-TR" dirty="0"/>
              <a:t>, küf ve mayalarında gıda renklendiricileri üzerinde biyokimyasal indirgeme etkisi olup, bu mikroorganizmalar kısmen veya bazı durumlarda tamamen renk kaybına neden olmaktadır. Renk kaybıyla oluşan bozulma sıcak havalarda özellikle gazsız alkolsüz içeceklerde görülmektedir. Yapay organik renklendiricilerden kaynaklanan renk kaybı, oksitlenme ajanlarının varlığında da oluşmaktadır. </a:t>
            </a:r>
          </a:p>
          <a:p>
            <a:pPr marL="0" indent="0">
              <a:buNone/>
            </a:pPr>
            <a:endParaRPr lang="tr-TR" dirty="0"/>
          </a:p>
        </p:txBody>
      </p:sp>
    </p:spTree>
    <p:extLst>
      <p:ext uri="{BB962C8B-B14F-4D97-AF65-F5344CB8AC3E}">
        <p14:creationId xmlns:p14="http://schemas.microsoft.com/office/powerpoint/2010/main" val="2758586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1434"/>
            <a:ext cx="10515600" cy="5735529"/>
          </a:xfrm>
        </p:spPr>
        <p:txBody>
          <a:bodyPr/>
          <a:lstStyle/>
          <a:p>
            <a:pPr marL="0" indent="0">
              <a:buNone/>
            </a:pPr>
            <a:r>
              <a:rPr lang="tr-TR" b="1" dirty="0">
                <a:latin typeface="Algerian" panose="04020705040A02060702" pitchFamily="82" charset="0"/>
              </a:rPr>
              <a:t>PROTEİNLERİN ETKİSİ</a:t>
            </a:r>
            <a:endParaRPr lang="tr-TR" dirty="0">
              <a:latin typeface="Algerian" panose="04020705040A02060702" pitchFamily="82" charset="0"/>
            </a:endParaRPr>
          </a:p>
          <a:p>
            <a:pPr marL="0" indent="0" algn="just">
              <a:buNone/>
            </a:pPr>
            <a:endParaRPr lang="tr-TR" dirty="0" smtClean="0"/>
          </a:p>
          <a:p>
            <a:pPr marL="0" indent="0" algn="just">
              <a:buNone/>
            </a:pPr>
            <a:r>
              <a:rPr lang="tr-TR" dirty="0"/>
              <a:t>	</a:t>
            </a:r>
            <a:r>
              <a:rPr lang="tr-TR" dirty="0" smtClean="0"/>
              <a:t>Bazı </a:t>
            </a:r>
            <a:r>
              <a:rPr lang="tr-TR" dirty="0"/>
              <a:t>proteinleri gıdalara, özellikle atmosferik basınçta uygulanan yüksek sıcaklık işlemleri sonucu parçalanan proteinlerle yapay renklendiricilerin reaksiyonu sonucunda, ürünlerde renk kayıpları oluşmaktadır. Bu durum özellikler et ve balık işlemede gözlenmekte ve bazı işlenmiş süt ürünlerinde de meydana gelmektedir. </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262" y="3794234"/>
            <a:ext cx="9280635" cy="2382729"/>
          </a:xfrm>
          <a:prstGeom prst="rect">
            <a:avLst/>
          </a:prstGeom>
        </p:spPr>
      </p:pic>
    </p:spTree>
    <p:extLst>
      <p:ext uri="{BB962C8B-B14F-4D97-AF65-F5344CB8AC3E}">
        <p14:creationId xmlns:p14="http://schemas.microsoft.com/office/powerpoint/2010/main" val="800833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7862"/>
            <a:ext cx="10515600" cy="5809101"/>
          </a:xfrm>
        </p:spPr>
        <p:txBody>
          <a:bodyPr/>
          <a:lstStyle/>
          <a:p>
            <a:pPr marL="0" indent="0">
              <a:buNone/>
            </a:pPr>
            <a:r>
              <a:rPr lang="tr-TR" b="1" dirty="0">
                <a:latin typeface="Algerian" panose="04020705040A02060702" pitchFamily="82" charset="0"/>
              </a:rPr>
              <a:t>2.2.Yağda Çözünen Yapay Renklendiriciler:</a:t>
            </a:r>
            <a:endParaRPr lang="tr-TR" dirty="0">
              <a:latin typeface="Algerian" panose="04020705040A02060702" pitchFamily="82" charset="0"/>
            </a:endParaRPr>
          </a:p>
          <a:p>
            <a:pPr marL="0" indent="0" algn="just">
              <a:buNone/>
            </a:pPr>
            <a:endParaRPr lang="tr-TR" dirty="0" smtClean="0"/>
          </a:p>
          <a:p>
            <a:pPr marL="0" indent="0" algn="just">
              <a:buNone/>
            </a:pPr>
            <a:r>
              <a:rPr lang="tr-TR" dirty="0"/>
              <a:t>	</a:t>
            </a:r>
            <a:r>
              <a:rPr lang="tr-TR" dirty="0" smtClean="0"/>
              <a:t>Yağda </a:t>
            </a:r>
            <a:r>
              <a:rPr lang="tr-TR" dirty="0"/>
              <a:t>veya organik çözücülerde çözünen yapay renklendiriciler, suda çözünen renklendiricilerde olduğu gibi tuz formu oluşturabilen gruplar içermedikleri için suda çözünmezler. Bu grup renklendiricilerin </a:t>
            </a:r>
            <a:r>
              <a:rPr lang="tr-TR" dirty="0" err="1"/>
              <a:t>toksik</a:t>
            </a:r>
            <a:r>
              <a:rPr lang="tr-TR" dirty="0"/>
              <a:t> özellikleri nedeniyle gıdaların renklendirilmesi amacıyla kullanımlarına izin verilmemektedir.</a:t>
            </a:r>
          </a:p>
          <a:p>
            <a:pPr marL="0" indent="0">
              <a:buNone/>
            </a:pPr>
            <a:endParaRPr lang="tr-TR" dirty="0"/>
          </a:p>
        </p:txBody>
      </p:sp>
    </p:spTree>
    <p:extLst>
      <p:ext uri="{BB962C8B-B14F-4D97-AF65-F5344CB8AC3E}">
        <p14:creationId xmlns:p14="http://schemas.microsoft.com/office/powerpoint/2010/main" val="28322457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15007"/>
            <a:ext cx="10515600" cy="5661956"/>
          </a:xfrm>
        </p:spPr>
        <p:txBody>
          <a:bodyPr>
            <a:normAutofit/>
          </a:bodyPr>
          <a:lstStyle/>
          <a:p>
            <a:pPr marL="0" indent="0">
              <a:buNone/>
            </a:pPr>
            <a:r>
              <a:rPr lang="tr-TR" b="1" dirty="0">
                <a:latin typeface="Algerian" panose="04020705040A02060702" pitchFamily="82" charset="0"/>
              </a:rPr>
              <a:t>2.3. LAKE RENKLENDİRİCİLER</a:t>
            </a:r>
            <a:endParaRPr lang="tr-TR" dirty="0">
              <a:latin typeface="Algerian" panose="04020705040A02060702" pitchFamily="82" charset="0"/>
            </a:endParaRPr>
          </a:p>
          <a:p>
            <a:pPr marL="0" indent="0" algn="just">
              <a:buNone/>
            </a:pPr>
            <a:r>
              <a:rPr lang="tr-TR" dirty="0" smtClean="0"/>
              <a:t>İlk </a:t>
            </a:r>
            <a:r>
              <a:rPr lang="tr-TR" dirty="0"/>
              <a:t>defa 1959 yılında renklendirici katkı maddeleri listesi alınan lakeler, renklendiricilerin önemli bir sınıfını oluşturmakta ve teknolojik olarak kullanımları her geçen gün artmaktadır. Lake renklendiriciler, suda çözünen yapay renklendirici maddelerin genellikle alüminyum oksit üzerine alüminyum klorür ilavesiyle alüminyum tuzu olarak çöktürülmeleri yoluyla elde edilen suda çözünmeyen pigmentlerdir. Lake renklendiriciler suda çözünen </a:t>
            </a:r>
            <a:r>
              <a:rPr lang="tr-TR" dirty="0" err="1"/>
              <a:t>azo</a:t>
            </a:r>
            <a:r>
              <a:rPr lang="tr-TR" dirty="0"/>
              <a:t>, </a:t>
            </a:r>
            <a:r>
              <a:rPr lang="tr-TR" dirty="0" err="1"/>
              <a:t>triaril</a:t>
            </a:r>
            <a:r>
              <a:rPr lang="tr-TR" dirty="0"/>
              <a:t> metan, </a:t>
            </a:r>
            <a:r>
              <a:rPr lang="tr-TR" dirty="0" err="1"/>
              <a:t>ksanten</a:t>
            </a:r>
            <a:r>
              <a:rPr lang="tr-TR" dirty="0"/>
              <a:t>, </a:t>
            </a:r>
            <a:r>
              <a:rPr lang="tr-TR" dirty="0" err="1"/>
              <a:t>kinolin</a:t>
            </a:r>
            <a:r>
              <a:rPr lang="tr-TR" dirty="0"/>
              <a:t> ve </a:t>
            </a:r>
            <a:r>
              <a:rPr lang="tr-TR" dirty="0" err="1"/>
              <a:t>indigoit</a:t>
            </a:r>
            <a:r>
              <a:rPr lang="tr-TR" dirty="0"/>
              <a:t> gruplarında hazırlanabilmektedirler. Suda, yağda ve diğer çözücülerde çözünmedikleri için gıda ortamında dispersiyona uğrayarak renk oluşturmaktadırlar.</a:t>
            </a:r>
          </a:p>
          <a:p>
            <a:pPr marL="0" indent="0">
              <a:buNone/>
            </a:pPr>
            <a:endParaRPr lang="tr-TR" dirty="0"/>
          </a:p>
        </p:txBody>
      </p:sp>
    </p:spTree>
    <p:extLst>
      <p:ext uri="{BB962C8B-B14F-4D97-AF65-F5344CB8AC3E}">
        <p14:creationId xmlns:p14="http://schemas.microsoft.com/office/powerpoint/2010/main" val="2821084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99393"/>
            <a:ext cx="10515600" cy="5777570"/>
          </a:xfrm>
        </p:spPr>
        <p:txBody>
          <a:bodyPr/>
          <a:lstStyle/>
          <a:p>
            <a:pPr marL="0" indent="0">
              <a:buNone/>
            </a:pPr>
            <a:r>
              <a:rPr lang="tr-TR" b="1" dirty="0">
                <a:latin typeface="Algerian" panose="04020705040A02060702" pitchFamily="82" charset="0"/>
              </a:rPr>
              <a:t>2.3. LAKE </a:t>
            </a:r>
            <a:r>
              <a:rPr lang="tr-TR" b="1" dirty="0" smtClean="0">
                <a:latin typeface="Algerian" panose="04020705040A02060702" pitchFamily="82" charset="0"/>
              </a:rPr>
              <a:t>RENKLENDİRİCİLER</a:t>
            </a:r>
          </a:p>
          <a:p>
            <a:pPr marL="0" indent="0" algn="just">
              <a:buNone/>
            </a:pPr>
            <a:endParaRPr lang="tr-TR" dirty="0" smtClean="0"/>
          </a:p>
          <a:p>
            <a:pPr marL="0" indent="0" algn="just">
              <a:buNone/>
            </a:pPr>
            <a:r>
              <a:rPr lang="tr-TR" dirty="0" smtClean="0"/>
              <a:t>Lake </a:t>
            </a:r>
            <a:r>
              <a:rPr lang="tr-TR" dirty="0"/>
              <a:t>renklendiricilerin renk tonları, </a:t>
            </a:r>
            <a:r>
              <a:rPr lang="tr-TR" dirty="0" err="1"/>
              <a:t>dağılabilirlikleri</a:t>
            </a:r>
            <a:r>
              <a:rPr lang="tr-TR" dirty="0"/>
              <a:t>, renklendirme güçleri, partikül büyüklükleri gibi özellikleri söz konusu renklendiricilerin hazırlanma koşullarına bağlı olarak değişebilmektedir. Lake renklendiricilerin renk tonları renklendirici içeriğine bağlı olarak değişebilmekle birlikte renklendirme kuvvetleri renklendirici içeriğiyle orantılı olmamaktadır. </a:t>
            </a:r>
          </a:p>
          <a:p>
            <a:pPr marL="0" indent="0">
              <a:buNone/>
            </a:pPr>
            <a:endParaRPr lang="tr-TR" dirty="0">
              <a:latin typeface="Algerian" panose="04020705040A02060702" pitchFamily="82" charset="0"/>
            </a:endParaRPr>
          </a:p>
          <a:p>
            <a:endParaRPr lang="tr-TR" dirty="0"/>
          </a:p>
        </p:txBody>
      </p:sp>
    </p:spTree>
    <p:extLst>
      <p:ext uri="{BB962C8B-B14F-4D97-AF65-F5344CB8AC3E}">
        <p14:creationId xmlns:p14="http://schemas.microsoft.com/office/powerpoint/2010/main" val="79345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152" y="788276"/>
            <a:ext cx="10842460" cy="5122946"/>
          </a:xfrm>
        </p:spPr>
        <p:txBody>
          <a:bodyPr/>
          <a:lstStyle/>
          <a:p>
            <a:pPr algn="just"/>
            <a:r>
              <a:rPr lang="tr-TR" sz="2800" dirty="0"/>
              <a:t>Günümüzde uygulanan gıda işlem tekniklerinin gıdaların görünüş özellikleri üzerinde meydana getirdikleri olumsuz etkiler gıdaların teknolojik nedenlerle renklendirilmesi gereksinimini ortaya çıkartmıştır</a:t>
            </a:r>
            <a:r>
              <a:rPr lang="tr-TR" sz="2800" dirty="0" smtClean="0"/>
              <a:t>.</a:t>
            </a:r>
          </a:p>
          <a:p>
            <a:pPr algn="just"/>
            <a:endParaRPr lang="tr-TR" dirty="0"/>
          </a:p>
          <a:p>
            <a:pPr marL="0" indent="0" algn="just">
              <a:buNone/>
            </a:pPr>
            <a:endParaRPr lang="tr-TR" sz="2800" dirty="0"/>
          </a:p>
          <a:p>
            <a:pPr algn="just"/>
            <a:r>
              <a:rPr lang="tr-TR" sz="2800" dirty="0"/>
              <a:t>Gelişen bilimsel verilerin ışığı altında birçok yapay renklendiricinin </a:t>
            </a:r>
            <a:r>
              <a:rPr lang="tr-TR" sz="2800" dirty="0" err="1"/>
              <a:t>toksik</a:t>
            </a:r>
            <a:r>
              <a:rPr lang="tr-TR" sz="2800" dirty="0"/>
              <a:t> özellikleri ortaya koyulmuştur, pek çok ülkede oluşturulan yasal düzenlemelerle bu renklendiricilerin çok azına izin verilerek kullanımları sınırlandırılmıştır.</a:t>
            </a:r>
          </a:p>
          <a:p>
            <a:endParaRPr lang="tr-TR" dirty="0"/>
          </a:p>
        </p:txBody>
      </p:sp>
    </p:spTree>
    <p:extLst>
      <p:ext uri="{BB962C8B-B14F-4D97-AF65-F5344CB8AC3E}">
        <p14:creationId xmlns:p14="http://schemas.microsoft.com/office/powerpoint/2010/main" val="3232771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normAutofit fontScale="92500" lnSpcReduction="20000"/>
          </a:bodyPr>
          <a:lstStyle/>
          <a:p>
            <a:pPr marL="0" indent="0">
              <a:buNone/>
            </a:pPr>
            <a:r>
              <a:rPr lang="tr-TR" b="1" dirty="0">
                <a:latin typeface="Algerian" panose="04020705040A02060702" pitchFamily="82" charset="0"/>
              </a:rPr>
              <a:t>2.3. LAKE RENKLENDİRİCİLER</a:t>
            </a:r>
          </a:p>
          <a:p>
            <a:pPr marL="0" indent="0" algn="just">
              <a:buNone/>
            </a:pPr>
            <a:r>
              <a:rPr lang="tr-TR" dirty="0" smtClean="0"/>
              <a:t>	Lake </a:t>
            </a:r>
            <a:r>
              <a:rPr lang="tr-TR" dirty="0"/>
              <a:t>renklendiriciler gıda sistemlerinde dispersiyona bağlı olarak renk verdikleri için;</a:t>
            </a:r>
          </a:p>
          <a:p>
            <a:pPr lvl="0" algn="just"/>
            <a:r>
              <a:rPr lang="tr-TR" dirty="0"/>
              <a:t>Suyun bulunmasının istenmediği, yağ esaslı karışımların renklendirilmesinde (kek, bisküvi, dolgu maddeleri, salata sosları, </a:t>
            </a:r>
            <a:r>
              <a:rPr lang="tr-TR" dirty="0" err="1"/>
              <a:t>snek</a:t>
            </a:r>
            <a:r>
              <a:rPr lang="tr-TR" dirty="0"/>
              <a:t> gıdalar)</a:t>
            </a:r>
          </a:p>
          <a:p>
            <a:pPr lvl="0" algn="just"/>
            <a:r>
              <a:rPr lang="tr-TR" dirty="0"/>
              <a:t>Şekerlemelerde şeker kristallerinin, sert şekerlerin ve film kaplı tatlıların renklendirilmesinde,</a:t>
            </a:r>
          </a:p>
          <a:p>
            <a:pPr lvl="0" algn="just"/>
            <a:r>
              <a:rPr lang="tr-TR" dirty="0"/>
              <a:t>Şekerleme sanayinde ve farmakolojik endüstride sıkıştırılmış tabletlerin renklendirilmesinde,</a:t>
            </a:r>
          </a:p>
          <a:p>
            <a:pPr lvl="0" algn="just"/>
            <a:r>
              <a:rPr lang="tr-TR" dirty="0"/>
              <a:t>Bazı durumlarda suda çözünen benzer renklendiricilerde, ışığa bağlı olarak renk solmasının meydana geldiği veya ısı </a:t>
            </a:r>
            <a:r>
              <a:rPr lang="tr-TR" dirty="0" err="1"/>
              <a:t>stabilitesinin</a:t>
            </a:r>
            <a:r>
              <a:rPr lang="tr-TR" dirty="0"/>
              <a:t> artırılmasının istendiği durumlarda,</a:t>
            </a:r>
          </a:p>
          <a:p>
            <a:pPr lvl="0" algn="just"/>
            <a:r>
              <a:rPr lang="tr-TR" dirty="0"/>
              <a:t>Kuru görünümün önemli olduğu toz içecekler, tatlılar, çorbalar ve baharat karışımları gibi gıdaların renklendirilmesinde,</a:t>
            </a:r>
          </a:p>
          <a:p>
            <a:pPr lvl="0" algn="just"/>
            <a:r>
              <a:rPr lang="tr-TR" dirty="0"/>
              <a:t>Plastik paketleme materyallerinin, mürekkep ve </a:t>
            </a:r>
            <a:r>
              <a:rPr lang="tr-TR" dirty="0" err="1"/>
              <a:t>metall</a:t>
            </a:r>
            <a:r>
              <a:rPr lang="tr-TR" dirty="0"/>
              <a:t> kaplar için iç lakelerin renklendirilmesinde.</a:t>
            </a:r>
          </a:p>
          <a:p>
            <a:pPr marL="0" indent="0">
              <a:buNone/>
            </a:pPr>
            <a:endParaRPr lang="tr-TR" dirty="0"/>
          </a:p>
        </p:txBody>
      </p:sp>
    </p:spTree>
    <p:extLst>
      <p:ext uri="{BB962C8B-B14F-4D97-AF65-F5344CB8AC3E}">
        <p14:creationId xmlns:p14="http://schemas.microsoft.com/office/powerpoint/2010/main" val="467960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1434"/>
            <a:ext cx="10515600" cy="5735529"/>
          </a:xfrm>
        </p:spPr>
        <p:txBody>
          <a:bodyPr/>
          <a:lstStyle/>
          <a:p>
            <a:pPr marL="0" indent="0">
              <a:buNone/>
            </a:pPr>
            <a:r>
              <a:rPr lang="tr-TR" b="1" dirty="0">
                <a:latin typeface="Algerian" panose="04020705040A02060702" pitchFamily="82" charset="0"/>
              </a:rPr>
              <a:t>3.SÜT ÜRÜNLERİNDE RENKLENDİRİCİLERİN KULLANILMASI</a:t>
            </a:r>
            <a:endParaRPr lang="tr-TR" dirty="0">
              <a:latin typeface="Algerian" panose="04020705040A02060702" pitchFamily="82" charset="0"/>
            </a:endParaRPr>
          </a:p>
          <a:p>
            <a:pPr marL="0" indent="0" algn="just">
              <a:buNone/>
            </a:pPr>
            <a:r>
              <a:rPr lang="tr-TR" dirty="0" smtClean="0"/>
              <a:t>	</a:t>
            </a:r>
          </a:p>
          <a:p>
            <a:pPr marL="0" indent="0" algn="just">
              <a:buNone/>
            </a:pPr>
            <a:r>
              <a:rPr lang="tr-TR" dirty="0"/>
              <a:t>	</a:t>
            </a:r>
            <a:r>
              <a:rPr lang="tr-TR" dirty="0" smtClean="0"/>
              <a:t>Süt </a:t>
            </a:r>
            <a:r>
              <a:rPr lang="tr-TR" dirty="0"/>
              <a:t>bazlı ürünlerde kullanılan renklendiricilerin pastörizasyon sıcaklıklarına ve ışığa karşı </a:t>
            </a:r>
            <a:r>
              <a:rPr lang="tr-TR" dirty="0" err="1"/>
              <a:t>stabilitelerinin</a:t>
            </a:r>
            <a:r>
              <a:rPr lang="tr-TR" dirty="0"/>
              <a:t> yüksek olması gerekmektedir. </a:t>
            </a:r>
            <a:r>
              <a:rPr lang="tr-TR" dirty="0" err="1"/>
              <a:t>Karmoisin</a:t>
            </a:r>
            <a:r>
              <a:rPr lang="tr-TR" dirty="0"/>
              <a:t>, </a:t>
            </a:r>
            <a:r>
              <a:rPr lang="tr-TR" dirty="0" err="1"/>
              <a:t>Ponso</a:t>
            </a:r>
            <a:r>
              <a:rPr lang="tr-TR" dirty="0"/>
              <a:t> 4R, </a:t>
            </a:r>
            <a:r>
              <a:rPr lang="tr-TR" dirty="0" err="1"/>
              <a:t>Amarant</a:t>
            </a:r>
            <a:r>
              <a:rPr lang="tr-TR" dirty="0"/>
              <a:t>, </a:t>
            </a:r>
            <a:r>
              <a:rPr lang="tr-TR" dirty="0" err="1"/>
              <a:t>Allura</a:t>
            </a:r>
            <a:r>
              <a:rPr lang="tr-TR" dirty="0"/>
              <a:t> </a:t>
            </a:r>
            <a:r>
              <a:rPr lang="tr-TR" dirty="0" err="1"/>
              <a:t>Red</a:t>
            </a:r>
            <a:r>
              <a:rPr lang="tr-TR" dirty="0"/>
              <a:t> AC, </a:t>
            </a:r>
            <a:r>
              <a:rPr lang="tr-TR" dirty="0" err="1"/>
              <a:t>Sunset</a:t>
            </a:r>
            <a:r>
              <a:rPr lang="tr-TR" dirty="0"/>
              <a:t> </a:t>
            </a:r>
            <a:r>
              <a:rPr lang="tr-TR" dirty="0" err="1"/>
              <a:t>Yellow</a:t>
            </a:r>
            <a:r>
              <a:rPr lang="tr-TR" dirty="0"/>
              <a:t> FCF, </a:t>
            </a:r>
            <a:r>
              <a:rPr lang="tr-TR" dirty="0" err="1"/>
              <a:t>Tartrazin</a:t>
            </a:r>
            <a:r>
              <a:rPr lang="tr-TR" dirty="0"/>
              <a:t>, </a:t>
            </a:r>
            <a:r>
              <a:rPr lang="tr-TR" dirty="0" err="1"/>
              <a:t>Eritrosin</a:t>
            </a:r>
            <a:r>
              <a:rPr lang="tr-TR" dirty="0"/>
              <a:t> ve </a:t>
            </a:r>
            <a:r>
              <a:rPr lang="tr-TR" dirty="0" err="1"/>
              <a:t>İndigo</a:t>
            </a:r>
            <a:r>
              <a:rPr lang="tr-TR" dirty="0"/>
              <a:t> </a:t>
            </a:r>
            <a:r>
              <a:rPr lang="tr-TR" dirty="0" err="1"/>
              <a:t>Karmin</a:t>
            </a:r>
            <a:r>
              <a:rPr lang="tr-TR" dirty="0"/>
              <a:t> süt ürünlerinde sık olarak kullanılan yapay renklendiricilerdir. </a:t>
            </a:r>
          </a:p>
          <a:p>
            <a:pPr marL="0" indent="0">
              <a:buNone/>
            </a:pPr>
            <a:endParaRPr lang="tr-TR" dirty="0"/>
          </a:p>
        </p:txBody>
      </p:sp>
    </p:spTree>
    <p:extLst>
      <p:ext uri="{BB962C8B-B14F-4D97-AF65-F5344CB8AC3E}">
        <p14:creationId xmlns:p14="http://schemas.microsoft.com/office/powerpoint/2010/main" val="3057713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7862"/>
            <a:ext cx="10515600" cy="5809101"/>
          </a:xfrm>
        </p:spPr>
        <p:txBody>
          <a:bodyPr/>
          <a:lstStyle/>
          <a:p>
            <a:pPr marL="0" indent="0">
              <a:buNone/>
            </a:pPr>
            <a:r>
              <a:rPr lang="tr-TR" b="1" dirty="0">
                <a:latin typeface="Algerian" panose="04020705040A02060702" pitchFamily="82" charset="0"/>
              </a:rPr>
              <a:t>3.SÜT ÜRÜNLERİNDE RENKLENDİRİCİLERİN KULLANILMASI</a:t>
            </a:r>
            <a:endParaRPr lang="tr-TR" dirty="0">
              <a:latin typeface="Algerian" panose="04020705040A02060702" pitchFamily="82" charset="0"/>
            </a:endParaRPr>
          </a:p>
          <a:p>
            <a:pPr marL="0" indent="0">
              <a:buNone/>
            </a:pPr>
            <a:endParaRPr lang="tr-TR" dirty="0" smtClean="0"/>
          </a:p>
          <a:p>
            <a:pPr marL="0" indent="0" algn="just">
              <a:buNone/>
            </a:pPr>
            <a:r>
              <a:rPr lang="tr-TR" dirty="0" smtClean="0"/>
              <a:t>	Dondurmalarda </a:t>
            </a:r>
            <a:r>
              <a:rPr lang="tr-TR" dirty="0"/>
              <a:t>renklendiriciler sıvı formunda pastörizasyondan hemen sonra katılmaktadırlar. Hemen hemen tüm dondurma çeşitlerinde yapay renklendiriciler kullanılmaktadır. Dondurmalarda doğal renklendiricilerden </a:t>
            </a:r>
            <a:r>
              <a:rPr lang="tr-TR" dirty="0" err="1"/>
              <a:t>Anatto’nun</a:t>
            </a:r>
            <a:r>
              <a:rPr lang="tr-TR" dirty="0"/>
              <a:t> </a:t>
            </a:r>
            <a:r>
              <a:rPr lang="tr-TR" dirty="0" err="1"/>
              <a:t>kullanıldığıda</a:t>
            </a:r>
            <a:r>
              <a:rPr lang="tr-TR" dirty="0"/>
              <a:t> bilinmektedir. Dondurma külahları da çoğunlukla yapay renklendiricilerle renklendirilmekte ve genellikle </a:t>
            </a:r>
            <a:r>
              <a:rPr lang="tr-TR" dirty="0" err="1"/>
              <a:t>Tartrazin</a:t>
            </a:r>
            <a:r>
              <a:rPr lang="tr-TR" dirty="0"/>
              <a:t> ve </a:t>
            </a:r>
            <a:r>
              <a:rPr lang="tr-TR" dirty="0" err="1"/>
              <a:t>Sunset</a:t>
            </a:r>
            <a:r>
              <a:rPr lang="tr-TR" dirty="0"/>
              <a:t> </a:t>
            </a:r>
            <a:r>
              <a:rPr lang="tr-TR" dirty="0" err="1"/>
              <a:t>Yellow</a:t>
            </a:r>
            <a:r>
              <a:rPr lang="tr-TR" dirty="0"/>
              <a:t> </a:t>
            </a:r>
            <a:r>
              <a:rPr lang="tr-TR" dirty="0" err="1"/>
              <a:t>FCF’i</a:t>
            </a:r>
            <a:r>
              <a:rPr lang="tr-TR" dirty="0"/>
              <a:t> içeren renk karışımları kullanılmaktadır.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917" y="4267200"/>
            <a:ext cx="4398579" cy="2122268"/>
          </a:xfrm>
          <a:prstGeom prst="rect">
            <a:avLst/>
          </a:prstGeom>
        </p:spPr>
      </p:pic>
    </p:spTree>
    <p:extLst>
      <p:ext uri="{BB962C8B-B14F-4D97-AF65-F5344CB8AC3E}">
        <p14:creationId xmlns:p14="http://schemas.microsoft.com/office/powerpoint/2010/main" val="2699140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83779"/>
            <a:ext cx="10515600" cy="5893184"/>
          </a:xfrm>
        </p:spPr>
        <p:txBody>
          <a:bodyPr/>
          <a:lstStyle/>
          <a:p>
            <a:pPr marL="0" indent="0">
              <a:buNone/>
            </a:pPr>
            <a:r>
              <a:rPr lang="tr-TR" b="1" dirty="0">
                <a:latin typeface="Algerian" panose="04020705040A02060702" pitchFamily="82" charset="0"/>
              </a:rPr>
              <a:t>3.SÜT ÜRÜNLERİNDE RENKLENDİRİCİLERİN KULLANILMASI</a:t>
            </a:r>
            <a:endParaRPr lang="tr-TR" dirty="0">
              <a:latin typeface="Algerian" panose="04020705040A02060702" pitchFamily="82" charset="0"/>
            </a:endParaRPr>
          </a:p>
          <a:p>
            <a:pPr marL="0" indent="0">
              <a:buNone/>
            </a:pPr>
            <a:endParaRPr lang="tr-TR" dirty="0" smtClean="0"/>
          </a:p>
          <a:p>
            <a:pPr marL="0" indent="0" algn="just">
              <a:buNone/>
            </a:pPr>
            <a:r>
              <a:rPr lang="tr-TR" dirty="0" smtClean="0"/>
              <a:t>	Peynirlerde </a:t>
            </a:r>
            <a:r>
              <a:rPr lang="tr-TR" dirty="0"/>
              <a:t>yapay renklendiriciler yeterince stabil olmadıklarından </a:t>
            </a:r>
            <a:r>
              <a:rPr lang="tr-TR" dirty="0" err="1"/>
              <a:t>Anatto</a:t>
            </a:r>
            <a:r>
              <a:rPr lang="tr-TR" dirty="0"/>
              <a:t> ve B-</a:t>
            </a:r>
            <a:r>
              <a:rPr lang="tr-TR" dirty="0" err="1"/>
              <a:t>Karoten</a:t>
            </a:r>
            <a:r>
              <a:rPr lang="tr-TR" dirty="0"/>
              <a:t> gibi doğal renklendiriciler tercih edilmektedir. Bazı peynir kaplamalarında, buz kremlerde, süt içeren bazı soslarda ve meyveli yoğurtlarda lake renklendiricilerin kullanımı önerilmektedir.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549375"/>
            <a:ext cx="3136024" cy="257175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648" y="3549375"/>
            <a:ext cx="3557752" cy="262758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48" y="3549376"/>
            <a:ext cx="3100552" cy="2627587"/>
          </a:xfrm>
          <a:prstGeom prst="rect">
            <a:avLst/>
          </a:prstGeom>
        </p:spPr>
      </p:pic>
    </p:spTree>
    <p:extLst>
      <p:ext uri="{BB962C8B-B14F-4D97-AF65-F5344CB8AC3E}">
        <p14:creationId xmlns:p14="http://schemas.microsoft.com/office/powerpoint/2010/main" val="5075697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62455"/>
            <a:ext cx="10515600" cy="5714508"/>
          </a:xfrm>
        </p:spPr>
        <p:txBody>
          <a:bodyPr/>
          <a:lstStyle/>
          <a:p>
            <a:pPr marL="0" indent="0">
              <a:buNone/>
            </a:pPr>
            <a:r>
              <a:rPr lang="tr-TR" dirty="0">
                <a:latin typeface="Algerian" panose="04020705040A02060702" pitchFamily="82" charset="0"/>
              </a:rPr>
              <a:t>RENKLENDİRİCİLERLE İLGİLİ YASAL DÜZENLEMELER</a:t>
            </a:r>
          </a:p>
          <a:p>
            <a:pPr marL="0" indent="0" algn="just">
              <a:buNone/>
            </a:pPr>
            <a:endParaRPr lang="tr-TR" dirty="0" smtClean="0"/>
          </a:p>
          <a:p>
            <a:pPr marL="0" indent="0" algn="just">
              <a:buNone/>
            </a:pPr>
            <a:r>
              <a:rPr lang="tr-TR" dirty="0"/>
              <a:t>	</a:t>
            </a:r>
            <a:r>
              <a:rPr lang="tr-TR" dirty="0" smtClean="0"/>
              <a:t>Renklendiricilerle </a:t>
            </a:r>
            <a:r>
              <a:rPr lang="tr-TR" dirty="0"/>
              <a:t>ilgili yasal düzenlemeler ABD’de başlamıştır. ABD’de renklendirici maddeler ile ilgili şimdikinin yasanın temeli 1938 yılında çıkarılan Gıda İlaç ve Kozmetik Yasası’dır. Bu yasa ile renklendirici maddeler sertifikalı ve sertifikasız olmak üzere iki ana gruba ayrılmıştır. Buna göre sertifikalı renk maddeleri listesi kullanımına sınırlama getirilmiş suda çözünen yapay organik renklendiriciler ile lake renklendiricileri kapsamakta ve bunlarla ilgili olarak Gıda İlaç İdaresi (FDA) tarafından belirtilen sertifikasyonları da içermektedir. </a:t>
            </a:r>
          </a:p>
        </p:txBody>
      </p:sp>
    </p:spTree>
    <p:extLst>
      <p:ext uri="{BB962C8B-B14F-4D97-AF65-F5344CB8AC3E}">
        <p14:creationId xmlns:p14="http://schemas.microsoft.com/office/powerpoint/2010/main" val="3751826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09903"/>
            <a:ext cx="10515600" cy="5767060"/>
          </a:xfrm>
        </p:spPr>
        <p:txBody>
          <a:bodyPr/>
          <a:lstStyle/>
          <a:p>
            <a:pPr marL="0" indent="0">
              <a:buNone/>
            </a:pPr>
            <a:r>
              <a:rPr lang="tr-TR" dirty="0">
                <a:latin typeface="Algerian" panose="04020705040A02060702" pitchFamily="82" charset="0"/>
              </a:rPr>
              <a:t>RENKLENDİRİCİLERLE İLGİLİ YASAL DÜZENLEMELER</a:t>
            </a:r>
          </a:p>
          <a:p>
            <a:pPr marL="0" indent="0">
              <a:buNone/>
            </a:pPr>
            <a:endParaRPr lang="tr-TR" dirty="0" smtClean="0"/>
          </a:p>
          <a:p>
            <a:pPr marL="0" indent="0" algn="just">
              <a:buNone/>
            </a:pPr>
            <a:r>
              <a:rPr lang="tr-TR" dirty="0" smtClean="0"/>
              <a:t>	Ayrıca </a:t>
            </a:r>
            <a:r>
              <a:rPr lang="tr-TR" dirty="0"/>
              <a:t>sertifikalı renk maddeleri FDA&amp;C,D&amp;C ve yüzey boyama amacıyla kullanılan renk maddeleri olmak üzere üç gruba ayrılmışlardır. Sertifikasız renk maddeleri listesi doğal renklendiricileri içermekte, liste sürekli ve geçici olmak üzere iki kısımdan oluşmaktadır. Bu yasa ile renklendiriciler yaygın olarak bilinen isimleri ile renk verme özellikleri ve numaraları ile (FDA&amp;C </a:t>
            </a:r>
            <a:r>
              <a:rPr lang="tr-TR" dirty="0" err="1"/>
              <a:t>Yellow</a:t>
            </a:r>
            <a:r>
              <a:rPr lang="tr-TR" dirty="0"/>
              <a:t> 6 gibi) anılmaya başlanmışlardır. Ayrıca her bir renk maddesi için sertifikasyon işlemi zorunlu hale getirilmiş ve </a:t>
            </a:r>
            <a:r>
              <a:rPr lang="tr-TR" dirty="0" err="1"/>
              <a:t>FDA’nın</a:t>
            </a:r>
            <a:r>
              <a:rPr lang="tr-TR" dirty="0"/>
              <a:t> yetkisi altına girmiştir. </a:t>
            </a:r>
          </a:p>
        </p:txBody>
      </p:sp>
    </p:spTree>
    <p:extLst>
      <p:ext uri="{BB962C8B-B14F-4D97-AF65-F5344CB8AC3E}">
        <p14:creationId xmlns:p14="http://schemas.microsoft.com/office/powerpoint/2010/main" val="403244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78069"/>
            <a:ext cx="10515600" cy="5598894"/>
          </a:xfrm>
        </p:spPr>
        <p:txBody>
          <a:bodyPr/>
          <a:lstStyle/>
          <a:p>
            <a:pPr marL="0" indent="0" algn="just">
              <a:buNone/>
            </a:pPr>
            <a:r>
              <a:rPr lang="tr-TR" dirty="0">
                <a:latin typeface="Algerian" panose="04020705040A02060702" pitchFamily="82" charset="0"/>
              </a:rPr>
              <a:t>RENKLENDİRİCİLERLE İLGİLİ YASAL DÜZENLEMELER</a:t>
            </a:r>
          </a:p>
          <a:p>
            <a:pPr marL="0" indent="0" algn="just">
              <a:buNone/>
            </a:pPr>
            <a:endParaRPr lang="tr-TR" dirty="0" smtClean="0"/>
          </a:p>
          <a:p>
            <a:pPr marL="0" indent="0" algn="just">
              <a:buNone/>
            </a:pPr>
            <a:r>
              <a:rPr lang="tr-TR" dirty="0" smtClean="0"/>
              <a:t>	Söz </a:t>
            </a:r>
            <a:r>
              <a:rPr lang="tr-TR" dirty="0"/>
              <a:t>konusu yasaya 1960 yılında renklendirici maddeler ile ilgili olarak yeni bir düzenleme getirilmiş olup bu yasa iki bölümden oluşmaktadır. Birinci bölüm, kullanımları sürekli olan sertifikalı ve sertifikasız tüm izin verilen renklendirici maddeler ile ilgilidir. Renk katkısının tamamı da bu bölümde yapılmıştır. Renk katkısı; ”Gıda ilaç veya kozmetik ya da insan vücudunun herhangi bir bölümünü renklendirme özelliği olan, her türlü renklendirici, pigment veya diğer maddelerdir”. </a:t>
            </a:r>
          </a:p>
        </p:txBody>
      </p:sp>
    </p:spTree>
    <p:extLst>
      <p:ext uri="{BB962C8B-B14F-4D97-AF65-F5344CB8AC3E}">
        <p14:creationId xmlns:p14="http://schemas.microsoft.com/office/powerpoint/2010/main" val="840483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7559"/>
            <a:ext cx="10515600" cy="5609404"/>
          </a:xfrm>
        </p:spPr>
        <p:txBody>
          <a:bodyPr/>
          <a:lstStyle/>
          <a:p>
            <a:pPr marL="0" indent="0" algn="just">
              <a:buNone/>
            </a:pPr>
            <a:r>
              <a:rPr lang="tr-TR" dirty="0">
                <a:latin typeface="Algerian" panose="04020705040A02060702" pitchFamily="82" charset="0"/>
              </a:rPr>
              <a:t>RENKLENDİRİCİLERLE İLGİLİ YASAL DÜZENLEMELER</a:t>
            </a:r>
          </a:p>
          <a:p>
            <a:pPr marL="0" indent="0" algn="just">
              <a:buNone/>
            </a:pPr>
            <a:endParaRPr lang="tr-TR" dirty="0" smtClean="0"/>
          </a:p>
          <a:p>
            <a:pPr marL="0" indent="0" algn="just">
              <a:buNone/>
            </a:pPr>
            <a:r>
              <a:rPr lang="tr-TR" dirty="0" smtClean="0"/>
              <a:t>	İkinci </a:t>
            </a:r>
            <a:r>
              <a:rPr lang="tr-TR" dirty="0"/>
              <a:t>bölüm ise geçici olarak listeye alınan renklendiricilerle ilgilidir. Bu renklendiricilerin güvenilirlikleri saptanıncaya kadar geçici olarak kullanımlarına izin verilmektedir. Birinci bölümde yer alan sertifikasız renk maddeleri, </a:t>
            </a:r>
            <a:r>
              <a:rPr lang="tr-TR" dirty="0" err="1"/>
              <a:t>toksikolojik</a:t>
            </a:r>
            <a:r>
              <a:rPr lang="tr-TR" dirty="0"/>
              <a:t> açıdan güvenli ve kullanım açısından sınırlama getirilmemiş, vücut ağırlığı başına günlük alınabilecek miktar (ADI) belirlenmesine gereksinim duyulmayan, doğal kaynaklardan elde edilen renklendiricileri, sertifikalı renklendiriciler ise ADI değeri belirlenmiş ve kullanımlarına sınırlamalar getirilmiş yapay renklendiricileri içermektedir. </a:t>
            </a:r>
          </a:p>
          <a:p>
            <a:endParaRPr lang="tr-TR" dirty="0"/>
          </a:p>
        </p:txBody>
      </p:sp>
    </p:spTree>
    <p:extLst>
      <p:ext uri="{BB962C8B-B14F-4D97-AF65-F5344CB8AC3E}">
        <p14:creationId xmlns:p14="http://schemas.microsoft.com/office/powerpoint/2010/main" val="402373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25821"/>
            <a:ext cx="10515600" cy="5851142"/>
          </a:xfrm>
        </p:spPr>
        <p:txBody>
          <a:bodyPr/>
          <a:lstStyle/>
          <a:p>
            <a:pPr marL="0" indent="0" algn="just">
              <a:buNone/>
            </a:pPr>
            <a:r>
              <a:rPr lang="tr-TR" dirty="0">
                <a:latin typeface="Algerian" panose="04020705040A02060702" pitchFamily="82" charset="0"/>
              </a:rPr>
              <a:t>RENKLENDİRİCİLERLE İLGİLİ YASAL DÜZENLEMELER</a:t>
            </a:r>
          </a:p>
          <a:p>
            <a:pPr marL="0" indent="0" algn="just">
              <a:buNone/>
            </a:pPr>
            <a:endParaRPr lang="tr-TR" dirty="0" smtClean="0"/>
          </a:p>
          <a:p>
            <a:pPr marL="0" indent="0" algn="just">
              <a:buNone/>
            </a:pPr>
            <a:r>
              <a:rPr lang="tr-TR" dirty="0" smtClean="0"/>
              <a:t>	ABD’de </a:t>
            </a:r>
            <a:r>
              <a:rPr lang="tr-TR" dirty="0"/>
              <a:t>renklendiricilerle ilgili bu tarihsel gelişim diğer ülkelere kaynak teşkil etmiş, ancak gelişen dünya ticareti nedeniyle konu daha kapsamlı bir yapı kazanmıştır. Günümüzde gıdalarda kullanımına izin verilen renklendiricilerin sayısı ve tipi ülkeden ülkeye değişiklik göstermekle birlikte bu konuda temel kaynak Dünya Sağlık Teşkilatı (WHO) ve Dünya Gıda ve Tarım Örgütü (FAO)</a:t>
            </a:r>
            <a:r>
              <a:rPr lang="tr-TR" dirty="0" err="1"/>
              <a:t>nun</a:t>
            </a:r>
            <a:r>
              <a:rPr lang="tr-TR" dirty="0"/>
              <a:t> oluşturduğu Gıda Kodeks Komisyonu (CAC) </a:t>
            </a:r>
            <a:r>
              <a:rPr lang="tr-TR" dirty="0" err="1"/>
              <a:t>nun</a:t>
            </a:r>
            <a:r>
              <a:rPr lang="tr-TR" dirty="0"/>
              <a:t> konu ile ilgili yayınlarıdır. CAC tarafında incelenen renklendiricilere Uluslararası Numaralandırma Sistemi (INS)’ne göre numaralar verilmiş olup bu maddelerle ilgili </a:t>
            </a:r>
            <a:r>
              <a:rPr lang="tr-TR" dirty="0" err="1"/>
              <a:t>toksikolojik</a:t>
            </a:r>
            <a:r>
              <a:rPr lang="tr-TR" dirty="0"/>
              <a:t> çalışmalar gerçekleştirilmektedir.</a:t>
            </a:r>
          </a:p>
          <a:p>
            <a:endParaRPr lang="tr-TR" dirty="0"/>
          </a:p>
        </p:txBody>
      </p:sp>
    </p:spTree>
    <p:extLst>
      <p:ext uri="{BB962C8B-B14F-4D97-AF65-F5344CB8AC3E}">
        <p14:creationId xmlns:p14="http://schemas.microsoft.com/office/powerpoint/2010/main" val="1445284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1945"/>
            <a:ext cx="10515600" cy="5725018"/>
          </a:xfrm>
        </p:spPr>
        <p:txBody>
          <a:bodyPr>
            <a:normAutofit fontScale="92500" lnSpcReduction="10000"/>
          </a:bodyPr>
          <a:lstStyle/>
          <a:p>
            <a:pPr marL="0" indent="0" algn="just">
              <a:buNone/>
            </a:pPr>
            <a:r>
              <a:rPr lang="tr-TR" dirty="0">
                <a:latin typeface="Algerian" panose="04020705040A02060702" pitchFamily="82" charset="0"/>
              </a:rPr>
              <a:t>RENKLENDİRİCİLERLE İLGİLİ YASAL DÜZENLEMELER</a:t>
            </a:r>
          </a:p>
          <a:p>
            <a:pPr marL="0" indent="0" algn="just">
              <a:buNone/>
            </a:pPr>
            <a:endParaRPr lang="tr-TR" dirty="0" smtClean="0"/>
          </a:p>
          <a:p>
            <a:pPr marL="0" indent="0" algn="just">
              <a:buNone/>
            </a:pPr>
            <a:r>
              <a:rPr lang="tr-TR" dirty="0"/>
              <a:t>	</a:t>
            </a:r>
            <a:r>
              <a:rPr lang="tr-TR" dirty="0" smtClean="0"/>
              <a:t>Birçok </a:t>
            </a:r>
            <a:r>
              <a:rPr lang="tr-TR" dirty="0"/>
              <a:t>teknik özellikleri tanımlanmış renk maddelerinin daha kolay anlaşılmaları amacıyla bu maddelere kod numaraları da verilmektedir. Konuyla ilgili uygulama İngiliz Boya Üreticileri ve Boyacılar Birliği ile Amerikan tekstil Kimyacıları ve boyacılar Birliği ile oluşturulmuştur. Bu kodlama sistemi gıda renklendiricileri de dahil bütün sektörlerde kullanılan mevcut renklendiricileri içermekte olup, renk indeks (CI-</a:t>
            </a:r>
            <a:r>
              <a:rPr lang="tr-TR" dirty="0" err="1"/>
              <a:t>Color</a:t>
            </a:r>
            <a:r>
              <a:rPr lang="tr-TR" dirty="0"/>
              <a:t> Index) numarası ile anılmaktadır. </a:t>
            </a:r>
            <a:endParaRPr lang="tr-TR" dirty="0" smtClean="0"/>
          </a:p>
          <a:p>
            <a:pPr marL="0" indent="0" algn="just">
              <a:buNone/>
            </a:pPr>
            <a:r>
              <a:rPr lang="tr-TR" dirty="0"/>
              <a:t>	</a:t>
            </a:r>
            <a:r>
              <a:rPr lang="tr-TR" dirty="0" smtClean="0"/>
              <a:t>Gıda </a:t>
            </a:r>
            <a:r>
              <a:rPr lang="tr-TR" dirty="0"/>
              <a:t>renklendiricileri diğer renklendiricilerden ayırmak amacıyla FDA tarafından Gıda İlaç ve Kozmetik Yasası çerçevesinde izin verilen renklendiricilere bir FD&amp;C numarası verilmektedir. Benzer şekilde Avrupa Birliği tarafından da söz konusu renklendiricilere e kod numarası verilmiştir. Bu nedenle literatürde aynı renklendirici madde için 3 farklı kod numarası ile karşılaşılabilmektedir. Örneğin </a:t>
            </a:r>
            <a:r>
              <a:rPr lang="tr-TR" dirty="0" err="1"/>
              <a:t>Sunset</a:t>
            </a:r>
            <a:r>
              <a:rPr lang="tr-TR" dirty="0"/>
              <a:t> </a:t>
            </a:r>
            <a:r>
              <a:rPr lang="tr-TR" dirty="0" err="1"/>
              <a:t>Yellow</a:t>
            </a:r>
            <a:r>
              <a:rPr lang="tr-TR" dirty="0"/>
              <a:t> için; CI numarası 15985 FD&amp;C numarası </a:t>
            </a:r>
            <a:r>
              <a:rPr lang="tr-TR" dirty="0" err="1"/>
              <a:t>Yellow</a:t>
            </a:r>
            <a:r>
              <a:rPr lang="tr-TR" dirty="0"/>
              <a:t> 6 ve E kodu E110 olarak belirlenmiştir.</a:t>
            </a:r>
          </a:p>
          <a:p>
            <a:endParaRPr lang="tr-TR" dirty="0"/>
          </a:p>
        </p:txBody>
      </p:sp>
    </p:spTree>
    <p:extLst>
      <p:ext uri="{BB962C8B-B14F-4D97-AF65-F5344CB8AC3E}">
        <p14:creationId xmlns:p14="http://schemas.microsoft.com/office/powerpoint/2010/main" val="2324502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6234" y="704193"/>
            <a:ext cx="10758378" cy="5207029"/>
          </a:xfrm>
        </p:spPr>
        <p:txBody>
          <a:bodyPr/>
          <a:lstStyle/>
          <a:p>
            <a:pPr marL="0" indent="0">
              <a:buNone/>
            </a:pPr>
            <a:r>
              <a:rPr lang="tr-TR" dirty="0">
                <a:latin typeface="Algerian" panose="04020705040A02060702" pitchFamily="82" charset="0"/>
              </a:rPr>
              <a:t>GIDALARDA RENK</a:t>
            </a:r>
          </a:p>
          <a:p>
            <a:pPr marL="0" indent="0" algn="just">
              <a:buNone/>
            </a:pPr>
            <a:endParaRPr lang="tr-TR" dirty="0" smtClean="0"/>
          </a:p>
          <a:p>
            <a:pPr marL="0" indent="0" algn="just">
              <a:buNone/>
            </a:pPr>
            <a:r>
              <a:rPr lang="tr-TR" dirty="0"/>
              <a:t>	</a:t>
            </a:r>
            <a:r>
              <a:rPr lang="tr-TR" dirty="0" smtClean="0"/>
              <a:t>Doğal </a:t>
            </a:r>
            <a:r>
              <a:rPr lang="tr-TR" dirty="0"/>
              <a:t>gıdaların renkleri içerdikleri çok çeşitli kimyasal formlara sahip olan ve pigment olarak tanımlanan maddelerden kaynaklanmaktadır. Meyveler ve sebzeler gibi doğal kaynaklı birçok ürün çeşitli renklere sahip olup çekicilikleri renkleriyle ilgilidir. </a:t>
            </a:r>
          </a:p>
        </p:txBody>
      </p:sp>
    </p:spTree>
    <p:extLst>
      <p:ext uri="{BB962C8B-B14F-4D97-AF65-F5344CB8AC3E}">
        <p14:creationId xmlns:p14="http://schemas.microsoft.com/office/powerpoint/2010/main" val="3962339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15007"/>
            <a:ext cx="10515600" cy="5661956"/>
          </a:xfrm>
        </p:spPr>
        <p:txBody>
          <a:bodyPr>
            <a:normAutofit lnSpcReduction="10000"/>
          </a:bodyPr>
          <a:lstStyle/>
          <a:p>
            <a:pPr marL="0" indent="0" algn="just">
              <a:buNone/>
            </a:pPr>
            <a:r>
              <a:rPr lang="tr-TR" dirty="0">
                <a:latin typeface="Algerian" panose="04020705040A02060702" pitchFamily="82" charset="0"/>
              </a:rPr>
              <a:t>RENKLENDİRİCİLERLE İLGİLİ YASAL </a:t>
            </a:r>
            <a:r>
              <a:rPr lang="tr-TR" dirty="0" smtClean="0">
                <a:latin typeface="Algerian" panose="04020705040A02060702" pitchFamily="82" charset="0"/>
              </a:rPr>
              <a:t>DÜZENLEMELER</a:t>
            </a:r>
            <a:endParaRPr lang="tr-TR" dirty="0" smtClean="0"/>
          </a:p>
          <a:p>
            <a:pPr marL="0" indent="0" algn="just">
              <a:buNone/>
            </a:pPr>
            <a:endParaRPr lang="tr-TR" dirty="0"/>
          </a:p>
          <a:p>
            <a:pPr marL="0" indent="0" algn="just">
              <a:buNone/>
            </a:pPr>
            <a:r>
              <a:rPr lang="tr-TR" dirty="0" smtClean="0"/>
              <a:t>	Bir </a:t>
            </a:r>
            <a:r>
              <a:rPr lang="tr-TR" dirty="0"/>
              <a:t>renklendiricinin gıdada kullanılabilmesi açısından FD&amp;C ve E kodu ile anılmış olması önem kazanmaktadır. Avrupa Birliği 1944 yılında yayınladığı direktifte izin verilen renklendiriciler bu renklendiricilerin hangi ürünlerde ne düzeyde kullanılacağını belirtmiştir. Bu direktifte gıdalarda kullanımına izin verilen renklendiriciler doğal veya yapay ayrımı yapılmaksızın tek bir listede gösterilmiştir. </a:t>
            </a:r>
            <a:endParaRPr lang="tr-TR" dirty="0" smtClean="0"/>
          </a:p>
          <a:p>
            <a:pPr marL="0" indent="0" algn="just">
              <a:buNone/>
            </a:pPr>
            <a:r>
              <a:rPr lang="tr-TR" dirty="0"/>
              <a:t>	</a:t>
            </a:r>
            <a:r>
              <a:rPr lang="tr-TR" dirty="0" smtClean="0"/>
              <a:t>1995 </a:t>
            </a:r>
            <a:r>
              <a:rPr lang="tr-TR" dirty="0"/>
              <a:t>yılında yayınlana direktifte ise kullanımına izin verilen renklendiricilerin saflık </a:t>
            </a:r>
            <a:r>
              <a:rPr lang="tr-TR" dirty="0" err="1"/>
              <a:t>spesifikasyonları</a:t>
            </a:r>
            <a:r>
              <a:rPr lang="tr-TR" dirty="0"/>
              <a:t> belirtilmiştir. Ülkemizde de gıda üreticileri AB ye uygun olarak düzenlenen Türk Gıda Kodeksi Yönetmeliği’nin yer alan renklendiricileri kullanmak zorundadır. TGK Yönetmeliği (1997) kapsamında belirtilen tebliğde (TGKY, 2002/55) renklendiricilerin E kodları, adları, katılabilecek gıdalar ve izin verilen maksimum miktarları belirtilmektedir. </a:t>
            </a:r>
          </a:p>
          <a:p>
            <a:endParaRPr lang="tr-TR" dirty="0"/>
          </a:p>
        </p:txBody>
      </p:sp>
    </p:spTree>
    <p:extLst>
      <p:ext uri="{BB962C8B-B14F-4D97-AF65-F5344CB8AC3E}">
        <p14:creationId xmlns:p14="http://schemas.microsoft.com/office/powerpoint/2010/main" val="3646468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41434"/>
            <a:ext cx="10515600" cy="5735529"/>
          </a:xfrm>
        </p:spPr>
        <p:txBody>
          <a:bodyPr>
            <a:normAutofit/>
          </a:bodyPr>
          <a:lstStyle/>
          <a:p>
            <a:pPr marL="0" indent="0">
              <a:buNone/>
            </a:pPr>
            <a:r>
              <a:rPr lang="tr-TR" b="1" dirty="0">
                <a:latin typeface="Algerian" panose="04020705040A02060702" pitchFamily="82" charset="0"/>
              </a:rPr>
              <a:t>RENK STABİLİZE EDİCİ AJANLAR</a:t>
            </a:r>
            <a:endParaRPr lang="tr-TR" dirty="0">
              <a:latin typeface="Algerian" panose="04020705040A02060702" pitchFamily="82" charset="0"/>
            </a:endParaRPr>
          </a:p>
          <a:p>
            <a:pPr marL="0" indent="0" algn="just">
              <a:buNone/>
            </a:pPr>
            <a:endParaRPr lang="tr-TR" dirty="0" smtClean="0"/>
          </a:p>
          <a:p>
            <a:pPr marL="0" indent="0" algn="just">
              <a:buNone/>
            </a:pPr>
            <a:r>
              <a:rPr lang="tr-TR" dirty="0" smtClean="0"/>
              <a:t>	Uluslararası </a:t>
            </a:r>
            <a:r>
              <a:rPr lang="tr-TR" dirty="0"/>
              <a:t>Gıda Kodeks Komisyonu (CAC) renk stabilize edici ajanları, gıdanın rengini stabilize eden kalıcılığı sağlayan maddeler olarak tanımlamaktadır. Renk stabilize edici ajanlar gıdaların işlenmesi, depolanması gibi aşamalarda meydana gelen istenmeyen renk bozulmalarını engelleyen, gıdaların orijinal renklerini stabilize eden, kalıcılığını sağlayan ajanlardır.  </a:t>
            </a:r>
            <a:endParaRPr lang="tr-TR" dirty="0" smtClean="0"/>
          </a:p>
          <a:p>
            <a:pPr marL="0" indent="0" algn="just">
              <a:buNone/>
            </a:pPr>
            <a:r>
              <a:rPr lang="tr-TR" dirty="0"/>
              <a:t>	</a:t>
            </a:r>
            <a:r>
              <a:rPr lang="tr-TR" dirty="0" smtClean="0"/>
              <a:t>CAC </a:t>
            </a:r>
            <a:r>
              <a:rPr lang="tr-TR" dirty="0"/>
              <a:t>(1992)’ de fonksiyonel bir sınıf olarak gösterilen renk stabilize edici ajanlar, “renk sabitleyici”, “renk </a:t>
            </a:r>
            <a:r>
              <a:rPr lang="tr-TR" dirty="0" err="1"/>
              <a:t>stabilizörü</a:t>
            </a:r>
            <a:r>
              <a:rPr lang="tr-TR" dirty="0"/>
              <a:t>” şeklinde alt sınıf olarak da belirtilmektedir. Renk stabilize edici ajanlar fonksiyonel özellikleri itibariyle çok amaçlı katkılardan olup temel fonksiyonel özelliklerinin yanı sıra renk stabilizasyon özellikleri göstermektedir. </a:t>
            </a:r>
          </a:p>
        </p:txBody>
      </p:sp>
    </p:spTree>
    <p:extLst>
      <p:ext uri="{BB962C8B-B14F-4D97-AF65-F5344CB8AC3E}">
        <p14:creationId xmlns:p14="http://schemas.microsoft.com/office/powerpoint/2010/main" val="487019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46538"/>
            <a:ext cx="10515600" cy="5630425"/>
          </a:xfrm>
        </p:spPr>
        <p:txBody>
          <a:bodyPr>
            <a:normAutofit fontScale="92500" lnSpcReduction="10000"/>
          </a:bodyPr>
          <a:lstStyle/>
          <a:p>
            <a:pPr marL="0" indent="0">
              <a:buNone/>
            </a:pPr>
            <a:r>
              <a:rPr lang="tr-TR" b="1" dirty="0">
                <a:latin typeface="Algerian" panose="04020705040A02060702" pitchFamily="82" charset="0"/>
              </a:rPr>
              <a:t>RENK STABİLİZE EDİCİ AJANLAR</a:t>
            </a:r>
            <a:endParaRPr lang="tr-TR" dirty="0">
              <a:latin typeface="Algerian" panose="04020705040A02060702" pitchFamily="82" charset="0"/>
            </a:endParaRPr>
          </a:p>
          <a:p>
            <a:pPr marL="0" indent="0">
              <a:buNone/>
            </a:pPr>
            <a:endParaRPr lang="tr-TR" dirty="0" smtClean="0"/>
          </a:p>
          <a:p>
            <a:pPr marL="0" indent="0" algn="just">
              <a:buNone/>
            </a:pPr>
            <a:r>
              <a:rPr lang="tr-TR" dirty="0" smtClean="0"/>
              <a:t>	Bu </a:t>
            </a:r>
            <a:r>
              <a:rPr lang="tr-TR" dirty="0"/>
              <a:t>sınıftan maddeler özellikle et ürünlerinde önem kazanmaktadır. Örneğin; et ve ürünlerinde kırmızı renkli </a:t>
            </a:r>
            <a:r>
              <a:rPr lang="tr-TR" dirty="0" err="1"/>
              <a:t>miyoglobin</a:t>
            </a:r>
            <a:r>
              <a:rPr lang="tr-TR" dirty="0"/>
              <a:t> pigmenti hava oksijeni ile okside olarak kahverenginden grimsi kahverengine değişen </a:t>
            </a:r>
            <a:r>
              <a:rPr lang="tr-TR" dirty="0" err="1"/>
              <a:t>metmiyoglobin</a:t>
            </a:r>
            <a:r>
              <a:rPr lang="tr-TR" dirty="0"/>
              <a:t> formuna dönüşmektedir. Bu nedenle et ve ürünlerinde orijinal rengin korunması açısından renk stabilize edici ajanlar özellikle önem kazanmaktadır. Et ürünlerinde koruyucu olarak kullanılan nitrat ve </a:t>
            </a:r>
            <a:r>
              <a:rPr lang="tr-TR" dirty="0" err="1"/>
              <a:t>nitritler</a:t>
            </a:r>
            <a:r>
              <a:rPr lang="tr-TR" dirty="0"/>
              <a:t> </a:t>
            </a:r>
            <a:r>
              <a:rPr lang="tr-TR" dirty="0" err="1"/>
              <a:t>nitrozomiyoglobin</a:t>
            </a:r>
            <a:r>
              <a:rPr lang="tr-TR" dirty="0"/>
              <a:t> formunda arzu edilen et renginin stabilize edilmesini sağlamakta olup, oluşan bu kompleks iyi bir depolama, pişirme ve fırınlama </a:t>
            </a:r>
            <a:r>
              <a:rPr lang="tr-TR" dirty="0" err="1"/>
              <a:t>stabilitesine</a:t>
            </a:r>
            <a:r>
              <a:rPr lang="tr-TR" dirty="0"/>
              <a:t> sahiptir. Gıdalarda kullanılan diğer stabilize edici ajanlara örnek olarak </a:t>
            </a:r>
            <a:r>
              <a:rPr lang="tr-TR" dirty="0" err="1"/>
              <a:t>nikotinik</a:t>
            </a:r>
            <a:r>
              <a:rPr lang="tr-TR" dirty="0"/>
              <a:t> asit, magnezyum karbonatlar, kalay klorür, bakır sülfat, magnezyum hidroksit, </a:t>
            </a:r>
            <a:r>
              <a:rPr lang="tr-TR" dirty="0" err="1"/>
              <a:t>ferro</a:t>
            </a:r>
            <a:r>
              <a:rPr lang="tr-TR" dirty="0"/>
              <a:t> </a:t>
            </a:r>
            <a:r>
              <a:rPr lang="tr-TR" dirty="0" err="1"/>
              <a:t>glukonat</a:t>
            </a:r>
            <a:r>
              <a:rPr lang="tr-TR" dirty="0"/>
              <a:t>, </a:t>
            </a:r>
            <a:r>
              <a:rPr lang="tr-TR" dirty="0" err="1"/>
              <a:t>ferro</a:t>
            </a:r>
            <a:r>
              <a:rPr lang="tr-TR" dirty="0"/>
              <a:t> </a:t>
            </a:r>
            <a:r>
              <a:rPr lang="tr-TR" dirty="0" err="1"/>
              <a:t>laktat</a:t>
            </a:r>
            <a:r>
              <a:rPr lang="tr-TR" dirty="0"/>
              <a:t> ve </a:t>
            </a:r>
            <a:r>
              <a:rPr lang="tr-TR" dirty="0" err="1"/>
              <a:t>polivinilpolipirolidan</a:t>
            </a:r>
            <a:r>
              <a:rPr lang="tr-TR" dirty="0"/>
              <a:t> gibi maddeler verilmektedir</a:t>
            </a:r>
            <a:r>
              <a:rPr lang="tr-TR" dirty="0" smtClean="0"/>
              <a:t>.</a:t>
            </a:r>
          </a:p>
          <a:p>
            <a:pPr marL="0" indent="0" algn="just">
              <a:buNone/>
            </a:pPr>
            <a:r>
              <a:rPr lang="tr-TR" dirty="0" smtClean="0"/>
              <a:t>	Renk </a:t>
            </a:r>
            <a:r>
              <a:rPr lang="tr-TR" dirty="0"/>
              <a:t>stabilize edici ajanlardan ülkemizde kullanımına izin verilen maddeler TGKY (1997) ‘de belirtilmektedir.</a:t>
            </a:r>
          </a:p>
          <a:p>
            <a:endParaRPr lang="tr-TR" dirty="0"/>
          </a:p>
          <a:p>
            <a:endParaRPr lang="tr-TR" dirty="0"/>
          </a:p>
        </p:txBody>
      </p:sp>
    </p:spTree>
    <p:extLst>
      <p:ext uri="{BB962C8B-B14F-4D97-AF65-F5344CB8AC3E}">
        <p14:creationId xmlns:p14="http://schemas.microsoft.com/office/powerpoint/2010/main" val="324020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72966"/>
            <a:ext cx="10515600" cy="5703997"/>
          </a:xfrm>
        </p:spPr>
        <p:txBody>
          <a:bodyPr/>
          <a:lstStyle/>
          <a:p>
            <a:pPr marL="0" indent="0">
              <a:buNone/>
            </a:pPr>
            <a:r>
              <a:rPr lang="tr-TR" dirty="0">
                <a:latin typeface="Algerian" panose="04020705040A02060702" pitchFamily="82" charset="0"/>
              </a:rPr>
              <a:t>GIDALARDA RENK</a:t>
            </a:r>
          </a:p>
          <a:p>
            <a:pPr marL="0" indent="0" algn="just">
              <a:buNone/>
            </a:pPr>
            <a:endParaRPr lang="tr-TR" dirty="0" smtClean="0"/>
          </a:p>
          <a:p>
            <a:pPr marL="0" indent="0" algn="just">
              <a:buNone/>
            </a:pPr>
            <a:r>
              <a:rPr lang="tr-TR" dirty="0"/>
              <a:t>	</a:t>
            </a:r>
            <a:r>
              <a:rPr lang="tr-TR" dirty="0" smtClean="0"/>
              <a:t>Renk </a:t>
            </a:r>
            <a:r>
              <a:rPr lang="tr-TR" dirty="0"/>
              <a:t>gıdaların duyusal özellikleri yönünden ele alındığında tüketici tercihi açısından gıdanın çekiciliği de önemli rol oynamaktadır. Bir gıda ile ilgili ilk izlenim görseldir ve gıdanın tercih edilmesi onun renginin kabul veya reddedilmesine bağlıdır. Konu ile ilgili olarak yapılan pek çok çalışma renk ile lezzet arasında pozitif ilişki olduğunu ortaya koymuştur. Duyusal açıdan renk lezzet üzerinde bir beklenti yaratmaktadır. </a:t>
            </a:r>
          </a:p>
          <a:p>
            <a:endParaRPr lang="tr-TR" dirty="0"/>
          </a:p>
          <a:p>
            <a:pPr marL="0" indent="0">
              <a:buNone/>
            </a:pPr>
            <a:endParaRPr lang="tr-TR" dirty="0"/>
          </a:p>
        </p:txBody>
      </p:sp>
    </p:spTree>
    <p:extLst>
      <p:ext uri="{BB962C8B-B14F-4D97-AF65-F5344CB8AC3E}">
        <p14:creationId xmlns:p14="http://schemas.microsoft.com/office/powerpoint/2010/main" val="2390201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67255"/>
            <a:ext cx="10515600" cy="5409708"/>
          </a:xfrm>
        </p:spPr>
        <p:txBody>
          <a:bodyPr/>
          <a:lstStyle/>
          <a:p>
            <a:pPr marL="0" indent="0">
              <a:buNone/>
            </a:pPr>
            <a:r>
              <a:rPr lang="tr-TR" dirty="0" smtClean="0">
                <a:latin typeface="Algerian" panose="04020705040A02060702" pitchFamily="82" charset="0"/>
              </a:rPr>
              <a:t>GIDALARDA RENK</a:t>
            </a:r>
          </a:p>
          <a:p>
            <a:pPr marL="0" indent="0" algn="just">
              <a:buNone/>
            </a:pPr>
            <a:endParaRPr lang="tr-TR" dirty="0" smtClean="0"/>
          </a:p>
          <a:p>
            <a:pPr marL="0" indent="0" algn="just">
              <a:buNone/>
            </a:pPr>
            <a:r>
              <a:rPr lang="tr-TR" dirty="0"/>
              <a:t>	</a:t>
            </a:r>
            <a:r>
              <a:rPr lang="tr-TR" dirty="0" smtClean="0"/>
              <a:t>Günümüzde </a:t>
            </a:r>
            <a:r>
              <a:rPr lang="tr-TR" dirty="0"/>
              <a:t>gelişen gıda üretim teknolojileri dikkate alındığında gıdalar; depolama ve satışa sunma gibi çeşitli aşamalarda ısı, ışık, </a:t>
            </a:r>
            <a:r>
              <a:rPr lang="tr-TR" dirty="0" err="1"/>
              <a:t>pH</a:t>
            </a:r>
            <a:r>
              <a:rPr lang="tr-TR" dirty="0"/>
              <a:t>, oksijen gibi fiziksel ve kimyasal aşamalara bağlı olarak renk solması veya kaybına uğramaktadır. </a:t>
            </a:r>
          </a:p>
        </p:txBody>
      </p:sp>
    </p:spTree>
    <p:extLst>
      <p:ext uri="{BB962C8B-B14F-4D97-AF65-F5344CB8AC3E}">
        <p14:creationId xmlns:p14="http://schemas.microsoft.com/office/powerpoint/2010/main" val="1335487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25517"/>
            <a:ext cx="10515600" cy="5651446"/>
          </a:xfrm>
        </p:spPr>
        <p:txBody>
          <a:bodyPr/>
          <a:lstStyle/>
          <a:p>
            <a:pPr marL="0" indent="0">
              <a:buNone/>
            </a:pPr>
            <a:r>
              <a:rPr lang="tr-TR" dirty="0">
                <a:latin typeface="Algerian" panose="04020705040A02060702" pitchFamily="82" charset="0"/>
              </a:rPr>
              <a:t>GIDALARDA RENK</a:t>
            </a:r>
          </a:p>
          <a:p>
            <a:pPr marL="0" indent="0" algn="just">
              <a:buNone/>
            </a:pPr>
            <a:endParaRPr lang="tr-TR" dirty="0" smtClean="0"/>
          </a:p>
          <a:p>
            <a:pPr marL="0" indent="0" algn="just">
              <a:buNone/>
            </a:pPr>
            <a:r>
              <a:rPr lang="tr-TR" dirty="0"/>
              <a:t>	</a:t>
            </a:r>
            <a:r>
              <a:rPr lang="tr-TR" dirty="0" smtClean="0"/>
              <a:t>Ancak </a:t>
            </a:r>
            <a:r>
              <a:rPr lang="tr-TR" dirty="0"/>
              <a:t>gıda üreticileri gıda işleme sırasında ortaya çıkan renk farklılıklarını ve kayıplarını karşılayarak gıdanın orijinal rengini koruma, ürünün renk tek düzeyliğini sağlama, çekiciliğini artırma, geliştirilmiş bir </a:t>
            </a:r>
            <a:r>
              <a:rPr lang="tr-TR" dirty="0" err="1"/>
              <a:t>formülasyona</a:t>
            </a:r>
            <a:r>
              <a:rPr lang="tr-TR" dirty="0"/>
              <a:t> bağlı olarak üretilen renksiz veya az renkli gıdalara renk kazandırmak gibi amaçlarla renklendirici katkı maddelerini ürünlerinde kullanma yoluna gitmektedirler.</a:t>
            </a:r>
          </a:p>
          <a:p>
            <a:pPr marL="0" indent="0">
              <a:buNone/>
            </a:pPr>
            <a:endParaRPr lang="tr-TR" dirty="0"/>
          </a:p>
        </p:txBody>
      </p:sp>
    </p:spTree>
    <p:extLst>
      <p:ext uri="{BB962C8B-B14F-4D97-AF65-F5344CB8AC3E}">
        <p14:creationId xmlns:p14="http://schemas.microsoft.com/office/powerpoint/2010/main" val="84072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0414"/>
            <a:ext cx="10515600" cy="5756549"/>
          </a:xfrm>
        </p:spPr>
        <p:txBody>
          <a:bodyPr>
            <a:normAutofit/>
          </a:bodyPr>
          <a:lstStyle/>
          <a:p>
            <a:pPr marL="0" indent="0">
              <a:buNone/>
            </a:pPr>
            <a:r>
              <a:rPr lang="tr-TR" dirty="0" smtClean="0">
                <a:latin typeface="Algerian" panose="04020705040A02060702" pitchFamily="82" charset="0"/>
              </a:rPr>
              <a:t>RENKLENDIRICILERIN SINIFLANDIRILMASI</a:t>
            </a:r>
          </a:p>
          <a:p>
            <a:pPr marL="0" indent="0" algn="just">
              <a:buNone/>
            </a:pPr>
            <a:r>
              <a:rPr lang="tr-TR" dirty="0"/>
              <a:t>	</a:t>
            </a:r>
            <a:endParaRPr lang="tr-TR" dirty="0" smtClean="0"/>
          </a:p>
          <a:p>
            <a:pPr marL="0" indent="0" algn="just">
              <a:buNone/>
            </a:pPr>
            <a:r>
              <a:rPr lang="tr-TR"/>
              <a:t>	</a:t>
            </a:r>
            <a:r>
              <a:rPr lang="tr-TR" smtClean="0"/>
              <a:t>Renklendiricilerin </a:t>
            </a:r>
            <a:r>
              <a:rPr lang="tr-TR" dirty="0"/>
              <a:t>sınıflandırılması gıda sanayi açısından her bir gıda ürününün yapısına bağlı olarak gıdaların renklendirilmesi amacıyla kullanılacak renk maddelerinin özellikleriyle değişmektedir. Bu nedenle gıda üreticilerinin amaçlarına uygun renk maddelerinin seçimi ve bu seçime olanak sağlayacak uygun bir sınıflandırmanın olması oldukça önemli olan bir konudur. </a:t>
            </a:r>
            <a:endParaRPr lang="tr-TR" dirty="0" smtClean="0"/>
          </a:p>
          <a:p>
            <a:pPr marL="0" indent="0" algn="just">
              <a:buNone/>
            </a:pPr>
            <a:r>
              <a:rPr lang="tr-TR" dirty="0"/>
              <a:t>	</a:t>
            </a:r>
          </a:p>
        </p:txBody>
      </p:sp>
    </p:spTree>
    <p:extLst>
      <p:ext uri="{BB962C8B-B14F-4D97-AF65-F5344CB8AC3E}">
        <p14:creationId xmlns:p14="http://schemas.microsoft.com/office/powerpoint/2010/main" val="6601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580</Words>
  <Application>Microsoft Office PowerPoint</Application>
  <PresentationFormat>Geniş ekran</PresentationFormat>
  <Paragraphs>194</Paragraphs>
  <Slides>52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Algerian</vt:lpstr>
      <vt:lpstr>Arial</vt:lpstr>
      <vt:lpstr>Berlin Sans FB Demi</vt:lpstr>
      <vt:lpstr>Calibri</vt:lpstr>
      <vt:lpstr>Calibri Light</vt:lpstr>
      <vt:lpstr>Office Teması</vt:lpstr>
      <vt:lpstr>RENKLENDİRİCİLER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RENKLENDİRİCİLER</dc:title>
  <dc:creator>Birtan ERDEMİR</dc:creator>
  <cp:lastModifiedBy>Birce Taban</cp:lastModifiedBy>
  <cp:revision>45</cp:revision>
  <dcterms:created xsi:type="dcterms:W3CDTF">2018-12-12T08:16:44Z</dcterms:created>
  <dcterms:modified xsi:type="dcterms:W3CDTF">2018-12-27T10:32:26Z</dcterms:modified>
</cp:coreProperties>
</file>