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9" r:id="rId2"/>
    <p:sldId id="307" r:id="rId3"/>
    <p:sldId id="370" r:id="rId4"/>
    <p:sldId id="260" r:id="rId5"/>
    <p:sldId id="385" r:id="rId6"/>
    <p:sldId id="384" r:id="rId7"/>
    <p:sldId id="382" r:id="rId8"/>
    <p:sldId id="320" r:id="rId9"/>
    <p:sldId id="271" r:id="rId10"/>
    <p:sldId id="300" r:id="rId11"/>
    <p:sldId id="353" r:id="rId12"/>
    <p:sldId id="386" r:id="rId13"/>
    <p:sldId id="387" r:id="rId14"/>
    <p:sldId id="321" r:id="rId15"/>
    <p:sldId id="302" r:id="rId16"/>
    <p:sldId id="328" r:id="rId17"/>
    <p:sldId id="388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A3EFB6-565B-4457-AE76-413B887B12FD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CB0EDCC-FAC4-4880-BC9B-D3A0349C5D3F}">
      <dgm:prSet custT="1"/>
      <dgm:spPr/>
      <dgm:t>
        <a:bodyPr/>
        <a:lstStyle/>
        <a:p>
          <a:endParaRPr lang="tr-TR" b="1" dirty="0" smtClean="0">
            <a:solidFill>
              <a:schemeClr val="bg1"/>
            </a:solidFill>
          </a:endParaRPr>
        </a:p>
        <a:p>
          <a:r>
            <a:rPr lang="tr-TR" b="1" dirty="0" smtClean="0">
              <a:solidFill>
                <a:schemeClr val="bg1"/>
              </a:solidFill>
            </a:rPr>
            <a:t>Hafif ve orta şiddetteki AH </a:t>
          </a:r>
          <a:r>
            <a:rPr lang="tr-TR" b="1" dirty="0" smtClean="0"/>
            <a:t>olgularında kullanılırlar</a:t>
          </a:r>
          <a:r>
            <a:rPr lang="tr-TR" dirty="0" smtClean="0"/>
            <a:t>.</a:t>
          </a:r>
          <a:endParaRPr lang="tr-TR" b="1" dirty="0" smtClean="0"/>
        </a:p>
        <a:p>
          <a:r>
            <a:rPr lang="tr-TR" sz="2000" b="1" dirty="0" err="1" smtClean="0">
              <a:solidFill>
                <a:schemeClr val="bg1"/>
              </a:solidFill>
            </a:rPr>
            <a:t>AChEI</a:t>
          </a:r>
          <a:r>
            <a:rPr lang="tr-TR" sz="2000" b="1" dirty="0" smtClean="0">
              <a:solidFill>
                <a:schemeClr val="bg1"/>
              </a:solidFill>
            </a:rPr>
            <a:t>’ </a:t>
          </a:r>
          <a:r>
            <a:rPr lang="tr-TR" sz="2000" b="1" dirty="0" err="1" smtClean="0">
              <a:solidFill>
                <a:schemeClr val="bg1"/>
              </a:solidFill>
            </a:rPr>
            <a:t>lerin</a:t>
          </a:r>
          <a:r>
            <a:rPr lang="tr-TR" sz="2000" b="1" dirty="0" smtClean="0">
              <a:solidFill>
                <a:schemeClr val="bg1"/>
              </a:solidFill>
            </a:rPr>
            <a:t> ortak yan etkileri:</a:t>
          </a:r>
          <a:endParaRPr lang="tr-TR" sz="2000" b="1" dirty="0" smtClean="0"/>
        </a:p>
      </dgm:t>
    </dgm:pt>
    <dgm:pt modelId="{86C6CDBC-52EA-4B7F-B197-F0D0B4BD5FA3}" type="parTrans" cxnId="{556F2859-FD32-4A94-8F08-0B0CCB3CDF29}">
      <dgm:prSet/>
      <dgm:spPr/>
      <dgm:t>
        <a:bodyPr/>
        <a:lstStyle/>
        <a:p>
          <a:endParaRPr lang="tr-TR"/>
        </a:p>
      </dgm:t>
    </dgm:pt>
    <dgm:pt modelId="{5B102531-773C-4041-8F8B-7202BF37A23D}" type="sibTrans" cxnId="{556F2859-FD32-4A94-8F08-0B0CCB3CDF29}">
      <dgm:prSet/>
      <dgm:spPr/>
      <dgm:t>
        <a:bodyPr/>
        <a:lstStyle/>
        <a:p>
          <a:endParaRPr lang="tr-TR"/>
        </a:p>
      </dgm:t>
    </dgm:pt>
    <dgm:pt modelId="{CBB7B4C1-747B-41DE-B964-9C4AF09B5E21}">
      <dgm:prSet phldrT="[Metin]" custT="1"/>
      <dgm:spPr/>
      <dgm:t>
        <a:bodyPr/>
        <a:lstStyle/>
        <a:p>
          <a:r>
            <a:rPr lang="tr-TR" sz="1600" b="1" dirty="0" smtClean="0"/>
            <a:t>bulantı, </a:t>
          </a:r>
          <a:endParaRPr lang="tr-TR" sz="1600" b="1" dirty="0"/>
        </a:p>
      </dgm:t>
    </dgm:pt>
    <dgm:pt modelId="{F68BACEC-0D34-4590-83AD-CE9D7177CB43}" type="parTrans" cxnId="{753CCB91-4281-48A4-BEAF-CF848B72FF40}">
      <dgm:prSet/>
      <dgm:spPr/>
      <dgm:t>
        <a:bodyPr/>
        <a:lstStyle/>
        <a:p>
          <a:endParaRPr lang="tr-TR"/>
        </a:p>
      </dgm:t>
    </dgm:pt>
    <dgm:pt modelId="{686219DD-809C-46FC-8013-DDDC7651B5F7}" type="sibTrans" cxnId="{753CCB91-4281-48A4-BEAF-CF848B72FF40}">
      <dgm:prSet/>
      <dgm:spPr/>
      <dgm:t>
        <a:bodyPr/>
        <a:lstStyle/>
        <a:p>
          <a:endParaRPr lang="tr-TR"/>
        </a:p>
      </dgm:t>
    </dgm:pt>
    <dgm:pt modelId="{3E76584D-96CC-4DBF-A525-6257A8E9CEB1}">
      <dgm:prSet phldrT="[Metin]" custT="1"/>
      <dgm:spPr/>
      <dgm:t>
        <a:bodyPr/>
        <a:lstStyle/>
        <a:p>
          <a:r>
            <a:rPr lang="tr-TR" sz="1600" b="1" dirty="0" smtClean="0"/>
            <a:t>kusma, </a:t>
          </a:r>
          <a:endParaRPr lang="tr-TR" sz="1600" b="1" dirty="0"/>
        </a:p>
      </dgm:t>
    </dgm:pt>
    <dgm:pt modelId="{44D28DE5-91BA-447B-8744-820D28329253}" type="parTrans" cxnId="{C52EFC3E-4D84-4977-B88D-C32C5BB16D5B}">
      <dgm:prSet/>
      <dgm:spPr/>
      <dgm:t>
        <a:bodyPr/>
        <a:lstStyle/>
        <a:p>
          <a:endParaRPr lang="tr-TR"/>
        </a:p>
      </dgm:t>
    </dgm:pt>
    <dgm:pt modelId="{45DF8C98-3C68-4CF2-BA31-915E414926DB}" type="sibTrans" cxnId="{C52EFC3E-4D84-4977-B88D-C32C5BB16D5B}">
      <dgm:prSet/>
      <dgm:spPr/>
      <dgm:t>
        <a:bodyPr/>
        <a:lstStyle/>
        <a:p>
          <a:endParaRPr lang="tr-TR"/>
        </a:p>
      </dgm:t>
    </dgm:pt>
    <dgm:pt modelId="{D29F6EC4-0E7B-4C13-86F8-591FB4B116F4}">
      <dgm:prSet phldrT="[Metin]" custT="1"/>
      <dgm:spPr/>
      <dgm:t>
        <a:bodyPr/>
        <a:lstStyle/>
        <a:p>
          <a:r>
            <a:rPr lang="tr-TR" sz="1600" b="1" dirty="0" smtClean="0"/>
            <a:t>iştahsızlık, </a:t>
          </a:r>
          <a:endParaRPr lang="tr-TR" sz="1600" b="1" dirty="0"/>
        </a:p>
      </dgm:t>
    </dgm:pt>
    <dgm:pt modelId="{33B0E239-D122-4394-86DB-F4BC95B1C79F}" type="parTrans" cxnId="{EC6F1356-2AF9-4474-89E4-8DD55B1AFF65}">
      <dgm:prSet/>
      <dgm:spPr/>
      <dgm:t>
        <a:bodyPr/>
        <a:lstStyle/>
        <a:p>
          <a:endParaRPr lang="tr-TR"/>
        </a:p>
      </dgm:t>
    </dgm:pt>
    <dgm:pt modelId="{3FB7FDFD-920C-4A72-AB0C-8F2E8156A984}" type="sibTrans" cxnId="{EC6F1356-2AF9-4474-89E4-8DD55B1AFF65}">
      <dgm:prSet/>
      <dgm:spPr/>
      <dgm:t>
        <a:bodyPr/>
        <a:lstStyle/>
        <a:p>
          <a:endParaRPr lang="tr-TR"/>
        </a:p>
      </dgm:t>
    </dgm:pt>
    <dgm:pt modelId="{1EF46051-93E5-4DE4-B5DA-0A95EE9C9E75}">
      <dgm:prSet phldrT="[Metin]" custT="1"/>
      <dgm:spPr/>
      <dgm:t>
        <a:bodyPr/>
        <a:lstStyle/>
        <a:p>
          <a:r>
            <a:rPr lang="tr-TR" sz="1600" b="1" dirty="0" smtClean="0"/>
            <a:t>uykusuzluk, </a:t>
          </a:r>
          <a:endParaRPr lang="tr-TR" sz="1600" b="1" dirty="0"/>
        </a:p>
      </dgm:t>
    </dgm:pt>
    <dgm:pt modelId="{26DDD468-B2E0-41BC-9770-39B491FFD842}" type="parTrans" cxnId="{A66B1DE6-A81F-40EE-8103-D461772250B0}">
      <dgm:prSet/>
      <dgm:spPr/>
      <dgm:t>
        <a:bodyPr/>
        <a:lstStyle/>
        <a:p>
          <a:endParaRPr lang="tr-TR"/>
        </a:p>
      </dgm:t>
    </dgm:pt>
    <dgm:pt modelId="{5ADF64C0-BBFD-4065-ABF1-5FFBD065999D}" type="sibTrans" cxnId="{A66B1DE6-A81F-40EE-8103-D461772250B0}">
      <dgm:prSet/>
      <dgm:spPr/>
      <dgm:t>
        <a:bodyPr/>
        <a:lstStyle/>
        <a:p>
          <a:endParaRPr lang="tr-TR"/>
        </a:p>
      </dgm:t>
    </dgm:pt>
    <dgm:pt modelId="{4D604ED0-E93E-4DFE-B7A0-DF82FF97B3EB}">
      <dgm:prSet phldrT="[Metin]" custT="1"/>
      <dgm:spPr/>
      <dgm:t>
        <a:bodyPr/>
        <a:lstStyle/>
        <a:p>
          <a:r>
            <a:rPr lang="tr-TR" sz="1600" b="1" dirty="0" smtClean="0"/>
            <a:t>konfüzyon, </a:t>
          </a:r>
          <a:endParaRPr lang="tr-TR" sz="1600" b="1" dirty="0"/>
        </a:p>
      </dgm:t>
    </dgm:pt>
    <dgm:pt modelId="{D7430D8D-429D-4268-8012-A578DB899D60}" type="parTrans" cxnId="{1B29E489-DDCE-4175-8879-D99D1C6B4191}">
      <dgm:prSet/>
      <dgm:spPr/>
      <dgm:t>
        <a:bodyPr/>
        <a:lstStyle/>
        <a:p>
          <a:endParaRPr lang="tr-TR"/>
        </a:p>
      </dgm:t>
    </dgm:pt>
    <dgm:pt modelId="{AB474BBE-ADB2-451D-ACD4-8B96C44D2F3D}" type="sibTrans" cxnId="{1B29E489-DDCE-4175-8879-D99D1C6B4191}">
      <dgm:prSet/>
      <dgm:spPr/>
      <dgm:t>
        <a:bodyPr/>
        <a:lstStyle/>
        <a:p>
          <a:endParaRPr lang="tr-TR"/>
        </a:p>
      </dgm:t>
    </dgm:pt>
    <dgm:pt modelId="{292A5524-5ABE-435B-8C21-EFCA617CCCE4}">
      <dgm:prSet phldrT="[Metin]" custT="1"/>
      <dgm:spPr/>
      <dgm:t>
        <a:bodyPr/>
        <a:lstStyle/>
        <a:p>
          <a:r>
            <a:rPr lang="tr-TR" sz="1600" b="1" dirty="0" smtClean="0"/>
            <a:t>yorgunluk, </a:t>
          </a:r>
          <a:endParaRPr lang="tr-TR" sz="1600" b="1" dirty="0"/>
        </a:p>
      </dgm:t>
    </dgm:pt>
    <dgm:pt modelId="{240D9745-53E2-4EE4-990D-A6E882D23545}" type="parTrans" cxnId="{15736C08-2742-4F17-AE75-B11AE9F60B3F}">
      <dgm:prSet/>
      <dgm:spPr/>
      <dgm:t>
        <a:bodyPr/>
        <a:lstStyle/>
        <a:p>
          <a:endParaRPr lang="tr-TR"/>
        </a:p>
      </dgm:t>
    </dgm:pt>
    <dgm:pt modelId="{C7A9EC4D-3CDD-4399-A918-09268EC23C28}" type="sibTrans" cxnId="{15736C08-2742-4F17-AE75-B11AE9F60B3F}">
      <dgm:prSet/>
      <dgm:spPr/>
      <dgm:t>
        <a:bodyPr/>
        <a:lstStyle/>
        <a:p>
          <a:endParaRPr lang="tr-TR"/>
        </a:p>
      </dgm:t>
    </dgm:pt>
    <dgm:pt modelId="{9E0B3687-5500-4507-8D3C-C343F8ED25DE}">
      <dgm:prSet phldrT="[Metin]" custT="1"/>
      <dgm:spPr/>
      <dgm:t>
        <a:bodyPr/>
        <a:lstStyle/>
        <a:p>
          <a:r>
            <a:rPr lang="tr-TR" sz="1600" b="1" dirty="0" smtClean="0"/>
            <a:t>sersemlik, </a:t>
          </a:r>
          <a:endParaRPr lang="tr-TR" sz="1600" b="1" dirty="0"/>
        </a:p>
      </dgm:t>
    </dgm:pt>
    <dgm:pt modelId="{87343B13-D3B7-4221-A4B0-635AF73F2324}" type="parTrans" cxnId="{5EF9B332-9337-4778-A3BB-BEEEB7A6A528}">
      <dgm:prSet/>
      <dgm:spPr/>
      <dgm:t>
        <a:bodyPr/>
        <a:lstStyle/>
        <a:p>
          <a:endParaRPr lang="tr-TR"/>
        </a:p>
      </dgm:t>
    </dgm:pt>
    <dgm:pt modelId="{490CD87B-FC73-4DD6-8A01-641B22739286}" type="sibTrans" cxnId="{5EF9B332-9337-4778-A3BB-BEEEB7A6A528}">
      <dgm:prSet/>
      <dgm:spPr/>
      <dgm:t>
        <a:bodyPr/>
        <a:lstStyle/>
        <a:p>
          <a:endParaRPr lang="tr-TR"/>
        </a:p>
      </dgm:t>
    </dgm:pt>
    <dgm:pt modelId="{22B9C8CE-FDF9-4D8C-8E0E-A9C524765F64}">
      <dgm:prSet phldrT="[Metin]" custT="1"/>
      <dgm:spPr/>
      <dgm:t>
        <a:bodyPr/>
        <a:lstStyle/>
        <a:p>
          <a:r>
            <a:rPr lang="tr-TR" sz="1600" b="1" dirty="0" smtClean="0"/>
            <a:t>uyuşukluk, </a:t>
          </a:r>
          <a:endParaRPr lang="tr-TR" sz="1600" b="1" dirty="0"/>
        </a:p>
      </dgm:t>
    </dgm:pt>
    <dgm:pt modelId="{4EEF0810-99B4-456E-803B-E5565DC3B13E}" type="parTrans" cxnId="{CAF08AB6-B3FA-41AA-8F33-83C5A5D2C0B2}">
      <dgm:prSet/>
      <dgm:spPr/>
      <dgm:t>
        <a:bodyPr/>
        <a:lstStyle/>
        <a:p>
          <a:endParaRPr lang="tr-TR"/>
        </a:p>
      </dgm:t>
    </dgm:pt>
    <dgm:pt modelId="{A19FC05C-5717-4388-89C3-75388B59776D}" type="sibTrans" cxnId="{CAF08AB6-B3FA-41AA-8F33-83C5A5D2C0B2}">
      <dgm:prSet/>
      <dgm:spPr/>
      <dgm:t>
        <a:bodyPr/>
        <a:lstStyle/>
        <a:p>
          <a:endParaRPr lang="tr-TR"/>
        </a:p>
      </dgm:t>
    </dgm:pt>
    <dgm:pt modelId="{C097D185-AE4F-4CCE-BB70-3E656F71ED1B}">
      <dgm:prSet phldrT="[Metin]" custT="1"/>
      <dgm:spPr/>
      <dgm:t>
        <a:bodyPr/>
        <a:lstStyle/>
        <a:p>
          <a:r>
            <a:rPr lang="tr-TR" sz="1600" b="1" dirty="0" smtClean="0"/>
            <a:t>aritmi ve bradikardidir</a:t>
          </a:r>
          <a:endParaRPr lang="tr-TR" sz="1600" b="1" dirty="0"/>
        </a:p>
      </dgm:t>
    </dgm:pt>
    <dgm:pt modelId="{E3DD338E-A993-4900-A765-A81367C4539F}" type="parTrans" cxnId="{81C9E2D9-39F3-4762-9EAC-F63662E1C36B}">
      <dgm:prSet/>
      <dgm:spPr/>
      <dgm:t>
        <a:bodyPr/>
        <a:lstStyle/>
        <a:p>
          <a:endParaRPr lang="tr-TR"/>
        </a:p>
      </dgm:t>
    </dgm:pt>
    <dgm:pt modelId="{7B860FE8-58E2-4316-92D3-E4A117210B69}" type="sibTrans" cxnId="{81C9E2D9-39F3-4762-9EAC-F63662E1C36B}">
      <dgm:prSet/>
      <dgm:spPr/>
      <dgm:t>
        <a:bodyPr/>
        <a:lstStyle/>
        <a:p>
          <a:endParaRPr lang="tr-TR"/>
        </a:p>
      </dgm:t>
    </dgm:pt>
    <dgm:pt modelId="{F9E57BEB-01B7-42C9-98B1-3F1DE09CB71B}">
      <dgm:prSet phldrT="[Metin]" custT="1"/>
      <dgm:spPr/>
      <dgm:t>
        <a:bodyPr/>
        <a:lstStyle/>
        <a:p>
          <a:endParaRPr lang="tr-TR" sz="1600" b="1" dirty="0"/>
        </a:p>
      </dgm:t>
    </dgm:pt>
    <dgm:pt modelId="{514D1616-57F2-49DA-8D33-2E1F83DA1414}" type="parTrans" cxnId="{374C8075-586A-412C-A257-40AB5C2510EF}">
      <dgm:prSet/>
      <dgm:spPr/>
      <dgm:t>
        <a:bodyPr/>
        <a:lstStyle/>
        <a:p>
          <a:endParaRPr lang="tr-TR"/>
        </a:p>
      </dgm:t>
    </dgm:pt>
    <dgm:pt modelId="{ACD378FA-3789-4E86-8D34-413639CA3FB3}" type="sibTrans" cxnId="{374C8075-586A-412C-A257-40AB5C2510EF}">
      <dgm:prSet/>
      <dgm:spPr/>
      <dgm:t>
        <a:bodyPr/>
        <a:lstStyle/>
        <a:p>
          <a:endParaRPr lang="tr-TR"/>
        </a:p>
      </dgm:t>
    </dgm:pt>
    <dgm:pt modelId="{AF151CE5-4166-4201-8862-C6F8041390D5}" type="pres">
      <dgm:prSet presAssocID="{22A3EFB6-565B-4457-AE76-413B887B12F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B2853DA-9E0F-4E00-ACC4-FC64AE4F2A23}" type="pres">
      <dgm:prSet presAssocID="{1CB0EDCC-FAC4-4880-BC9B-D3A0349C5D3F}" presName="node" presStyleLbl="node1" presStyleIdx="0" presStyleCnt="2" custAng="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60E30B6-2A88-43ED-8ACF-B8A62ED78853}" type="pres">
      <dgm:prSet presAssocID="{5B102531-773C-4041-8F8B-7202BF37A23D}" presName="sibTrans" presStyleCnt="0"/>
      <dgm:spPr/>
    </dgm:pt>
    <dgm:pt modelId="{A5F16FB0-0862-4579-9A18-93F86280CC60}" type="pres">
      <dgm:prSet presAssocID="{F9E57BEB-01B7-42C9-98B1-3F1DE09CB71B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1C9E2D9-39F3-4762-9EAC-F63662E1C36B}" srcId="{F9E57BEB-01B7-42C9-98B1-3F1DE09CB71B}" destId="{C097D185-AE4F-4CCE-BB70-3E656F71ED1B}" srcOrd="8" destOrd="0" parTransId="{E3DD338E-A993-4900-A765-A81367C4539F}" sibTransId="{7B860FE8-58E2-4316-92D3-E4A117210B69}"/>
    <dgm:cxn modelId="{82CC7BF2-5FC0-4FA1-A054-2F76A90497CF}" type="presOf" srcId="{CBB7B4C1-747B-41DE-B964-9C4AF09B5E21}" destId="{A5F16FB0-0862-4579-9A18-93F86280CC60}" srcOrd="0" destOrd="1" presId="urn:microsoft.com/office/officeart/2005/8/layout/hList6"/>
    <dgm:cxn modelId="{15C9B4BE-0919-4670-B6E3-14E5CEB3BB43}" type="presOf" srcId="{1CB0EDCC-FAC4-4880-BC9B-D3A0349C5D3F}" destId="{0B2853DA-9E0F-4E00-ACC4-FC64AE4F2A23}" srcOrd="0" destOrd="0" presId="urn:microsoft.com/office/officeart/2005/8/layout/hList6"/>
    <dgm:cxn modelId="{F562ED8E-CB65-4910-8C84-F1E5BFA74B60}" type="presOf" srcId="{D29F6EC4-0E7B-4C13-86F8-591FB4B116F4}" destId="{A5F16FB0-0862-4579-9A18-93F86280CC60}" srcOrd="0" destOrd="3" presId="urn:microsoft.com/office/officeart/2005/8/layout/hList6"/>
    <dgm:cxn modelId="{A286F3F7-486D-4325-9518-C0D21A03A100}" type="presOf" srcId="{1EF46051-93E5-4DE4-B5DA-0A95EE9C9E75}" destId="{A5F16FB0-0862-4579-9A18-93F86280CC60}" srcOrd="0" destOrd="4" presId="urn:microsoft.com/office/officeart/2005/8/layout/hList6"/>
    <dgm:cxn modelId="{374C8075-586A-412C-A257-40AB5C2510EF}" srcId="{22A3EFB6-565B-4457-AE76-413B887B12FD}" destId="{F9E57BEB-01B7-42C9-98B1-3F1DE09CB71B}" srcOrd="1" destOrd="0" parTransId="{514D1616-57F2-49DA-8D33-2E1F83DA1414}" sibTransId="{ACD378FA-3789-4E86-8D34-413639CA3FB3}"/>
    <dgm:cxn modelId="{15736C08-2742-4F17-AE75-B11AE9F60B3F}" srcId="{F9E57BEB-01B7-42C9-98B1-3F1DE09CB71B}" destId="{292A5524-5ABE-435B-8C21-EFCA617CCCE4}" srcOrd="5" destOrd="0" parTransId="{240D9745-53E2-4EE4-990D-A6E882D23545}" sibTransId="{C7A9EC4D-3CDD-4399-A918-09268EC23C28}"/>
    <dgm:cxn modelId="{222722C4-28C6-43BD-A30A-115EFCF183E4}" type="presOf" srcId="{292A5524-5ABE-435B-8C21-EFCA617CCCE4}" destId="{A5F16FB0-0862-4579-9A18-93F86280CC60}" srcOrd="0" destOrd="6" presId="urn:microsoft.com/office/officeart/2005/8/layout/hList6"/>
    <dgm:cxn modelId="{AB7B7DA2-08D6-4BB1-9477-673BF391F58A}" type="presOf" srcId="{9E0B3687-5500-4507-8D3C-C343F8ED25DE}" destId="{A5F16FB0-0862-4579-9A18-93F86280CC60}" srcOrd="0" destOrd="7" presId="urn:microsoft.com/office/officeart/2005/8/layout/hList6"/>
    <dgm:cxn modelId="{5EF9B332-9337-4778-A3BB-BEEEB7A6A528}" srcId="{F9E57BEB-01B7-42C9-98B1-3F1DE09CB71B}" destId="{9E0B3687-5500-4507-8D3C-C343F8ED25DE}" srcOrd="6" destOrd="0" parTransId="{87343B13-D3B7-4221-A4B0-635AF73F2324}" sibTransId="{490CD87B-FC73-4DD6-8A01-641B22739286}"/>
    <dgm:cxn modelId="{556F2859-FD32-4A94-8F08-0B0CCB3CDF29}" srcId="{22A3EFB6-565B-4457-AE76-413B887B12FD}" destId="{1CB0EDCC-FAC4-4880-BC9B-D3A0349C5D3F}" srcOrd="0" destOrd="0" parTransId="{86C6CDBC-52EA-4B7F-B197-F0D0B4BD5FA3}" sibTransId="{5B102531-773C-4041-8F8B-7202BF37A23D}"/>
    <dgm:cxn modelId="{09CCEF86-F762-41DB-9243-64D506986E97}" type="presOf" srcId="{4D604ED0-E93E-4DFE-B7A0-DF82FF97B3EB}" destId="{A5F16FB0-0862-4579-9A18-93F86280CC60}" srcOrd="0" destOrd="5" presId="urn:microsoft.com/office/officeart/2005/8/layout/hList6"/>
    <dgm:cxn modelId="{1B29E489-DDCE-4175-8879-D99D1C6B4191}" srcId="{F9E57BEB-01B7-42C9-98B1-3F1DE09CB71B}" destId="{4D604ED0-E93E-4DFE-B7A0-DF82FF97B3EB}" srcOrd="4" destOrd="0" parTransId="{D7430D8D-429D-4268-8012-A578DB899D60}" sibTransId="{AB474BBE-ADB2-451D-ACD4-8B96C44D2F3D}"/>
    <dgm:cxn modelId="{A66B1DE6-A81F-40EE-8103-D461772250B0}" srcId="{F9E57BEB-01B7-42C9-98B1-3F1DE09CB71B}" destId="{1EF46051-93E5-4DE4-B5DA-0A95EE9C9E75}" srcOrd="3" destOrd="0" parTransId="{26DDD468-B2E0-41BC-9770-39B491FFD842}" sibTransId="{5ADF64C0-BBFD-4065-ABF1-5FFBD065999D}"/>
    <dgm:cxn modelId="{E670D6CB-1171-420F-94DF-4F4605F53362}" type="presOf" srcId="{22A3EFB6-565B-4457-AE76-413B887B12FD}" destId="{AF151CE5-4166-4201-8862-C6F8041390D5}" srcOrd="0" destOrd="0" presId="urn:microsoft.com/office/officeart/2005/8/layout/hList6"/>
    <dgm:cxn modelId="{753CCB91-4281-48A4-BEAF-CF848B72FF40}" srcId="{F9E57BEB-01B7-42C9-98B1-3F1DE09CB71B}" destId="{CBB7B4C1-747B-41DE-B964-9C4AF09B5E21}" srcOrd="0" destOrd="0" parTransId="{F68BACEC-0D34-4590-83AD-CE9D7177CB43}" sibTransId="{686219DD-809C-46FC-8013-DDDC7651B5F7}"/>
    <dgm:cxn modelId="{EC6F1356-2AF9-4474-89E4-8DD55B1AFF65}" srcId="{F9E57BEB-01B7-42C9-98B1-3F1DE09CB71B}" destId="{D29F6EC4-0E7B-4C13-86F8-591FB4B116F4}" srcOrd="2" destOrd="0" parTransId="{33B0E239-D122-4394-86DB-F4BC95B1C79F}" sibTransId="{3FB7FDFD-920C-4A72-AB0C-8F2E8156A984}"/>
    <dgm:cxn modelId="{E4B975C2-6D1F-49D8-B0B0-3C995ABA2EB2}" type="presOf" srcId="{F9E57BEB-01B7-42C9-98B1-3F1DE09CB71B}" destId="{A5F16FB0-0862-4579-9A18-93F86280CC60}" srcOrd="0" destOrd="0" presId="urn:microsoft.com/office/officeart/2005/8/layout/hList6"/>
    <dgm:cxn modelId="{D73AD798-016F-4C53-9E96-E7551A1EDFD2}" type="presOf" srcId="{3E76584D-96CC-4DBF-A525-6257A8E9CEB1}" destId="{A5F16FB0-0862-4579-9A18-93F86280CC60}" srcOrd="0" destOrd="2" presId="urn:microsoft.com/office/officeart/2005/8/layout/hList6"/>
    <dgm:cxn modelId="{C52EFC3E-4D84-4977-B88D-C32C5BB16D5B}" srcId="{F9E57BEB-01B7-42C9-98B1-3F1DE09CB71B}" destId="{3E76584D-96CC-4DBF-A525-6257A8E9CEB1}" srcOrd="1" destOrd="0" parTransId="{44D28DE5-91BA-447B-8744-820D28329253}" sibTransId="{45DF8C98-3C68-4CF2-BA31-915E414926DB}"/>
    <dgm:cxn modelId="{4527D107-6A59-4B17-A050-67003AC027AE}" type="presOf" srcId="{C097D185-AE4F-4CCE-BB70-3E656F71ED1B}" destId="{A5F16FB0-0862-4579-9A18-93F86280CC60}" srcOrd="0" destOrd="9" presId="urn:microsoft.com/office/officeart/2005/8/layout/hList6"/>
    <dgm:cxn modelId="{3BA42E67-FA49-41AD-9371-720C371E3AC0}" type="presOf" srcId="{22B9C8CE-FDF9-4D8C-8E0E-A9C524765F64}" destId="{A5F16FB0-0862-4579-9A18-93F86280CC60}" srcOrd="0" destOrd="8" presId="urn:microsoft.com/office/officeart/2005/8/layout/hList6"/>
    <dgm:cxn modelId="{CAF08AB6-B3FA-41AA-8F33-83C5A5D2C0B2}" srcId="{F9E57BEB-01B7-42C9-98B1-3F1DE09CB71B}" destId="{22B9C8CE-FDF9-4D8C-8E0E-A9C524765F64}" srcOrd="7" destOrd="0" parTransId="{4EEF0810-99B4-456E-803B-E5565DC3B13E}" sibTransId="{A19FC05C-5717-4388-89C3-75388B59776D}"/>
    <dgm:cxn modelId="{330271DC-2E9D-4239-B0C4-44BCED8A9535}" type="presParOf" srcId="{AF151CE5-4166-4201-8862-C6F8041390D5}" destId="{0B2853DA-9E0F-4E00-ACC4-FC64AE4F2A23}" srcOrd="0" destOrd="0" presId="urn:microsoft.com/office/officeart/2005/8/layout/hList6"/>
    <dgm:cxn modelId="{85B10466-EEFA-4E87-8359-DA4C2ED14A7F}" type="presParOf" srcId="{AF151CE5-4166-4201-8862-C6F8041390D5}" destId="{160E30B6-2A88-43ED-8ACF-B8A62ED78853}" srcOrd="1" destOrd="0" presId="urn:microsoft.com/office/officeart/2005/8/layout/hList6"/>
    <dgm:cxn modelId="{0F91F865-00AD-47C7-9541-263BE8B56A7F}" type="presParOf" srcId="{AF151CE5-4166-4201-8862-C6F8041390D5}" destId="{A5F16FB0-0862-4579-9A18-93F86280CC60}" srcOrd="2" destOrd="0" presId="urn:microsoft.com/office/officeart/2005/8/layout/h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1A043-23A4-4B9C-B965-5BA3E5D845BC}" type="datetimeFigureOut">
              <a:rPr lang="tr-TR" smtClean="0"/>
              <a:pPr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71F15-F535-4C33-9FE0-489E01601AF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1A043-23A4-4B9C-B965-5BA3E5D845BC}" type="datetimeFigureOut">
              <a:rPr lang="tr-TR" smtClean="0"/>
              <a:pPr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71F15-F535-4C33-9FE0-489E01601AF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1A043-23A4-4B9C-B965-5BA3E5D845BC}" type="datetimeFigureOut">
              <a:rPr lang="tr-TR" smtClean="0"/>
              <a:pPr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71F15-F535-4C33-9FE0-489E01601AF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1A043-23A4-4B9C-B965-5BA3E5D845BC}" type="datetimeFigureOut">
              <a:rPr lang="tr-TR" smtClean="0"/>
              <a:pPr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71F15-F535-4C33-9FE0-489E01601AF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1A043-23A4-4B9C-B965-5BA3E5D845BC}" type="datetimeFigureOut">
              <a:rPr lang="tr-TR" smtClean="0"/>
              <a:pPr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71F15-F535-4C33-9FE0-489E01601AF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1A043-23A4-4B9C-B965-5BA3E5D845BC}" type="datetimeFigureOut">
              <a:rPr lang="tr-TR" smtClean="0"/>
              <a:pPr/>
              <a:t>10.5.2020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71F15-F535-4C33-9FE0-489E01601AF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1A043-23A4-4B9C-B965-5BA3E5D845BC}" type="datetimeFigureOut">
              <a:rPr lang="tr-TR" smtClean="0"/>
              <a:pPr/>
              <a:t>10.5.2020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71F15-F535-4C33-9FE0-489E01601AF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1A043-23A4-4B9C-B965-5BA3E5D845BC}" type="datetimeFigureOut">
              <a:rPr lang="tr-TR" smtClean="0"/>
              <a:pPr/>
              <a:t>10.5.2020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71F15-F535-4C33-9FE0-489E01601AF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1A043-23A4-4B9C-B965-5BA3E5D845BC}" type="datetimeFigureOut">
              <a:rPr lang="tr-TR" smtClean="0"/>
              <a:pPr/>
              <a:t>10.5.2020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71F15-F535-4C33-9FE0-489E01601AF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1A043-23A4-4B9C-B965-5BA3E5D845BC}" type="datetimeFigureOut">
              <a:rPr lang="tr-TR" smtClean="0"/>
              <a:pPr/>
              <a:t>10.5.2020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71F15-F535-4C33-9FE0-489E01601AF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1A043-23A4-4B9C-B965-5BA3E5D845BC}" type="datetimeFigureOut">
              <a:rPr lang="tr-TR" smtClean="0"/>
              <a:pPr/>
              <a:t>10.5.2020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71F15-F535-4C33-9FE0-489E01601AF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1A043-23A4-4B9C-B965-5BA3E5D845BC}" type="datetimeFigureOut">
              <a:rPr lang="tr-TR" smtClean="0"/>
              <a:pPr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71F15-F535-4C33-9FE0-489E01601AF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google.com.tr/imgres?imgurl=http://bp1.blogger.com/_PMDs8zp-rQk/R6G9bX0pNxI/AAAAAAAAANM/dEVyxFb-sas/s320/alzheimer.jpg&amp;imgrefurl=http://sagligimveben.wordpress.com/2008/09/26/alzheimera-care-bulundu-mu-yoksa/&amp;usg=__oD0-3Gb4Q2ulRlUqOdAf-ufxN6k=&amp;h=320&amp;w=310&amp;sz=12&amp;hl=tr&amp;start=15&amp;tbnid=ytgvewR3B23nuM:&amp;tbnh=118&amp;tbnw=114&amp;prev=/images?q=alzheimer&amp;gbv=2&amp;hl=tr&amp;sa=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alzheimersinfo.org/AlzheimerInfo/about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mcmaster.ca/LIFESCI_4M03/group_4_presentation_3_-_alzheimer_s_disease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diseaseblog.com/2016/11/treatment-options-Alzheimers-disease.html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pharmacist.com/article/alzheimers-disease-increasing-numbers-but-no-cure" TargetMode="External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fwsheridan.org/types-dementia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ust.edu.jo/ar/DIC/Newsletter/Risk%20factors%20for%20Alzheimer%20disease.pdf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syromonoed.com/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cognity.app/tr/alzheimer-nedir/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981075"/>
            <a:ext cx="8229600" cy="51450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tr-TR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tr-TR" dirty="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tr-TR" sz="4000" b="1" dirty="0" smtClean="0"/>
              <a:t>ALZHEİMER HASTALIĞI ve İLAÇLAR</a:t>
            </a:r>
          </a:p>
        </p:txBody>
      </p:sp>
      <p:pic>
        <p:nvPicPr>
          <p:cNvPr id="3075" name="Picture 5" descr="alzheimer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72175" y="3716338"/>
            <a:ext cx="2644775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3 Dikdörtgen"/>
          <p:cNvSpPr>
            <a:spLocks noChangeArrowheads="1"/>
          </p:cNvSpPr>
          <p:nvPr/>
        </p:nvSpPr>
        <p:spPr bwMode="auto">
          <a:xfrm>
            <a:off x="285750" y="6143625"/>
            <a:ext cx="784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/>
              <a:t>N.ARI</a:t>
            </a:r>
          </a:p>
        </p:txBody>
      </p:sp>
      <p:pic>
        <p:nvPicPr>
          <p:cNvPr id="5" name="Picture 2" descr="Ä°lgili resi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3042" y="3071810"/>
            <a:ext cx="4000528" cy="28713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8715404" cy="1428736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buNone/>
              <a:defRPr/>
            </a:pPr>
            <a:endParaRPr lang="tr-TR" sz="2800" dirty="0" smtClean="0"/>
          </a:p>
          <a:p>
            <a:pPr algn="just" eaLnBrk="1" hangingPunct="1">
              <a:defRPr/>
            </a:pPr>
            <a:r>
              <a:rPr lang="tr-TR" sz="2800" dirty="0" smtClean="0"/>
              <a:t>Beyin korteksinde ve diğer beyin bölgelerinde önemli ölçüde hücre kaybı vardır. Beyinde belirgin </a:t>
            </a:r>
            <a:r>
              <a:rPr lang="tr-TR" sz="2800" dirty="0" err="1" smtClean="0"/>
              <a:t>atrofi</a:t>
            </a:r>
            <a:r>
              <a:rPr lang="tr-TR" sz="2800" dirty="0" smtClean="0"/>
              <a:t> izlenir. Beyin kıvrımları ve sıvı dolu boşlukları genişlemiştir. </a:t>
            </a:r>
          </a:p>
        </p:txBody>
      </p:sp>
      <p:pic>
        <p:nvPicPr>
          <p:cNvPr id="3" name="Picture 2" descr="http://www.punjabkesari.com/health/health_files/bra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1428736"/>
            <a:ext cx="4092086" cy="4929222"/>
          </a:xfrm>
          <a:prstGeom prst="rect">
            <a:avLst/>
          </a:prstGeom>
          <a:noFill/>
        </p:spPr>
      </p:pic>
      <p:pic>
        <p:nvPicPr>
          <p:cNvPr id="4" name="Picture 2" descr="Ä°lgili resi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428737"/>
            <a:ext cx="4422956" cy="4929222"/>
          </a:xfrm>
          <a:prstGeom prst="rect">
            <a:avLst/>
          </a:prstGeom>
          <a:noFill/>
        </p:spPr>
      </p:pic>
      <p:sp>
        <p:nvSpPr>
          <p:cNvPr id="5" name="4 Dikdörtgen"/>
          <p:cNvSpPr/>
          <p:nvPr/>
        </p:nvSpPr>
        <p:spPr>
          <a:xfrm>
            <a:off x="214282" y="6357958"/>
            <a:ext cx="55007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hlinkClick r:id="rId4"/>
              </a:rPr>
              <a:t>http://www.</a:t>
            </a:r>
            <a:r>
              <a:rPr lang="tr-TR" dirty="0" err="1" smtClean="0">
                <a:hlinkClick r:id="rId4"/>
              </a:rPr>
              <a:t>alzheimersinfo</a:t>
            </a:r>
            <a:r>
              <a:rPr lang="tr-TR" dirty="0" smtClean="0">
                <a:hlinkClick r:id="rId4"/>
              </a:rPr>
              <a:t>.org/</a:t>
            </a:r>
            <a:r>
              <a:rPr lang="tr-TR" dirty="0" err="1" smtClean="0">
                <a:hlinkClick r:id="rId4"/>
              </a:rPr>
              <a:t>AlzheimerInfo</a:t>
            </a:r>
            <a:r>
              <a:rPr lang="tr-TR" dirty="0" smtClean="0">
                <a:hlinkClick r:id="rId4"/>
              </a:rPr>
              <a:t>/</a:t>
            </a:r>
            <a:r>
              <a:rPr lang="tr-TR" dirty="0" err="1" smtClean="0">
                <a:hlinkClick r:id="rId4"/>
              </a:rPr>
              <a:t>about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9874" name="Picture 2" descr="alzheimer treatment ile ilgili gÃ¶rsel sonuc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2649" y="285728"/>
            <a:ext cx="8761997" cy="6143668"/>
          </a:xfrm>
          <a:prstGeom prst="rect">
            <a:avLst/>
          </a:prstGeom>
          <a:noFill/>
        </p:spPr>
      </p:pic>
      <p:sp>
        <p:nvSpPr>
          <p:cNvPr id="5" name="4 Dikdörtgen"/>
          <p:cNvSpPr/>
          <p:nvPr/>
        </p:nvSpPr>
        <p:spPr>
          <a:xfrm>
            <a:off x="214282" y="6488668"/>
            <a:ext cx="86439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hlinkClick r:id="rId3"/>
              </a:rPr>
              <a:t>https://wiki.mcmaster.ca/LIFESCI_4M03/group_4_presentation_3_-_alzheimer_s_disease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İlaçlar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6866" name="Picture 2" descr="What are the treatment options for Alzheimer's disease?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785794"/>
            <a:ext cx="8072494" cy="5214974"/>
          </a:xfrm>
          <a:prstGeom prst="rect">
            <a:avLst/>
          </a:prstGeom>
          <a:noFill/>
        </p:spPr>
      </p:pic>
      <p:sp>
        <p:nvSpPr>
          <p:cNvPr id="5" name="4 Dikdörtgen"/>
          <p:cNvSpPr/>
          <p:nvPr/>
        </p:nvSpPr>
        <p:spPr>
          <a:xfrm>
            <a:off x="0" y="6211669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hlinkClick r:id="rId3"/>
              </a:rPr>
              <a:t>https://www.healthdiseaseblog.com/2016/11/treatment-options-Alzheimers-disease.html</a:t>
            </a:r>
            <a:r>
              <a:rPr lang="tr-TR" dirty="0" smtClean="0"/>
              <a:t>     </a:t>
            </a:r>
            <a:r>
              <a:rPr lang="tr-TR" dirty="0" err="1" smtClean="0"/>
              <a:t>Boyon</a:t>
            </a:r>
            <a:r>
              <a:rPr lang="tr-TR" dirty="0" smtClean="0"/>
              <a:t> O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7890" name="Picture 2" descr="https://www.uspharmacist.com/CMSImagesContent/2011/11/USP1101-Alzheimer-T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5728"/>
            <a:ext cx="8858280" cy="5786478"/>
          </a:xfrm>
          <a:prstGeom prst="rect">
            <a:avLst/>
          </a:prstGeom>
          <a:noFill/>
        </p:spPr>
      </p:pic>
      <p:sp>
        <p:nvSpPr>
          <p:cNvPr id="5" name="4 Dikdörtgen"/>
          <p:cNvSpPr/>
          <p:nvPr/>
        </p:nvSpPr>
        <p:spPr>
          <a:xfrm>
            <a:off x="285720" y="5286388"/>
            <a:ext cx="88582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 smtClean="0">
              <a:hlinkClick r:id="rId3"/>
            </a:endParaRPr>
          </a:p>
          <a:p>
            <a:endParaRPr lang="tr-TR" dirty="0" smtClean="0">
              <a:hlinkClick r:id="rId3"/>
            </a:endParaRPr>
          </a:p>
          <a:p>
            <a:endParaRPr lang="tr-TR" dirty="0" smtClean="0">
              <a:hlinkClick r:id="rId3"/>
            </a:endParaRPr>
          </a:p>
          <a:p>
            <a:r>
              <a:rPr lang="tr-TR" dirty="0" smtClean="0">
                <a:hlinkClick r:id="rId3"/>
              </a:rPr>
              <a:t>https://www.uspharmacist.com/article/alzheimers-disease-increasing-numbers-but-no-cure</a:t>
            </a:r>
            <a:endParaRPr lang="tr-TR" dirty="0" smtClean="0"/>
          </a:p>
          <a:p>
            <a:r>
              <a:rPr lang="tr-TR" b="1" i="1" dirty="0" err="1" smtClean="0"/>
              <a:t>DeSimone</a:t>
            </a:r>
            <a:r>
              <a:rPr lang="tr-TR" b="1" i="1" dirty="0" smtClean="0"/>
              <a:t> II EM. </a:t>
            </a:r>
            <a:r>
              <a:rPr lang="tr-TR" b="1" i="1" dirty="0" err="1" smtClean="0"/>
              <a:t>Viereck</a:t>
            </a:r>
            <a:r>
              <a:rPr lang="tr-TR" b="1" i="1" dirty="0" smtClean="0"/>
              <a:t> L.</a:t>
            </a:r>
            <a:endParaRPr lang="tr-TR" dirty="0" smtClean="0"/>
          </a:p>
          <a:p>
            <a:r>
              <a:rPr lang="tr-TR" i="1" dirty="0" smtClean="0"/>
              <a:t/>
            </a:r>
            <a:br>
              <a:rPr lang="tr-TR" i="1" dirty="0" smtClean="0"/>
            </a:br>
            <a:r>
              <a:rPr lang="tr-TR" b="1" i="1" dirty="0" smtClean="0"/>
              <a:t/>
            </a:r>
            <a:br>
              <a:rPr lang="tr-TR" b="1" i="1" dirty="0" smtClean="0"/>
            </a:b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>
            <a:normAutofit fontScale="90000"/>
          </a:bodyPr>
          <a:lstStyle/>
          <a:p>
            <a:r>
              <a:rPr lang="tr-TR" b="1" dirty="0" err="1" smtClean="0">
                <a:cs typeface="Trebuchet MS" pitchFamily="34" charset="0"/>
              </a:rPr>
              <a:t>Asetilkolin</a:t>
            </a:r>
            <a:r>
              <a:rPr lang="tr-TR" b="1" dirty="0" smtClean="0">
                <a:cs typeface="Trebuchet MS" pitchFamily="34" charset="0"/>
              </a:rPr>
              <a:t> </a:t>
            </a:r>
            <a:r>
              <a:rPr lang="tr-TR" b="1" dirty="0" err="1" smtClean="0">
                <a:cs typeface="Trebuchet MS" pitchFamily="34" charset="0"/>
              </a:rPr>
              <a:t>Kolinesteraz</a:t>
            </a:r>
            <a:r>
              <a:rPr lang="tr-TR" b="1" dirty="0" smtClean="0">
                <a:cs typeface="Trebuchet MS" pitchFamily="34" charset="0"/>
              </a:rPr>
              <a:t> inhibitörleri </a:t>
            </a:r>
            <a:r>
              <a:rPr lang="tr-TR" sz="3100" b="1" dirty="0" smtClean="0">
                <a:cs typeface="Trebuchet MS" pitchFamily="34" charset="0"/>
              </a:rPr>
              <a:t>(</a:t>
            </a:r>
            <a:r>
              <a:rPr lang="tr-TR" sz="3100" b="1" dirty="0" err="1" smtClean="0">
                <a:cs typeface="Trebuchet MS" pitchFamily="34" charset="0"/>
              </a:rPr>
              <a:t>AChEI</a:t>
            </a:r>
            <a:r>
              <a:rPr lang="tr-TR" sz="3100" b="1" dirty="0" smtClean="0">
                <a:cs typeface="Trebuchet MS" pitchFamily="34" charset="0"/>
              </a:rPr>
              <a:t>)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357158" y="1285860"/>
          <a:ext cx="8352928" cy="4587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4036" name="9 İçerik Yer Tutucusu" descr="http://img.hurriyet.com.tr/_np/9031/27689031.jpg"/>
          <p:cNvPicPr>
            <a:picLocks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000768"/>
            <a:ext cx="9144000" cy="85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i="1" dirty="0" err="1" smtClean="0">
                <a:latin typeface="Arial Narrow" pitchFamily="34" charset="0"/>
              </a:rPr>
              <a:t>AchEI</a:t>
            </a:r>
            <a:r>
              <a:rPr lang="tr-TR" sz="3600" b="1" i="1" dirty="0" smtClean="0">
                <a:latin typeface="Arial Narrow" pitchFamily="34" charset="0"/>
              </a:rPr>
              <a:t> kullanımında dikkat edilecek noktalar</a:t>
            </a:r>
            <a:endParaRPr lang="tr-TR" sz="3600" b="1" i="1" dirty="0">
              <a:latin typeface="Arial Narrow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tr-TR" dirty="0" smtClean="0"/>
          </a:p>
          <a:p>
            <a:pPr algn="just"/>
            <a:r>
              <a:rPr lang="tr-TR" dirty="0" smtClean="0"/>
              <a:t> </a:t>
            </a:r>
            <a:r>
              <a:rPr lang="tr-TR" dirty="0" smtClean="0">
                <a:latin typeface="Arial Narrow" pitchFamily="34" charset="0"/>
              </a:rPr>
              <a:t>Mide </a:t>
            </a:r>
            <a:r>
              <a:rPr lang="tr-TR" dirty="0" err="1" smtClean="0">
                <a:latin typeface="Arial Narrow" pitchFamily="34" charset="0"/>
              </a:rPr>
              <a:t>asiditesini</a:t>
            </a:r>
            <a:r>
              <a:rPr lang="tr-TR" dirty="0" smtClean="0">
                <a:latin typeface="Arial Narrow" pitchFamily="34" charset="0"/>
              </a:rPr>
              <a:t> arttırırlar, GI kanamalara neden olurlar, </a:t>
            </a:r>
            <a:r>
              <a:rPr lang="tr-TR" dirty="0" smtClean="0">
                <a:solidFill>
                  <a:srgbClr val="FF0000"/>
                </a:solidFill>
                <a:latin typeface="Arial Narrow" pitchFamily="34" charset="0"/>
              </a:rPr>
              <a:t>mide ülserli</a:t>
            </a:r>
            <a:r>
              <a:rPr lang="tr-TR" dirty="0" smtClean="0">
                <a:latin typeface="Arial Narrow" pitchFamily="34" charset="0"/>
              </a:rPr>
              <a:t> olgulara verilirken dikkat edilmelidir.</a:t>
            </a:r>
          </a:p>
          <a:p>
            <a:pPr algn="just"/>
            <a:r>
              <a:rPr lang="tr-TR" dirty="0" err="1" smtClean="0">
                <a:latin typeface="Arial Narrow" pitchFamily="34" charset="0"/>
              </a:rPr>
              <a:t>Bronkospazma</a:t>
            </a:r>
            <a:r>
              <a:rPr lang="tr-TR" dirty="0" smtClean="0">
                <a:latin typeface="Arial Narrow" pitchFamily="34" charset="0"/>
              </a:rPr>
              <a:t> neden olabildiklerinden </a:t>
            </a:r>
            <a:r>
              <a:rPr lang="tr-TR" dirty="0" smtClean="0">
                <a:solidFill>
                  <a:srgbClr val="FF0000"/>
                </a:solidFill>
                <a:latin typeface="Arial Narrow" pitchFamily="34" charset="0"/>
              </a:rPr>
              <a:t>astım </a:t>
            </a:r>
            <a:r>
              <a:rPr lang="tr-TR" dirty="0" smtClean="0">
                <a:latin typeface="Arial Narrow" pitchFamily="34" charset="0"/>
              </a:rPr>
              <a:t>hastalarında dikkatle kullanılmalıdır.</a:t>
            </a:r>
          </a:p>
          <a:p>
            <a:pPr algn="just"/>
            <a:r>
              <a:rPr lang="tr-TR" dirty="0" smtClean="0">
                <a:latin typeface="Arial Narrow" pitchFamily="34" charset="0"/>
              </a:rPr>
              <a:t> </a:t>
            </a:r>
            <a:r>
              <a:rPr lang="tr-TR" dirty="0" err="1" smtClean="0">
                <a:latin typeface="Arial Narrow" pitchFamily="34" charset="0"/>
              </a:rPr>
              <a:t>Üriner</a:t>
            </a:r>
            <a:r>
              <a:rPr lang="tr-TR" dirty="0" smtClean="0">
                <a:latin typeface="Arial Narrow" pitchFamily="34" charset="0"/>
              </a:rPr>
              <a:t> </a:t>
            </a:r>
            <a:r>
              <a:rPr lang="tr-TR" dirty="0" err="1" smtClean="0">
                <a:latin typeface="Arial Narrow" pitchFamily="34" charset="0"/>
              </a:rPr>
              <a:t>retansiyonu</a:t>
            </a:r>
            <a:r>
              <a:rPr lang="tr-TR" dirty="0" smtClean="0">
                <a:latin typeface="Arial Narrow" pitchFamily="34" charset="0"/>
              </a:rPr>
              <a:t>, mesane </a:t>
            </a:r>
            <a:r>
              <a:rPr lang="tr-TR" dirty="0" err="1" smtClean="0">
                <a:latin typeface="Arial Narrow" pitchFamily="34" charset="0"/>
              </a:rPr>
              <a:t>obstruksiyonuna</a:t>
            </a:r>
            <a:r>
              <a:rPr lang="tr-TR" dirty="0" smtClean="0">
                <a:latin typeface="Arial Narrow" pitchFamily="34" charset="0"/>
              </a:rPr>
              <a:t> (tıkanma)  yol açtıklarından </a:t>
            </a:r>
            <a:r>
              <a:rPr lang="tr-TR" dirty="0" smtClean="0">
                <a:solidFill>
                  <a:srgbClr val="FF0000"/>
                </a:solidFill>
                <a:latin typeface="Arial Narrow" pitchFamily="34" charset="0"/>
              </a:rPr>
              <a:t>prostat </a:t>
            </a:r>
            <a:r>
              <a:rPr lang="tr-TR" dirty="0" err="1" smtClean="0">
                <a:solidFill>
                  <a:srgbClr val="FF0000"/>
                </a:solidFill>
                <a:latin typeface="Arial Narrow" pitchFamily="34" charset="0"/>
              </a:rPr>
              <a:t>hipertrofisi</a:t>
            </a:r>
            <a:r>
              <a:rPr lang="tr-TR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tr-TR" dirty="0" smtClean="0">
                <a:latin typeface="Arial Narrow" pitchFamily="34" charset="0"/>
              </a:rPr>
              <a:t>olan hastalarda dikkatle kullanılmalıdır.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>
              <a:cs typeface="Trebuchet MS" pitchFamily="34" charset="0"/>
            </a:endParaRPr>
          </a:p>
        </p:txBody>
      </p:sp>
      <p:sp>
        <p:nvSpPr>
          <p:cNvPr id="5" name="4 Bulut Belirtme Çizgisi"/>
          <p:cNvSpPr/>
          <p:nvPr/>
        </p:nvSpPr>
        <p:spPr>
          <a:xfrm>
            <a:off x="2700338" y="260350"/>
            <a:ext cx="3240087" cy="2881313"/>
          </a:xfrm>
          <a:prstGeom prst="cloud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b="1" dirty="0">
                <a:solidFill>
                  <a:schemeClr val="bg1"/>
                </a:solidFill>
              </a:rPr>
              <a:t>N-Metil-D-Aspartat (NMDA) Reseptör Antagonistleri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b="1" dirty="0">
                <a:solidFill>
                  <a:schemeClr val="bg1"/>
                </a:solidFill>
              </a:rPr>
              <a:t>(MEMANTİN)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6" name="5 Yuvarlatılmış Dikdörtgen"/>
          <p:cNvSpPr/>
          <p:nvPr/>
        </p:nvSpPr>
        <p:spPr>
          <a:xfrm>
            <a:off x="0" y="0"/>
            <a:ext cx="2700338" cy="3860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1400" b="1" dirty="0"/>
              <a:t>Memantin nonkompetitif bir NMDA reseptör antagonistidir.</a:t>
            </a:r>
            <a:endParaRPr lang="tr-TR" sz="1400" b="1" dirty="0">
              <a:solidFill>
                <a:schemeClr val="bg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1400" b="1" dirty="0">
                <a:solidFill>
                  <a:schemeClr val="bg1"/>
                </a:solidFill>
              </a:rPr>
              <a:t>Orta ve ileri </a:t>
            </a:r>
            <a:r>
              <a:rPr lang="tr-TR" sz="1400" b="1" dirty="0"/>
              <a:t>şiddetteki Alzheimer hastalarının tedavisinde kullanılmaktadır.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1400" b="1" dirty="0">
                <a:solidFill>
                  <a:schemeClr val="bg1"/>
                </a:solidFill>
              </a:rPr>
              <a:t>Aşırı glutamat aktivitesinin neden olduğu eksitotoksisiteye karşı nöronlar üzerinde koruyucu etki göstermektedir. </a:t>
            </a:r>
          </a:p>
        </p:txBody>
      </p:sp>
      <p:sp>
        <p:nvSpPr>
          <p:cNvPr id="7" name="6 Yuvarlatılmış Dikdörtgen"/>
          <p:cNvSpPr/>
          <p:nvPr/>
        </p:nvSpPr>
        <p:spPr>
          <a:xfrm>
            <a:off x="6011863" y="0"/>
            <a:ext cx="3132137" cy="3933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1200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Memantin ile donepezilin kombine tedavisinin</a:t>
            </a:r>
            <a:r>
              <a:rPr lang="tr-TR" sz="1200" b="1" dirty="0"/>
              <a:t> orta ve ileri şiddetteki Alzheimer hastalarında görülen semptomlarda önemli ölçüde gelişme sağladığı gösterilmiştir.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1200" b="1" dirty="0">
              <a:solidFill>
                <a:schemeClr val="bg1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1200" b="1" dirty="0">
              <a:solidFill>
                <a:schemeClr val="bg1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1200" b="1" dirty="0">
                <a:solidFill>
                  <a:schemeClr val="bg1"/>
                </a:solidFill>
              </a:rPr>
              <a:t>Aynı zamanda  memantinin demansın ileri dönemlerinde kolinesteraz inhibitörleri ile birlikte </a:t>
            </a:r>
            <a:r>
              <a:rPr lang="tr-TR" sz="1200" b="1" dirty="0">
                <a:solidFill>
                  <a:schemeClr val="tx1"/>
                </a:solidFill>
              </a:rPr>
              <a:t>semptomatik</a:t>
            </a:r>
            <a:r>
              <a:rPr lang="tr-TR" sz="1200" b="1" dirty="0">
                <a:solidFill>
                  <a:schemeClr val="bg1"/>
                </a:solidFill>
              </a:rPr>
              <a:t> </a:t>
            </a:r>
            <a:r>
              <a:rPr lang="tr-TR" sz="1200" b="1" dirty="0"/>
              <a:t>yarar sağlamak ve kolinesteraz inhibitörlerinin klinik yararını arttırmak amacıyla kullanımı onaylanmıştır.</a:t>
            </a:r>
          </a:p>
        </p:txBody>
      </p:sp>
      <p:sp>
        <p:nvSpPr>
          <p:cNvPr id="9" name="8 Yuvarlatılmış Dikdörtgen"/>
          <p:cNvSpPr/>
          <p:nvPr/>
        </p:nvSpPr>
        <p:spPr>
          <a:xfrm>
            <a:off x="4500563" y="3860800"/>
            <a:ext cx="2159000" cy="29972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1400" b="1" dirty="0">
                <a:solidFill>
                  <a:schemeClr val="bg1"/>
                </a:solidFill>
              </a:rPr>
              <a:t>Memantin böbrek fonksiyon bozukluğu olan hastalarda ve epilepsili hastalarda </a:t>
            </a:r>
            <a:r>
              <a:rPr lang="tr-TR" sz="1400" b="1" dirty="0">
                <a:solidFill>
                  <a:schemeClr val="tx1"/>
                </a:solidFill>
              </a:rPr>
              <a:t>dikkatle </a:t>
            </a:r>
            <a:r>
              <a:rPr lang="tr-TR" sz="1400" b="1" dirty="0">
                <a:solidFill>
                  <a:schemeClr val="bg1"/>
                </a:solidFill>
              </a:rPr>
              <a:t>kullanılmalıdır.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1400" b="1" dirty="0">
              <a:solidFill>
                <a:schemeClr val="bg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1400" b="1" dirty="0">
                <a:solidFill>
                  <a:schemeClr val="bg1"/>
                </a:solidFill>
              </a:rPr>
              <a:t>Ağır böbrek yetmezliği olan hastalarda </a:t>
            </a:r>
            <a:r>
              <a:rPr lang="tr-TR" sz="1400" b="1" dirty="0" err="1">
                <a:solidFill>
                  <a:schemeClr val="tx1"/>
                </a:solidFill>
              </a:rPr>
              <a:t>kontrendikedir</a:t>
            </a:r>
            <a:r>
              <a:rPr lang="tr-TR" sz="1400" b="1" dirty="0">
                <a:solidFill>
                  <a:schemeClr val="tx1"/>
                </a:solidFill>
              </a:rPr>
              <a:t>.</a:t>
            </a:r>
            <a:r>
              <a:rPr lang="tr-TR" sz="14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0" name="9 Yuvarlatılmış Dikdörtgen"/>
          <p:cNvSpPr/>
          <p:nvPr/>
        </p:nvSpPr>
        <p:spPr>
          <a:xfrm>
            <a:off x="2124075" y="3860800"/>
            <a:ext cx="2303463" cy="29972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1400" b="1" dirty="0">
                <a:solidFill>
                  <a:schemeClr val="bg1"/>
                </a:solidFill>
              </a:rPr>
              <a:t>Memantinle tedavide </a:t>
            </a:r>
            <a:r>
              <a:rPr lang="tr-TR" sz="1400" b="1" dirty="0">
                <a:solidFill>
                  <a:schemeClr val="tx1"/>
                </a:solidFill>
              </a:rPr>
              <a:t>yan etki olarak ise </a:t>
            </a:r>
            <a:r>
              <a:rPr lang="tr-TR" sz="1400" b="1" dirty="0">
                <a:solidFill>
                  <a:schemeClr val="bg1"/>
                </a:solidFill>
              </a:rPr>
              <a:t>sersemlik, konfüzyon, halüsinasyon, baş ağrısı; daha az sıklıkla kusma, anksiyete, çizgili kaslarda tonus artması, sistit ve libidoda azalma görülebilmektedir. </a:t>
            </a:r>
          </a:p>
        </p:txBody>
      </p:sp>
      <p:sp>
        <p:nvSpPr>
          <p:cNvPr id="11" name="10 İçerik Yer Tutucusu"/>
          <p:cNvSpPr>
            <a:spLocks noGrp="1"/>
          </p:cNvSpPr>
          <p:nvPr>
            <p:ph idx="1"/>
          </p:nvPr>
        </p:nvSpPr>
        <p:spPr>
          <a:xfrm>
            <a:off x="7143768" y="5500702"/>
            <a:ext cx="1543032" cy="625461"/>
          </a:xfrm>
        </p:spPr>
        <p:txBody>
          <a:bodyPr/>
          <a:lstStyle/>
          <a:p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286808" cy="6215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pic>
        <p:nvPicPr>
          <p:cNvPr id="8196" name="3 Resim" descr="https://encrypted-tbn0.gstatic.com/images?q=tbn:ANd9GcQazjkvTn70idT8qYHu9EfgI__7PKNR9brEK3S5aO2_-ECBMKR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16 Yuvarlatılmış Dikdörtgen"/>
          <p:cNvSpPr/>
          <p:nvPr/>
        </p:nvSpPr>
        <p:spPr>
          <a:xfrm>
            <a:off x="285720" y="2357430"/>
            <a:ext cx="8501122" cy="450057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800" dirty="0" smtClean="0">
                <a:solidFill>
                  <a:schemeClr val="tx1"/>
                </a:solidFill>
              </a:rPr>
              <a:t>SSS</a:t>
            </a:r>
            <a:r>
              <a:rPr lang="tr-TR" sz="2800" dirty="0">
                <a:solidFill>
                  <a:schemeClr val="tx1"/>
                </a:solidFill>
              </a:rPr>
              <a:t>’ </a:t>
            </a:r>
            <a:r>
              <a:rPr lang="tr-TR" sz="2800" dirty="0" err="1">
                <a:solidFill>
                  <a:schemeClr val="tx1"/>
                </a:solidFill>
              </a:rPr>
              <a:t>nin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tr-TR" sz="2800" dirty="0" smtClean="0">
                <a:solidFill>
                  <a:schemeClr val="tx1"/>
                </a:solidFill>
              </a:rPr>
              <a:t> </a:t>
            </a:r>
            <a:r>
              <a:rPr lang="tr-TR" sz="2800" dirty="0">
                <a:solidFill>
                  <a:schemeClr val="tx1"/>
                </a:solidFill>
              </a:rPr>
              <a:t>çeşitli kısımlarında nöron ve sinaps kayıpları gibi nedenler ile ortaya çıkan; bilişsel işlevlerde azalma, öz bakım yetersizlikleri, çeşitli nöropsikiyatrik ve davranışsal bozukluklar ile karakterize </a:t>
            </a:r>
            <a:r>
              <a:rPr lang="tr-TR" sz="2800" b="1" dirty="0">
                <a:solidFill>
                  <a:srgbClr val="FF0000"/>
                </a:solidFill>
              </a:rPr>
              <a:t>kronik, ilerleyici (progresif), nörolojik hasar oluşturan (nörodejeneratif) bir hastalıktır.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 dirty="0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>
          <a:xfrm>
            <a:off x="214282" y="2500306"/>
            <a:ext cx="8929718" cy="4357694"/>
          </a:xfrm>
        </p:spPr>
        <p:txBody>
          <a:bodyPr/>
          <a:lstStyle/>
          <a:p>
            <a:endParaRPr lang="tr-TR" b="1" dirty="0" smtClean="0"/>
          </a:p>
          <a:p>
            <a:pPr>
              <a:buNone/>
            </a:pPr>
            <a:endParaRPr lang="tr-TR" b="1" dirty="0" smtClean="0"/>
          </a:p>
          <a:p>
            <a:endParaRPr lang="tr-TR" b="1" dirty="0"/>
          </a:p>
        </p:txBody>
      </p:sp>
      <p:pic>
        <p:nvPicPr>
          <p:cNvPr id="26626" name="Picture 2" descr="alzheimer tedavisi ile ilgili gÃ¶rsel sonuc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2214554"/>
          </a:xfrm>
          <a:prstGeom prst="rect">
            <a:avLst/>
          </a:prstGeom>
          <a:noFill/>
        </p:spPr>
      </p:pic>
      <p:pic>
        <p:nvPicPr>
          <p:cNvPr id="8" name="Picture 2" descr="alzheimer ile ilgili gÃ¶rsel sonuc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5990" y="928670"/>
            <a:ext cx="3048010" cy="2143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b="1" dirty="0" smtClean="0"/>
              <a:t>AH </a:t>
            </a:r>
            <a:r>
              <a:rPr lang="tr-TR" b="1" dirty="0" err="1" smtClean="0"/>
              <a:t>demansın</a:t>
            </a:r>
            <a:r>
              <a:rPr lang="tr-TR" b="1" dirty="0" smtClean="0"/>
              <a:t> en yaygın türüdür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99330" name="Picture 2" descr="alzheimer treatment ile ilgili gÃ¶rsel sonuc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2984"/>
            <a:ext cx="8858279" cy="5143536"/>
          </a:xfrm>
          <a:prstGeom prst="rect">
            <a:avLst/>
          </a:prstGeom>
          <a:noFill/>
        </p:spPr>
      </p:pic>
      <p:sp>
        <p:nvSpPr>
          <p:cNvPr id="5" name="4 Dikdörtgen"/>
          <p:cNvSpPr/>
          <p:nvPr/>
        </p:nvSpPr>
        <p:spPr>
          <a:xfrm>
            <a:off x="142844" y="6286520"/>
            <a:ext cx="4017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hlinkClick r:id="rId3"/>
              </a:rPr>
              <a:t>https://dfwsheridan.org/types-dementia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b="1" dirty="0" err="1">
                <a:solidFill>
                  <a:srgbClr val="002060"/>
                </a:solidFill>
              </a:rPr>
              <a:t>Demans</a:t>
            </a:r>
            <a:r>
              <a:rPr lang="tr-TR" b="1" dirty="0">
                <a:solidFill>
                  <a:srgbClr val="002060"/>
                </a:solidFill>
              </a:rPr>
              <a:t> türü hastalıklar genellikle ilerleyen bir seyir gösterir, bu da </a:t>
            </a:r>
            <a:r>
              <a:rPr lang="tr-TR" b="1" dirty="0" smtClean="0">
                <a:solidFill>
                  <a:srgbClr val="002060"/>
                </a:solidFill>
              </a:rPr>
              <a:t>hastaların durumunun </a:t>
            </a:r>
            <a:r>
              <a:rPr lang="tr-TR" b="1" dirty="0">
                <a:solidFill>
                  <a:srgbClr val="002060"/>
                </a:solidFill>
              </a:rPr>
              <a:t>giderek kötüleştiği anlamına gelir. </a:t>
            </a:r>
            <a:endParaRPr lang="tr-TR" b="1" dirty="0" smtClean="0">
              <a:solidFill>
                <a:srgbClr val="002060"/>
              </a:solidFill>
            </a:endParaRPr>
          </a:p>
          <a:p>
            <a:pPr algn="just"/>
            <a:r>
              <a:rPr lang="tr-TR" b="1" dirty="0" smtClean="0">
                <a:solidFill>
                  <a:srgbClr val="FF0000"/>
                </a:solidFill>
              </a:rPr>
              <a:t>Hastalığın </a:t>
            </a:r>
            <a:r>
              <a:rPr lang="tr-TR" b="1" dirty="0">
                <a:solidFill>
                  <a:srgbClr val="FF0000"/>
                </a:solidFill>
              </a:rPr>
              <a:t>ilerlemesini </a:t>
            </a:r>
            <a:r>
              <a:rPr lang="tr-TR" b="1" dirty="0" smtClean="0">
                <a:solidFill>
                  <a:srgbClr val="FF0000"/>
                </a:solidFill>
              </a:rPr>
              <a:t>durdurabilen hiçbir </a:t>
            </a:r>
            <a:r>
              <a:rPr lang="tr-TR" b="1" dirty="0">
                <a:solidFill>
                  <a:srgbClr val="FF0000"/>
                </a:solidFill>
              </a:rPr>
              <a:t>tedavi yöntemi yoktur</a:t>
            </a:r>
            <a:r>
              <a:rPr lang="tr-TR" b="1" dirty="0" smtClean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>
                <a:solidFill>
                  <a:srgbClr val="002060"/>
                </a:solidFill>
              </a:rPr>
              <a:t>Bazı ilaçlar en azından ilerlemenin erken </a:t>
            </a:r>
            <a:r>
              <a:rPr lang="tr-TR" b="1" dirty="0" smtClean="0">
                <a:solidFill>
                  <a:srgbClr val="002060"/>
                </a:solidFill>
              </a:rPr>
              <a:t>aşamalarında altta </a:t>
            </a:r>
            <a:r>
              <a:rPr lang="tr-TR" b="1" dirty="0">
                <a:solidFill>
                  <a:srgbClr val="002060"/>
                </a:solidFill>
              </a:rPr>
              <a:t>yatan hastalık sürecini yavaşlatabilir ya da geçici belirtiler ve hastaların </a:t>
            </a:r>
            <a:r>
              <a:rPr lang="tr-TR" b="1" dirty="0" smtClean="0">
                <a:solidFill>
                  <a:srgbClr val="002060"/>
                </a:solidFill>
              </a:rPr>
              <a:t>işlevsel yeteneklerini </a:t>
            </a:r>
            <a:r>
              <a:rPr lang="tr-TR" b="1" dirty="0">
                <a:solidFill>
                  <a:srgbClr val="002060"/>
                </a:solidFill>
              </a:rPr>
              <a:t>iyileştirebilir.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6" name="Picture 2" descr="Risk factors of Alzheimer's Disea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85728"/>
            <a:ext cx="7332120" cy="5000660"/>
          </a:xfrm>
          <a:prstGeom prst="rect">
            <a:avLst/>
          </a:prstGeom>
          <a:noFill/>
        </p:spPr>
      </p:pic>
      <p:sp>
        <p:nvSpPr>
          <p:cNvPr id="5" name="4 Dikdörtgen"/>
          <p:cNvSpPr/>
          <p:nvPr/>
        </p:nvSpPr>
        <p:spPr>
          <a:xfrm>
            <a:off x="0" y="5934670"/>
            <a:ext cx="86439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hlinkClick r:id="rId3"/>
              </a:rPr>
              <a:t>   http://www.</a:t>
            </a:r>
            <a:r>
              <a:rPr lang="tr-TR" dirty="0" err="1" smtClean="0">
                <a:hlinkClick r:id="rId3"/>
              </a:rPr>
              <a:t>just</a:t>
            </a:r>
            <a:r>
              <a:rPr lang="tr-TR" dirty="0" smtClean="0">
                <a:hlinkClick r:id="rId3"/>
              </a:rPr>
              <a:t>.edu.</a:t>
            </a:r>
            <a:r>
              <a:rPr lang="tr-TR" dirty="0" err="1" smtClean="0">
                <a:hlinkClick r:id="rId3"/>
              </a:rPr>
              <a:t>jo</a:t>
            </a:r>
            <a:r>
              <a:rPr lang="tr-TR" dirty="0" smtClean="0">
                <a:hlinkClick r:id="rId3"/>
              </a:rPr>
              <a:t>/ar/DIC/</a:t>
            </a:r>
            <a:r>
              <a:rPr lang="tr-TR" dirty="0" err="1" smtClean="0">
                <a:hlinkClick r:id="rId3"/>
              </a:rPr>
              <a:t>Newsletter</a:t>
            </a:r>
            <a:r>
              <a:rPr lang="tr-TR" dirty="0" smtClean="0">
                <a:hlinkClick r:id="rId3"/>
              </a:rPr>
              <a:t>/Risk%20factors%20for%20Alzheimer%20disease.</a:t>
            </a:r>
            <a:r>
              <a:rPr lang="tr-TR" dirty="0" err="1" smtClean="0">
                <a:hlinkClick r:id="rId3"/>
              </a:rPr>
              <a:t>pdf</a:t>
            </a:r>
            <a:r>
              <a:rPr lang="tr-TR" dirty="0" smtClean="0"/>
              <a:t>      </a:t>
            </a:r>
            <a:r>
              <a:rPr lang="tr-TR" dirty="0" err="1" smtClean="0"/>
              <a:t>Afnan</a:t>
            </a:r>
            <a:r>
              <a:rPr lang="tr-TR" dirty="0" smtClean="0"/>
              <a:t> abu </a:t>
            </a:r>
            <a:r>
              <a:rPr lang="tr-TR" dirty="0" err="1" smtClean="0"/>
              <a:t>shqair</a:t>
            </a:r>
            <a:r>
              <a:rPr lang="tr-TR" dirty="0" smtClean="0"/>
              <a:t> et al.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 smtClean="0">
              <a:cs typeface="Trebuchet MS" pitchFamily="34" charset="0"/>
            </a:endParaRPr>
          </a:p>
        </p:txBody>
      </p:sp>
      <p:sp>
        <p:nvSpPr>
          <p:cNvPr id="5" name="4 Yuvarlatılmış Dikdörtgen"/>
          <p:cNvSpPr/>
          <p:nvPr/>
        </p:nvSpPr>
        <p:spPr>
          <a:xfrm>
            <a:off x="1785919" y="285728"/>
            <a:ext cx="7358082" cy="3429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dirty="0">
                <a:solidFill>
                  <a:schemeClr val="tx1"/>
                </a:solidFill>
              </a:rPr>
              <a:t>Kolinerjik hipoteze göre, AH' de bilişsel işlevlerin ve özellikle bellek bozukluğunun kolinerjik etkinlikteki azalmadan kaynaklandığı öngörülmektedir. </a:t>
            </a:r>
          </a:p>
        </p:txBody>
      </p:sp>
      <p:sp>
        <p:nvSpPr>
          <p:cNvPr id="6" name="5 Yuvarlatılmış Dikdörtgen"/>
          <p:cNvSpPr/>
          <p:nvPr/>
        </p:nvSpPr>
        <p:spPr>
          <a:xfrm>
            <a:off x="0" y="4071943"/>
            <a:ext cx="6572264" cy="27860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dirty="0">
                <a:solidFill>
                  <a:schemeClr val="tx1"/>
                </a:solidFill>
              </a:rPr>
              <a:t>Hasta </a:t>
            </a:r>
            <a:r>
              <a:rPr lang="tr-TR" sz="2400" dirty="0" smtClean="0">
                <a:solidFill>
                  <a:schemeClr val="tx1"/>
                </a:solidFill>
              </a:rPr>
              <a:t>beyninde </a:t>
            </a:r>
            <a:r>
              <a:rPr lang="tr-TR" sz="2400" dirty="0">
                <a:solidFill>
                  <a:schemeClr val="tx1"/>
                </a:solidFill>
              </a:rPr>
              <a:t>kolinerjik nöronların erken kaybı, kolin asetiltransferaz aktivitesi ve asetilkolin sentezinde azalma gözlenmiştir.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08025" y="765175"/>
            <a:ext cx="8435975" cy="5360988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tr-TR" b="1" dirty="0" smtClean="0">
                <a:solidFill>
                  <a:schemeClr val="hlink"/>
                </a:solidFill>
              </a:rPr>
              <a:t>Karakteristik Patolojik Bulgular: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dirty="0" smtClean="0"/>
              <a:t>    Beyinde </a:t>
            </a:r>
            <a:r>
              <a:rPr lang="tr-TR" dirty="0" err="1" smtClean="0"/>
              <a:t>ekstraselüler</a:t>
            </a:r>
            <a:r>
              <a:rPr lang="tr-TR" dirty="0" smtClean="0"/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amiloid</a:t>
            </a:r>
            <a:r>
              <a:rPr lang="tr-TR" b="1" dirty="0" smtClean="0">
                <a:solidFill>
                  <a:srgbClr val="FFFF00"/>
                </a:solidFill>
              </a:rPr>
              <a:t> plaklar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dirty="0" smtClean="0"/>
              <a:t>    Nöronların içinde </a:t>
            </a:r>
            <a:r>
              <a:rPr lang="tr-TR" b="1" dirty="0" err="1" smtClean="0">
                <a:solidFill>
                  <a:srgbClr val="FFFF00"/>
                </a:solidFill>
              </a:rPr>
              <a:t>nörofibriler</a:t>
            </a:r>
            <a:r>
              <a:rPr lang="tr-TR" b="1" dirty="0" smtClean="0">
                <a:solidFill>
                  <a:srgbClr val="FFFF00"/>
                </a:solidFill>
              </a:rPr>
              <a:t>  yumaklar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dirty="0" smtClean="0"/>
              <a:t>    </a:t>
            </a:r>
            <a:r>
              <a:rPr lang="tr-TR" dirty="0" err="1" smtClean="0"/>
              <a:t>Sinaps</a:t>
            </a:r>
            <a:r>
              <a:rPr lang="tr-TR" dirty="0" smtClean="0"/>
              <a:t> ve nöron kaybı  (KOLİNERJİK sinirler)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tr-TR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b="1" i="1" dirty="0" smtClean="0">
                <a:solidFill>
                  <a:schemeClr val="hlink"/>
                </a:solidFill>
              </a:rPr>
              <a:t>TEDAVİ :</a:t>
            </a:r>
            <a:r>
              <a:rPr lang="tr-TR" i="1" dirty="0" smtClean="0">
                <a:solidFill>
                  <a:schemeClr val="hlink"/>
                </a:solidFill>
              </a:rPr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dirty="0" smtClean="0"/>
              <a:t>                   </a:t>
            </a:r>
            <a:r>
              <a:rPr lang="tr-TR" b="1" dirty="0" smtClean="0">
                <a:solidFill>
                  <a:srgbClr val="FF00FF"/>
                </a:solidFill>
              </a:rPr>
              <a:t>ANTİKOLİNESTERAZ İLAÇLAR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tr-TR" b="1" dirty="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tr-TR" b="1" i="1" dirty="0" smtClean="0">
                <a:solidFill>
                  <a:srgbClr val="FF0000"/>
                </a:solidFill>
              </a:rPr>
              <a:t>Hastalığın </a:t>
            </a:r>
            <a:r>
              <a:rPr lang="tr-TR" b="1" i="1" dirty="0" err="1" smtClean="0">
                <a:solidFill>
                  <a:srgbClr val="FF0000"/>
                </a:solidFill>
              </a:rPr>
              <a:t>fizyopatolojik</a:t>
            </a:r>
            <a:r>
              <a:rPr lang="tr-TR" b="1" i="1" dirty="0" smtClean="0">
                <a:solidFill>
                  <a:srgbClr val="FF0000"/>
                </a:solidFill>
              </a:rPr>
              <a:t> ilerlemesini durduramazlar....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2765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mtClean="0"/>
          </a:p>
        </p:txBody>
      </p:sp>
      <p:pic>
        <p:nvPicPr>
          <p:cNvPr id="27652" name="5 Resim" descr="http://www.neurology.org/content/69/9/E8/F1.lar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8" y="1628775"/>
            <a:ext cx="4284662" cy="4586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Yuvarlatılmış Dikdörtgen"/>
          <p:cNvSpPr/>
          <p:nvPr/>
        </p:nvSpPr>
        <p:spPr>
          <a:xfrm>
            <a:off x="0" y="1628775"/>
            <a:ext cx="4787900" cy="522922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2000" b="1" dirty="0" err="1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2000" b="1" dirty="0" err="1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2000" b="1" dirty="0" err="1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000" b="1" dirty="0"/>
              <a:t>AH’nin patolojisinde rol oynayan başlıca iki etken </a:t>
            </a:r>
            <a:r>
              <a:rPr lang="tr-TR" sz="2000" b="1" dirty="0" err="1"/>
              <a:t>agregasyona</a:t>
            </a:r>
            <a:r>
              <a:rPr lang="tr-TR" sz="2000" b="1" dirty="0"/>
              <a:t> uğrayıp çökmüş haldeki beta </a:t>
            </a:r>
            <a:r>
              <a:rPr lang="tr-TR" sz="2000" b="1" dirty="0" err="1"/>
              <a:t>amiloid</a:t>
            </a:r>
            <a:r>
              <a:rPr lang="el-GR" sz="2000" b="1" dirty="0"/>
              <a:t> </a:t>
            </a:r>
            <a:r>
              <a:rPr lang="tr-TR" sz="2000" b="1" dirty="0"/>
              <a:t>(A</a:t>
            </a:r>
            <a:r>
              <a:rPr lang="el-GR" sz="2000" b="1" dirty="0"/>
              <a:t>β) </a:t>
            </a:r>
            <a:r>
              <a:rPr lang="tr-TR" sz="2000" b="1" dirty="0"/>
              <a:t> </a:t>
            </a:r>
            <a:r>
              <a:rPr lang="tr-TR" sz="2000" b="1" dirty="0" err="1"/>
              <a:t>peptitleri</a:t>
            </a:r>
            <a:r>
              <a:rPr lang="tr-TR" sz="2000" b="1" dirty="0"/>
              <a:t> içeren </a:t>
            </a:r>
            <a:r>
              <a:rPr lang="tr-TR" sz="2000" b="1" dirty="0" err="1"/>
              <a:t>amiloid</a:t>
            </a:r>
            <a:r>
              <a:rPr lang="tr-TR" sz="2000" b="1" dirty="0"/>
              <a:t> plaklar ve </a:t>
            </a:r>
            <a:r>
              <a:rPr lang="tr-TR" sz="2000" b="1" dirty="0" err="1"/>
              <a:t>hiperfosforile</a:t>
            </a:r>
            <a:r>
              <a:rPr lang="tr-TR" sz="2000" b="1" dirty="0"/>
              <a:t> haldeki </a:t>
            </a:r>
            <a:r>
              <a:rPr lang="tr-TR" sz="2000" b="1" dirty="0" err="1"/>
              <a:t>tau</a:t>
            </a:r>
            <a:r>
              <a:rPr lang="tr-TR" sz="2000" b="1" dirty="0"/>
              <a:t> protein </a:t>
            </a:r>
            <a:r>
              <a:rPr lang="tr-TR" sz="2000" b="1" dirty="0" err="1"/>
              <a:t>agregatlarından</a:t>
            </a:r>
            <a:r>
              <a:rPr lang="tr-TR" sz="2000" b="1" dirty="0"/>
              <a:t> oluşan </a:t>
            </a:r>
            <a:r>
              <a:rPr lang="tr-TR" sz="2000" b="1" dirty="0" err="1"/>
              <a:t>nörofibriler</a:t>
            </a:r>
            <a:r>
              <a:rPr lang="tr-TR" sz="2000" b="1" dirty="0"/>
              <a:t> yumaklardır.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tr-TR" sz="20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20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000" b="1" dirty="0"/>
              <a:t>Her iki patolojiye ek olarak inflamasyon, oksidatif stres, apoptoz ve mitokondri hasarı da bu süreçte rol oynamaktadır.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20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000" b="1" dirty="0"/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 sz="20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000" b="1" dirty="0"/>
              <a:t>k</a:t>
            </a:r>
          </a:p>
        </p:txBody>
      </p:sp>
      <p:sp>
        <p:nvSpPr>
          <p:cNvPr id="8" name="7 Bulut"/>
          <p:cNvSpPr/>
          <p:nvPr/>
        </p:nvSpPr>
        <p:spPr>
          <a:xfrm>
            <a:off x="0" y="0"/>
            <a:ext cx="9144000" cy="1628775"/>
          </a:xfrm>
          <a:prstGeom prst="cloud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/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800" b="1" dirty="0"/>
              <a:t>AH’ nin patolojisi oldukça karmaşık olup henüz tam olarak anlaşılamamıştır</a:t>
            </a:r>
          </a:p>
        </p:txBody>
      </p:sp>
      <p:sp>
        <p:nvSpPr>
          <p:cNvPr id="10" name="9 Dikdörtgen"/>
          <p:cNvSpPr/>
          <p:nvPr/>
        </p:nvSpPr>
        <p:spPr>
          <a:xfrm>
            <a:off x="5357818" y="6286520"/>
            <a:ext cx="3143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hlinkClick r:id="rId3"/>
              </a:rPr>
              <a:t>http://syromonoed.com/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3 Resim" descr="https://encrypted-tbn2.gstatic.com/images?q=tbn:ANd9GcTuqzuTIHswCkfRS4Q-hnNpM82lh-2mr3iY9U96CwoAy1fVPzkg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715404" cy="607220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Dikdörtgen"/>
          <p:cNvSpPr/>
          <p:nvPr/>
        </p:nvSpPr>
        <p:spPr>
          <a:xfrm>
            <a:off x="214282" y="6286520"/>
            <a:ext cx="43599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hlinkClick r:id="rId3"/>
              </a:rPr>
              <a:t>https://blog.cognity.app/tr/alzheimer-nedir/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1161</TotalTime>
  <Words>526</Words>
  <Application>Microsoft Office PowerPoint</Application>
  <PresentationFormat>Ekran Gösterisi (4:3)</PresentationFormat>
  <Paragraphs>81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Ofis Teması</vt:lpstr>
      <vt:lpstr>Slayt 1</vt:lpstr>
      <vt:lpstr>Slayt 2</vt:lpstr>
      <vt:lpstr>AH demansın en yaygın türüdür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İlaçlar</vt:lpstr>
      <vt:lpstr>Slayt 13</vt:lpstr>
      <vt:lpstr>Asetilkolin Kolinesteraz inhibitörleri (AChEI)</vt:lpstr>
      <vt:lpstr>AchEI kullanımında dikkat edilecek noktalar</vt:lpstr>
      <vt:lpstr>Slayt 16</vt:lpstr>
      <vt:lpstr>Slayt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Nuray Arı</dc:creator>
  <cp:lastModifiedBy>Satellite</cp:lastModifiedBy>
  <cp:revision>170</cp:revision>
  <dcterms:created xsi:type="dcterms:W3CDTF">2013-10-10T09:21:56Z</dcterms:created>
  <dcterms:modified xsi:type="dcterms:W3CDTF">2020-05-10T09:03:48Z</dcterms:modified>
</cp:coreProperties>
</file>