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57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7F3D-B2D8-4712-A23F-6319F03C665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89CE-FE2B-4A42-BE20-B4712FAB05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50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7F3D-B2D8-4712-A23F-6319F03C665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89CE-FE2B-4A42-BE20-B4712FAB05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106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7F3D-B2D8-4712-A23F-6319F03C665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89CE-FE2B-4A42-BE20-B4712FAB05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5467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7F3D-B2D8-4712-A23F-6319F03C665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89CE-FE2B-4A42-BE20-B4712FAB05C4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1059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7F3D-B2D8-4712-A23F-6319F03C665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89CE-FE2B-4A42-BE20-B4712FAB05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241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7F3D-B2D8-4712-A23F-6319F03C665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89CE-FE2B-4A42-BE20-B4712FAB05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6810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7F3D-B2D8-4712-A23F-6319F03C665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89CE-FE2B-4A42-BE20-B4712FAB05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0324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7F3D-B2D8-4712-A23F-6319F03C665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89CE-FE2B-4A42-BE20-B4712FAB05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9832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7F3D-B2D8-4712-A23F-6319F03C665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89CE-FE2B-4A42-BE20-B4712FAB05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184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7F3D-B2D8-4712-A23F-6319F03C665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89CE-FE2B-4A42-BE20-B4712FAB05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02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7F3D-B2D8-4712-A23F-6319F03C665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89CE-FE2B-4A42-BE20-B4712FAB05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920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7F3D-B2D8-4712-A23F-6319F03C665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89CE-FE2B-4A42-BE20-B4712FAB05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47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7F3D-B2D8-4712-A23F-6319F03C665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89CE-FE2B-4A42-BE20-B4712FAB05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997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7F3D-B2D8-4712-A23F-6319F03C665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89CE-FE2B-4A42-BE20-B4712FAB05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64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7F3D-B2D8-4712-A23F-6319F03C665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89CE-FE2B-4A42-BE20-B4712FAB05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361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7F3D-B2D8-4712-A23F-6319F03C665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89CE-FE2B-4A42-BE20-B4712FAB05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572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7F3D-B2D8-4712-A23F-6319F03C665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89CE-FE2B-4A42-BE20-B4712FAB05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673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F3B7F3D-B2D8-4712-A23F-6319F03C665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989CE-FE2B-4A42-BE20-B4712FAB05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3525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com/" TargetMode="External"/><Relationship Id="rId2" Type="http://schemas.openxmlformats.org/officeDocument/2006/relationships/hyperlink" Target="https://bikifi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udyrankers.com/" TargetMode="External"/><Relationship Id="rId4" Type="http://schemas.openxmlformats.org/officeDocument/2006/relationships/hyperlink" Target="https://biologyreader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" y="1837892"/>
            <a:ext cx="11817927" cy="2387600"/>
          </a:xfrm>
        </p:spPr>
        <p:txBody>
          <a:bodyPr>
            <a:noAutofit/>
          </a:bodyPr>
          <a:lstStyle/>
          <a:p>
            <a:pPr algn="ctr"/>
            <a:r>
              <a:rPr lang="tr-TR" sz="4800" dirty="0" err="1" smtClean="0"/>
              <a:t>Monokotiledonlar</a:t>
            </a:r>
            <a:r>
              <a:rPr lang="tr-TR" sz="4800" dirty="0" smtClean="0"/>
              <a:t> (Tek çenekli bitkiler) </a:t>
            </a:r>
            <a:br>
              <a:rPr lang="tr-TR" sz="4800" dirty="0" smtClean="0"/>
            </a:br>
            <a:r>
              <a:rPr lang="tr-TR" sz="4800" dirty="0" smtClean="0"/>
              <a:t>ve </a:t>
            </a:r>
            <a:br>
              <a:rPr lang="tr-TR" sz="4800" dirty="0" smtClean="0"/>
            </a:br>
            <a:r>
              <a:rPr lang="tr-TR" sz="4800" dirty="0" err="1" smtClean="0"/>
              <a:t>Dikotiledonlar</a:t>
            </a:r>
            <a:r>
              <a:rPr lang="tr-TR" sz="4800" dirty="0" smtClean="0"/>
              <a:t> Çift çenekli bitkiler)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7998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Derste Kullanılan 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6111" y="1152983"/>
            <a:ext cx="8946541" cy="4195481"/>
          </a:xfrm>
        </p:spPr>
        <p:txBody>
          <a:bodyPr>
            <a:noAutofit/>
          </a:bodyPr>
          <a:lstStyle/>
          <a:p>
            <a:r>
              <a:rPr lang="tr-TR" sz="1400" dirty="0" smtClean="0">
                <a:hlinkClick r:id="rId2"/>
              </a:rPr>
              <a:t>Algan, G., &amp; Toker, M. C. (2004). Bitki hücresi ve bitki morfolojisi laboratuvar kitabı.</a:t>
            </a:r>
          </a:p>
          <a:p>
            <a:r>
              <a:rPr lang="tr-TR" sz="1400" dirty="0" smtClean="0">
                <a:hlinkClick r:id="rId2"/>
              </a:rPr>
              <a:t>Toker, M. C. (2004). Bitki morfolojisi. A.Ü. Fen Fakültesi Döner Sermaye İşletmesi Yayınları No: 56</a:t>
            </a:r>
          </a:p>
          <a:p>
            <a:r>
              <a:rPr lang="tr-TR" sz="1400" dirty="0" err="1" smtClean="0"/>
              <a:t>Reece</a:t>
            </a:r>
            <a:r>
              <a:rPr lang="tr-TR" sz="1400" dirty="0" smtClean="0"/>
              <a:t>, J. B., </a:t>
            </a:r>
            <a:r>
              <a:rPr lang="tr-TR" sz="1400" dirty="0" err="1" smtClean="0"/>
              <a:t>Urry</a:t>
            </a:r>
            <a:r>
              <a:rPr lang="tr-TR" sz="1400" dirty="0" smtClean="0"/>
              <a:t>, L. A., </a:t>
            </a:r>
            <a:r>
              <a:rPr lang="tr-TR" sz="1400" dirty="0" err="1" smtClean="0"/>
              <a:t>Cain</a:t>
            </a:r>
            <a:r>
              <a:rPr lang="tr-TR" sz="1400" dirty="0" smtClean="0"/>
              <a:t>, M. L., </a:t>
            </a:r>
            <a:r>
              <a:rPr lang="tr-TR" sz="1400" dirty="0" err="1" smtClean="0"/>
              <a:t>Wasserman</a:t>
            </a:r>
            <a:r>
              <a:rPr lang="tr-TR" sz="1400" dirty="0" smtClean="0"/>
              <a:t>, S. A., </a:t>
            </a:r>
            <a:r>
              <a:rPr lang="tr-TR" sz="1400" dirty="0" err="1" smtClean="0"/>
              <a:t>Minorsky</a:t>
            </a:r>
            <a:r>
              <a:rPr lang="tr-TR" sz="1400" dirty="0" smtClean="0"/>
              <a:t>, P. V., &amp; Jackson, R. B. (2014). </a:t>
            </a:r>
            <a:r>
              <a:rPr lang="tr-TR" sz="1400" dirty="0" err="1" smtClean="0"/>
              <a:t>Campbell</a:t>
            </a:r>
            <a:r>
              <a:rPr lang="tr-TR" sz="1400" dirty="0" smtClean="0"/>
              <a:t> </a:t>
            </a:r>
            <a:r>
              <a:rPr lang="tr-TR" sz="1400" dirty="0" err="1" smtClean="0"/>
              <a:t>biology</a:t>
            </a:r>
            <a:r>
              <a:rPr lang="tr-TR" sz="1400" dirty="0" smtClean="0"/>
              <a:t> (No. s 1309). Boston: </a:t>
            </a:r>
            <a:r>
              <a:rPr lang="tr-TR" sz="1400" dirty="0" err="1" smtClean="0"/>
              <a:t>Pearson</a:t>
            </a:r>
            <a:r>
              <a:rPr lang="tr-TR" sz="1400" dirty="0" smtClean="0"/>
              <a:t>.</a:t>
            </a:r>
          </a:p>
          <a:p>
            <a:r>
              <a:rPr lang="tr-TR" sz="1400" dirty="0" err="1" smtClean="0"/>
              <a:t>Anatomy</a:t>
            </a:r>
            <a:r>
              <a:rPr lang="tr-TR" sz="1400" dirty="0" smtClean="0"/>
              <a:t> of </a:t>
            </a:r>
            <a:r>
              <a:rPr lang="tr-TR" sz="1400" dirty="0" err="1" smtClean="0"/>
              <a:t>Flowering</a:t>
            </a:r>
            <a:r>
              <a:rPr lang="tr-TR" sz="1400" dirty="0" smtClean="0"/>
              <a:t> </a:t>
            </a:r>
            <a:r>
              <a:rPr lang="tr-TR" sz="1400" dirty="0" err="1" smtClean="0"/>
              <a:t>Plants</a:t>
            </a:r>
            <a:r>
              <a:rPr lang="tr-TR" sz="1400" dirty="0" smtClean="0"/>
              <a:t>, P. </a:t>
            </a:r>
            <a:r>
              <a:rPr lang="tr-TR" sz="1400" dirty="0" err="1" smtClean="0"/>
              <a:t>Rudall</a:t>
            </a:r>
            <a:r>
              <a:rPr lang="tr-TR" sz="1400" dirty="0" smtClean="0"/>
              <a:t>, Cambridge </a:t>
            </a:r>
            <a:r>
              <a:rPr lang="tr-TR" sz="1400" dirty="0" err="1" smtClean="0"/>
              <a:t>University</a:t>
            </a:r>
            <a:r>
              <a:rPr lang="tr-TR" sz="1400" dirty="0" smtClean="0"/>
              <a:t> Press.,2007</a:t>
            </a:r>
          </a:p>
          <a:p>
            <a:r>
              <a:rPr lang="tr-TR" sz="1400" dirty="0" err="1" smtClean="0"/>
              <a:t>Esau's</a:t>
            </a:r>
            <a:r>
              <a:rPr lang="tr-TR" sz="1400" dirty="0" smtClean="0"/>
              <a:t> </a:t>
            </a:r>
            <a:r>
              <a:rPr lang="tr-TR" sz="1400" dirty="0" err="1" smtClean="0"/>
              <a:t>Plant</a:t>
            </a:r>
            <a:r>
              <a:rPr lang="tr-TR" sz="1400" dirty="0" smtClean="0"/>
              <a:t> </a:t>
            </a:r>
            <a:r>
              <a:rPr lang="tr-TR" sz="1400" dirty="0" err="1" smtClean="0"/>
              <a:t>Anatomy</a:t>
            </a:r>
            <a:r>
              <a:rPr lang="tr-TR" sz="1400" dirty="0" smtClean="0"/>
              <a:t>: </a:t>
            </a:r>
            <a:r>
              <a:rPr lang="tr-TR" sz="1400" dirty="0" err="1" smtClean="0"/>
              <a:t>Meristems</a:t>
            </a:r>
            <a:r>
              <a:rPr lang="tr-TR" sz="1400" dirty="0" smtClean="0"/>
              <a:t>, </a:t>
            </a:r>
            <a:r>
              <a:rPr lang="tr-TR" sz="1400" dirty="0" err="1" smtClean="0"/>
              <a:t>Cells</a:t>
            </a:r>
            <a:r>
              <a:rPr lang="tr-TR" sz="1400" dirty="0" smtClean="0"/>
              <a:t>, </a:t>
            </a:r>
            <a:r>
              <a:rPr lang="tr-TR" sz="1400" dirty="0" err="1" smtClean="0"/>
              <a:t>and</a:t>
            </a:r>
            <a:r>
              <a:rPr lang="tr-TR" sz="1400" dirty="0" smtClean="0"/>
              <a:t> </a:t>
            </a:r>
            <a:r>
              <a:rPr lang="tr-TR" sz="1400" dirty="0" err="1" smtClean="0"/>
              <a:t>Tissues</a:t>
            </a:r>
            <a:r>
              <a:rPr lang="tr-TR" sz="1400" dirty="0" smtClean="0"/>
              <a:t> of 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Plant</a:t>
            </a:r>
            <a:r>
              <a:rPr lang="tr-TR" sz="1400" dirty="0" smtClean="0"/>
              <a:t> Body: </a:t>
            </a:r>
            <a:r>
              <a:rPr lang="tr-TR" sz="1400" dirty="0" err="1" smtClean="0"/>
              <a:t>Their</a:t>
            </a:r>
            <a:r>
              <a:rPr lang="tr-TR" sz="1400" dirty="0" smtClean="0"/>
              <a:t> </a:t>
            </a:r>
            <a:r>
              <a:rPr lang="tr-TR" sz="1400" dirty="0" err="1" smtClean="0"/>
              <a:t>Structure</a:t>
            </a:r>
            <a:r>
              <a:rPr lang="tr-TR" sz="1400" dirty="0" smtClean="0"/>
              <a:t>, </a:t>
            </a:r>
            <a:r>
              <a:rPr lang="tr-TR" sz="1400" dirty="0" err="1" smtClean="0"/>
              <a:t>Function</a:t>
            </a:r>
            <a:r>
              <a:rPr lang="tr-TR" sz="1400" dirty="0" smtClean="0"/>
              <a:t>, </a:t>
            </a:r>
            <a:r>
              <a:rPr lang="tr-TR" sz="1400" dirty="0" err="1" smtClean="0"/>
              <a:t>and</a:t>
            </a:r>
            <a:r>
              <a:rPr lang="tr-TR" sz="1400" dirty="0" smtClean="0"/>
              <a:t> Development, R.F. </a:t>
            </a:r>
            <a:r>
              <a:rPr lang="tr-TR" sz="1400" dirty="0" err="1" smtClean="0"/>
              <a:t>Evert</a:t>
            </a:r>
            <a:r>
              <a:rPr lang="tr-TR" sz="1400" dirty="0" smtClean="0"/>
              <a:t> </a:t>
            </a:r>
            <a:r>
              <a:rPr lang="tr-TR" sz="1400" dirty="0" err="1" smtClean="0"/>
              <a:t>and</a:t>
            </a:r>
            <a:r>
              <a:rPr lang="tr-TR" sz="1400" dirty="0" smtClean="0"/>
              <a:t> S.E. </a:t>
            </a:r>
            <a:r>
              <a:rPr lang="tr-TR" sz="1400" dirty="0" err="1" smtClean="0"/>
              <a:t>Eichhorn</a:t>
            </a:r>
            <a:r>
              <a:rPr lang="tr-TR" sz="1400" dirty="0" smtClean="0"/>
              <a:t>, </a:t>
            </a:r>
            <a:r>
              <a:rPr lang="tr-TR" sz="1400" dirty="0" err="1" smtClean="0"/>
              <a:t>Wiley-Liss</a:t>
            </a:r>
            <a:r>
              <a:rPr lang="tr-TR" sz="1400" dirty="0" smtClean="0"/>
              <a:t> (2006).</a:t>
            </a:r>
          </a:p>
          <a:p>
            <a:r>
              <a:rPr lang="tr-TR" sz="1400" dirty="0" smtClean="0"/>
              <a:t>Kadıoğlu, A., Kaya, Y. 2007; Genel Botanik, Esen Ofset Matbaacılık, Trabzon.</a:t>
            </a:r>
            <a:r>
              <a:rPr lang="tr-TR" sz="1400" dirty="0" err="1" smtClean="0"/>
              <a:t>Campbell</a:t>
            </a:r>
            <a:r>
              <a:rPr lang="tr-TR" sz="1400" dirty="0" smtClean="0"/>
              <a:t>, N.A. </a:t>
            </a:r>
            <a:r>
              <a:rPr lang="tr-TR" sz="1400" dirty="0" err="1" smtClean="0"/>
              <a:t>and</a:t>
            </a:r>
            <a:r>
              <a:rPr lang="tr-TR" sz="1400" dirty="0" smtClean="0"/>
              <a:t> </a:t>
            </a:r>
            <a:r>
              <a:rPr lang="tr-TR" sz="1400" dirty="0" err="1" smtClean="0"/>
              <a:t>Reece</a:t>
            </a:r>
            <a:r>
              <a:rPr lang="tr-TR" sz="1400" dirty="0" smtClean="0"/>
              <a:t>, J.B. 2010. Biyoloji. </a:t>
            </a:r>
            <a:r>
              <a:rPr lang="tr-TR" sz="1400" dirty="0" err="1" smtClean="0"/>
              <a:t>Palme</a:t>
            </a:r>
            <a:r>
              <a:rPr lang="tr-TR" sz="1400" dirty="0" smtClean="0"/>
              <a:t> Yayıncılık</a:t>
            </a:r>
          </a:p>
          <a:p>
            <a:r>
              <a:rPr lang="tr-TR" sz="1400" dirty="0" err="1" smtClean="0"/>
              <a:t>Plant</a:t>
            </a:r>
            <a:r>
              <a:rPr lang="tr-TR" sz="1400" dirty="0" smtClean="0"/>
              <a:t> </a:t>
            </a:r>
            <a:r>
              <a:rPr lang="tr-TR" sz="1400" dirty="0" err="1" smtClean="0"/>
              <a:t>Anatomy</a:t>
            </a:r>
            <a:r>
              <a:rPr lang="tr-TR" sz="1400" dirty="0" smtClean="0"/>
              <a:t>: An </a:t>
            </a:r>
            <a:r>
              <a:rPr lang="tr-TR" sz="1400" dirty="0" err="1" smtClean="0"/>
              <a:t>Applied</a:t>
            </a:r>
            <a:r>
              <a:rPr lang="tr-TR" sz="1400" dirty="0" smtClean="0"/>
              <a:t> </a:t>
            </a:r>
            <a:r>
              <a:rPr lang="tr-TR" sz="1400" dirty="0" err="1" smtClean="0"/>
              <a:t>Approach</a:t>
            </a:r>
            <a:r>
              <a:rPr lang="tr-TR" sz="1400" dirty="0" smtClean="0"/>
              <a:t>, D. F. </a:t>
            </a:r>
            <a:r>
              <a:rPr lang="tr-TR" sz="1400" dirty="0" err="1" smtClean="0"/>
              <a:t>Cutler</a:t>
            </a:r>
            <a:r>
              <a:rPr lang="tr-TR" sz="1400" dirty="0" smtClean="0"/>
              <a:t>, T. </a:t>
            </a:r>
            <a:r>
              <a:rPr lang="tr-TR" sz="1400" dirty="0" err="1" smtClean="0"/>
              <a:t>Botha</a:t>
            </a:r>
            <a:r>
              <a:rPr lang="tr-TR" sz="1400" dirty="0" smtClean="0"/>
              <a:t> </a:t>
            </a:r>
            <a:r>
              <a:rPr lang="tr-TR" sz="1400" dirty="0" err="1" smtClean="0"/>
              <a:t>and</a:t>
            </a:r>
            <a:r>
              <a:rPr lang="tr-TR" sz="1400" dirty="0" smtClean="0"/>
              <a:t> D. </a:t>
            </a:r>
            <a:r>
              <a:rPr lang="tr-TR" sz="1400" dirty="0" err="1" smtClean="0"/>
              <a:t>Wm</a:t>
            </a:r>
            <a:r>
              <a:rPr lang="tr-TR" sz="1400" dirty="0" smtClean="0"/>
              <a:t>. </a:t>
            </a:r>
            <a:r>
              <a:rPr lang="tr-TR" sz="1400" dirty="0" err="1" smtClean="0"/>
              <a:t>Stevenson</a:t>
            </a:r>
            <a:r>
              <a:rPr lang="tr-TR" sz="1400" dirty="0" smtClean="0"/>
              <a:t>, </a:t>
            </a:r>
            <a:r>
              <a:rPr lang="tr-TR" sz="1400" dirty="0" err="1" smtClean="0"/>
              <a:t>Wiley-Blackwell</a:t>
            </a:r>
            <a:r>
              <a:rPr lang="tr-TR" sz="1400" dirty="0" smtClean="0"/>
              <a:t>, USA, 2007.</a:t>
            </a:r>
          </a:p>
          <a:p>
            <a:r>
              <a:rPr lang="tr-TR" sz="1400" dirty="0" smtClean="0"/>
              <a:t>Suna BOZCUK. Genel Botanik, Hatipoğlu </a:t>
            </a:r>
            <a:r>
              <a:rPr lang="tr-TR" sz="1400" dirty="0" err="1" smtClean="0"/>
              <a:t>Yayl</a:t>
            </a:r>
            <a:r>
              <a:rPr lang="tr-TR" sz="1400" dirty="0" smtClean="0"/>
              <a:t>. 82, 2001, 4. Baskı</a:t>
            </a:r>
            <a:endParaRPr lang="tr-TR" sz="1400" dirty="0" smtClean="0">
              <a:hlinkClick r:id="rId2"/>
            </a:endParaRPr>
          </a:p>
          <a:p>
            <a:r>
              <a:rPr lang="tr-TR" sz="1400" dirty="0" smtClean="0">
                <a:hlinkClick r:id="rId2"/>
              </a:rPr>
              <a:t>https://rsscience.com/monocot-vs-dicot-plants/</a:t>
            </a:r>
          </a:p>
          <a:p>
            <a:r>
              <a:rPr lang="tr-TR" sz="1400" dirty="0" smtClean="0">
                <a:hlinkClick r:id="rId2"/>
              </a:rPr>
              <a:t>https://bikifi.com</a:t>
            </a:r>
            <a:endParaRPr lang="tr-TR" sz="1400" dirty="0" smtClean="0"/>
          </a:p>
          <a:p>
            <a:r>
              <a:rPr lang="tr-TR" sz="1400" dirty="0" smtClean="0">
                <a:hlinkClick r:id="rId3"/>
              </a:rPr>
              <a:t>www.wikipedia.com</a:t>
            </a:r>
            <a:endParaRPr lang="tr-TR" sz="1400" dirty="0" smtClean="0"/>
          </a:p>
          <a:p>
            <a:r>
              <a:rPr lang="tr-TR" sz="1400" dirty="0" smtClean="0">
                <a:hlinkClick r:id="rId4"/>
              </a:rPr>
              <a:t>https://biologyreader.com</a:t>
            </a:r>
            <a:endParaRPr lang="tr-TR" sz="1400" dirty="0" smtClean="0"/>
          </a:p>
          <a:p>
            <a:r>
              <a:rPr lang="tr-TR" sz="1400" dirty="0" smtClean="0">
                <a:hlinkClick r:id="rId5"/>
              </a:rPr>
              <a:t>https://www.studyrankers.com</a:t>
            </a:r>
            <a:endParaRPr lang="tr-TR" sz="1400" dirty="0" smtClean="0"/>
          </a:p>
          <a:p>
            <a:endParaRPr lang="tr-TR" sz="1400" dirty="0" smtClean="0"/>
          </a:p>
          <a:p>
            <a:endParaRPr lang="tr-TR" sz="1400" dirty="0" smtClean="0"/>
          </a:p>
          <a:p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78197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870" y="489816"/>
            <a:ext cx="8417711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6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792" y="766907"/>
            <a:ext cx="11319881" cy="51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298" y="295204"/>
            <a:ext cx="8399413" cy="629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0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monocot vs dico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9" y="193965"/>
            <a:ext cx="11670221" cy="624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40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1528" y="347711"/>
            <a:ext cx="6495184" cy="65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6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2693" y="493220"/>
            <a:ext cx="5598388" cy="578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85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</TotalTime>
  <Words>250</Words>
  <Application>Microsoft Office PowerPoint</Application>
  <PresentationFormat>Geniş ekran</PresentationFormat>
  <Paragraphs>16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İyon</vt:lpstr>
      <vt:lpstr>Monokotiledonlar (Tek çenekli bitkiler)  ve  Dikotiledonlar Çift çenekli bitkiler)</vt:lpstr>
      <vt:lpstr>Derste Kullanılan Kaynaklar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Monokotiledonlar (Tek çenekli bitkiler)  ve  Dikotiledonlar Çift çenekli bitkiler)</dc:title>
  <dc:creator>beste_biyoloji</dc:creator>
  <cp:lastModifiedBy>beste_biyoloji</cp:lastModifiedBy>
  <cp:revision>8</cp:revision>
  <dcterms:created xsi:type="dcterms:W3CDTF">2021-02-28T14:39:13Z</dcterms:created>
  <dcterms:modified xsi:type="dcterms:W3CDTF">2021-02-28T15:03:51Z</dcterms:modified>
</cp:coreProperties>
</file>