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7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19.01.21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19.01.21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Konu</a:t>
            </a:r>
            <a:r>
              <a:rPr lang="en-US" dirty="0"/>
              <a:t>: </a:t>
            </a:r>
          </a:p>
          <a:p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 smtClean="0"/>
              <a:t>HUKUKUNda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Prof.Dr</a:t>
            </a:r>
            <a:r>
              <a:rPr lang="en-US" dirty="0"/>
              <a:t>. D.ÖZKÖK ÇUBUKÇU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VERGİ </a:t>
            </a:r>
            <a:r>
              <a:rPr lang="en-US"/>
              <a:t>HUKUKU </a:t>
            </a:r>
            <a:r>
              <a:rPr lang="en-US" smtClean="0"/>
              <a:t>I</a:t>
            </a:r>
            <a:r>
              <a:rPr lang="en-US"/>
              <a:t/>
            </a:r>
            <a:br>
              <a:rPr lang="en-US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768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TİPLEŞTİRME VE TİPİKLİK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Yasalarda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kurallardaki</a:t>
            </a:r>
            <a:r>
              <a:rPr lang="en-US" dirty="0" smtClean="0"/>
              <a:t> </a:t>
            </a:r>
            <a:r>
              <a:rPr lang="en-US" dirty="0" err="1" smtClean="0"/>
              <a:t>modellemeye</a:t>
            </a:r>
            <a:r>
              <a:rPr lang="en-US" dirty="0" smtClean="0"/>
              <a:t> TİPLEŞTİRME </a:t>
            </a:r>
            <a:r>
              <a:rPr lang="en-US" dirty="0" err="1" smtClean="0"/>
              <a:t>adı</a:t>
            </a:r>
            <a:r>
              <a:rPr lang="en-US" dirty="0" smtClean="0"/>
              <a:t> </a:t>
            </a:r>
            <a:r>
              <a:rPr lang="en-US" dirty="0" err="1" smtClean="0"/>
              <a:t>verilir</a:t>
            </a:r>
            <a:r>
              <a:rPr lang="en-US" dirty="0" smtClean="0"/>
              <a:t>. </a:t>
            </a:r>
            <a:r>
              <a:rPr lang="en-US" dirty="0" err="1" smtClean="0"/>
              <a:t>Yasama</a:t>
            </a:r>
            <a:r>
              <a:rPr lang="en-US" dirty="0" smtClean="0"/>
              <a:t> </a:t>
            </a:r>
            <a:r>
              <a:rPr lang="en-US" dirty="0" err="1" smtClean="0"/>
              <a:t>organı</a:t>
            </a:r>
            <a:r>
              <a:rPr lang="en-US" dirty="0" smtClean="0"/>
              <a:t> </a:t>
            </a:r>
            <a:r>
              <a:rPr lang="en-US" dirty="0" err="1" smtClean="0"/>
              <a:t>yasaları</a:t>
            </a:r>
            <a:r>
              <a:rPr lang="en-US" dirty="0" smtClean="0"/>
              <a:t> </a:t>
            </a:r>
            <a:r>
              <a:rPr lang="en-US" dirty="0" err="1" smtClean="0"/>
              <a:t>yaparken</a:t>
            </a:r>
            <a:r>
              <a:rPr lang="en-US" dirty="0" smtClean="0"/>
              <a:t> </a:t>
            </a:r>
            <a:r>
              <a:rPr lang="en-US" dirty="0" err="1" smtClean="0"/>
              <a:t>tipleştirme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Soyut</a:t>
            </a:r>
            <a:r>
              <a:rPr lang="en-US" dirty="0" smtClean="0"/>
              <a:t>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kuralının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gelen</a:t>
            </a:r>
            <a:r>
              <a:rPr lang="en-US" dirty="0" smtClean="0"/>
              <a:t> </a:t>
            </a:r>
            <a:r>
              <a:rPr lang="en-US" dirty="0" err="1" smtClean="0"/>
              <a:t>somut</a:t>
            </a:r>
            <a:r>
              <a:rPr lang="en-US" dirty="0" smtClean="0"/>
              <a:t> </a:t>
            </a:r>
            <a:r>
              <a:rPr lang="en-US" dirty="0" err="1" smtClean="0"/>
              <a:t>olayla</a:t>
            </a:r>
            <a:r>
              <a:rPr lang="en-US" dirty="0" smtClean="0"/>
              <a:t> </a:t>
            </a:r>
            <a:r>
              <a:rPr lang="en-US" dirty="0" err="1" smtClean="0"/>
              <a:t>örtüşmesine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TİPİKLİK </a:t>
            </a:r>
            <a:r>
              <a:rPr lang="en-US" dirty="0" err="1" smtClean="0"/>
              <a:t>adı</a:t>
            </a:r>
            <a:r>
              <a:rPr lang="en-US" dirty="0" smtClean="0"/>
              <a:t> </a:t>
            </a:r>
            <a:r>
              <a:rPr lang="en-US" dirty="0" err="1" smtClean="0"/>
              <a:t>verilir</a:t>
            </a:r>
            <a:r>
              <a:rPr lang="en-US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380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VERGİ HUKUKUNDA YORUM ÇEŞİTLERİ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Yorum</a:t>
            </a:r>
            <a:r>
              <a:rPr lang="en-US" dirty="0" smtClean="0"/>
              <a:t>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metni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değilse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Soyut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kuralının</a:t>
            </a:r>
            <a:r>
              <a:rPr lang="en-US" dirty="0" smtClean="0"/>
              <a:t> </a:t>
            </a:r>
            <a:r>
              <a:rPr lang="en-US" dirty="0" err="1" smtClean="0"/>
              <a:t>somut</a:t>
            </a:r>
            <a:r>
              <a:rPr lang="en-US" dirty="0" smtClean="0"/>
              <a:t> </a:t>
            </a:r>
            <a:r>
              <a:rPr lang="en-US" dirty="0" err="1" smtClean="0"/>
              <a:t>hukiki</a:t>
            </a:r>
            <a:r>
              <a:rPr lang="en-US" dirty="0" smtClean="0"/>
              <a:t> durum,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olaylara</a:t>
            </a:r>
            <a:r>
              <a:rPr lang="en-US" dirty="0" smtClean="0"/>
              <a:t> </a:t>
            </a:r>
            <a:r>
              <a:rPr lang="en-US" dirty="0" err="1" smtClean="0"/>
              <a:t>uygulanabilmesi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idaresi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yargısı</a:t>
            </a:r>
            <a:r>
              <a:rPr lang="en-US" dirty="0" smtClean="0"/>
              <a:t> </a:t>
            </a:r>
            <a:r>
              <a:rPr lang="en-US" dirty="0" err="1" smtClean="0"/>
              <a:t>olaylara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“VDO” </a:t>
            </a:r>
            <a:r>
              <a:rPr lang="en-US" dirty="0" err="1" smtClean="0"/>
              <a:t>belirlenmesi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olayın</a:t>
            </a:r>
            <a:r>
              <a:rPr lang="en-US" dirty="0" smtClean="0"/>
              <a:t> </a:t>
            </a:r>
            <a:r>
              <a:rPr lang="en-US" dirty="0" err="1" smtClean="0"/>
              <a:t>sapğtanması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olaya</a:t>
            </a:r>
            <a:r>
              <a:rPr lang="en-US" dirty="0" smtClean="0"/>
              <a:t> </a:t>
            </a:r>
            <a:r>
              <a:rPr lang="en-US" dirty="0" err="1" smtClean="0"/>
              <a:t>uygulanacak</a:t>
            </a:r>
            <a:r>
              <a:rPr lang="en-US" dirty="0" smtClean="0"/>
              <a:t> </a:t>
            </a:r>
            <a:r>
              <a:rPr lang="en-US" dirty="0" err="1" smtClean="0"/>
              <a:t>kuralın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00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YORUM ÇEŞİTLERİ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Yorumu</a:t>
            </a:r>
            <a:r>
              <a:rPr lang="en-US" dirty="0" smtClean="0"/>
              <a:t> </a:t>
            </a:r>
            <a:r>
              <a:rPr lang="en-US" u="sng" dirty="0" err="1" smtClean="0"/>
              <a:t>yapana</a:t>
            </a:r>
            <a:r>
              <a:rPr lang="en-US" u="sng" dirty="0" smtClean="0"/>
              <a:t> </a:t>
            </a:r>
            <a:r>
              <a:rPr lang="en-US" u="sng" dirty="0" err="1" smtClean="0"/>
              <a:t>göre</a:t>
            </a:r>
            <a:r>
              <a:rPr lang="en-US" u="sng" dirty="0" smtClean="0"/>
              <a:t>: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1. 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yorumu</a:t>
            </a:r>
            <a:r>
              <a:rPr lang="en-US" dirty="0"/>
              <a:t> (</a:t>
            </a:r>
            <a:r>
              <a:rPr lang="en-US" dirty="0" err="1"/>
              <a:t>yasama</a:t>
            </a:r>
            <a:r>
              <a:rPr lang="en-US" dirty="0"/>
              <a:t> </a:t>
            </a:r>
            <a:r>
              <a:rPr lang="en-US" dirty="0" err="1"/>
              <a:t>organı</a:t>
            </a:r>
            <a:r>
              <a:rPr lang="en-US" dirty="0"/>
              <a:t>, </a:t>
            </a:r>
            <a:r>
              <a:rPr lang="en-US" dirty="0" err="1"/>
              <a:t>yasalar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uluslararsı</a:t>
            </a:r>
            <a:r>
              <a:rPr lang="en-US" dirty="0"/>
              <a:t> </a:t>
            </a:r>
            <a:r>
              <a:rPr lang="en-US" dirty="0" err="1"/>
              <a:t>anlaşmalar</a:t>
            </a:r>
            <a:r>
              <a:rPr lang="en-US" dirty="0"/>
              <a:t> )</a:t>
            </a:r>
          </a:p>
          <a:p>
            <a:pPr marL="0" indent="0">
              <a:buNone/>
            </a:pPr>
            <a:r>
              <a:rPr lang="en-US" dirty="0"/>
              <a:t>	2. </a:t>
            </a:r>
            <a:r>
              <a:rPr lang="en-US" dirty="0" err="1"/>
              <a:t>İdari</a:t>
            </a:r>
            <a:r>
              <a:rPr lang="en-US" dirty="0"/>
              <a:t> </a:t>
            </a:r>
            <a:r>
              <a:rPr lang="en-US" dirty="0" err="1"/>
              <a:t>yorum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3. </a:t>
            </a:r>
            <a:r>
              <a:rPr lang="en-US" dirty="0" err="1"/>
              <a:t>Yargısal</a:t>
            </a:r>
            <a:r>
              <a:rPr lang="en-US" dirty="0"/>
              <a:t> </a:t>
            </a:r>
            <a:r>
              <a:rPr lang="en-US" dirty="0" err="1"/>
              <a:t>yorum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4. </a:t>
            </a:r>
            <a:r>
              <a:rPr lang="en-US" dirty="0" err="1"/>
              <a:t>Bilimsel</a:t>
            </a:r>
            <a:r>
              <a:rPr lang="en-US" dirty="0"/>
              <a:t> (</a:t>
            </a:r>
            <a:r>
              <a:rPr lang="en-US" dirty="0" err="1"/>
              <a:t>doktrinal</a:t>
            </a:r>
            <a:r>
              <a:rPr lang="en-US" dirty="0"/>
              <a:t>) </a:t>
            </a:r>
            <a:r>
              <a:rPr lang="en-US" dirty="0" err="1"/>
              <a:t>yorum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071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YORUM YÖNTEMLERİ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Kural</a:t>
            </a:r>
            <a:r>
              <a:rPr lang="en-US" dirty="0" smtClean="0"/>
              <a:t> </a:t>
            </a:r>
            <a:r>
              <a:rPr lang="en-US" dirty="0" err="1" smtClean="0"/>
              <a:t>yorumlanırken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yöntemler</a:t>
            </a:r>
            <a:r>
              <a:rPr lang="en-US" dirty="0" smtClean="0"/>
              <a:t> </a:t>
            </a:r>
            <a:r>
              <a:rPr lang="en-US" dirty="0" err="1" smtClean="0"/>
              <a:t>bakımından</a:t>
            </a:r>
            <a:endParaRPr lang="en-US" dirty="0" smtClean="0"/>
          </a:p>
          <a:p>
            <a:r>
              <a:rPr lang="en-US" dirty="0" smtClean="0"/>
              <a:t>1. </a:t>
            </a:r>
            <a:r>
              <a:rPr lang="en-US" dirty="0" err="1" smtClean="0"/>
              <a:t>Deyimsel</a:t>
            </a:r>
            <a:r>
              <a:rPr lang="en-US" dirty="0" smtClean="0"/>
              <a:t> (</a:t>
            </a:r>
            <a:r>
              <a:rPr lang="en-US" dirty="0" err="1" smtClean="0"/>
              <a:t>lafzi</a:t>
            </a:r>
            <a:r>
              <a:rPr lang="en-US" dirty="0" smtClean="0"/>
              <a:t>) </a:t>
            </a:r>
            <a:r>
              <a:rPr lang="en-US" dirty="0" err="1" smtClean="0"/>
              <a:t>yorum</a:t>
            </a:r>
            <a:endParaRPr lang="en-US" dirty="0" smtClean="0"/>
          </a:p>
          <a:p>
            <a:r>
              <a:rPr lang="en-US" dirty="0" smtClean="0"/>
              <a:t>2. </a:t>
            </a:r>
            <a:r>
              <a:rPr lang="en-US" dirty="0" err="1" smtClean="0"/>
              <a:t>Sistematik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endParaRPr lang="en-US" dirty="0" smtClean="0"/>
          </a:p>
          <a:p>
            <a:r>
              <a:rPr lang="en-US" dirty="0" smtClean="0"/>
              <a:t>3. </a:t>
            </a:r>
            <a:r>
              <a:rPr lang="en-US" dirty="0" err="1" smtClean="0"/>
              <a:t>Tarihi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r>
              <a:rPr lang="en-US" dirty="0" smtClean="0"/>
              <a:t> 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Amaçsal</a:t>
            </a:r>
            <a:r>
              <a:rPr lang="en-US" dirty="0" smtClean="0"/>
              <a:t> (</a:t>
            </a:r>
            <a:r>
              <a:rPr lang="en-US" dirty="0" err="1" smtClean="0"/>
              <a:t>gai</a:t>
            </a:r>
            <a:r>
              <a:rPr lang="en-US" dirty="0" smtClean="0"/>
              <a:t>) </a:t>
            </a:r>
            <a:r>
              <a:rPr lang="en-US" dirty="0" err="1" smtClean="0"/>
              <a:t>yorum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41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ULAŞILAN SONUÇLARA GÖRE YORUMLAR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Düzeltici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err="1" smtClean="0"/>
              <a:t>tamamlayıcı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r>
              <a:rPr lang="en-US" dirty="0" smtClean="0"/>
              <a:t> (Md. 73!!)</a:t>
            </a:r>
          </a:p>
          <a:p>
            <a:r>
              <a:rPr lang="en-US" dirty="0" err="1" smtClean="0"/>
              <a:t>Daraltıcı</a:t>
            </a:r>
            <a:r>
              <a:rPr lang="en-US" dirty="0" smtClean="0"/>
              <a:t> </a:t>
            </a:r>
            <a:r>
              <a:rPr lang="en-US" dirty="0" err="1" smtClean="0"/>
              <a:t>yorum-genişletici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KURAL: </a:t>
            </a:r>
            <a:r>
              <a:rPr lang="en-US" dirty="0" err="1" smtClean="0"/>
              <a:t>Yorum</a:t>
            </a:r>
            <a:r>
              <a:rPr lang="en-US" dirty="0" smtClean="0"/>
              <a:t> </a:t>
            </a:r>
            <a:r>
              <a:rPr lang="en-US" dirty="0" err="1" smtClean="0"/>
              <a:t>yaparken</a:t>
            </a:r>
            <a:r>
              <a:rPr lang="en-US" dirty="0" smtClean="0"/>
              <a:t> “</a:t>
            </a:r>
            <a:r>
              <a:rPr lang="en-US" dirty="0" err="1" smtClean="0"/>
              <a:t>Kıyas</a:t>
            </a:r>
            <a:r>
              <a:rPr lang="en-US" dirty="0" smtClean="0"/>
              <a:t> </a:t>
            </a:r>
            <a:r>
              <a:rPr lang="en-US" dirty="0" err="1" smtClean="0"/>
              <a:t>yasağı</a:t>
            </a:r>
            <a:r>
              <a:rPr lang="en-US" dirty="0" smtClean="0"/>
              <a:t>”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yasallık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”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oluşturmaktadır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471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VERGİ HUKUKUNA ÖZGÜ YORUM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VUK </a:t>
            </a:r>
            <a:r>
              <a:rPr lang="en-US" dirty="0" err="1" smtClean="0"/>
              <a:t>md.</a:t>
            </a:r>
            <a:r>
              <a:rPr lang="en-US" dirty="0" smtClean="0"/>
              <a:t> 3:</a:t>
            </a:r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i="1" dirty="0" err="1"/>
              <a:t>Vergi</a:t>
            </a:r>
            <a:r>
              <a:rPr lang="en-US" i="1" dirty="0"/>
              <a:t> </a:t>
            </a:r>
            <a:r>
              <a:rPr lang="en-US" i="1" dirty="0" err="1"/>
              <a:t>Kanunlarının</a:t>
            </a:r>
            <a:r>
              <a:rPr lang="en-US" i="1" dirty="0"/>
              <a:t> </a:t>
            </a:r>
            <a:r>
              <a:rPr lang="en-US" i="1" dirty="0" err="1"/>
              <a:t>uygulanması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ispat</a:t>
            </a:r>
            <a:r>
              <a:rPr lang="en-US" i="1" dirty="0"/>
              <a:t>: </a:t>
            </a:r>
            <a:endParaRPr lang="en-US" dirty="0"/>
          </a:p>
          <a:p>
            <a:pPr marL="514350" indent="-514350">
              <a:buAutoNum type="alphaUcParenR"/>
            </a:pP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kanunlarının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r>
              <a:rPr lang="en-US" dirty="0"/>
              <a:t>: Bu </a:t>
            </a:r>
            <a:r>
              <a:rPr lang="en-US" dirty="0" err="1"/>
              <a:t>Kanunda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"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Kanunu</a:t>
            </a:r>
            <a:r>
              <a:rPr lang="en-US" dirty="0"/>
              <a:t>" </a:t>
            </a:r>
            <a:r>
              <a:rPr lang="en-US" dirty="0" err="1"/>
              <a:t>tabiri</a:t>
            </a:r>
            <a:r>
              <a:rPr lang="en-US" dirty="0"/>
              <a:t> </a:t>
            </a:r>
            <a:r>
              <a:rPr lang="en-US" dirty="0" err="1"/>
              <a:t>işbu</a:t>
            </a:r>
            <a:r>
              <a:rPr lang="en-US" dirty="0"/>
              <a:t> </a:t>
            </a:r>
            <a:r>
              <a:rPr lang="en-US" dirty="0" err="1"/>
              <a:t>Kanun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Kanun</a:t>
            </a:r>
            <a:r>
              <a:rPr lang="en-US" dirty="0"/>
              <a:t> </a:t>
            </a:r>
            <a:r>
              <a:rPr lang="en-US" dirty="0" err="1"/>
              <a:t>hükümlerine</a:t>
            </a:r>
            <a:r>
              <a:rPr lang="en-US" dirty="0"/>
              <a:t> </a:t>
            </a:r>
            <a:r>
              <a:rPr lang="en-US" dirty="0" err="1"/>
              <a:t>tabi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, </a:t>
            </a:r>
            <a:r>
              <a:rPr lang="en-US" dirty="0" err="1"/>
              <a:t>resim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harc</a:t>
            </a:r>
            <a:r>
              <a:rPr lang="en-US" dirty="0"/>
              <a:t>̧ </a:t>
            </a:r>
            <a:r>
              <a:rPr lang="en-US" dirty="0" err="1"/>
              <a:t>kanunlarını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kanunları</a:t>
            </a:r>
            <a:r>
              <a:rPr lang="en-US" dirty="0"/>
              <a:t> </a:t>
            </a:r>
            <a:r>
              <a:rPr lang="en-US" dirty="0" err="1"/>
              <a:t>lafzı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ruhu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hüküm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r>
              <a:rPr lang="en-US" dirty="0" err="1"/>
              <a:t>Lafzın</a:t>
            </a:r>
            <a:r>
              <a:rPr lang="en-US" dirty="0"/>
              <a:t> </a:t>
            </a:r>
            <a:r>
              <a:rPr lang="en-US" dirty="0" err="1"/>
              <a:t>açık</a:t>
            </a:r>
            <a:r>
              <a:rPr lang="en-US" dirty="0"/>
              <a:t> </a:t>
            </a:r>
            <a:r>
              <a:rPr lang="en-US" dirty="0" err="1"/>
              <a:t>olmadığı</a:t>
            </a:r>
            <a:r>
              <a:rPr lang="en-US" dirty="0"/>
              <a:t> </a:t>
            </a:r>
            <a:r>
              <a:rPr lang="en-US" dirty="0" err="1"/>
              <a:t>hallerde</a:t>
            </a:r>
            <a:r>
              <a:rPr lang="en-US" dirty="0"/>
              <a:t>  </a:t>
            </a:r>
            <a:r>
              <a:rPr lang="en-US" dirty="0" smtClean="0"/>
              <a:t>    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/>
              <a:t>kanunlarının</a:t>
            </a:r>
            <a:r>
              <a:rPr lang="en-US" dirty="0"/>
              <a:t> </a:t>
            </a:r>
            <a:r>
              <a:rPr lang="en-US" dirty="0" err="1"/>
              <a:t>hükümleri</a:t>
            </a:r>
            <a:r>
              <a:rPr lang="en-US" dirty="0"/>
              <a:t>, </a:t>
            </a:r>
            <a:r>
              <a:rPr lang="en-US" dirty="0" err="1"/>
              <a:t>konuluşundaki</a:t>
            </a:r>
            <a:r>
              <a:rPr lang="en-US" dirty="0"/>
              <a:t> </a:t>
            </a:r>
            <a:r>
              <a:rPr lang="en-US" dirty="0" err="1"/>
              <a:t>maksat</a:t>
            </a:r>
            <a:r>
              <a:rPr lang="en-US" dirty="0"/>
              <a:t>, </a:t>
            </a:r>
            <a:r>
              <a:rPr lang="en-US" dirty="0" err="1"/>
              <a:t>hükümlerin</a:t>
            </a:r>
            <a:r>
              <a:rPr lang="en-US" dirty="0"/>
              <a:t> </a:t>
            </a:r>
            <a:r>
              <a:rPr lang="en-US" dirty="0" err="1"/>
              <a:t>kanunun</a:t>
            </a:r>
            <a:r>
              <a:rPr lang="en-US" dirty="0"/>
              <a:t> </a:t>
            </a:r>
            <a:r>
              <a:rPr lang="en-US" dirty="0" err="1"/>
              <a:t>yapısındaki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diğer</a:t>
            </a:r>
            <a:r>
              <a:rPr lang="en-US" dirty="0"/>
              <a:t> </a:t>
            </a:r>
            <a:r>
              <a:rPr lang="en-US" dirty="0" err="1"/>
              <a:t>maddelerle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bağlantısı</a:t>
            </a:r>
            <a:r>
              <a:rPr lang="en-US" dirty="0"/>
              <a:t> </a:t>
            </a:r>
            <a:r>
              <a:rPr lang="en-US" dirty="0" err="1"/>
              <a:t>gözönünde</a:t>
            </a:r>
            <a:r>
              <a:rPr lang="en-US" dirty="0"/>
              <a:t> </a:t>
            </a:r>
            <a:r>
              <a:rPr lang="en-US" dirty="0" err="1"/>
              <a:t>tutularak</a:t>
            </a:r>
            <a:r>
              <a:rPr lang="en-US" dirty="0"/>
              <a:t> </a:t>
            </a:r>
            <a:r>
              <a:rPr lang="en-US" dirty="0" err="1"/>
              <a:t>uygulanır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</a:t>
            </a:r>
            <a:r>
              <a:rPr lang="en-US" dirty="0"/>
              <a:t>) </a:t>
            </a:r>
            <a:r>
              <a:rPr lang="en-US" dirty="0" err="1"/>
              <a:t>İspat</a:t>
            </a:r>
            <a:r>
              <a:rPr lang="en-US" dirty="0"/>
              <a:t>: </a:t>
            </a:r>
            <a:r>
              <a:rPr lang="en-US" dirty="0" err="1"/>
              <a:t>Vergilendirmede</a:t>
            </a:r>
            <a:r>
              <a:rPr lang="en-US" dirty="0"/>
              <a:t> </a:t>
            </a:r>
            <a:r>
              <a:rPr lang="en-US" dirty="0" err="1"/>
              <a:t>vergiyi</a:t>
            </a:r>
            <a:r>
              <a:rPr lang="en-US" dirty="0"/>
              <a:t> </a:t>
            </a:r>
            <a:r>
              <a:rPr lang="en-US" dirty="0" err="1"/>
              <a:t>doğuran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olaya</a:t>
            </a:r>
            <a:r>
              <a:rPr lang="en-US" dirty="0"/>
              <a:t>, </a:t>
            </a:r>
            <a:r>
              <a:rPr lang="en-US" dirty="0" err="1"/>
              <a:t>ilişkin</a:t>
            </a:r>
            <a:r>
              <a:rPr lang="en-US" dirty="0"/>
              <a:t> </a:t>
            </a:r>
            <a:r>
              <a:rPr lang="en-US" dirty="0" err="1"/>
              <a:t>muamelelerin</a:t>
            </a:r>
            <a:r>
              <a:rPr lang="en-US" dirty="0"/>
              <a:t> </a:t>
            </a:r>
            <a:r>
              <a:rPr lang="en-US" dirty="0" err="1"/>
              <a:t>gerçek</a:t>
            </a:r>
            <a:r>
              <a:rPr lang="en-US" dirty="0"/>
              <a:t> </a:t>
            </a:r>
            <a:r>
              <a:rPr lang="en-US" dirty="0" err="1"/>
              <a:t>mahiyeti</a:t>
            </a:r>
            <a:r>
              <a:rPr lang="en-US" dirty="0"/>
              <a:t> </a:t>
            </a:r>
            <a:r>
              <a:rPr lang="en-US" dirty="0" err="1"/>
              <a:t>esastır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 smtClean="0"/>
              <a:t>          </a:t>
            </a:r>
            <a:r>
              <a:rPr lang="en-US" dirty="0" err="1" smtClean="0"/>
              <a:t>Vergiyi</a:t>
            </a:r>
            <a:r>
              <a:rPr lang="en-US" dirty="0" smtClean="0"/>
              <a:t> </a:t>
            </a:r>
            <a:r>
              <a:rPr lang="en-US" dirty="0" err="1"/>
              <a:t>doğuran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olaya</a:t>
            </a:r>
            <a:r>
              <a:rPr lang="en-US" dirty="0"/>
              <a:t> </a:t>
            </a:r>
            <a:r>
              <a:rPr lang="en-US" dirty="0" err="1"/>
              <a:t>ilişkin</a:t>
            </a:r>
            <a:r>
              <a:rPr lang="en-US" dirty="0"/>
              <a:t> </a:t>
            </a:r>
            <a:r>
              <a:rPr lang="en-US" dirty="0" err="1"/>
              <a:t>muamelelerin</a:t>
            </a:r>
            <a:r>
              <a:rPr lang="en-US" dirty="0"/>
              <a:t> </a:t>
            </a:r>
            <a:r>
              <a:rPr lang="en-US" dirty="0" err="1"/>
              <a:t>gerçek</a:t>
            </a:r>
            <a:r>
              <a:rPr lang="en-US" dirty="0"/>
              <a:t> </a:t>
            </a:r>
            <a:r>
              <a:rPr lang="en-US" dirty="0" err="1"/>
              <a:t>mahiyeti</a:t>
            </a:r>
            <a:r>
              <a:rPr lang="en-US" dirty="0"/>
              <a:t> </a:t>
            </a:r>
            <a:r>
              <a:rPr lang="en-US" dirty="0" err="1"/>
              <a:t>yemin</a:t>
            </a:r>
            <a:r>
              <a:rPr lang="en-US" dirty="0"/>
              <a:t> </a:t>
            </a:r>
            <a:r>
              <a:rPr lang="en-US" dirty="0" err="1"/>
              <a:t>haric</a:t>
            </a:r>
            <a:r>
              <a:rPr lang="en-US" dirty="0"/>
              <a:t>̧ her </a:t>
            </a:r>
            <a:r>
              <a:rPr lang="en-US" dirty="0" err="1"/>
              <a:t>türlu</a:t>
            </a:r>
            <a:r>
              <a:rPr lang="en-US" dirty="0"/>
              <a:t>̈ </a:t>
            </a:r>
            <a:r>
              <a:rPr lang="en-US" dirty="0" err="1"/>
              <a:t>delille</a:t>
            </a:r>
            <a:r>
              <a:rPr lang="en-US" dirty="0"/>
              <a:t> </a:t>
            </a:r>
            <a:r>
              <a:rPr lang="en-US" dirty="0" err="1"/>
              <a:t>ispatlanabilir</a:t>
            </a:r>
            <a:r>
              <a:rPr lang="en-US" dirty="0"/>
              <a:t>. </a:t>
            </a:r>
            <a:r>
              <a:rPr lang="en-US" dirty="0" err="1"/>
              <a:t>Şu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, </a:t>
            </a:r>
            <a:r>
              <a:rPr lang="en-US" dirty="0" err="1"/>
              <a:t>vergiyi</a:t>
            </a:r>
            <a:r>
              <a:rPr lang="en-US" dirty="0"/>
              <a:t> </a:t>
            </a:r>
            <a:r>
              <a:rPr lang="en-US" dirty="0" err="1"/>
              <a:t>doğuran</a:t>
            </a:r>
            <a:r>
              <a:rPr lang="en-US" dirty="0"/>
              <a:t> </a:t>
            </a:r>
            <a:r>
              <a:rPr lang="en-US" dirty="0" err="1"/>
              <a:t>olayla</a:t>
            </a:r>
            <a:r>
              <a:rPr lang="en-US" dirty="0"/>
              <a:t> </a:t>
            </a:r>
            <a:r>
              <a:rPr lang="en-US" dirty="0" err="1"/>
              <a:t>ilgisi</a:t>
            </a:r>
            <a:r>
              <a:rPr lang="en-US" dirty="0"/>
              <a:t> </a:t>
            </a:r>
            <a:r>
              <a:rPr lang="en-US" dirty="0" err="1"/>
              <a:t>tabii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açık</a:t>
            </a:r>
            <a:r>
              <a:rPr lang="en-US" dirty="0"/>
              <a:t> </a:t>
            </a:r>
            <a:r>
              <a:rPr lang="en-US" dirty="0" err="1"/>
              <a:t>bulunmayan</a:t>
            </a:r>
            <a:r>
              <a:rPr lang="en-US" dirty="0"/>
              <a:t> </a:t>
            </a:r>
            <a:r>
              <a:rPr lang="en-US" dirty="0" err="1"/>
              <a:t>şahit</a:t>
            </a:r>
            <a:r>
              <a:rPr lang="en-US" dirty="0"/>
              <a:t> </a:t>
            </a:r>
            <a:r>
              <a:rPr lang="en-US" dirty="0" err="1"/>
              <a:t>ifadesi</a:t>
            </a:r>
            <a:r>
              <a:rPr lang="en-US" dirty="0"/>
              <a:t> </a:t>
            </a:r>
            <a:r>
              <a:rPr lang="en-US" dirty="0" err="1"/>
              <a:t>ispatlama</a:t>
            </a:r>
            <a:r>
              <a:rPr lang="en-US" dirty="0"/>
              <a:t> </a:t>
            </a:r>
            <a:r>
              <a:rPr lang="en-US" dirty="0" err="1"/>
              <a:t>vasıtası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kullanılamaz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İktisadi</a:t>
            </a:r>
            <a:r>
              <a:rPr lang="en-US" dirty="0"/>
              <a:t>, </a:t>
            </a:r>
            <a:r>
              <a:rPr lang="en-US" dirty="0" err="1"/>
              <a:t>ticari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icaplara</a:t>
            </a:r>
            <a:r>
              <a:rPr lang="en-US" dirty="0"/>
              <a:t> </a:t>
            </a:r>
            <a:r>
              <a:rPr lang="en-US" dirty="0" err="1"/>
              <a:t>uymayan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olayın</a:t>
            </a:r>
            <a:r>
              <a:rPr lang="en-US" dirty="0"/>
              <a:t> </a:t>
            </a:r>
            <a:r>
              <a:rPr lang="en-US" dirty="0" err="1"/>
              <a:t>özelliğine</a:t>
            </a:r>
            <a:r>
              <a:rPr lang="en-US" dirty="0"/>
              <a:t> </a:t>
            </a:r>
            <a:r>
              <a:rPr lang="en-US" dirty="0" err="1"/>
              <a:t>göre</a:t>
            </a:r>
            <a:r>
              <a:rPr lang="en-US" dirty="0"/>
              <a:t> normal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durumun</a:t>
            </a:r>
            <a:r>
              <a:rPr lang="en-US" dirty="0"/>
              <a:t> </a:t>
            </a:r>
            <a:r>
              <a:rPr lang="en-US" dirty="0" err="1"/>
              <a:t>iddia</a:t>
            </a:r>
            <a:r>
              <a:rPr lang="en-US" dirty="0"/>
              <a:t> </a:t>
            </a:r>
            <a:r>
              <a:rPr lang="en-US" dirty="0" err="1"/>
              <a:t>olunması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ispat</a:t>
            </a:r>
            <a:r>
              <a:rPr lang="en-US" dirty="0"/>
              <a:t> </a:t>
            </a:r>
            <a:r>
              <a:rPr lang="en-US" dirty="0" err="1"/>
              <a:t>külfeti</a:t>
            </a:r>
            <a:r>
              <a:rPr lang="en-US" dirty="0"/>
              <a:t> </a:t>
            </a:r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iddia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tarafa</a:t>
            </a:r>
            <a:r>
              <a:rPr lang="en-US" dirty="0"/>
              <a:t> </a:t>
            </a:r>
            <a:r>
              <a:rPr lang="en-US" dirty="0" err="1" smtClean="0"/>
              <a:t>aittir</a:t>
            </a:r>
            <a:r>
              <a:rPr lang="en-US" dirty="0" smtClean="0"/>
              <a:t>”.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250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EKONOMİK YAKLAŞIM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TANIM: </a:t>
            </a:r>
            <a:r>
              <a:rPr lang="en-US" dirty="0" err="1" smtClean="0"/>
              <a:t>Vergiyi</a:t>
            </a:r>
            <a:r>
              <a:rPr lang="en-US" dirty="0" smtClean="0"/>
              <a:t> </a:t>
            </a:r>
            <a:r>
              <a:rPr lang="en-US" dirty="0" err="1" smtClean="0"/>
              <a:t>doğuran</a:t>
            </a:r>
            <a:r>
              <a:rPr lang="en-US" dirty="0" smtClean="0"/>
              <a:t> </a:t>
            </a:r>
            <a:r>
              <a:rPr lang="en-US" dirty="0" err="1" smtClean="0"/>
              <a:t>olayların</a:t>
            </a:r>
            <a:r>
              <a:rPr lang="en-US" dirty="0" smtClean="0"/>
              <a:t> </a:t>
            </a:r>
            <a:r>
              <a:rPr lang="en-US" dirty="0" err="1" smtClean="0"/>
              <a:t>saptanmasında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uygulanacak</a:t>
            </a:r>
            <a:r>
              <a:rPr lang="en-US" dirty="0" smtClean="0"/>
              <a:t> </a:t>
            </a:r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hükmünün</a:t>
            </a:r>
            <a:r>
              <a:rPr lang="en-US" dirty="0" smtClean="0"/>
              <a:t> </a:t>
            </a:r>
            <a:r>
              <a:rPr lang="en-US" dirty="0" err="1" smtClean="0"/>
              <a:t>yorumlanmasında</a:t>
            </a:r>
            <a:r>
              <a:rPr lang="en-US" dirty="0" smtClean="0"/>
              <a:t> </a:t>
            </a:r>
            <a:r>
              <a:rPr lang="en-US" dirty="0" err="1" smtClean="0"/>
              <a:t>hukuki</a:t>
            </a:r>
            <a:r>
              <a:rPr lang="en-US" dirty="0" smtClean="0"/>
              <a:t> </a:t>
            </a:r>
            <a:r>
              <a:rPr lang="en-US" dirty="0" err="1" smtClean="0"/>
              <a:t>biçimlerin</a:t>
            </a:r>
            <a:r>
              <a:rPr lang="en-US" dirty="0" smtClean="0"/>
              <a:t> </a:t>
            </a:r>
            <a:r>
              <a:rPr lang="en-US" dirty="0" err="1" smtClean="0"/>
              <a:t>ötesine</a:t>
            </a:r>
            <a:r>
              <a:rPr lang="en-US" dirty="0" smtClean="0"/>
              <a:t> </a:t>
            </a:r>
            <a:r>
              <a:rPr lang="en-US" dirty="0" err="1" smtClean="0"/>
              <a:t>geçilerek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nitelik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içeriklerin</a:t>
            </a:r>
            <a:r>
              <a:rPr lang="en-US" dirty="0" smtClean="0"/>
              <a:t> </a:t>
            </a:r>
            <a:r>
              <a:rPr lang="en-US" dirty="0" err="1" smtClean="0"/>
              <a:t>vergilemeye</a:t>
            </a:r>
            <a:r>
              <a:rPr lang="en-US" dirty="0" smtClean="0"/>
              <a:t> </a:t>
            </a:r>
            <a:r>
              <a:rPr lang="en-US" dirty="0" err="1" smtClean="0"/>
              <a:t>esas</a:t>
            </a:r>
            <a:r>
              <a:rPr lang="en-US" dirty="0" smtClean="0"/>
              <a:t> </a:t>
            </a:r>
            <a:r>
              <a:rPr lang="en-US" dirty="0" err="1" smtClean="0"/>
              <a:t>alınmasıdır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smtClean="0"/>
              <a:t>Hem </a:t>
            </a:r>
            <a:r>
              <a:rPr lang="en-US" dirty="0" err="1" smtClean="0"/>
              <a:t>maddi</a:t>
            </a:r>
            <a:r>
              <a:rPr lang="en-US" dirty="0" smtClean="0"/>
              <a:t> </a:t>
            </a:r>
            <a:r>
              <a:rPr lang="en-US" dirty="0" err="1" smtClean="0"/>
              <a:t>hukuk</a:t>
            </a:r>
            <a:r>
              <a:rPr lang="en-US" dirty="0" smtClean="0"/>
              <a:t> </a:t>
            </a:r>
            <a:r>
              <a:rPr lang="en-US" dirty="0" err="1" smtClean="0"/>
              <a:t>olayını</a:t>
            </a:r>
            <a:r>
              <a:rPr lang="en-US" dirty="0" smtClean="0"/>
              <a:t> hem de </a:t>
            </a:r>
            <a:r>
              <a:rPr lang="en-US" dirty="0" err="1" smtClean="0"/>
              <a:t>uygulanacak</a:t>
            </a:r>
            <a:r>
              <a:rPr lang="en-US" dirty="0" smtClean="0"/>
              <a:t> </a:t>
            </a:r>
            <a:r>
              <a:rPr lang="en-US" dirty="0" err="1" smtClean="0"/>
              <a:t>hükmü</a:t>
            </a:r>
            <a:r>
              <a:rPr lang="en-US" dirty="0" smtClean="0"/>
              <a:t> </a:t>
            </a:r>
            <a:r>
              <a:rPr lang="en-US" dirty="0" err="1" smtClean="0"/>
              <a:t>kapsar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VDO’nun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niteliğini</a:t>
            </a:r>
            <a:r>
              <a:rPr lang="en-US" dirty="0" smtClean="0"/>
              <a:t> </a:t>
            </a:r>
            <a:r>
              <a:rPr lang="en-US" dirty="0" err="1" smtClean="0"/>
              <a:t>saptayarak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sym typeface="Wingdings"/>
              </a:rPr>
              <a:t> </a:t>
            </a:r>
            <a:r>
              <a:rPr lang="en-US" b="1" dirty="0" err="1" smtClean="0">
                <a:sym typeface="Wingdings"/>
              </a:rPr>
              <a:t>ekonomik</a:t>
            </a:r>
            <a:r>
              <a:rPr lang="en-US" b="1" dirty="0" smtClean="0">
                <a:sym typeface="Wingdings"/>
              </a:rPr>
              <a:t> </a:t>
            </a:r>
            <a:r>
              <a:rPr lang="en-US" b="1" dirty="0" err="1" smtClean="0">
                <a:sym typeface="Wingdings"/>
              </a:rPr>
              <a:t>irdeleme</a:t>
            </a:r>
            <a:endParaRPr lang="en-US" b="1" dirty="0" smtClean="0">
              <a:sym typeface="Wingdings"/>
            </a:endParaRPr>
          </a:p>
          <a:p>
            <a:pPr marL="0" indent="0">
              <a:buNone/>
            </a:pPr>
            <a:r>
              <a:rPr lang="en-US" dirty="0">
                <a:sym typeface="Wingdings"/>
              </a:rPr>
              <a:t>	</a:t>
            </a:r>
            <a:r>
              <a:rPr lang="en-US" dirty="0" smtClean="0">
                <a:sym typeface="Wingdings"/>
              </a:rPr>
              <a:t>- </a:t>
            </a:r>
            <a:r>
              <a:rPr lang="en-US" dirty="0" err="1" smtClean="0">
                <a:sym typeface="Wingdings"/>
              </a:rPr>
              <a:t>Saptanan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VDOya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hangi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kuralın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uygulanacağını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saptama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sym typeface="Wingdings"/>
              </a:rPr>
              <a:t> </a:t>
            </a:r>
            <a:r>
              <a:rPr lang="en-US" b="1" dirty="0" err="1" smtClean="0">
                <a:sym typeface="Wingdings"/>
              </a:rPr>
              <a:t>ekonomik</a:t>
            </a:r>
            <a:r>
              <a:rPr lang="en-US" b="1" dirty="0" smtClean="0">
                <a:sym typeface="Wingdings"/>
              </a:rPr>
              <a:t> </a:t>
            </a:r>
            <a:r>
              <a:rPr lang="en-US" b="1" dirty="0" err="1" smtClean="0">
                <a:sym typeface="Wingdings"/>
              </a:rPr>
              <a:t>yorum</a:t>
            </a:r>
            <a:r>
              <a:rPr lang="en-US" b="1" dirty="0" smtClean="0">
                <a:sym typeface="Wingdings"/>
              </a:rPr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6865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987552"/>
          </a:xfrm>
        </p:spPr>
        <p:txBody>
          <a:bodyPr>
            <a:normAutofit fontScale="90000"/>
          </a:bodyPr>
          <a:lstStyle/>
          <a:p>
            <a:r>
              <a:rPr lang="en-US" sz="3100" dirty="0"/>
              <a:t>EKONOMİK YAKLAŞIM </a:t>
            </a:r>
            <a:r>
              <a:rPr lang="en-US" sz="3100" dirty="0" err="1"/>
              <a:t>ve</a:t>
            </a:r>
            <a:r>
              <a:rPr lang="en-US" sz="3100" dirty="0"/>
              <a:t> </a:t>
            </a:r>
            <a:r>
              <a:rPr lang="en-US" sz="3100" dirty="0" err="1"/>
              <a:t>Peçeleme</a:t>
            </a:r>
            <a:r>
              <a:rPr lang="en-US" sz="3100" dirty="0"/>
              <a:t> </a:t>
            </a:r>
            <a:r>
              <a:rPr lang="en-US" sz="3100" dirty="0" err="1"/>
              <a:t>Sözl</a:t>
            </a:r>
            <a:r>
              <a:rPr lang="en-US" dirty="0" err="1"/>
              <a:t>eşmeleri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r>
              <a:rPr lang="en-US" dirty="0" smtClean="0"/>
              <a:t> </a:t>
            </a:r>
            <a:r>
              <a:rPr lang="en-US" dirty="0" err="1" smtClean="0"/>
              <a:t>kullanılarak</a:t>
            </a:r>
            <a:r>
              <a:rPr lang="en-US" dirty="0" smtClean="0"/>
              <a:t> </a:t>
            </a:r>
            <a:r>
              <a:rPr lang="en-US" dirty="0" err="1" smtClean="0"/>
              <a:t>gerçek</a:t>
            </a:r>
            <a:r>
              <a:rPr lang="en-US" dirty="0" smtClean="0"/>
              <a:t> </a:t>
            </a:r>
            <a:r>
              <a:rPr lang="en-US" dirty="0" err="1" smtClean="0"/>
              <a:t>mahiyet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peçeleme</a:t>
            </a:r>
            <a:r>
              <a:rPr lang="en-US" dirty="0" smtClean="0"/>
              <a:t> </a:t>
            </a:r>
            <a:r>
              <a:rPr lang="en-US" dirty="0" err="1" smtClean="0"/>
              <a:t>sözleşmelerinin</a:t>
            </a:r>
            <a:r>
              <a:rPr lang="en-US" dirty="0" smtClean="0"/>
              <a:t> </a:t>
            </a:r>
            <a:r>
              <a:rPr lang="en-US" dirty="0" err="1" smtClean="0"/>
              <a:t>varlığını</a:t>
            </a:r>
            <a:r>
              <a:rPr lang="en-US" dirty="0" smtClean="0"/>
              <a:t> </a:t>
            </a:r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kullanır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VUK 3B/2 “</a:t>
            </a:r>
            <a:r>
              <a:rPr lang="en-US" dirty="0" err="1" smtClean="0"/>
              <a:t>gerçek</a:t>
            </a:r>
            <a:r>
              <a:rPr lang="en-US" dirty="0" smtClean="0"/>
              <a:t> </a:t>
            </a:r>
            <a:r>
              <a:rPr lang="en-US" dirty="0" err="1"/>
              <a:t>mahiyeti</a:t>
            </a:r>
            <a:r>
              <a:rPr lang="en-US" dirty="0"/>
              <a:t> </a:t>
            </a:r>
            <a:r>
              <a:rPr lang="en-US" dirty="0" err="1"/>
              <a:t>yemin</a:t>
            </a:r>
            <a:r>
              <a:rPr lang="en-US" dirty="0"/>
              <a:t> </a:t>
            </a:r>
            <a:r>
              <a:rPr lang="en-US" dirty="0" err="1"/>
              <a:t>haric</a:t>
            </a:r>
            <a:r>
              <a:rPr lang="en-US" dirty="0"/>
              <a:t>̧ her </a:t>
            </a:r>
            <a:r>
              <a:rPr lang="en-US" dirty="0" err="1" smtClean="0"/>
              <a:t>türlü</a:t>
            </a:r>
            <a:r>
              <a:rPr lang="en-US" dirty="0" smtClean="0"/>
              <a:t> </a:t>
            </a:r>
            <a:r>
              <a:rPr lang="en-US" dirty="0" err="1" smtClean="0"/>
              <a:t>delille</a:t>
            </a:r>
            <a:r>
              <a:rPr lang="en-US" dirty="0" smtClean="0"/>
              <a:t> </a:t>
            </a:r>
            <a:r>
              <a:rPr lang="en-US" dirty="0" err="1"/>
              <a:t>ispatlanabilir</a:t>
            </a:r>
            <a:r>
              <a:rPr lang="en-US" dirty="0"/>
              <a:t>. </a:t>
            </a:r>
            <a:r>
              <a:rPr lang="en-US" dirty="0" err="1"/>
              <a:t>Şu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ki</a:t>
            </a:r>
            <a:r>
              <a:rPr lang="en-US" dirty="0"/>
              <a:t>, </a:t>
            </a:r>
            <a:r>
              <a:rPr lang="en-US" dirty="0" err="1"/>
              <a:t>vergiyi</a:t>
            </a:r>
            <a:r>
              <a:rPr lang="en-US" dirty="0"/>
              <a:t> </a:t>
            </a:r>
            <a:r>
              <a:rPr lang="en-US" dirty="0" err="1"/>
              <a:t>doğuran</a:t>
            </a:r>
            <a:r>
              <a:rPr lang="en-US" dirty="0"/>
              <a:t> </a:t>
            </a:r>
            <a:r>
              <a:rPr lang="en-US" dirty="0" err="1"/>
              <a:t>olayla</a:t>
            </a:r>
            <a:r>
              <a:rPr lang="en-US" dirty="0"/>
              <a:t> </a:t>
            </a:r>
            <a:r>
              <a:rPr lang="en-US" dirty="0" err="1"/>
              <a:t>ilgisi</a:t>
            </a:r>
            <a:r>
              <a:rPr lang="en-US" dirty="0"/>
              <a:t> </a:t>
            </a:r>
            <a:r>
              <a:rPr lang="en-US" dirty="0" err="1"/>
              <a:t>tabii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açık</a:t>
            </a:r>
            <a:r>
              <a:rPr lang="en-US" dirty="0"/>
              <a:t> </a:t>
            </a:r>
            <a:r>
              <a:rPr lang="en-US" dirty="0" err="1"/>
              <a:t>bulunmayan</a:t>
            </a:r>
            <a:r>
              <a:rPr lang="en-US" dirty="0"/>
              <a:t> </a:t>
            </a:r>
            <a:r>
              <a:rPr lang="en-US" dirty="0" err="1"/>
              <a:t>şahit</a:t>
            </a:r>
            <a:r>
              <a:rPr lang="en-US" dirty="0"/>
              <a:t> </a:t>
            </a:r>
            <a:r>
              <a:rPr lang="en-US" dirty="0" err="1"/>
              <a:t>ifadesi</a:t>
            </a:r>
            <a:r>
              <a:rPr lang="en-US" dirty="0"/>
              <a:t> </a:t>
            </a:r>
            <a:r>
              <a:rPr lang="en-US" dirty="0" err="1"/>
              <a:t>ispatlama</a:t>
            </a:r>
            <a:r>
              <a:rPr lang="en-US" dirty="0"/>
              <a:t> </a:t>
            </a:r>
            <a:r>
              <a:rPr lang="en-US" dirty="0" err="1"/>
              <a:t>vasıtası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kullanılamaz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</a:t>
            </a:r>
            <a:r>
              <a:rPr lang="en-US" dirty="0" err="1"/>
              <a:t>İktisadi</a:t>
            </a:r>
            <a:r>
              <a:rPr lang="en-US" dirty="0"/>
              <a:t>, </a:t>
            </a:r>
            <a:r>
              <a:rPr lang="en-US" dirty="0" err="1"/>
              <a:t>ticari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icaplara</a:t>
            </a:r>
            <a:r>
              <a:rPr lang="en-US" dirty="0"/>
              <a:t> </a:t>
            </a:r>
            <a:r>
              <a:rPr lang="en-US" dirty="0" err="1"/>
              <a:t>uymayan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olayın</a:t>
            </a:r>
            <a:r>
              <a:rPr lang="en-US" dirty="0"/>
              <a:t> </a:t>
            </a:r>
            <a:r>
              <a:rPr lang="en-US" dirty="0" err="1"/>
              <a:t>özelliğine</a:t>
            </a:r>
            <a:r>
              <a:rPr lang="en-US" dirty="0"/>
              <a:t> </a:t>
            </a:r>
            <a:r>
              <a:rPr lang="en-US" dirty="0" err="1"/>
              <a:t>göre</a:t>
            </a:r>
            <a:r>
              <a:rPr lang="en-US" dirty="0"/>
              <a:t> normal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mutad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durumun</a:t>
            </a:r>
            <a:r>
              <a:rPr lang="en-US" dirty="0"/>
              <a:t> </a:t>
            </a:r>
            <a:r>
              <a:rPr lang="en-US" dirty="0" err="1"/>
              <a:t>iddia</a:t>
            </a:r>
            <a:r>
              <a:rPr lang="en-US" dirty="0"/>
              <a:t> </a:t>
            </a:r>
            <a:r>
              <a:rPr lang="en-US" dirty="0" err="1"/>
              <a:t>olunması</a:t>
            </a:r>
            <a:r>
              <a:rPr lang="en-US" dirty="0"/>
              <a:t> </a:t>
            </a:r>
            <a:r>
              <a:rPr lang="en-US" dirty="0" err="1"/>
              <a:t>halinde</a:t>
            </a:r>
            <a:r>
              <a:rPr lang="en-US" dirty="0"/>
              <a:t> </a:t>
            </a:r>
            <a:r>
              <a:rPr lang="en-US" dirty="0" err="1"/>
              <a:t>ispat</a:t>
            </a:r>
            <a:r>
              <a:rPr lang="en-US" dirty="0"/>
              <a:t> </a:t>
            </a:r>
            <a:r>
              <a:rPr lang="en-US" dirty="0" err="1"/>
              <a:t>külfeti</a:t>
            </a:r>
            <a:r>
              <a:rPr lang="en-US" dirty="0"/>
              <a:t> </a:t>
            </a:r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iddia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tarafa</a:t>
            </a:r>
            <a:r>
              <a:rPr lang="en-US" dirty="0"/>
              <a:t> </a:t>
            </a:r>
            <a:r>
              <a:rPr lang="en-US" dirty="0" err="1"/>
              <a:t>aittir</a:t>
            </a:r>
            <a:r>
              <a:rPr lang="en-US" dirty="0"/>
              <a:t>”.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48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KIYAS YASAĞI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olay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yasada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kuralın</a:t>
            </a:r>
            <a:r>
              <a:rPr lang="en-US" dirty="0" smtClean="0"/>
              <a:t>, </a:t>
            </a:r>
            <a:r>
              <a:rPr lang="en-US" dirty="0" err="1" smtClean="0"/>
              <a:t>nitelikleri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kuruluşu</a:t>
            </a:r>
            <a:r>
              <a:rPr lang="en-US" dirty="0" smtClean="0"/>
              <a:t> </a:t>
            </a:r>
            <a:r>
              <a:rPr lang="en-US" dirty="0" err="1" smtClean="0"/>
              <a:t>buna</a:t>
            </a:r>
            <a:r>
              <a:rPr lang="en-US" dirty="0" smtClean="0"/>
              <a:t> </a:t>
            </a:r>
            <a:r>
              <a:rPr lang="en-US" dirty="0" err="1" smtClean="0"/>
              <a:t>benzeyen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yasada</a:t>
            </a:r>
            <a:r>
              <a:rPr lang="en-US" dirty="0" smtClean="0"/>
              <a:t> </a:t>
            </a:r>
            <a:r>
              <a:rPr lang="en-US" dirty="0" err="1" smtClean="0"/>
              <a:t>düzenlenmemiş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olaya</a:t>
            </a:r>
            <a:r>
              <a:rPr lang="en-US" dirty="0" smtClean="0"/>
              <a:t> </a:t>
            </a:r>
            <a:r>
              <a:rPr lang="en-US" dirty="0" err="1" smtClean="0"/>
              <a:t>uygulanmasına</a:t>
            </a:r>
            <a:r>
              <a:rPr lang="en-US" dirty="0" smtClean="0"/>
              <a:t> </a:t>
            </a:r>
            <a:r>
              <a:rPr lang="en-US" dirty="0" err="1" smtClean="0"/>
              <a:t>kıyas</a:t>
            </a:r>
            <a:r>
              <a:rPr lang="en-US" dirty="0" smtClean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Yasa</a:t>
            </a:r>
            <a:r>
              <a:rPr lang="en-US" dirty="0" smtClean="0"/>
              <a:t> </a:t>
            </a:r>
            <a:r>
              <a:rPr lang="en-US" dirty="0" err="1" smtClean="0"/>
              <a:t>boşluklarını</a:t>
            </a:r>
            <a:r>
              <a:rPr lang="en-US" dirty="0" smtClean="0"/>
              <a:t> </a:t>
            </a:r>
            <a:r>
              <a:rPr lang="en-US" dirty="0" err="1" smtClean="0"/>
              <a:t>doldurma</a:t>
            </a:r>
            <a:r>
              <a:rPr lang="en-US" dirty="0" smtClean="0"/>
              <a:t> </a:t>
            </a:r>
            <a:r>
              <a:rPr lang="en-US" dirty="0" err="1" smtClean="0"/>
              <a:t>amacı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Ancak</a:t>
            </a:r>
            <a:r>
              <a:rPr lang="en-US" dirty="0" smtClean="0"/>
              <a:t> </a:t>
            </a:r>
            <a:r>
              <a:rPr lang="en-US" dirty="0" err="1" smtClean="0"/>
              <a:t>vergilerin</a:t>
            </a:r>
            <a:r>
              <a:rPr lang="en-US" dirty="0" smtClean="0"/>
              <a:t> </a:t>
            </a:r>
            <a:r>
              <a:rPr lang="en-US" dirty="0" err="1" smtClean="0"/>
              <a:t>yasallığı</a:t>
            </a:r>
            <a:r>
              <a:rPr lang="en-US" dirty="0" smtClean="0"/>
              <a:t> </a:t>
            </a:r>
            <a:r>
              <a:rPr lang="en-US" dirty="0" err="1" smtClean="0"/>
              <a:t>ilkesi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hukukunda</a:t>
            </a:r>
            <a:r>
              <a:rPr lang="en-US" dirty="0" smtClean="0"/>
              <a:t> </a:t>
            </a:r>
            <a:r>
              <a:rPr lang="en-US" dirty="0" err="1" smtClean="0"/>
              <a:t>kullanılmaz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Yorumun</a:t>
            </a:r>
            <a:r>
              <a:rPr lang="en-US" dirty="0" smtClean="0"/>
              <a:t> </a:t>
            </a:r>
            <a:r>
              <a:rPr lang="en-US" dirty="0" err="1" smtClean="0"/>
              <a:t>sınırını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 </a:t>
            </a:r>
            <a:r>
              <a:rPr lang="en-US" dirty="0" err="1" smtClean="0"/>
              <a:t>Kıyasa</a:t>
            </a:r>
            <a:r>
              <a:rPr lang="en-US" dirty="0" smtClean="0"/>
              <a:t> </a:t>
            </a:r>
            <a:r>
              <a:rPr lang="en-US" dirty="0" err="1" smtClean="0"/>
              <a:t>gidecek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yorum</a:t>
            </a:r>
            <a:r>
              <a:rPr lang="en-US" dirty="0" smtClean="0"/>
              <a:t> </a:t>
            </a:r>
            <a:r>
              <a:rPr lang="en-US" dirty="0" err="1" smtClean="0"/>
              <a:t>yapılamaz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Kıyası</a:t>
            </a:r>
            <a:r>
              <a:rPr lang="en-US" dirty="0" smtClean="0"/>
              <a:t> </a:t>
            </a:r>
            <a:r>
              <a:rPr lang="en-US" dirty="0" err="1" smtClean="0"/>
              <a:t>önlemek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yasada</a:t>
            </a:r>
            <a:r>
              <a:rPr lang="en-US" dirty="0" smtClean="0"/>
              <a:t> </a:t>
            </a:r>
            <a:r>
              <a:rPr lang="en-US" dirty="0" err="1" smtClean="0"/>
              <a:t>belirsiz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ucu</a:t>
            </a:r>
            <a:r>
              <a:rPr lang="en-US" dirty="0" smtClean="0"/>
              <a:t> 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kavram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ifadeler</a:t>
            </a:r>
            <a:r>
              <a:rPr lang="en-US" dirty="0" smtClean="0"/>
              <a:t> </a:t>
            </a:r>
            <a:r>
              <a:rPr lang="en-US" dirty="0" err="1" smtClean="0"/>
              <a:t>olmaması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6181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31</TotalTime>
  <Words>512</Words>
  <Application>Microsoft Macintosh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Civic</vt:lpstr>
      <vt:lpstr>VERGİ HUKUKU I </vt:lpstr>
      <vt:lpstr>VERGİ HUKUKUNDA YORUM ÇEŞİTLERİ</vt:lpstr>
      <vt:lpstr>YORUM ÇEŞİTLERİ</vt:lpstr>
      <vt:lpstr>YORUM YÖNTEMLERİ </vt:lpstr>
      <vt:lpstr> ULAŞILAN SONUÇLARA GÖRE YORUMLAR</vt:lpstr>
      <vt:lpstr>VERGİ HUKUKUNA ÖZGÜ YORUM </vt:lpstr>
      <vt:lpstr>EKONOMİK YAKLAŞIM </vt:lpstr>
      <vt:lpstr>EKONOMİK YAKLAŞIM ve Peçeleme Sözleşmeleri </vt:lpstr>
      <vt:lpstr>KIYAS YASAĞI </vt:lpstr>
      <vt:lpstr>TİPLEŞTİRME VE TİPİKLİK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HUKUKU I-Ders 3 IV MALİYE-IV İŞLETME</dc:title>
  <dc:creator>Dilek Özkök  Çubukçu</dc:creator>
  <cp:lastModifiedBy>Dilek Özkök  Çubukçu</cp:lastModifiedBy>
  <cp:revision>4</cp:revision>
  <dcterms:created xsi:type="dcterms:W3CDTF">2021-01-18T11:03:44Z</dcterms:created>
  <dcterms:modified xsi:type="dcterms:W3CDTF">2021-01-19T12:12:15Z</dcterms:modified>
</cp:coreProperties>
</file>