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Konu</a:t>
            </a:r>
            <a:r>
              <a:rPr lang="en-US" dirty="0"/>
              <a:t>: </a:t>
            </a:r>
          </a:p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 smtClean="0"/>
              <a:t>HUKUKUNda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Prof.Dr</a:t>
            </a:r>
            <a:r>
              <a:rPr lang="en-US" dirty="0"/>
              <a:t>. D.ÖZKÖK ÇUBUKÇU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VERGİ </a:t>
            </a:r>
            <a:r>
              <a:rPr lang="en-US"/>
              <a:t>HUKUKU </a:t>
            </a:r>
            <a:r>
              <a:rPr lang="en-US" smtClean="0"/>
              <a:t>I</a:t>
            </a:r>
            <a:r>
              <a:rPr lang="en-US"/>
              <a:t/>
            </a:r>
            <a:br>
              <a:rPr lang="en-US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768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TİPLEŞTİRME VE TİPİKLİK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Yasalarda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kurallardaki</a:t>
            </a:r>
            <a:r>
              <a:rPr lang="en-US" dirty="0" smtClean="0"/>
              <a:t> </a:t>
            </a:r>
            <a:r>
              <a:rPr lang="en-US" dirty="0" err="1" smtClean="0"/>
              <a:t>modellemeye</a:t>
            </a:r>
            <a:r>
              <a:rPr lang="en-US" dirty="0" smtClean="0"/>
              <a:t> TİPLEŞTİRME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verilir</a:t>
            </a:r>
            <a:r>
              <a:rPr lang="en-US" dirty="0" smtClean="0"/>
              <a:t>. </a:t>
            </a:r>
            <a:r>
              <a:rPr lang="en-US" dirty="0" err="1" smtClean="0"/>
              <a:t>Yasama</a:t>
            </a:r>
            <a:r>
              <a:rPr lang="en-US" dirty="0" smtClean="0"/>
              <a:t> </a:t>
            </a:r>
            <a:r>
              <a:rPr lang="en-US" dirty="0" err="1" smtClean="0"/>
              <a:t>organı</a:t>
            </a:r>
            <a:r>
              <a:rPr lang="en-US" dirty="0" smtClean="0"/>
              <a:t> </a:t>
            </a:r>
            <a:r>
              <a:rPr lang="en-US" dirty="0" err="1" smtClean="0"/>
              <a:t>yasaları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 </a:t>
            </a:r>
            <a:r>
              <a:rPr lang="en-US" dirty="0" err="1" smtClean="0"/>
              <a:t>tipleştirme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Soyut</a:t>
            </a:r>
            <a:r>
              <a:rPr lang="en-US" dirty="0" smtClean="0"/>
              <a:t>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kuralının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olayla</a:t>
            </a:r>
            <a:r>
              <a:rPr lang="en-US" dirty="0" smtClean="0"/>
              <a:t> </a:t>
            </a:r>
            <a:r>
              <a:rPr lang="en-US" dirty="0" err="1" smtClean="0"/>
              <a:t>örtüşmesine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TİPİKLİK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verilir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8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VERGİ HUKUKUNDA YORUM ÇEŞİTLERİ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metni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değilse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Soyut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kuralının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hukiki</a:t>
            </a:r>
            <a:r>
              <a:rPr lang="en-US" dirty="0" smtClean="0"/>
              <a:t> durum,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olaylara</a:t>
            </a:r>
            <a:r>
              <a:rPr lang="en-US" dirty="0" smtClean="0"/>
              <a:t> </a:t>
            </a:r>
            <a:r>
              <a:rPr lang="en-US" dirty="0" err="1" smtClean="0"/>
              <a:t>uygulanabilmesi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idaresi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yargısı</a:t>
            </a:r>
            <a:r>
              <a:rPr lang="en-US" dirty="0" smtClean="0"/>
              <a:t> </a:t>
            </a:r>
            <a:r>
              <a:rPr lang="en-US" dirty="0" err="1" smtClean="0"/>
              <a:t>olaylara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“VDO” </a:t>
            </a:r>
            <a:r>
              <a:rPr lang="en-US" dirty="0" err="1" smtClean="0"/>
              <a:t>belirlenmesi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olayın</a:t>
            </a:r>
            <a:r>
              <a:rPr lang="en-US" dirty="0" smtClean="0"/>
              <a:t> </a:t>
            </a:r>
            <a:r>
              <a:rPr lang="en-US" dirty="0" err="1" smtClean="0"/>
              <a:t>sapğtanması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olaya</a:t>
            </a:r>
            <a:r>
              <a:rPr lang="en-US" dirty="0" smtClean="0"/>
              <a:t> </a:t>
            </a:r>
            <a:r>
              <a:rPr lang="en-US" dirty="0" err="1" smtClean="0"/>
              <a:t>uygulanacak</a:t>
            </a:r>
            <a:r>
              <a:rPr lang="en-US" dirty="0" smtClean="0"/>
              <a:t> </a:t>
            </a:r>
            <a:r>
              <a:rPr lang="en-US" dirty="0" err="1" smtClean="0"/>
              <a:t>kuralın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0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YORUM ÇEŞİTLERİ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Yorumu</a:t>
            </a:r>
            <a:r>
              <a:rPr lang="en-US" dirty="0" smtClean="0"/>
              <a:t> </a:t>
            </a:r>
            <a:r>
              <a:rPr lang="en-US" u="sng" dirty="0" err="1" smtClean="0"/>
              <a:t>yapana</a:t>
            </a:r>
            <a:r>
              <a:rPr lang="en-US" u="sng" dirty="0" smtClean="0"/>
              <a:t> </a:t>
            </a:r>
            <a:r>
              <a:rPr lang="en-US" u="sng" dirty="0" err="1" smtClean="0"/>
              <a:t>göre</a:t>
            </a:r>
            <a:r>
              <a:rPr lang="en-US" u="sng" dirty="0" smtClean="0"/>
              <a:t>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1. </a:t>
            </a:r>
            <a:r>
              <a:rPr lang="en-US" dirty="0" err="1"/>
              <a:t>Yasama</a:t>
            </a:r>
            <a:r>
              <a:rPr lang="en-US" dirty="0"/>
              <a:t> </a:t>
            </a:r>
            <a:r>
              <a:rPr lang="en-US" dirty="0" err="1"/>
              <a:t>yorumu</a:t>
            </a:r>
            <a:r>
              <a:rPr lang="en-US" dirty="0"/>
              <a:t> (</a:t>
            </a:r>
            <a:r>
              <a:rPr lang="en-US" dirty="0" err="1"/>
              <a:t>yasama</a:t>
            </a:r>
            <a:r>
              <a:rPr lang="en-US" dirty="0"/>
              <a:t> </a:t>
            </a:r>
            <a:r>
              <a:rPr lang="en-US" dirty="0" err="1"/>
              <a:t>organı</a:t>
            </a:r>
            <a:r>
              <a:rPr lang="en-US" dirty="0"/>
              <a:t>, </a:t>
            </a:r>
            <a:r>
              <a:rPr lang="en-US" dirty="0" err="1"/>
              <a:t>yasalar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uluslararsı</a:t>
            </a:r>
            <a:r>
              <a:rPr lang="en-US" dirty="0"/>
              <a:t> </a:t>
            </a:r>
            <a:r>
              <a:rPr lang="en-US" dirty="0" err="1"/>
              <a:t>anlaşmalar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dirty="0" err="1"/>
              <a:t>İdari</a:t>
            </a:r>
            <a:r>
              <a:rPr lang="en-US" dirty="0"/>
              <a:t> </a:t>
            </a:r>
            <a:r>
              <a:rPr lang="en-US" dirty="0" err="1"/>
              <a:t>yorum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3. </a:t>
            </a:r>
            <a:r>
              <a:rPr lang="en-US" dirty="0" err="1"/>
              <a:t>Yargısal</a:t>
            </a:r>
            <a:r>
              <a:rPr lang="en-US" dirty="0"/>
              <a:t> </a:t>
            </a:r>
            <a:r>
              <a:rPr lang="en-US" dirty="0" err="1"/>
              <a:t>yorum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4. </a:t>
            </a:r>
            <a:r>
              <a:rPr lang="en-US" dirty="0" err="1"/>
              <a:t>Bilimsel</a:t>
            </a:r>
            <a:r>
              <a:rPr lang="en-US" dirty="0"/>
              <a:t> (</a:t>
            </a:r>
            <a:r>
              <a:rPr lang="en-US" dirty="0" err="1"/>
              <a:t>doktrinal</a:t>
            </a:r>
            <a:r>
              <a:rPr lang="en-US" dirty="0"/>
              <a:t>) </a:t>
            </a:r>
            <a:r>
              <a:rPr lang="en-US" dirty="0" err="1"/>
              <a:t>yorum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71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YORUM YÖNTEMLERİ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yorumlanırken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Deyimsel</a:t>
            </a:r>
            <a:r>
              <a:rPr lang="en-US" dirty="0" smtClean="0"/>
              <a:t> (</a:t>
            </a:r>
            <a:r>
              <a:rPr lang="en-US" dirty="0" err="1" smtClean="0"/>
              <a:t>lafzi</a:t>
            </a:r>
            <a:r>
              <a:rPr lang="en-US" dirty="0" smtClean="0"/>
              <a:t>) </a:t>
            </a:r>
            <a:r>
              <a:rPr lang="en-US" dirty="0" err="1" smtClean="0"/>
              <a:t>yorum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Amaçsal</a:t>
            </a:r>
            <a:r>
              <a:rPr lang="en-US" dirty="0" smtClean="0"/>
              <a:t> (</a:t>
            </a:r>
            <a:r>
              <a:rPr lang="en-US" dirty="0" err="1" smtClean="0"/>
              <a:t>gai</a:t>
            </a:r>
            <a:r>
              <a:rPr lang="en-US" dirty="0" smtClean="0"/>
              <a:t>)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4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ULAŞILAN SONUÇLARA GÖRE YORUMLAR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Düzeltici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err="1" smtClean="0"/>
              <a:t>tamamlayıcı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(Md. 73!!)</a:t>
            </a:r>
          </a:p>
          <a:p>
            <a:r>
              <a:rPr lang="en-US" dirty="0" err="1" smtClean="0"/>
              <a:t>Daraltıcı</a:t>
            </a:r>
            <a:r>
              <a:rPr lang="en-US" dirty="0" smtClean="0"/>
              <a:t> </a:t>
            </a:r>
            <a:r>
              <a:rPr lang="en-US" dirty="0" err="1" smtClean="0"/>
              <a:t>yorum-genişletici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KURAL: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 “</a:t>
            </a:r>
            <a:r>
              <a:rPr lang="en-US" dirty="0" err="1" smtClean="0"/>
              <a:t>Kıyas</a:t>
            </a:r>
            <a:r>
              <a:rPr lang="en-US" dirty="0" smtClean="0"/>
              <a:t> </a:t>
            </a:r>
            <a:r>
              <a:rPr lang="en-US" dirty="0" err="1" smtClean="0"/>
              <a:t>yasağı</a:t>
            </a:r>
            <a:r>
              <a:rPr lang="en-US" dirty="0" smtClean="0"/>
              <a:t>”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yasallık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”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oluşturmaktadır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7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VERGİ HUKUKUNA ÖZGÜ YORUM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3:</a:t>
            </a:r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i="1" dirty="0" err="1"/>
              <a:t>Vergi</a:t>
            </a:r>
            <a:r>
              <a:rPr lang="en-US" i="1" dirty="0"/>
              <a:t> </a:t>
            </a:r>
            <a:r>
              <a:rPr lang="en-US" i="1" dirty="0" err="1"/>
              <a:t>Kanunlarının</a:t>
            </a:r>
            <a:r>
              <a:rPr lang="en-US" i="1" dirty="0"/>
              <a:t> </a:t>
            </a:r>
            <a:r>
              <a:rPr lang="en-US" i="1" dirty="0" err="1"/>
              <a:t>uygulanması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ispat</a:t>
            </a:r>
            <a:r>
              <a:rPr lang="en-US" i="1" dirty="0"/>
              <a:t>: </a:t>
            </a:r>
            <a:endParaRPr lang="en-US" dirty="0"/>
          </a:p>
          <a:p>
            <a:pPr marL="514350" indent="-514350">
              <a:buAutoNum type="alphaUcParenR"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: Bu </a:t>
            </a:r>
            <a:r>
              <a:rPr lang="en-US" dirty="0" err="1"/>
              <a:t>Kanunda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"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" </a:t>
            </a:r>
            <a:r>
              <a:rPr lang="en-US" dirty="0" err="1"/>
              <a:t>tabiri</a:t>
            </a:r>
            <a:r>
              <a:rPr lang="en-US" dirty="0"/>
              <a:t> </a:t>
            </a:r>
            <a:r>
              <a:rPr lang="en-US" dirty="0" err="1"/>
              <a:t>işbu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hükümlerine</a:t>
            </a:r>
            <a:r>
              <a:rPr lang="en-US" dirty="0"/>
              <a:t> </a:t>
            </a:r>
            <a:r>
              <a:rPr lang="en-US" dirty="0" err="1"/>
              <a:t>tabi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, </a:t>
            </a:r>
            <a:r>
              <a:rPr lang="en-US" dirty="0" err="1"/>
              <a:t>resim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harc</a:t>
            </a:r>
            <a:r>
              <a:rPr lang="en-US" dirty="0"/>
              <a:t>̧ </a:t>
            </a:r>
            <a:r>
              <a:rPr lang="en-US" dirty="0" err="1"/>
              <a:t>kanunlarını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kanunları</a:t>
            </a:r>
            <a:r>
              <a:rPr lang="en-US" dirty="0"/>
              <a:t> </a:t>
            </a:r>
            <a:r>
              <a:rPr lang="en-US" dirty="0" err="1"/>
              <a:t>lafzı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ruhu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hüküm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Lafzın</a:t>
            </a:r>
            <a:r>
              <a:rPr lang="en-US" dirty="0"/>
              <a:t> </a:t>
            </a:r>
            <a:r>
              <a:rPr lang="en-US" dirty="0" err="1"/>
              <a:t>açık</a:t>
            </a:r>
            <a:r>
              <a:rPr lang="en-US" dirty="0"/>
              <a:t> </a:t>
            </a:r>
            <a:r>
              <a:rPr lang="en-US" dirty="0" err="1"/>
              <a:t>olmadığı</a:t>
            </a:r>
            <a:r>
              <a:rPr lang="en-US" dirty="0"/>
              <a:t> </a:t>
            </a:r>
            <a:r>
              <a:rPr lang="en-US" dirty="0" err="1"/>
              <a:t>hallerde</a:t>
            </a:r>
            <a:r>
              <a:rPr lang="en-US" dirty="0"/>
              <a:t>  </a:t>
            </a:r>
            <a:r>
              <a:rPr lang="en-US" dirty="0" smtClean="0"/>
              <a:t>    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kanunlarının</a:t>
            </a:r>
            <a:r>
              <a:rPr lang="en-US" dirty="0"/>
              <a:t> </a:t>
            </a:r>
            <a:r>
              <a:rPr lang="en-US" dirty="0" err="1"/>
              <a:t>hükümleri</a:t>
            </a:r>
            <a:r>
              <a:rPr lang="en-US" dirty="0"/>
              <a:t>, </a:t>
            </a:r>
            <a:r>
              <a:rPr lang="en-US" dirty="0" err="1"/>
              <a:t>konuluşundaki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, </a:t>
            </a:r>
            <a:r>
              <a:rPr lang="en-US" dirty="0" err="1"/>
              <a:t>hükümlerin</a:t>
            </a:r>
            <a:r>
              <a:rPr lang="en-US" dirty="0"/>
              <a:t> </a:t>
            </a:r>
            <a:r>
              <a:rPr lang="en-US" dirty="0" err="1"/>
              <a:t>kanunun</a:t>
            </a:r>
            <a:r>
              <a:rPr lang="en-US" dirty="0"/>
              <a:t> </a:t>
            </a:r>
            <a:r>
              <a:rPr lang="en-US" dirty="0" err="1"/>
              <a:t>yapısındaki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diğer</a:t>
            </a:r>
            <a:r>
              <a:rPr lang="en-US" dirty="0"/>
              <a:t> </a:t>
            </a:r>
            <a:r>
              <a:rPr lang="en-US" dirty="0" err="1"/>
              <a:t>maddelerle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bağlantısı</a:t>
            </a:r>
            <a:r>
              <a:rPr lang="en-US" dirty="0"/>
              <a:t> </a:t>
            </a:r>
            <a:r>
              <a:rPr lang="en-US" dirty="0" err="1"/>
              <a:t>gözönünde</a:t>
            </a:r>
            <a:r>
              <a:rPr lang="en-US" dirty="0"/>
              <a:t> </a:t>
            </a:r>
            <a:r>
              <a:rPr lang="en-US" dirty="0" err="1"/>
              <a:t>tutularak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en-US" dirty="0" err="1"/>
              <a:t>İspat</a:t>
            </a:r>
            <a:r>
              <a:rPr lang="en-US" dirty="0"/>
              <a:t>: </a:t>
            </a:r>
            <a:r>
              <a:rPr lang="en-US" dirty="0" err="1"/>
              <a:t>Vergilendirmede</a:t>
            </a:r>
            <a:r>
              <a:rPr lang="en-US" dirty="0"/>
              <a:t> </a:t>
            </a:r>
            <a:r>
              <a:rPr lang="en-US" dirty="0" err="1"/>
              <a:t>vergiyi</a:t>
            </a:r>
            <a:r>
              <a:rPr lang="en-US" dirty="0"/>
              <a:t> </a:t>
            </a:r>
            <a:r>
              <a:rPr lang="en-US" dirty="0" err="1"/>
              <a:t>doğuran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olaya</a:t>
            </a:r>
            <a:r>
              <a:rPr lang="en-US" dirty="0"/>
              <a:t>, </a:t>
            </a:r>
            <a:r>
              <a:rPr lang="en-US" dirty="0" err="1"/>
              <a:t>ilişkin</a:t>
            </a:r>
            <a:r>
              <a:rPr lang="en-US" dirty="0"/>
              <a:t> </a:t>
            </a:r>
            <a:r>
              <a:rPr lang="en-US" dirty="0" err="1"/>
              <a:t>muamelelerin</a:t>
            </a:r>
            <a:r>
              <a:rPr lang="en-US" dirty="0"/>
              <a:t> </a:t>
            </a:r>
            <a:r>
              <a:rPr lang="en-US" dirty="0" err="1"/>
              <a:t>gerçek</a:t>
            </a:r>
            <a:r>
              <a:rPr lang="en-US" dirty="0"/>
              <a:t> </a:t>
            </a:r>
            <a:r>
              <a:rPr lang="en-US" dirty="0" err="1"/>
              <a:t>mahiyeti</a:t>
            </a:r>
            <a:r>
              <a:rPr lang="en-US" dirty="0"/>
              <a:t> </a:t>
            </a:r>
            <a:r>
              <a:rPr lang="en-US" dirty="0" err="1"/>
              <a:t>esastır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/>
              <a:t>doğuran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olaya</a:t>
            </a:r>
            <a:r>
              <a:rPr lang="en-US" dirty="0"/>
              <a:t> </a:t>
            </a:r>
            <a:r>
              <a:rPr lang="en-US" dirty="0" err="1"/>
              <a:t>ilişkin</a:t>
            </a:r>
            <a:r>
              <a:rPr lang="en-US" dirty="0"/>
              <a:t> </a:t>
            </a:r>
            <a:r>
              <a:rPr lang="en-US" dirty="0" err="1"/>
              <a:t>muamelelerin</a:t>
            </a:r>
            <a:r>
              <a:rPr lang="en-US" dirty="0"/>
              <a:t> </a:t>
            </a:r>
            <a:r>
              <a:rPr lang="en-US" dirty="0" err="1"/>
              <a:t>gerçek</a:t>
            </a:r>
            <a:r>
              <a:rPr lang="en-US" dirty="0"/>
              <a:t> </a:t>
            </a:r>
            <a:r>
              <a:rPr lang="en-US" dirty="0" err="1"/>
              <a:t>mahiyeti</a:t>
            </a:r>
            <a:r>
              <a:rPr lang="en-US" dirty="0"/>
              <a:t> </a:t>
            </a:r>
            <a:r>
              <a:rPr lang="en-US" dirty="0" err="1"/>
              <a:t>yemin</a:t>
            </a:r>
            <a:r>
              <a:rPr lang="en-US" dirty="0"/>
              <a:t> </a:t>
            </a:r>
            <a:r>
              <a:rPr lang="en-US" dirty="0" err="1"/>
              <a:t>haric</a:t>
            </a:r>
            <a:r>
              <a:rPr lang="en-US" dirty="0"/>
              <a:t>̧ her </a:t>
            </a:r>
            <a:r>
              <a:rPr lang="en-US" dirty="0" err="1"/>
              <a:t>türlu</a:t>
            </a:r>
            <a:r>
              <a:rPr lang="en-US" dirty="0"/>
              <a:t>̈ </a:t>
            </a:r>
            <a:r>
              <a:rPr lang="en-US" dirty="0" err="1"/>
              <a:t>delille</a:t>
            </a:r>
            <a:r>
              <a:rPr lang="en-US" dirty="0"/>
              <a:t> </a:t>
            </a:r>
            <a:r>
              <a:rPr lang="en-US" dirty="0" err="1"/>
              <a:t>ispatlanabilir</a:t>
            </a:r>
            <a:r>
              <a:rPr lang="en-US" dirty="0"/>
              <a:t>. </a:t>
            </a:r>
            <a:r>
              <a:rPr lang="en-US" dirty="0" err="1"/>
              <a:t>Şu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, </a:t>
            </a:r>
            <a:r>
              <a:rPr lang="en-US" dirty="0" err="1"/>
              <a:t>vergiyi</a:t>
            </a:r>
            <a:r>
              <a:rPr lang="en-US" dirty="0"/>
              <a:t> </a:t>
            </a:r>
            <a:r>
              <a:rPr lang="en-US" dirty="0" err="1"/>
              <a:t>doğuran</a:t>
            </a:r>
            <a:r>
              <a:rPr lang="en-US" dirty="0"/>
              <a:t> </a:t>
            </a:r>
            <a:r>
              <a:rPr lang="en-US" dirty="0" err="1"/>
              <a:t>olayla</a:t>
            </a:r>
            <a:r>
              <a:rPr lang="en-US" dirty="0"/>
              <a:t> </a:t>
            </a:r>
            <a:r>
              <a:rPr lang="en-US" dirty="0" err="1"/>
              <a:t>ilgisi</a:t>
            </a:r>
            <a:r>
              <a:rPr lang="en-US" dirty="0"/>
              <a:t> </a:t>
            </a:r>
            <a:r>
              <a:rPr lang="en-US" dirty="0" err="1"/>
              <a:t>tabii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açık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şahit</a:t>
            </a:r>
            <a:r>
              <a:rPr lang="en-US" dirty="0"/>
              <a:t> </a:t>
            </a:r>
            <a:r>
              <a:rPr lang="en-US" dirty="0" err="1"/>
              <a:t>ifadesi</a:t>
            </a:r>
            <a:r>
              <a:rPr lang="en-US" dirty="0"/>
              <a:t> </a:t>
            </a:r>
            <a:r>
              <a:rPr lang="en-US" dirty="0" err="1"/>
              <a:t>ispatlama</a:t>
            </a:r>
            <a:r>
              <a:rPr lang="en-US" dirty="0"/>
              <a:t> </a:t>
            </a:r>
            <a:r>
              <a:rPr lang="en-US" dirty="0" err="1"/>
              <a:t>vasıtası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kullanılamaz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İktisadi</a:t>
            </a:r>
            <a:r>
              <a:rPr lang="en-US" dirty="0"/>
              <a:t>,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icaplara</a:t>
            </a:r>
            <a:r>
              <a:rPr lang="en-US" dirty="0"/>
              <a:t> </a:t>
            </a:r>
            <a:r>
              <a:rPr lang="en-US" dirty="0" err="1"/>
              <a:t>uymayan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olayın</a:t>
            </a:r>
            <a:r>
              <a:rPr lang="en-US" dirty="0"/>
              <a:t> </a:t>
            </a:r>
            <a:r>
              <a:rPr lang="en-US" dirty="0" err="1"/>
              <a:t>özelliğine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normal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durumun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ispat</a:t>
            </a:r>
            <a:r>
              <a:rPr lang="en-US" dirty="0"/>
              <a:t> </a:t>
            </a:r>
            <a:r>
              <a:rPr lang="en-US" dirty="0" err="1"/>
              <a:t>külfeti</a:t>
            </a:r>
            <a:r>
              <a:rPr lang="en-US" dirty="0"/>
              <a:t> </a:t>
            </a:r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tarafa</a:t>
            </a:r>
            <a:r>
              <a:rPr lang="en-US" dirty="0"/>
              <a:t> </a:t>
            </a:r>
            <a:r>
              <a:rPr lang="en-US" dirty="0" err="1" smtClean="0"/>
              <a:t>aittir</a:t>
            </a:r>
            <a:r>
              <a:rPr lang="en-US" dirty="0" smtClean="0"/>
              <a:t>”.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5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EKONOMİK YAKLAŞIM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TANIM: </a:t>
            </a: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</a:t>
            </a:r>
            <a:r>
              <a:rPr lang="en-US" dirty="0" err="1" smtClean="0"/>
              <a:t>olayların</a:t>
            </a:r>
            <a:r>
              <a:rPr lang="en-US" dirty="0" smtClean="0"/>
              <a:t> </a:t>
            </a:r>
            <a:r>
              <a:rPr lang="en-US" dirty="0" err="1" smtClean="0"/>
              <a:t>saptanmasında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uygulanacak</a:t>
            </a:r>
            <a:r>
              <a:rPr lang="en-US" dirty="0" smtClean="0"/>
              <a:t>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hükmünün</a:t>
            </a:r>
            <a:r>
              <a:rPr lang="en-US" dirty="0" smtClean="0"/>
              <a:t> </a:t>
            </a:r>
            <a:r>
              <a:rPr lang="en-US" dirty="0" err="1" smtClean="0"/>
              <a:t>yorumlanmasında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biçimlerin</a:t>
            </a:r>
            <a:r>
              <a:rPr lang="en-US" dirty="0" smtClean="0"/>
              <a:t> </a:t>
            </a:r>
            <a:r>
              <a:rPr lang="en-US" dirty="0" err="1" smtClean="0"/>
              <a:t>ötesine</a:t>
            </a:r>
            <a:r>
              <a:rPr lang="en-US" dirty="0" smtClean="0"/>
              <a:t> </a:t>
            </a:r>
            <a:r>
              <a:rPr lang="en-US" dirty="0" err="1" smtClean="0"/>
              <a:t>geçilerek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içeriklerin</a:t>
            </a:r>
            <a:r>
              <a:rPr lang="en-US" dirty="0" smtClean="0"/>
              <a:t> </a:t>
            </a:r>
            <a:r>
              <a:rPr lang="en-US" dirty="0" err="1" smtClean="0"/>
              <a:t>vergilemeye</a:t>
            </a:r>
            <a:r>
              <a:rPr lang="en-US" dirty="0" smtClean="0"/>
              <a:t>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alınmasıdır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Hem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olayını</a:t>
            </a:r>
            <a:r>
              <a:rPr lang="en-US" dirty="0" smtClean="0"/>
              <a:t> hem de </a:t>
            </a:r>
            <a:r>
              <a:rPr lang="en-US" dirty="0" err="1" smtClean="0"/>
              <a:t>uygulanacak</a:t>
            </a:r>
            <a:r>
              <a:rPr lang="en-US" dirty="0" smtClean="0"/>
              <a:t> </a:t>
            </a:r>
            <a:r>
              <a:rPr lang="en-US" dirty="0" err="1" smtClean="0"/>
              <a:t>hükmü</a:t>
            </a:r>
            <a:r>
              <a:rPr lang="en-US" dirty="0" smtClean="0"/>
              <a:t> </a:t>
            </a:r>
            <a:r>
              <a:rPr lang="en-US" dirty="0" err="1" smtClean="0"/>
              <a:t>kapsar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VDO’nun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niteliğini</a:t>
            </a:r>
            <a:r>
              <a:rPr lang="en-US" dirty="0" smtClean="0"/>
              <a:t> </a:t>
            </a:r>
            <a:r>
              <a:rPr lang="en-US" dirty="0" err="1" smtClean="0"/>
              <a:t>saptayarak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ekonomik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irdeleme</a:t>
            </a:r>
            <a:endParaRPr lang="en-US" b="1" dirty="0" smtClean="0">
              <a:sym typeface="Wingdings"/>
            </a:endParaRP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- </a:t>
            </a:r>
            <a:r>
              <a:rPr lang="en-US" dirty="0" err="1" smtClean="0">
                <a:sym typeface="Wingdings"/>
              </a:rPr>
              <a:t>Saptanan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VDOya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hangi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kuralın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uygulanacağını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saptama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ekonomik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yorum</a:t>
            </a:r>
            <a:r>
              <a:rPr lang="en-US" b="1" dirty="0" smtClean="0">
                <a:sym typeface="Wingdings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686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EKONOMİK YAKLAŞIM </a:t>
            </a:r>
            <a:r>
              <a:rPr lang="en-US" sz="3100" dirty="0" err="1"/>
              <a:t>ve</a:t>
            </a:r>
            <a:r>
              <a:rPr lang="en-US" sz="3100" dirty="0"/>
              <a:t> </a:t>
            </a:r>
            <a:r>
              <a:rPr lang="en-US" sz="3100" dirty="0" err="1"/>
              <a:t>Peçeleme</a:t>
            </a:r>
            <a:r>
              <a:rPr lang="en-US" sz="3100" dirty="0"/>
              <a:t> </a:t>
            </a:r>
            <a:r>
              <a:rPr lang="en-US" sz="3100" dirty="0" err="1"/>
              <a:t>Sözl</a:t>
            </a:r>
            <a:r>
              <a:rPr lang="en-US" dirty="0" err="1"/>
              <a:t>eşmeleri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</a:t>
            </a:r>
            <a:r>
              <a:rPr lang="en-US" dirty="0" err="1" smtClean="0"/>
              <a:t>kullanılarak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mahiyet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peçeleme</a:t>
            </a:r>
            <a:r>
              <a:rPr lang="en-US" dirty="0" smtClean="0"/>
              <a:t> </a:t>
            </a:r>
            <a:r>
              <a:rPr lang="en-US" dirty="0" err="1" smtClean="0"/>
              <a:t>sözleşmelerinin</a:t>
            </a:r>
            <a:r>
              <a:rPr lang="en-US" dirty="0" smtClean="0"/>
              <a:t> </a:t>
            </a:r>
            <a:r>
              <a:rPr lang="en-US" dirty="0" err="1" smtClean="0"/>
              <a:t>varlığını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VUK 3B/2 “</a:t>
            </a:r>
            <a:r>
              <a:rPr lang="en-US" dirty="0" err="1" smtClean="0"/>
              <a:t>gerçek</a:t>
            </a:r>
            <a:r>
              <a:rPr lang="en-US" dirty="0" smtClean="0"/>
              <a:t> </a:t>
            </a:r>
            <a:r>
              <a:rPr lang="en-US" dirty="0" err="1"/>
              <a:t>mahiyeti</a:t>
            </a:r>
            <a:r>
              <a:rPr lang="en-US" dirty="0"/>
              <a:t> </a:t>
            </a:r>
            <a:r>
              <a:rPr lang="en-US" dirty="0" err="1"/>
              <a:t>yemin</a:t>
            </a:r>
            <a:r>
              <a:rPr lang="en-US" dirty="0"/>
              <a:t> </a:t>
            </a:r>
            <a:r>
              <a:rPr lang="en-US" dirty="0" err="1"/>
              <a:t>haric</a:t>
            </a:r>
            <a:r>
              <a:rPr lang="en-US" dirty="0"/>
              <a:t>̧ her </a:t>
            </a:r>
            <a:r>
              <a:rPr lang="en-US" dirty="0" err="1" smtClean="0"/>
              <a:t>türlü</a:t>
            </a:r>
            <a:r>
              <a:rPr lang="en-US" dirty="0" smtClean="0"/>
              <a:t> </a:t>
            </a:r>
            <a:r>
              <a:rPr lang="en-US" dirty="0" err="1" smtClean="0"/>
              <a:t>delille</a:t>
            </a:r>
            <a:r>
              <a:rPr lang="en-US" dirty="0" smtClean="0"/>
              <a:t> </a:t>
            </a:r>
            <a:r>
              <a:rPr lang="en-US" dirty="0" err="1"/>
              <a:t>ispatlanabilir</a:t>
            </a:r>
            <a:r>
              <a:rPr lang="en-US" dirty="0"/>
              <a:t>. </a:t>
            </a:r>
            <a:r>
              <a:rPr lang="en-US" dirty="0" err="1"/>
              <a:t>Şu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, </a:t>
            </a:r>
            <a:r>
              <a:rPr lang="en-US" dirty="0" err="1"/>
              <a:t>vergiyi</a:t>
            </a:r>
            <a:r>
              <a:rPr lang="en-US" dirty="0"/>
              <a:t> </a:t>
            </a:r>
            <a:r>
              <a:rPr lang="en-US" dirty="0" err="1"/>
              <a:t>doğuran</a:t>
            </a:r>
            <a:r>
              <a:rPr lang="en-US" dirty="0"/>
              <a:t> </a:t>
            </a:r>
            <a:r>
              <a:rPr lang="en-US" dirty="0" err="1"/>
              <a:t>olayla</a:t>
            </a:r>
            <a:r>
              <a:rPr lang="en-US" dirty="0"/>
              <a:t> </a:t>
            </a:r>
            <a:r>
              <a:rPr lang="en-US" dirty="0" err="1"/>
              <a:t>ilgisi</a:t>
            </a:r>
            <a:r>
              <a:rPr lang="en-US" dirty="0"/>
              <a:t> </a:t>
            </a:r>
            <a:r>
              <a:rPr lang="en-US" dirty="0" err="1"/>
              <a:t>tabii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açık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şahit</a:t>
            </a:r>
            <a:r>
              <a:rPr lang="en-US" dirty="0"/>
              <a:t> </a:t>
            </a:r>
            <a:r>
              <a:rPr lang="en-US" dirty="0" err="1"/>
              <a:t>ifadesi</a:t>
            </a:r>
            <a:r>
              <a:rPr lang="en-US" dirty="0"/>
              <a:t> </a:t>
            </a:r>
            <a:r>
              <a:rPr lang="en-US" dirty="0" err="1"/>
              <a:t>ispatlama</a:t>
            </a:r>
            <a:r>
              <a:rPr lang="en-US" dirty="0"/>
              <a:t> </a:t>
            </a:r>
            <a:r>
              <a:rPr lang="en-US" dirty="0" err="1"/>
              <a:t>vasıtası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kullanılamaz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dirty="0" err="1"/>
              <a:t>İktisadi</a:t>
            </a:r>
            <a:r>
              <a:rPr lang="en-US" dirty="0"/>
              <a:t>,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icaplara</a:t>
            </a:r>
            <a:r>
              <a:rPr lang="en-US" dirty="0"/>
              <a:t> </a:t>
            </a:r>
            <a:r>
              <a:rPr lang="en-US" dirty="0" err="1"/>
              <a:t>uymayan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olayın</a:t>
            </a:r>
            <a:r>
              <a:rPr lang="en-US" dirty="0"/>
              <a:t> </a:t>
            </a:r>
            <a:r>
              <a:rPr lang="en-US" dirty="0" err="1"/>
              <a:t>özelliğine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normal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durumun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ispat</a:t>
            </a:r>
            <a:r>
              <a:rPr lang="en-US" dirty="0"/>
              <a:t> </a:t>
            </a:r>
            <a:r>
              <a:rPr lang="en-US" dirty="0" err="1"/>
              <a:t>külfeti</a:t>
            </a:r>
            <a:r>
              <a:rPr lang="en-US" dirty="0"/>
              <a:t> </a:t>
            </a:r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tarafa</a:t>
            </a:r>
            <a:r>
              <a:rPr lang="en-US" dirty="0"/>
              <a:t> </a:t>
            </a:r>
            <a:r>
              <a:rPr lang="en-US" dirty="0" err="1"/>
              <a:t>aittir</a:t>
            </a:r>
            <a:r>
              <a:rPr lang="en-US" dirty="0"/>
              <a:t>”.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48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KIYAS YASAĞI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yasada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kuralın</a:t>
            </a:r>
            <a:r>
              <a:rPr lang="en-US" dirty="0" smtClean="0"/>
              <a:t>, </a:t>
            </a:r>
            <a:r>
              <a:rPr lang="en-US" dirty="0" err="1" smtClean="0"/>
              <a:t>nitelikleri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r>
              <a:rPr lang="en-US" dirty="0" smtClean="0"/>
              <a:t>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benzeyen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yasada</a:t>
            </a:r>
            <a:r>
              <a:rPr lang="en-US" dirty="0" smtClean="0"/>
              <a:t> </a:t>
            </a:r>
            <a:r>
              <a:rPr lang="en-US" dirty="0" err="1" smtClean="0"/>
              <a:t>düzenlenmemiş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olaya</a:t>
            </a:r>
            <a:r>
              <a:rPr lang="en-US" dirty="0" smtClean="0"/>
              <a:t> </a:t>
            </a:r>
            <a:r>
              <a:rPr lang="en-US" dirty="0" err="1" smtClean="0"/>
              <a:t>uygulanmasına</a:t>
            </a:r>
            <a:r>
              <a:rPr lang="en-US" dirty="0" smtClean="0"/>
              <a:t> </a:t>
            </a:r>
            <a:r>
              <a:rPr lang="en-US" dirty="0" err="1" smtClean="0"/>
              <a:t>kıyas</a:t>
            </a:r>
            <a:r>
              <a:rPr lang="en-US" dirty="0" smtClean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boşluklarını</a:t>
            </a:r>
            <a:r>
              <a:rPr lang="en-US" dirty="0" smtClean="0"/>
              <a:t> </a:t>
            </a:r>
            <a:r>
              <a:rPr lang="en-US" dirty="0" err="1" smtClean="0"/>
              <a:t>doldurma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vergilerin</a:t>
            </a:r>
            <a:r>
              <a:rPr lang="en-US" dirty="0" smtClean="0"/>
              <a:t> </a:t>
            </a:r>
            <a:r>
              <a:rPr lang="en-US" dirty="0" err="1" smtClean="0"/>
              <a:t>yasallığı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hukukunda</a:t>
            </a:r>
            <a:r>
              <a:rPr lang="en-US" dirty="0" smtClean="0"/>
              <a:t> </a:t>
            </a:r>
            <a:r>
              <a:rPr lang="en-US" dirty="0" err="1" smtClean="0"/>
              <a:t>kullanılmaz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Yorumun</a:t>
            </a:r>
            <a:r>
              <a:rPr lang="en-US" dirty="0" smtClean="0"/>
              <a:t> </a:t>
            </a:r>
            <a:r>
              <a:rPr lang="en-US" dirty="0" err="1" smtClean="0"/>
              <a:t>sınırını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 </a:t>
            </a:r>
            <a:r>
              <a:rPr lang="en-US" dirty="0" err="1" smtClean="0"/>
              <a:t>Kıyasa</a:t>
            </a:r>
            <a:r>
              <a:rPr lang="en-US" dirty="0" smtClean="0"/>
              <a:t> </a:t>
            </a:r>
            <a:r>
              <a:rPr lang="en-US" dirty="0" err="1" smtClean="0"/>
              <a:t>gidecek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yapılamaz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Kıyası</a:t>
            </a:r>
            <a:r>
              <a:rPr lang="en-US" dirty="0" smtClean="0"/>
              <a:t> </a:t>
            </a:r>
            <a:r>
              <a:rPr lang="en-US" dirty="0" err="1" smtClean="0"/>
              <a:t>önlemek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yasada</a:t>
            </a:r>
            <a:r>
              <a:rPr lang="en-US" dirty="0" smtClean="0"/>
              <a:t> </a:t>
            </a:r>
            <a:r>
              <a:rPr lang="en-US" dirty="0" err="1" smtClean="0"/>
              <a:t>belirsiz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ucu</a:t>
            </a:r>
            <a:r>
              <a:rPr lang="en-US" dirty="0" smtClean="0"/>
              <a:t> 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ifadeler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18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31</TotalTime>
  <Words>512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VERGİ HUKUKU I </vt:lpstr>
      <vt:lpstr>VERGİ HUKUKUNDA YORUM ÇEŞİTLERİ</vt:lpstr>
      <vt:lpstr>YORUM ÇEŞİTLERİ</vt:lpstr>
      <vt:lpstr>YORUM YÖNTEMLERİ </vt:lpstr>
      <vt:lpstr> ULAŞILAN SONUÇLARA GÖRE YORUMLAR</vt:lpstr>
      <vt:lpstr>VERGİ HUKUKUNA ÖZGÜ YORUM </vt:lpstr>
      <vt:lpstr>EKONOMİK YAKLAŞIM </vt:lpstr>
      <vt:lpstr>EKONOMİK YAKLAŞIM ve Peçeleme Sözleşmeleri </vt:lpstr>
      <vt:lpstr>KIYAS YASAĞI </vt:lpstr>
      <vt:lpstr>TİPLEŞTİRME VE TİPİKLİK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I-Ders 3 IV MALİYE-IV İŞLETME</dc:title>
  <dc:creator>Dilek Özkök  Çubukçu</dc:creator>
  <cp:lastModifiedBy>Dilek Özkök  Çubukçu</cp:lastModifiedBy>
  <cp:revision>4</cp:revision>
  <dcterms:created xsi:type="dcterms:W3CDTF">2021-01-18T11:03:44Z</dcterms:created>
  <dcterms:modified xsi:type="dcterms:W3CDTF">2021-01-19T12:12:15Z</dcterms:modified>
</cp:coreProperties>
</file>