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51" r:id="rId1"/>
  </p:sldMasterIdLst>
  <p:notesMasterIdLst>
    <p:notesMasterId r:id="rId23"/>
  </p:notesMasterIdLst>
  <p:sldIdLst>
    <p:sldId id="256" r:id="rId2"/>
    <p:sldId id="257" r:id="rId3"/>
    <p:sldId id="258" r:id="rId4"/>
    <p:sldId id="259" r:id="rId5"/>
    <p:sldId id="273" r:id="rId6"/>
    <p:sldId id="260" r:id="rId7"/>
    <p:sldId id="261" r:id="rId8"/>
    <p:sldId id="269" r:id="rId9"/>
    <p:sldId id="270" r:id="rId10"/>
    <p:sldId id="271" r:id="rId11"/>
    <p:sldId id="272" r:id="rId12"/>
    <p:sldId id="262" r:id="rId13"/>
    <p:sldId id="275" r:id="rId14"/>
    <p:sldId id="276" r:id="rId15"/>
    <p:sldId id="277" r:id="rId16"/>
    <p:sldId id="278" r:id="rId17"/>
    <p:sldId id="280" r:id="rId18"/>
    <p:sldId id="281" r:id="rId19"/>
    <p:sldId id="274" r:id="rId20"/>
    <p:sldId id="263" r:id="rId21"/>
    <p:sldId id="264" r:id="rId22"/>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4" d="100"/>
          <a:sy n="104" d="100"/>
        </p:scale>
        <p:origin x="-1040" y="-11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notesMaster" Target="notesMasters/notesMaster1.xml"/><Relationship Id="rId24" Type="http://schemas.openxmlformats.org/officeDocument/2006/relationships/printerSettings" Target="printerSettings/printerSettings1.bin"/><Relationship Id="rId25" Type="http://schemas.openxmlformats.org/officeDocument/2006/relationships/presProps" Target="presProps.xml"/><Relationship Id="rId26" Type="http://schemas.openxmlformats.org/officeDocument/2006/relationships/viewProps" Target="viewProps.xml"/><Relationship Id="rId27" Type="http://schemas.openxmlformats.org/officeDocument/2006/relationships/theme" Target="theme/theme1.xml"/><Relationship Id="rId28"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7D4A3B8-3D0F-B046-9A8C-4450FC72F5EA}" type="datetimeFigureOut">
              <a:rPr lang="en-US" smtClean="0"/>
              <a:t>2/28/14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732E97E-4FE6-C144-9D33-0A478777C302}" type="slidenum">
              <a:rPr lang="en-US" smtClean="0"/>
              <a:t>‹#›</a:t>
            </a:fld>
            <a:endParaRPr lang="en-US"/>
          </a:p>
        </p:txBody>
      </p:sp>
    </p:spTree>
    <p:extLst>
      <p:ext uri="{BB962C8B-B14F-4D97-AF65-F5344CB8AC3E}">
        <p14:creationId xmlns:p14="http://schemas.microsoft.com/office/powerpoint/2010/main" val="1931696884"/>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7.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8.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2335FD5-0E65-4368-A2B3-3F84CFD92466}" type="slidenum">
              <a:rPr lang="tr-TR" altLang="tr-TR"/>
              <a:pPr/>
              <a:t>13</a:t>
            </a:fld>
            <a:endParaRPr lang="tr-TR" altLang="tr-TR"/>
          </a:p>
        </p:txBody>
      </p:sp>
      <p:sp>
        <p:nvSpPr>
          <p:cNvPr id="222210" name="Rectangle 2"/>
          <p:cNvSpPr>
            <a:spLocks noGrp="1" noRot="1" noChangeAspect="1" noChangeArrowheads="1" noTextEdit="1"/>
          </p:cNvSpPr>
          <p:nvPr>
            <p:ph type="sldImg"/>
          </p:nvPr>
        </p:nvSpPr>
        <p:spPr>
          <a:ln/>
        </p:spPr>
      </p:sp>
      <p:sp>
        <p:nvSpPr>
          <p:cNvPr id="222211" name="Rectangle 3"/>
          <p:cNvSpPr>
            <a:spLocks noGrp="1" noChangeArrowheads="1"/>
          </p:cNvSpPr>
          <p:nvPr>
            <p:ph type="body" idx="1"/>
          </p:nvPr>
        </p:nvSpPr>
        <p:spPr/>
        <p:txBody>
          <a:bodyPr/>
          <a:lstStyle/>
          <a:p>
            <a:endParaRPr lang="tr-T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11F8CB5-0894-40DC-88F6-B95CCFFD097F}" type="slidenum">
              <a:rPr lang="tr-TR" altLang="tr-TR"/>
              <a:pPr/>
              <a:t>14</a:t>
            </a:fld>
            <a:endParaRPr lang="tr-TR" altLang="tr-TR"/>
          </a:p>
        </p:txBody>
      </p:sp>
      <p:sp>
        <p:nvSpPr>
          <p:cNvPr id="223234" name="Rectangle 2"/>
          <p:cNvSpPr>
            <a:spLocks noGrp="1" noRot="1" noChangeAspect="1" noChangeArrowheads="1" noTextEdit="1"/>
          </p:cNvSpPr>
          <p:nvPr>
            <p:ph type="sldImg"/>
          </p:nvPr>
        </p:nvSpPr>
        <p:spPr>
          <a:ln/>
        </p:spPr>
      </p:sp>
      <p:sp>
        <p:nvSpPr>
          <p:cNvPr id="223235" name="Rectangle 3"/>
          <p:cNvSpPr>
            <a:spLocks noGrp="1" noChangeArrowheads="1"/>
          </p:cNvSpPr>
          <p:nvPr>
            <p:ph type="body" idx="1"/>
          </p:nvPr>
        </p:nvSpPr>
        <p:spPr/>
        <p:txBody>
          <a:bodyPr/>
          <a:lstStyle/>
          <a:p>
            <a:endParaRPr lang="tr-T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1A30ED4-FC49-4BD5-AF17-1924CA65DBC6}" type="slidenum">
              <a:rPr lang="tr-TR" altLang="tr-TR"/>
              <a:pPr/>
              <a:t>15</a:t>
            </a:fld>
            <a:endParaRPr lang="tr-TR" altLang="tr-TR"/>
          </a:p>
        </p:txBody>
      </p:sp>
      <p:sp>
        <p:nvSpPr>
          <p:cNvPr id="224258" name="Rectangle 2"/>
          <p:cNvSpPr>
            <a:spLocks noGrp="1" noRot="1" noChangeAspect="1" noChangeArrowheads="1" noTextEdit="1"/>
          </p:cNvSpPr>
          <p:nvPr>
            <p:ph type="sldImg"/>
          </p:nvPr>
        </p:nvSpPr>
        <p:spPr>
          <a:ln/>
        </p:spPr>
      </p:sp>
      <p:sp>
        <p:nvSpPr>
          <p:cNvPr id="224259" name="Rectangle 3"/>
          <p:cNvSpPr>
            <a:spLocks noGrp="1" noChangeArrowheads="1"/>
          </p:cNvSpPr>
          <p:nvPr>
            <p:ph type="body" idx="1"/>
          </p:nvPr>
        </p:nvSpPr>
        <p:spPr/>
        <p:txBody>
          <a:bodyPr/>
          <a:lstStyle/>
          <a:p>
            <a:endParaRPr lang="tr-T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8537216-E77C-4398-9A44-93014B8D393D}" type="slidenum">
              <a:rPr lang="tr-TR" altLang="tr-TR"/>
              <a:pPr/>
              <a:t>16</a:t>
            </a:fld>
            <a:endParaRPr lang="tr-TR" altLang="tr-TR"/>
          </a:p>
        </p:txBody>
      </p:sp>
      <p:sp>
        <p:nvSpPr>
          <p:cNvPr id="225282" name="Rectangle 2"/>
          <p:cNvSpPr>
            <a:spLocks noGrp="1" noRot="1" noChangeAspect="1" noChangeArrowheads="1" noTextEdit="1"/>
          </p:cNvSpPr>
          <p:nvPr>
            <p:ph type="sldImg"/>
          </p:nvPr>
        </p:nvSpPr>
        <p:spPr>
          <a:ln/>
        </p:spPr>
      </p:sp>
      <p:sp>
        <p:nvSpPr>
          <p:cNvPr id="225283" name="Rectangle 3"/>
          <p:cNvSpPr>
            <a:spLocks noGrp="1" noChangeArrowheads="1"/>
          </p:cNvSpPr>
          <p:nvPr>
            <p:ph type="body" idx="1"/>
          </p:nvPr>
        </p:nvSpPr>
        <p:spPr/>
        <p:txBody>
          <a:bodyPr/>
          <a:lstStyle/>
          <a:p>
            <a:endParaRPr lang="tr-T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790F508-BC89-4662-A89E-FC1A5E0E379A}" type="slidenum">
              <a:rPr lang="tr-TR" altLang="tr-TR"/>
              <a:pPr/>
              <a:t>17</a:t>
            </a:fld>
            <a:endParaRPr lang="tr-TR" altLang="tr-TR"/>
          </a:p>
        </p:txBody>
      </p:sp>
      <p:sp>
        <p:nvSpPr>
          <p:cNvPr id="226306" name="Rectangle 2"/>
          <p:cNvSpPr>
            <a:spLocks noGrp="1" noRot="1" noChangeAspect="1" noChangeArrowheads="1" noTextEdit="1"/>
          </p:cNvSpPr>
          <p:nvPr>
            <p:ph type="sldImg"/>
          </p:nvPr>
        </p:nvSpPr>
        <p:spPr>
          <a:ln/>
        </p:spPr>
      </p:sp>
      <p:sp>
        <p:nvSpPr>
          <p:cNvPr id="226307" name="Rectangle 3"/>
          <p:cNvSpPr>
            <a:spLocks noGrp="1" noChangeArrowheads="1"/>
          </p:cNvSpPr>
          <p:nvPr>
            <p:ph type="body" idx="1"/>
          </p:nvPr>
        </p:nvSpPr>
        <p:spPr/>
        <p:txBody>
          <a:bodyPr/>
          <a:lstStyle/>
          <a:p>
            <a:endParaRPr lang="tr-T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129B891-08AB-4BE5-A1CE-C567326CF12E}" type="slidenum">
              <a:rPr lang="tr-TR" altLang="tr-TR"/>
              <a:pPr/>
              <a:t>18</a:t>
            </a:fld>
            <a:endParaRPr lang="tr-TR" altLang="tr-TR"/>
          </a:p>
        </p:txBody>
      </p:sp>
      <p:sp>
        <p:nvSpPr>
          <p:cNvPr id="227330" name="Rectangle 2"/>
          <p:cNvSpPr>
            <a:spLocks noGrp="1" noRot="1" noChangeAspect="1" noChangeArrowheads="1" noTextEdit="1"/>
          </p:cNvSpPr>
          <p:nvPr>
            <p:ph type="sldImg"/>
          </p:nvPr>
        </p:nvSpPr>
        <p:spPr>
          <a:ln/>
        </p:spPr>
      </p:sp>
      <p:sp>
        <p:nvSpPr>
          <p:cNvPr id="227331" name="Rectangle 3"/>
          <p:cNvSpPr>
            <a:spLocks noGrp="1" noChangeArrowheads="1"/>
          </p:cNvSpPr>
          <p:nvPr>
            <p:ph type="body" idx="1"/>
          </p:nvPr>
        </p:nvSpPr>
        <p:spPr/>
        <p:txBody>
          <a:bodyPr/>
          <a:lstStyle/>
          <a:p>
            <a:endParaRPr lang="tr-T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p:bgRef idx="1003">
        <a:schemeClr val="bg2"/>
      </p:bgRef>
    </p:bg>
    <p:spTree>
      <p:nvGrpSpPr>
        <p:cNvPr id="1" name=""/>
        <p:cNvGrpSpPr/>
        <p:nvPr/>
      </p:nvGrpSpPr>
      <p:grpSpPr>
        <a:xfrm>
          <a:off x="0" y="0"/>
          <a:ext cx="0" cy="0"/>
          <a:chOff x="0" y="0"/>
          <a:chExt cx="0" cy="0"/>
        </a:xfrm>
      </p:grpSpPr>
      <p:pic>
        <p:nvPicPr>
          <p:cNvPr id="7" name="Picture 6" descr="CoverOverlay.png"/>
          <p:cNvPicPr>
            <a:picLocks noChangeAspect="1"/>
          </p:cNvPicPr>
          <p:nvPr/>
        </p:nvPicPr>
        <p:blipFill>
          <a:blip r:embed="rId2" cstate="print"/>
          <a:stretch>
            <a:fillRect/>
          </a:stretch>
        </p:blipFill>
        <p:spPr>
          <a:xfrm>
            <a:off x="0" y="0"/>
            <a:ext cx="9144000" cy="6858000"/>
          </a:xfrm>
          <a:prstGeom prst="rect">
            <a:avLst/>
          </a:prstGeom>
        </p:spPr>
      </p:pic>
      <p:sp>
        <p:nvSpPr>
          <p:cNvPr id="4" name="Date Placeholder 3"/>
          <p:cNvSpPr>
            <a:spLocks noGrp="1"/>
          </p:cNvSpPr>
          <p:nvPr>
            <p:ph type="dt" sz="half" idx="10"/>
          </p:nvPr>
        </p:nvSpPr>
        <p:spPr/>
        <p:txBody>
          <a:bodyPr/>
          <a:lstStyle>
            <a:lvl1pPr>
              <a:defRPr>
                <a:solidFill>
                  <a:schemeClr val="tx2"/>
                </a:solidFill>
              </a:defRPr>
            </a:lvl1pPr>
          </a:lstStyle>
          <a:p>
            <a:fld id="{A23720DD-5B6D-40BF-8493-A6B52D484E6B}" type="datetimeFigureOut">
              <a:rPr lang="tr-TR" smtClean="0"/>
              <a:pPr/>
              <a:t>2/28/14</a:t>
            </a:fld>
            <a:endParaRPr lang="tr-TR"/>
          </a:p>
        </p:txBody>
      </p:sp>
      <p:sp>
        <p:nvSpPr>
          <p:cNvPr id="5" name="Footer Placeholder 4"/>
          <p:cNvSpPr>
            <a:spLocks noGrp="1"/>
          </p:cNvSpPr>
          <p:nvPr>
            <p:ph type="ftr" sz="quarter" idx="11"/>
          </p:nvPr>
        </p:nvSpPr>
        <p:spPr/>
        <p:txBody>
          <a:bodyPr/>
          <a:lstStyle>
            <a:lvl1pPr>
              <a:defRPr>
                <a:solidFill>
                  <a:schemeClr val="tx2"/>
                </a:solidFill>
              </a:defRPr>
            </a:lvl1pPr>
          </a:lstStyle>
          <a:p>
            <a:endParaRPr lang="tr-TR"/>
          </a:p>
        </p:txBody>
      </p:sp>
      <p:sp>
        <p:nvSpPr>
          <p:cNvPr id="6" name="Slide Number Placeholder 5"/>
          <p:cNvSpPr>
            <a:spLocks noGrp="1"/>
          </p:cNvSpPr>
          <p:nvPr>
            <p:ph type="sldNum" sz="quarter" idx="12"/>
          </p:nvPr>
        </p:nvSpPr>
        <p:spPr/>
        <p:txBody>
          <a:bodyPr/>
          <a:lstStyle>
            <a:lvl1pPr>
              <a:defRPr>
                <a:solidFill>
                  <a:schemeClr val="tx2"/>
                </a:solidFill>
              </a:defRPr>
            </a:lvl1pPr>
          </a:lstStyle>
          <a:p>
            <a:fld id="{F302176B-0E47-46AC-8F43-DAB4B8A37D06}" type="slidenum">
              <a:rPr lang="tr-TR" smtClean="0"/>
              <a:pPr/>
              <a:t>‹#›</a:t>
            </a:fld>
            <a:endParaRPr lang="tr-TR"/>
          </a:p>
        </p:txBody>
      </p:sp>
      <p:grpSp>
        <p:nvGrpSpPr>
          <p:cNvPr id="8" name="Group 7"/>
          <p:cNvGrpSpPr/>
          <p:nvPr/>
        </p:nvGrpSpPr>
        <p:grpSpPr>
          <a:xfrm>
            <a:off x="1194101" y="2887530"/>
            <a:ext cx="6779110" cy="923330"/>
            <a:chOff x="1172584" y="1381459"/>
            <a:chExt cx="6779110" cy="923330"/>
          </a:xfrm>
          <a:effectLst>
            <a:outerShdw blurRad="38100" dist="12700" dir="16200000" rotWithShape="0">
              <a:prstClr val="black">
                <a:alpha val="30000"/>
              </a:prstClr>
            </a:outerShdw>
          </a:effectLst>
        </p:grpSpPr>
        <p:sp>
          <p:nvSpPr>
            <p:cNvPr id="9" name="TextBox 8"/>
            <p:cNvSpPr txBox="1"/>
            <p:nvPr/>
          </p:nvSpPr>
          <p:spPr>
            <a:xfrm>
              <a:off x="4147073" y="1381459"/>
              <a:ext cx="877163" cy="923330"/>
            </a:xfrm>
            <a:prstGeom prst="rect">
              <a:avLst/>
            </a:prstGeom>
            <a:noFill/>
          </p:spPr>
          <p:txBody>
            <a:bodyPr wrap="none" rtlCol="0">
              <a:spAutoFit/>
            </a:bodyPr>
            <a:lstStyle/>
            <a:p>
              <a:r>
                <a:rPr lang="en-US" sz="5400" dirty="0" smtClean="0">
                  <a:ln w="3175">
                    <a:solidFill>
                      <a:schemeClr val="tx2">
                        <a:alpha val="60000"/>
                      </a:schemeClr>
                    </a:solidFill>
                  </a:ln>
                  <a:solidFill>
                    <a:schemeClr val="tx2">
                      <a:lumMod val="90000"/>
                    </a:schemeClr>
                  </a:solidFill>
                  <a:effectLst>
                    <a:outerShdw blurRad="34925" dist="12700" dir="14400000" algn="ctr" rotWithShape="0">
                      <a:srgbClr val="000000">
                        <a:alpha val="21000"/>
                      </a:srgbClr>
                    </a:outerShdw>
                  </a:effectLst>
                  <a:latin typeface="Wingdings" pitchFamily="2" charset="2"/>
                </a:rPr>
                <a:t></a:t>
              </a:r>
              <a:endParaRPr lang="en-US" sz="5400" dirty="0">
                <a:ln w="3175">
                  <a:solidFill>
                    <a:schemeClr val="tx2">
                      <a:alpha val="60000"/>
                    </a:schemeClr>
                  </a:solidFill>
                </a:ln>
                <a:solidFill>
                  <a:schemeClr val="tx2">
                    <a:lumMod val="90000"/>
                  </a:schemeClr>
                </a:solidFill>
                <a:effectLst>
                  <a:outerShdw blurRad="34925" dist="12700" dir="14400000" algn="ctr" rotWithShape="0">
                    <a:srgbClr val="000000">
                      <a:alpha val="21000"/>
                    </a:srgbClr>
                  </a:outerShdw>
                </a:effectLst>
                <a:latin typeface="Wingdings" pitchFamily="2" charset="2"/>
              </a:endParaRPr>
            </a:p>
          </p:txBody>
        </p:sp>
        <p:cxnSp>
          <p:nvCxnSpPr>
            <p:cNvPr id="10" name="Straight Connector 9"/>
            <p:cNvCxnSpPr/>
            <p:nvPr/>
          </p:nvCxnSpPr>
          <p:spPr>
            <a:xfrm rot="10800000">
              <a:off x="1172584" y="1925620"/>
              <a:ext cx="3119718" cy="1588"/>
            </a:xfrm>
            <a:prstGeom prst="line">
              <a:avLst/>
            </a:prstGeom>
            <a:ln>
              <a:solidFill>
                <a:schemeClr val="tx2">
                  <a:lumMod val="90000"/>
                </a:schemeClr>
              </a:solidFill>
            </a:ln>
            <a:effectLst/>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rot="10800000">
              <a:off x="4831976" y="1922930"/>
              <a:ext cx="3119718" cy="1588"/>
            </a:xfrm>
            <a:prstGeom prst="line">
              <a:avLst/>
            </a:prstGeom>
            <a:ln>
              <a:solidFill>
                <a:schemeClr val="tx2">
                  <a:lumMod val="90000"/>
                </a:schemeClr>
              </a:solidFill>
            </a:ln>
            <a:effectLst/>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183341" y="1387737"/>
            <a:ext cx="6777318" cy="1731982"/>
          </a:xfrm>
        </p:spPr>
        <p:txBody>
          <a:bodyPr anchor="b"/>
          <a:lstStyle>
            <a:lvl1pPr>
              <a:defRPr>
                <a:ln w="3175">
                  <a:solidFill>
                    <a:schemeClr val="tx1">
                      <a:alpha val="65000"/>
                    </a:schemeClr>
                  </a:solidFill>
                </a:ln>
                <a:solidFill>
                  <a:schemeClr val="tx1"/>
                </a:solidFill>
                <a:effectLst>
                  <a:outerShdw blurRad="25400" dist="12700" dir="14220000" rotWithShape="0">
                    <a:prstClr val="black">
                      <a:alpha val="50000"/>
                    </a:prstClr>
                  </a:outerShdw>
                </a:effectLst>
              </a:defRPr>
            </a:lvl1pPr>
          </a:lstStyle>
          <a:p>
            <a:r>
              <a:rPr lang="tr-TR" smtClean="0"/>
              <a:t>Asıl başlık stili için tıklatın</a:t>
            </a:r>
            <a:endParaRPr lang="en-US" dirty="0"/>
          </a:p>
        </p:txBody>
      </p:sp>
      <p:sp>
        <p:nvSpPr>
          <p:cNvPr id="3" name="Subtitle 2"/>
          <p:cNvSpPr>
            <a:spLocks noGrp="1"/>
          </p:cNvSpPr>
          <p:nvPr>
            <p:ph type="subTitle" idx="1"/>
          </p:nvPr>
        </p:nvSpPr>
        <p:spPr>
          <a:xfrm>
            <a:off x="1371600" y="3767862"/>
            <a:ext cx="6400800" cy="1752600"/>
          </a:xfrm>
        </p:spPr>
        <p:txBody>
          <a:bodyPr/>
          <a:lstStyle>
            <a:lvl1pPr marL="0" indent="0" algn="ctr">
              <a:buNone/>
              <a:defRPr>
                <a:solidFill>
                  <a:schemeClr val="tx1"/>
                </a:solidFill>
                <a:effectLst>
                  <a:outerShdw blurRad="34925" dist="12700" dir="14400000" rotWithShape="0">
                    <a:prstClr val="black">
                      <a:alpha val="21000"/>
                    </a:prstClr>
                  </a:outerShdw>
                </a:effectLs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Vertical Text Placeholder 2"/>
          <p:cNvSpPr>
            <a:spLocks noGrp="1"/>
          </p:cNvSpPr>
          <p:nvPr>
            <p:ph type="body" orient="vert" idx="1"/>
          </p:nvPr>
        </p:nvSpPr>
        <p:spPr/>
        <p:txBody>
          <a:bodyPr vert="eaVert" anchor="ct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A23720DD-5B6D-40BF-8493-A6B52D484E6B}" type="datetimeFigureOut">
              <a:rPr lang="tr-TR" smtClean="0"/>
              <a:pPr/>
              <a:t>2/28/14</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pPr/>
              <a:t>‹#›</a:t>
            </a:fld>
            <a:endParaRPr lang="tr-TR"/>
          </a:p>
        </p:txBody>
      </p:sp>
      <p:grpSp>
        <p:nvGrpSpPr>
          <p:cNvPr id="11" name="Group 10"/>
          <p:cNvGrpSpPr/>
          <p:nvPr/>
        </p:nvGrpSpPr>
        <p:grpSpPr>
          <a:xfrm>
            <a:off x="1172584" y="1392217"/>
            <a:ext cx="6779110" cy="923330"/>
            <a:chOff x="1172584" y="1381459"/>
            <a:chExt cx="6779110" cy="923330"/>
          </a:xfrm>
        </p:grpSpPr>
        <p:sp>
          <p:nvSpPr>
            <p:cNvPr id="15" name="TextBox 14"/>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6" name="Straight Connector 15"/>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66560" y="559398"/>
            <a:ext cx="1678193" cy="5566765"/>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688488" y="849854"/>
            <a:ext cx="5507917" cy="5023821"/>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A23720DD-5B6D-40BF-8493-A6B52D484E6B}" type="datetimeFigureOut">
              <a:rPr lang="tr-TR" smtClean="0"/>
              <a:pPr/>
              <a:t>2/28/14</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pPr/>
              <a:t>‹#›</a:t>
            </a:fld>
            <a:endParaRPr lang="tr-TR"/>
          </a:p>
        </p:txBody>
      </p:sp>
      <p:grpSp>
        <p:nvGrpSpPr>
          <p:cNvPr id="11" name="Group 10"/>
          <p:cNvGrpSpPr/>
          <p:nvPr/>
        </p:nvGrpSpPr>
        <p:grpSpPr>
          <a:xfrm rot="5400000">
            <a:off x="3909050" y="2880823"/>
            <a:ext cx="5480154" cy="923330"/>
            <a:chOff x="1815339" y="1381459"/>
            <a:chExt cx="5480154" cy="923330"/>
          </a:xfrm>
        </p:grpSpPr>
        <p:sp>
          <p:nvSpPr>
            <p:cNvPr id="12" name="TextBox 11"/>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3" name="Straight Connector 12"/>
            <p:cNvCxnSpPr/>
            <p:nvPr/>
          </p:nvCxnSpPr>
          <p:spPr>
            <a:xfrm flipH="1" flipV="1">
              <a:off x="1815339" y="1924709"/>
              <a:ext cx="2468880" cy="2505"/>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rot="10800000">
              <a:off x="4826613" y="1927417"/>
              <a:ext cx="2468880"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A23720DD-5B6D-40BF-8493-A6B52D484E6B}" type="datetimeFigureOut">
              <a:rPr lang="tr-TR" smtClean="0"/>
              <a:pPr/>
              <a:t>2/28/14</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pPr/>
              <a:t>‹#›</a:t>
            </a:fld>
            <a:endParaRPr lang="tr-TR"/>
          </a:p>
        </p:txBody>
      </p:sp>
      <p:sp>
        <p:nvSpPr>
          <p:cNvPr id="11" name="Title 10"/>
          <p:cNvSpPr>
            <a:spLocks noGrp="1"/>
          </p:cNvSpPr>
          <p:nvPr>
            <p:ph type="title"/>
          </p:nvPr>
        </p:nvSpPr>
        <p:spPr/>
        <p:txBody>
          <a:bodyPr/>
          <a:lstStyle/>
          <a:p>
            <a:r>
              <a:rPr lang="tr-TR" smtClean="0"/>
              <a:t>Asıl başlık stili için tıklatın</a:t>
            </a:r>
            <a:endParaRPr lang="en-US"/>
          </a:p>
        </p:txBody>
      </p:sp>
      <p:grpSp>
        <p:nvGrpSpPr>
          <p:cNvPr id="12" name="Group 11"/>
          <p:cNvGrpSpPr/>
          <p:nvPr/>
        </p:nvGrpSpPr>
        <p:grpSpPr>
          <a:xfrm>
            <a:off x="1172584" y="1392217"/>
            <a:ext cx="6779110" cy="923330"/>
            <a:chOff x="1172584" y="1381459"/>
            <a:chExt cx="6779110" cy="923330"/>
          </a:xfrm>
        </p:grpSpPr>
        <p:sp>
          <p:nvSpPr>
            <p:cNvPr id="13" name="TextBox 12"/>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4" name="Straight Connector 13"/>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bg>
      <p:bgRef idx="1002">
        <a:schemeClr val="bg2"/>
      </p:bgRef>
    </p:bg>
    <p:spTree>
      <p:nvGrpSpPr>
        <p:cNvPr id="1" name=""/>
        <p:cNvGrpSpPr/>
        <p:nvPr/>
      </p:nvGrpSpPr>
      <p:grpSpPr>
        <a:xfrm>
          <a:off x="0" y="0"/>
          <a:ext cx="0" cy="0"/>
          <a:chOff x="0" y="0"/>
          <a:chExt cx="0" cy="0"/>
        </a:xfrm>
      </p:grpSpPr>
      <p:pic>
        <p:nvPicPr>
          <p:cNvPr id="12" name="Picture 11" descr="CoverOverlay.png"/>
          <p:cNvPicPr>
            <a:picLocks noChangeAspect="1"/>
          </p:cNvPicPr>
          <p:nvPr/>
        </p:nvPicPr>
        <p:blipFill>
          <a:blip r:embed="rId2" cstate="print">
            <a:lum/>
          </a:blip>
          <a:stretch>
            <a:fillRect/>
          </a:stretch>
        </p:blipFill>
        <p:spPr>
          <a:xfrm>
            <a:off x="0" y="0"/>
            <a:ext cx="9144000" cy="6858000"/>
          </a:xfrm>
          <a:prstGeom prst="rect">
            <a:avLst/>
          </a:prstGeom>
        </p:spPr>
      </p:pic>
      <p:grpSp>
        <p:nvGrpSpPr>
          <p:cNvPr id="7" name="Group 7"/>
          <p:cNvGrpSpPr/>
          <p:nvPr/>
        </p:nvGrpSpPr>
        <p:grpSpPr>
          <a:xfrm>
            <a:off x="1172584" y="2887579"/>
            <a:ext cx="6779110" cy="923330"/>
            <a:chOff x="1172584" y="1381459"/>
            <a:chExt cx="6779110" cy="923330"/>
          </a:xfrm>
        </p:grpSpPr>
        <p:sp>
          <p:nvSpPr>
            <p:cNvPr id="9" name="TextBox 8"/>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0" name="Straight Connector 9"/>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rot="10800000">
              <a:off x="4831976" y="1927412"/>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690040" y="1204857"/>
            <a:ext cx="7754713" cy="1910716"/>
          </a:xfrm>
        </p:spPr>
        <p:txBody>
          <a:bodyPr anchor="b"/>
          <a:lstStyle>
            <a:lvl1pPr algn="ctr">
              <a:defRPr sz="5400" b="0" cap="none" baseline="0">
                <a:solidFill>
                  <a:schemeClr val="tx2"/>
                </a:solidFill>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699248" y="3767316"/>
            <a:ext cx="7734747" cy="1500187"/>
          </a:xfrm>
        </p:spPr>
        <p:txBody>
          <a:bodyPr anchor="t"/>
          <a:lstStyle>
            <a:lvl1pPr marL="0" indent="0" algn="ct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A23720DD-5B6D-40BF-8493-A6B52D484E6B}" type="datetimeFigureOut">
              <a:rPr lang="tr-TR" smtClean="0"/>
              <a:pPr/>
              <a:t>2/28/14</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pPr/>
              <a:t>‹#›</a:t>
            </a:fld>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A23720DD-5B6D-40BF-8493-A6B52D484E6B}" type="datetimeFigureOut">
              <a:rPr lang="tr-TR" smtClean="0"/>
              <a:pPr/>
              <a:t>2/28/14</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F302176B-0E47-46AC-8F43-DAB4B8A37D06}" type="slidenum">
              <a:rPr lang="tr-TR" smtClean="0"/>
              <a:pPr/>
              <a:t>‹#›</a:t>
            </a:fld>
            <a:endParaRPr lang="tr-TR"/>
          </a:p>
        </p:txBody>
      </p:sp>
      <p:sp>
        <p:nvSpPr>
          <p:cNvPr id="12" name="Title 11"/>
          <p:cNvSpPr>
            <a:spLocks noGrp="1"/>
          </p:cNvSpPr>
          <p:nvPr>
            <p:ph type="title"/>
          </p:nvPr>
        </p:nvSpPr>
        <p:spPr/>
        <p:txBody>
          <a:bodyPr/>
          <a:lstStyle>
            <a:lvl1pPr>
              <a:defRPr>
                <a:solidFill>
                  <a:schemeClr val="tx2"/>
                </a:solidFill>
              </a:defRPr>
            </a:lvl1pPr>
          </a:lstStyle>
          <a:p>
            <a:r>
              <a:rPr lang="tr-TR" smtClean="0"/>
              <a:t>Asıl başlık stili için tıklatın</a:t>
            </a:r>
            <a:endParaRPr lang="en-US" dirty="0"/>
          </a:p>
        </p:txBody>
      </p:sp>
      <p:grpSp>
        <p:nvGrpSpPr>
          <p:cNvPr id="13" name="Group 12"/>
          <p:cNvGrpSpPr/>
          <p:nvPr/>
        </p:nvGrpSpPr>
        <p:grpSpPr>
          <a:xfrm>
            <a:off x="1172584" y="1392217"/>
            <a:ext cx="6779110" cy="923330"/>
            <a:chOff x="1172584" y="1381459"/>
            <a:chExt cx="6779110" cy="923330"/>
          </a:xfrm>
        </p:grpSpPr>
        <p:sp>
          <p:nvSpPr>
            <p:cNvPr id="14" name="TextBox 13"/>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5" name="Straight Connector 14"/>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
        <p:nvSpPr>
          <p:cNvPr id="8" name="Content Placeholder 7"/>
          <p:cNvSpPr>
            <a:spLocks noGrp="1"/>
          </p:cNvSpPr>
          <p:nvPr>
            <p:ph sz="quarter" idx="13"/>
          </p:nvPr>
        </p:nvSpPr>
        <p:spPr>
          <a:xfrm>
            <a:off x="685800" y="2240280"/>
            <a:ext cx="3803904" cy="3877056"/>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10" name="Content Placeholder 9"/>
          <p:cNvSpPr>
            <a:spLocks noGrp="1"/>
          </p:cNvSpPr>
          <p:nvPr>
            <p:ph sz="quarter" idx="14"/>
          </p:nvPr>
        </p:nvSpPr>
        <p:spPr>
          <a:xfrm>
            <a:off x="4645151" y="2240280"/>
            <a:ext cx="3803904" cy="3877056"/>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a:p>
        </p:txBody>
      </p:sp>
      <p:sp>
        <p:nvSpPr>
          <p:cNvPr id="3" name="Text Placeholder 2"/>
          <p:cNvSpPr>
            <a:spLocks noGrp="1"/>
          </p:cNvSpPr>
          <p:nvPr>
            <p:ph type="body" idx="1"/>
          </p:nvPr>
        </p:nvSpPr>
        <p:spPr>
          <a:xfrm>
            <a:off x="1051560" y="2240280"/>
            <a:ext cx="3442446" cy="658368"/>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688488" y="2947595"/>
            <a:ext cx="3803904" cy="317296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5002306" y="2240280"/>
            <a:ext cx="3447288" cy="658368"/>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4645026" y="2944368"/>
            <a:ext cx="3799728" cy="317296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A23720DD-5B6D-40BF-8493-A6B52D484E6B}" type="datetimeFigureOut">
              <a:rPr lang="tr-TR" smtClean="0"/>
              <a:pPr/>
              <a:t>2/28/14</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F302176B-0E47-46AC-8F43-DAB4B8A37D06}" type="slidenum">
              <a:rPr lang="tr-TR" smtClean="0"/>
              <a:pPr/>
              <a:t>‹#›</a:t>
            </a:fld>
            <a:endParaRPr lang="tr-TR"/>
          </a:p>
        </p:txBody>
      </p:sp>
      <p:grpSp>
        <p:nvGrpSpPr>
          <p:cNvPr id="14" name="Group 13"/>
          <p:cNvGrpSpPr/>
          <p:nvPr/>
        </p:nvGrpSpPr>
        <p:grpSpPr>
          <a:xfrm>
            <a:off x="1172584" y="1392217"/>
            <a:ext cx="6779110" cy="923330"/>
            <a:chOff x="1172584" y="1381459"/>
            <a:chExt cx="6779110" cy="923330"/>
          </a:xfrm>
        </p:grpSpPr>
        <p:sp>
          <p:nvSpPr>
            <p:cNvPr id="16" name="TextBox 15"/>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7" name="Straight Connector 16"/>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A23720DD-5B6D-40BF-8493-A6B52D484E6B}" type="datetimeFigureOut">
              <a:rPr lang="tr-TR" smtClean="0"/>
              <a:pPr/>
              <a:t>2/28/14</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F302176B-0E47-46AC-8F43-DAB4B8A37D06}" type="slidenum">
              <a:rPr lang="tr-TR" smtClean="0"/>
              <a:pPr/>
              <a:t>‹#›</a:t>
            </a:fld>
            <a:endParaRPr lang="tr-TR"/>
          </a:p>
        </p:txBody>
      </p:sp>
      <p:grpSp>
        <p:nvGrpSpPr>
          <p:cNvPr id="10" name="Group 9"/>
          <p:cNvGrpSpPr/>
          <p:nvPr/>
        </p:nvGrpSpPr>
        <p:grpSpPr>
          <a:xfrm>
            <a:off x="1172584" y="1392217"/>
            <a:ext cx="6779110" cy="923330"/>
            <a:chOff x="1172584" y="1381459"/>
            <a:chExt cx="6779110" cy="923330"/>
          </a:xfrm>
        </p:grpSpPr>
        <p:sp>
          <p:nvSpPr>
            <p:cNvPr id="14" name="TextBox 13"/>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5" name="Straight Connector 14"/>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23720DD-5B6D-40BF-8493-A6B52D484E6B}" type="datetimeFigureOut">
              <a:rPr lang="tr-TR" smtClean="0"/>
              <a:pPr/>
              <a:t>2/28/14</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F302176B-0E47-46AC-8F43-DAB4B8A37D06}"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5034579" y="1678195"/>
            <a:ext cx="3422483" cy="1886921"/>
          </a:xfrm>
        </p:spPr>
        <p:txBody>
          <a:bodyPr anchor="b"/>
          <a:lstStyle>
            <a:lvl1pPr algn="l">
              <a:defRPr sz="2800" b="0"/>
            </a:lvl1pPr>
          </a:lstStyle>
          <a:p>
            <a:r>
              <a:rPr lang="tr-TR" smtClean="0"/>
              <a:t>Asıl başlık stili için tıklatın</a:t>
            </a:r>
            <a:endParaRPr lang="en-US"/>
          </a:p>
        </p:txBody>
      </p:sp>
      <p:sp>
        <p:nvSpPr>
          <p:cNvPr id="3" name="Content Placeholder 2"/>
          <p:cNvSpPr>
            <a:spLocks noGrp="1"/>
          </p:cNvSpPr>
          <p:nvPr>
            <p:ph idx="1"/>
          </p:nvPr>
        </p:nvSpPr>
        <p:spPr>
          <a:xfrm>
            <a:off x="692001" y="559398"/>
            <a:ext cx="4116667" cy="5566765"/>
          </a:xfrm>
        </p:spPr>
        <p:txBody>
          <a:bodyPr anchor="ctr"/>
          <a:lstStyle>
            <a:lvl1pPr>
              <a:defRPr sz="2400"/>
            </a:lvl1pPr>
            <a:lvl2pPr>
              <a:defRPr sz="2200"/>
            </a:lvl2pPr>
            <a:lvl3pPr>
              <a:defRPr sz="2000"/>
            </a:lvl3pPr>
            <a:lvl4pPr>
              <a:defRPr sz="1800"/>
            </a:lvl4pPr>
            <a:lvl5pPr>
              <a:defRPr sz="16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5034579" y="3603812"/>
            <a:ext cx="3411725" cy="2517289"/>
          </a:xfrm>
        </p:spPr>
        <p:txBody>
          <a:bodyPr>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A23720DD-5B6D-40BF-8493-A6B52D484E6B}" type="datetimeFigureOut">
              <a:rPr lang="tr-TR" smtClean="0"/>
              <a:pPr/>
              <a:t>2/28/14</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F302176B-0E47-46AC-8F43-DAB4B8A37D06}"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677731" y="4668818"/>
            <a:ext cx="7767021" cy="644729"/>
          </a:xfrm>
        </p:spPr>
        <p:txBody>
          <a:bodyPr anchor="b"/>
          <a:lstStyle>
            <a:lvl1pPr algn="ctr">
              <a:defRPr sz="2800" b="0"/>
            </a:lvl1pPr>
          </a:lstStyle>
          <a:p>
            <a:r>
              <a:rPr lang="tr-TR" smtClean="0"/>
              <a:t>Asıl başlık stili için tıklatın</a:t>
            </a:r>
            <a:endParaRPr lang="en-US"/>
          </a:p>
        </p:txBody>
      </p:sp>
      <p:sp>
        <p:nvSpPr>
          <p:cNvPr id="3" name="Picture Placeholder 2"/>
          <p:cNvSpPr>
            <a:spLocks noGrp="1"/>
          </p:cNvSpPr>
          <p:nvPr>
            <p:ph type="pic" idx="1"/>
          </p:nvPr>
        </p:nvSpPr>
        <p:spPr>
          <a:xfrm rot="240000">
            <a:off x="2183792" y="666965"/>
            <a:ext cx="4772156" cy="3598016"/>
          </a:xfrm>
          <a:solidFill>
            <a:srgbClr val="FFFFFF">
              <a:shade val="85000"/>
            </a:srgbClr>
          </a:solidFill>
          <a:ln w="190500" cap="sq">
            <a:solidFill>
              <a:srgbClr val="FFFFFF"/>
            </a:solidFill>
            <a:miter lim="800000"/>
          </a:ln>
          <a:effectLst>
            <a:outerShdw blurRad="65000" dist="50800" dir="12900000" kx="195000" ky="145000" algn="tl" rotWithShape="0">
              <a:srgbClr val="000000">
                <a:alpha val="24000"/>
              </a:srgbClr>
            </a:outerShdw>
          </a:effectLst>
          <a:scene3d>
            <a:camera prst="orthographicFront">
              <a:rot lat="0" lon="0" rev="360000"/>
            </a:camera>
            <a:lightRig rig="twoPt" dir="t">
              <a:rot lat="0" lon="0" rev="7200000"/>
            </a:lightRig>
          </a:scene3d>
          <a:sp3d contourW="12700">
            <a:bevelT w="25400" h="19050"/>
            <a:contourClr>
              <a:srgbClr val="969696"/>
            </a:contourClr>
          </a:sp3d>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688489" y="5324306"/>
            <a:ext cx="7756264" cy="804862"/>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A23720DD-5B6D-40BF-8493-A6B52D484E6B}" type="datetimeFigureOut">
              <a:rPr lang="tr-TR" smtClean="0"/>
              <a:pPr/>
              <a:t>2/28/14</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F302176B-0E47-46AC-8F43-DAB4B8A37D06}"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7" name="Rectangle 6"/>
          <p:cNvSpPr/>
          <p:nvPr/>
        </p:nvSpPr>
        <p:spPr>
          <a:xfrm>
            <a:off x="0" y="0"/>
            <a:ext cx="9144000" cy="6858000"/>
          </a:xfrm>
          <a:prstGeom prst="rect">
            <a:avLst/>
          </a:prstGeom>
          <a:gradFill flip="none" rotWithShape="1">
            <a:gsLst>
              <a:gs pos="83000">
                <a:schemeClr val="bg1">
                  <a:alpha val="11000"/>
                </a:schemeClr>
              </a:gs>
              <a:gs pos="100000">
                <a:schemeClr val="bg2">
                  <a:lumMod val="75000"/>
                  <a:alpha val="23000"/>
                </a:schemeClr>
              </a:gs>
            </a:gsLst>
            <a:path path="rect">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688490" y="570156"/>
            <a:ext cx="7756263" cy="1054250"/>
          </a:xfrm>
          <a:prstGeom prst="rect">
            <a:avLst/>
          </a:prstGeom>
        </p:spPr>
        <p:txBody>
          <a:bodyPr vert="horz" lIns="91440" tIns="45720" rIns="91440" bIns="45720" rtlCol="0" anchor="ctr">
            <a:no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699247" y="2248347"/>
            <a:ext cx="7745505" cy="3877815"/>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360378" y="6161442"/>
            <a:ext cx="2133600" cy="365125"/>
          </a:xfrm>
          <a:prstGeom prst="rect">
            <a:avLst/>
          </a:prstGeom>
        </p:spPr>
        <p:txBody>
          <a:bodyPr vert="horz" lIns="91440" tIns="45720" rIns="91440" bIns="45720" rtlCol="0" anchor="ctr"/>
          <a:lstStyle>
            <a:lvl1pPr algn="l">
              <a:defRPr sz="1200">
                <a:solidFill>
                  <a:schemeClr val="tx2"/>
                </a:solidFill>
              </a:defRPr>
            </a:lvl1pPr>
          </a:lstStyle>
          <a:p>
            <a:fld id="{A23720DD-5B6D-40BF-8493-A6B52D484E6B}" type="datetimeFigureOut">
              <a:rPr lang="tr-TR" smtClean="0"/>
              <a:pPr/>
              <a:t>2/28/14</a:t>
            </a:fld>
            <a:endParaRPr lang="tr-TR"/>
          </a:p>
        </p:txBody>
      </p:sp>
      <p:sp>
        <p:nvSpPr>
          <p:cNvPr id="5" name="Footer Placeholder 4"/>
          <p:cNvSpPr>
            <a:spLocks noGrp="1"/>
          </p:cNvSpPr>
          <p:nvPr>
            <p:ph type="ftr" sz="quarter" idx="3"/>
          </p:nvPr>
        </p:nvSpPr>
        <p:spPr>
          <a:xfrm>
            <a:off x="3124200" y="6161442"/>
            <a:ext cx="2895600" cy="365125"/>
          </a:xfrm>
          <a:prstGeom prst="rect">
            <a:avLst/>
          </a:prstGeom>
        </p:spPr>
        <p:txBody>
          <a:bodyPr vert="horz" lIns="91440" tIns="45720" rIns="91440" bIns="45720" rtlCol="0" anchor="ctr"/>
          <a:lstStyle>
            <a:lvl1pPr algn="ctr">
              <a:defRPr sz="1200">
                <a:solidFill>
                  <a:schemeClr val="tx2"/>
                </a:solidFill>
              </a:defRPr>
            </a:lvl1pPr>
          </a:lstStyle>
          <a:p>
            <a:endParaRPr lang="tr-TR"/>
          </a:p>
        </p:txBody>
      </p:sp>
      <p:sp>
        <p:nvSpPr>
          <p:cNvPr id="6" name="Slide Number Placeholder 5"/>
          <p:cNvSpPr>
            <a:spLocks noGrp="1"/>
          </p:cNvSpPr>
          <p:nvPr>
            <p:ph type="sldNum" sz="quarter" idx="4"/>
          </p:nvPr>
        </p:nvSpPr>
        <p:spPr>
          <a:xfrm>
            <a:off x="6639264" y="6161442"/>
            <a:ext cx="2133600" cy="365125"/>
          </a:xfrm>
          <a:prstGeom prst="rect">
            <a:avLst/>
          </a:prstGeom>
        </p:spPr>
        <p:txBody>
          <a:bodyPr vert="horz" lIns="91440" tIns="45720" rIns="91440" bIns="45720" rtlCol="0" anchor="ctr"/>
          <a:lstStyle>
            <a:lvl1pPr algn="r">
              <a:defRPr sz="1200">
                <a:solidFill>
                  <a:schemeClr val="tx2"/>
                </a:solidFill>
              </a:defRPr>
            </a:lvl1pPr>
          </a:lstStyle>
          <a:p>
            <a:fld id="{F302176B-0E47-46AC-8F43-DAB4B8A37D06}"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752" r:id="rId1"/>
    <p:sldLayoutId id="2147483753" r:id="rId2"/>
    <p:sldLayoutId id="2147483754" r:id="rId3"/>
    <p:sldLayoutId id="2147483755" r:id="rId4"/>
    <p:sldLayoutId id="2147483756" r:id="rId5"/>
    <p:sldLayoutId id="2147483757" r:id="rId6"/>
    <p:sldLayoutId id="2147483758" r:id="rId7"/>
    <p:sldLayoutId id="2147483759" r:id="rId8"/>
    <p:sldLayoutId id="2147483760" r:id="rId9"/>
    <p:sldLayoutId id="2147483761" r:id="rId10"/>
    <p:sldLayoutId id="2147483762" r:id="rId11"/>
  </p:sldLayoutIdLst>
  <p:txStyles>
    <p:titleStyle>
      <a:lvl1pPr algn="ctr" defTabSz="914400" rtl="0" eaLnBrk="1" latinLnBrk="0" hangingPunct="1">
        <a:spcBef>
          <a:spcPct val="0"/>
        </a:spcBef>
        <a:buNone/>
        <a:defRPr sz="540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65760" indent="-365760" algn="l" defTabSz="914400" rtl="0" eaLnBrk="1" latinLnBrk="0" hangingPunct="1">
        <a:spcBef>
          <a:spcPct val="20000"/>
        </a:spcBef>
        <a:buClr>
          <a:schemeClr val="accent1"/>
        </a:buClr>
        <a:buFont typeface="Wingdings" pitchFamily="2" charset="2"/>
        <a:buChar char=""/>
        <a:defRPr sz="2400" kern="1200">
          <a:solidFill>
            <a:schemeClr val="tx1">
              <a:lumMod val="85000"/>
              <a:lumOff val="15000"/>
            </a:schemeClr>
          </a:solidFill>
          <a:latin typeface="+mn-lt"/>
          <a:ea typeface="+mn-ea"/>
          <a:cs typeface="+mn-cs"/>
        </a:defRPr>
      </a:lvl1pPr>
      <a:lvl2pPr marL="777240" indent="-365760" algn="l" defTabSz="914400" rtl="0" eaLnBrk="1" latinLnBrk="0" hangingPunct="1">
        <a:spcBef>
          <a:spcPct val="20000"/>
        </a:spcBef>
        <a:buClr>
          <a:schemeClr val="accent1"/>
        </a:buClr>
        <a:buFont typeface="Wingdings" pitchFamily="2" charset="2"/>
        <a:buChar char=""/>
        <a:defRPr sz="2200" kern="1200">
          <a:solidFill>
            <a:schemeClr val="tx1">
              <a:lumMod val="85000"/>
              <a:lumOff val="15000"/>
            </a:schemeClr>
          </a:solidFill>
          <a:latin typeface="+mn-lt"/>
          <a:ea typeface="+mn-ea"/>
          <a:cs typeface="+mn-cs"/>
        </a:defRPr>
      </a:lvl2pPr>
      <a:lvl3pPr marL="1143000" indent="-365760" algn="l" defTabSz="914400" rtl="0" eaLnBrk="1" latinLnBrk="0" hangingPunct="1">
        <a:spcBef>
          <a:spcPct val="20000"/>
        </a:spcBef>
        <a:buClr>
          <a:schemeClr val="accent1"/>
        </a:buClr>
        <a:buFont typeface="Wingdings" pitchFamily="2" charset="2"/>
        <a:buChar char=""/>
        <a:defRPr sz="2000" kern="1200">
          <a:solidFill>
            <a:schemeClr val="tx1">
              <a:lumMod val="85000"/>
              <a:lumOff val="15000"/>
            </a:schemeClr>
          </a:solidFill>
          <a:latin typeface="+mn-lt"/>
          <a:ea typeface="+mn-ea"/>
          <a:cs typeface="+mn-cs"/>
        </a:defRPr>
      </a:lvl3pPr>
      <a:lvl4pPr marL="1508760" indent="-320040" algn="l" defTabSz="914400" rtl="0" eaLnBrk="1" latinLnBrk="0" hangingPunct="1">
        <a:spcBef>
          <a:spcPct val="20000"/>
        </a:spcBef>
        <a:buClr>
          <a:schemeClr val="accent1"/>
        </a:buClr>
        <a:buFont typeface="Wingdings" pitchFamily="2" charset="2"/>
        <a:buChar char=""/>
        <a:defRPr sz="1800" kern="1200">
          <a:solidFill>
            <a:schemeClr val="tx1">
              <a:lumMod val="85000"/>
              <a:lumOff val="15000"/>
            </a:schemeClr>
          </a:solidFill>
          <a:latin typeface="+mn-lt"/>
          <a:ea typeface="+mn-ea"/>
          <a:cs typeface="+mn-cs"/>
        </a:defRPr>
      </a:lvl4pPr>
      <a:lvl5pPr marL="1828800" indent="-320040" algn="l" defTabSz="914400" rtl="0" eaLnBrk="1" latinLnBrk="0" hangingPunct="1">
        <a:spcBef>
          <a:spcPct val="20000"/>
        </a:spcBef>
        <a:buClr>
          <a:schemeClr val="accent1"/>
        </a:buClr>
        <a:buFont typeface="Wingdings" pitchFamily="2" charset="2"/>
        <a:buChar char=""/>
        <a:defRPr sz="1600" kern="1200">
          <a:solidFill>
            <a:schemeClr val="tx1">
              <a:lumMod val="85000"/>
              <a:lumOff val="15000"/>
            </a:schemeClr>
          </a:solidFill>
          <a:latin typeface="+mn-lt"/>
          <a:ea typeface="+mn-ea"/>
          <a:cs typeface="+mn-cs"/>
        </a:defRPr>
      </a:lvl5pPr>
      <a:lvl6pPr marL="214884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6pPr>
      <a:lvl7pPr marL="246888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7pPr>
      <a:lvl8pPr marL="278892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8pPr>
      <a:lvl9pPr marL="310896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p:txBody>
          <a:bodyPr>
            <a:normAutofit/>
          </a:bodyPr>
          <a:lstStyle/>
          <a:p>
            <a:r>
              <a:rPr lang="tr-TR" sz="2800" b="1" dirty="0">
                <a:effectLst/>
              </a:rPr>
              <a:t>Bireyselleştirilmiş Eğitim Programı (BEP) Nedir?</a:t>
            </a:r>
            <a:br>
              <a:rPr lang="tr-TR" sz="2800" b="1" dirty="0">
                <a:effectLst/>
              </a:rPr>
            </a:br>
            <a:endParaRPr lang="tr-TR" sz="2800" b="1" dirty="0"/>
          </a:p>
        </p:txBody>
      </p:sp>
      <p:sp>
        <p:nvSpPr>
          <p:cNvPr id="3" name="Alt Başlık 2"/>
          <p:cNvSpPr>
            <a:spLocks noGrp="1"/>
          </p:cNvSpPr>
          <p:nvPr>
            <p:ph type="subTitle" idx="1"/>
          </p:nvPr>
        </p:nvSpPr>
        <p:spPr/>
        <p:txBody>
          <a:bodyPr/>
          <a:lstStyle/>
          <a:p>
            <a:r>
              <a:rPr lang="tr-TR" dirty="0" smtClean="0"/>
              <a:t>Prof. Dr. Tevhide Kargın</a:t>
            </a:r>
            <a:endParaRPr lang="tr-TR" dirty="0"/>
          </a:p>
        </p:txBody>
      </p:sp>
    </p:spTree>
    <p:extLst>
      <p:ext uri="{BB962C8B-B14F-4D97-AF65-F5344CB8AC3E}">
        <p14:creationId xmlns:p14="http://schemas.microsoft.com/office/powerpoint/2010/main" val="403754635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99247" y="1524000"/>
            <a:ext cx="7745505" cy="4602163"/>
          </a:xfrm>
        </p:spPr>
        <p:txBody>
          <a:bodyPr>
            <a:normAutofit fontScale="92500" lnSpcReduction="20000"/>
          </a:bodyPr>
          <a:lstStyle/>
          <a:p>
            <a:r>
              <a:rPr lang="tr-TR" b="1" dirty="0" smtClean="0"/>
              <a:t>2) Bireyselleştirilmiş eğitim programı,</a:t>
            </a:r>
          </a:p>
          <a:p>
            <a:endParaRPr lang="tr-TR" b="1" dirty="0" smtClean="0"/>
          </a:p>
          <a:p>
            <a:r>
              <a:rPr lang="tr-TR" b="1" dirty="0" smtClean="0"/>
              <a:t>a) Eğitim planında yer alan yıllık amaçlar ve öğrencinin takip ettiği eğitim programı/programları temel alınarak belirlenen kısa dönemli amaçlarını, </a:t>
            </a:r>
          </a:p>
          <a:p>
            <a:r>
              <a:rPr lang="tr-TR" b="1" dirty="0" smtClean="0"/>
              <a:t>b) Öğrencinin alacağı destek eğitim hizmetinin türü, süresi, sıklığı ve bu hizmetin kimler tarafından nasıl sağlanacağını,</a:t>
            </a:r>
          </a:p>
          <a:p>
            <a:r>
              <a:rPr lang="tr-TR" b="1" dirty="0" smtClean="0"/>
              <a:t>c) Öğretim ve değerlendirmede kullanılacak yöntem ve teknik, araç-gereç ve eğitim materyallerini,</a:t>
            </a:r>
          </a:p>
          <a:p>
            <a:r>
              <a:rPr lang="tr-TR" b="1" dirty="0" smtClean="0"/>
              <a:t>ç) Eğitim ortamına ilişkin düzenlemeleri,</a:t>
            </a:r>
          </a:p>
          <a:p>
            <a:r>
              <a:rPr lang="tr-TR" b="1" dirty="0" smtClean="0"/>
              <a:t>d) Davranış problemlerini önlemeye ya da azaltmaya yönelik tedbirler ile uygulanacak yöntem ve teknikleri,</a:t>
            </a:r>
          </a:p>
          <a:p>
            <a:r>
              <a:rPr lang="tr-TR" b="1" dirty="0" smtClean="0"/>
              <a:t>e) Öğrencinin kişisel bilgilerini içerir.</a:t>
            </a:r>
            <a:endParaRPr lang="tr-TR" dirty="0" smtClean="0"/>
          </a:p>
          <a:p>
            <a:endParaRPr lang="en-US" dirty="0"/>
          </a:p>
        </p:txBody>
      </p:sp>
      <p:sp>
        <p:nvSpPr>
          <p:cNvPr id="3" name="Title 2"/>
          <p:cNvSpPr>
            <a:spLocks noGrp="1"/>
          </p:cNvSpPr>
          <p:nvPr>
            <p:ph type="title"/>
          </p:nvPr>
        </p:nvSpPr>
        <p:spPr>
          <a:xfrm>
            <a:off x="688490" y="570156"/>
            <a:ext cx="7756263" cy="572844"/>
          </a:xfrm>
        </p:spPr>
        <p:txBody>
          <a:bodyPr/>
          <a:lstStyle/>
          <a:p>
            <a:r>
              <a:rPr lang="tr-TR" sz="2800" b="1" dirty="0" smtClean="0"/>
              <a:t>2006 Özel Eğitim Hizmetleri Yönetmeliği</a:t>
            </a:r>
            <a:endParaRPr lang="en-US" sz="28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tr-TR" b="1" dirty="0" smtClean="0"/>
              <a:t>(3) Bireyselleştirilmiş eğitim programı, Özel Eğitim Değerlendirme Kurulu ve BEP geliştirme biriminin iş birliğiyle hazırlanır.</a:t>
            </a:r>
          </a:p>
          <a:p>
            <a:r>
              <a:rPr lang="tr-TR" b="1" dirty="0" smtClean="0"/>
              <a:t>(4) Bireyselleştirilmiş eğitim programı, öğrenci için hedeflenen amaçların gerçekleşme düzeyi doğrultusunda değerlendirilir. Birey için hazırlanacak yeni bireyselleştirilmiş eğitim programında ve bireyin yönlendirilmesinde BEP’e ilişkin değerlendirmeler esas alınır.</a:t>
            </a:r>
            <a:endParaRPr lang="en-US" dirty="0"/>
          </a:p>
        </p:txBody>
      </p:sp>
      <p:sp>
        <p:nvSpPr>
          <p:cNvPr id="3" name="Title 2"/>
          <p:cNvSpPr>
            <a:spLocks noGrp="1"/>
          </p:cNvSpPr>
          <p:nvPr>
            <p:ph type="title"/>
          </p:nvPr>
        </p:nvSpPr>
        <p:spPr/>
        <p:txBody>
          <a:bodyPr/>
          <a:lstStyle/>
          <a:p>
            <a:r>
              <a:rPr lang="tr-TR" sz="2800" b="1" dirty="0" smtClean="0"/>
              <a:t>2006 Özel Eğitim Hizmetleri Yönetmeliği</a:t>
            </a:r>
            <a:endParaRPr lang="en-US" sz="28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699247" y="1484784"/>
            <a:ext cx="7745505" cy="4641379"/>
          </a:xfrm>
        </p:spPr>
        <p:txBody>
          <a:bodyPr>
            <a:normAutofit fontScale="92500"/>
          </a:bodyPr>
          <a:lstStyle/>
          <a:p>
            <a:r>
              <a:rPr lang="tr-TR" dirty="0"/>
              <a:t>Bireyselleştirilmiş eğitim </a:t>
            </a:r>
            <a:r>
              <a:rPr lang="tr-TR" dirty="0" smtClean="0"/>
              <a:t>programının </a:t>
            </a:r>
            <a:r>
              <a:rPr lang="tr-TR" b="1" dirty="0"/>
              <a:t>yasal bir zorunluluk </a:t>
            </a:r>
            <a:r>
              <a:rPr lang="tr-TR" dirty="0"/>
              <a:t>olarak kabul edilmesiyle </a:t>
            </a:r>
            <a:endParaRPr lang="tr-TR" dirty="0" smtClean="0"/>
          </a:p>
          <a:p>
            <a:pPr lvl="1"/>
            <a:r>
              <a:rPr lang="tr-TR" b="1" dirty="0" smtClean="0"/>
              <a:t>özel </a:t>
            </a:r>
            <a:r>
              <a:rPr lang="tr-TR" b="1" dirty="0"/>
              <a:t>gereksinimli bireylerin ve onların ailelerinin </a:t>
            </a:r>
            <a:r>
              <a:rPr lang="tr-TR" dirty="0"/>
              <a:t>eğitimsel gereksinimleri yasal olarak güvence altına alınmıştır. </a:t>
            </a:r>
            <a:endParaRPr lang="tr-TR" dirty="0" smtClean="0"/>
          </a:p>
          <a:p>
            <a:r>
              <a:rPr lang="tr-TR" dirty="0" smtClean="0"/>
              <a:t>Her </a:t>
            </a:r>
            <a:r>
              <a:rPr lang="tr-TR" dirty="0"/>
              <a:t>özel gereksinimli öğrenci için </a:t>
            </a:r>
            <a:endParaRPr lang="tr-TR" dirty="0" smtClean="0"/>
          </a:p>
          <a:p>
            <a:pPr lvl="1"/>
            <a:r>
              <a:rPr lang="tr-TR" b="1" dirty="0" smtClean="0"/>
              <a:t>yılda </a:t>
            </a:r>
            <a:r>
              <a:rPr lang="tr-TR" b="1" dirty="0"/>
              <a:t>bir kez hazırlanan </a:t>
            </a:r>
            <a:r>
              <a:rPr lang="tr-TR" dirty="0"/>
              <a:t>bireyselleştirilmiş eğitim programı ailenin de içinde bulunduğu bir </a:t>
            </a:r>
            <a:r>
              <a:rPr lang="tr-TR" b="1" dirty="0"/>
              <a:t>ekip tarafından hazırlanır</a:t>
            </a:r>
            <a:r>
              <a:rPr lang="tr-TR" dirty="0"/>
              <a:t>. </a:t>
            </a:r>
            <a:endParaRPr lang="tr-TR" dirty="0" smtClean="0"/>
          </a:p>
          <a:p>
            <a:r>
              <a:rPr lang="tr-TR" dirty="0" smtClean="0"/>
              <a:t>Ekip </a:t>
            </a:r>
            <a:r>
              <a:rPr lang="tr-TR" dirty="0"/>
              <a:t>üyeleri ayrıntılı değerlendirme sürecinde elde ettikleri değerlendirme verilerine göre </a:t>
            </a:r>
            <a:endParaRPr lang="tr-TR" dirty="0" smtClean="0"/>
          </a:p>
          <a:p>
            <a:pPr lvl="1"/>
            <a:r>
              <a:rPr lang="tr-TR" dirty="0" smtClean="0"/>
              <a:t>öğrenciye </a:t>
            </a:r>
            <a:r>
              <a:rPr lang="tr-TR" dirty="0"/>
              <a:t>kazandırılacak davranışları </a:t>
            </a:r>
            <a:r>
              <a:rPr lang="tr-TR" dirty="0" smtClean="0"/>
              <a:t>belirlemek için belirlenen alanlarda performans düzeyini tespit eder ve  </a:t>
            </a:r>
            <a:r>
              <a:rPr lang="tr-TR" dirty="0"/>
              <a:t>bu davranışlara ilişkin olarak ailenin de onayını alırlar.</a:t>
            </a:r>
          </a:p>
          <a:p>
            <a:endParaRPr lang="tr-TR" dirty="0"/>
          </a:p>
        </p:txBody>
      </p:sp>
      <p:sp>
        <p:nvSpPr>
          <p:cNvPr id="3" name="Başlık 2"/>
          <p:cNvSpPr>
            <a:spLocks noGrp="1"/>
          </p:cNvSpPr>
          <p:nvPr>
            <p:ph type="title"/>
          </p:nvPr>
        </p:nvSpPr>
        <p:spPr/>
        <p:txBody>
          <a:bodyPr/>
          <a:lstStyle/>
          <a:p>
            <a:pPr algn="l"/>
            <a:r>
              <a:rPr lang="tr-TR" sz="2800" b="1" dirty="0" smtClean="0"/>
              <a:t>Özellikleri</a:t>
            </a:r>
            <a:endParaRPr lang="tr-TR" sz="2800" b="1" dirty="0"/>
          </a:p>
        </p:txBody>
      </p:sp>
    </p:spTree>
    <p:extLst>
      <p:ext uri="{BB962C8B-B14F-4D97-AF65-F5344CB8AC3E}">
        <p14:creationId xmlns:p14="http://schemas.microsoft.com/office/powerpoint/2010/main" val="132713250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 name="5 Slayt Numarası Yer Tutucusu"/>
          <p:cNvSpPr>
            <a:spLocks noGrp="1"/>
          </p:cNvSpPr>
          <p:nvPr>
            <p:ph type="sldNum" sz="quarter" idx="12"/>
          </p:nvPr>
        </p:nvSpPr>
        <p:spPr/>
        <p:txBody>
          <a:bodyPr/>
          <a:lstStyle/>
          <a:p>
            <a:fld id="{88BCEBB0-4C57-4034-86DA-9108D2EFD0C8}" type="slidenum">
              <a:rPr lang="tr-TR" altLang="tr-TR"/>
              <a:pPr/>
              <a:t>13</a:t>
            </a:fld>
            <a:endParaRPr lang="tr-TR" altLang="tr-TR"/>
          </a:p>
        </p:txBody>
      </p:sp>
      <p:sp>
        <p:nvSpPr>
          <p:cNvPr id="6146" name="Rectangle 2"/>
          <p:cNvSpPr>
            <a:spLocks noGrp="1" noChangeArrowheads="1"/>
          </p:cNvSpPr>
          <p:nvPr>
            <p:ph type="title"/>
          </p:nvPr>
        </p:nvSpPr>
        <p:spPr>
          <a:xfrm>
            <a:off x="1116013" y="908050"/>
            <a:ext cx="5616575" cy="838200"/>
          </a:xfrm>
        </p:spPr>
        <p:txBody>
          <a:bodyPr/>
          <a:lstStyle/>
          <a:p>
            <a:pPr algn="ctr"/>
            <a:r>
              <a:rPr lang="tr-TR" altLang="tr-TR" sz="3200" b="1" dirty="0">
                <a:solidFill>
                  <a:srgbClr val="895D1D"/>
                </a:solidFill>
                <a:effectLst>
                  <a:outerShdw blurRad="38100" dist="38100" dir="2700000" algn="tl">
                    <a:srgbClr val="C0C0C0"/>
                  </a:outerShdw>
                </a:effectLst>
                <a:latin typeface="Arial"/>
                <a:cs typeface="Arial"/>
              </a:rPr>
              <a:t>BEP’in Özellikleri</a:t>
            </a:r>
            <a:r>
              <a:rPr lang="tr-TR" altLang="tr-TR" sz="3200" b="1" dirty="0" smtClean="0">
                <a:solidFill>
                  <a:srgbClr val="895D1D"/>
                </a:solidFill>
                <a:effectLst>
                  <a:outerShdw blurRad="38100" dist="38100" dir="2700000" algn="tl">
                    <a:srgbClr val="C0C0C0"/>
                  </a:outerShdw>
                </a:effectLst>
                <a:latin typeface="Arial"/>
                <a:cs typeface="Arial"/>
              </a:rPr>
              <a:t> Nelerdir</a:t>
            </a:r>
            <a:r>
              <a:rPr lang="tr-TR" altLang="tr-TR" sz="3200" b="1" dirty="0">
                <a:solidFill>
                  <a:srgbClr val="895D1D"/>
                </a:solidFill>
                <a:effectLst>
                  <a:outerShdw blurRad="38100" dist="38100" dir="2700000" algn="tl">
                    <a:srgbClr val="C0C0C0"/>
                  </a:outerShdw>
                </a:effectLst>
                <a:latin typeface="Arial"/>
                <a:cs typeface="Arial"/>
              </a:rPr>
              <a:t>? </a:t>
            </a:r>
          </a:p>
        </p:txBody>
      </p:sp>
      <p:sp>
        <p:nvSpPr>
          <p:cNvPr id="6147" name="Rectangle 3"/>
          <p:cNvSpPr>
            <a:spLocks noGrp="1" noChangeArrowheads="1"/>
          </p:cNvSpPr>
          <p:nvPr>
            <p:ph type="body" idx="1"/>
          </p:nvPr>
        </p:nvSpPr>
        <p:spPr>
          <a:xfrm>
            <a:off x="684213" y="1981200"/>
            <a:ext cx="8154987" cy="4495800"/>
          </a:xfrm>
        </p:spPr>
        <p:txBody>
          <a:bodyPr>
            <a:normAutofit/>
          </a:bodyPr>
          <a:lstStyle/>
          <a:p>
            <a:pPr algn="just">
              <a:lnSpc>
                <a:spcPct val="80000"/>
              </a:lnSpc>
            </a:pPr>
            <a:r>
              <a:rPr lang="tr-TR" altLang="tr-TR" b="1" dirty="0">
                <a:solidFill>
                  <a:srgbClr val="000000"/>
                </a:solidFill>
                <a:effectLst>
                  <a:outerShdw blurRad="38100" dist="38100" dir="2700000" algn="tl">
                    <a:srgbClr val="C0C0C0"/>
                  </a:outerShdw>
                </a:effectLst>
                <a:latin typeface="Cambria"/>
                <a:cs typeface="Cambria"/>
              </a:rPr>
              <a:t>KAPSAMLIDIR.</a:t>
            </a:r>
            <a:r>
              <a:rPr lang="tr-TR" altLang="tr-TR" dirty="0">
                <a:solidFill>
                  <a:srgbClr val="000000"/>
                </a:solidFill>
                <a:effectLst>
                  <a:outerShdw blurRad="38100" dist="38100" dir="2700000" algn="tl">
                    <a:srgbClr val="C0C0C0"/>
                  </a:outerShdw>
                </a:effectLst>
                <a:latin typeface="Cambria"/>
                <a:cs typeface="Cambria"/>
              </a:rPr>
              <a:t> Çünkü,</a:t>
            </a:r>
          </a:p>
          <a:p>
            <a:pPr lvl="1" algn="just">
              <a:lnSpc>
                <a:spcPct val="80000"/>
              </a:lnSpc>
            </a:pPr>
            <a:r>
              <a:rPr lang="tr-TR" altLang="tr-TR" dirty="0">
                <a:solidFill>
                  <a:srgbClr val="000000"/>
                </a:solidFill>
                <a:effectLst>
                  <a:outerShdw blurRad="38100" dist="38100" dir="2700000" algn="tl">
                    <a:srgbClr val="C0C0C0"/>
                  </a:outerShdw>
                </a:effectLst>
                <a:latin typeface="Cambria"/>
                <a:cs typeface="Cambria"/>
              </a:rPr>
              <a:t>Her çocuğun eğitim gereksinimlerine uygun olarak düzenlenen öğrenim yaşantılarını içerir,</a:t>
            </a:r>
          </a:p>
          <a:p>
            <a:pPr>
              <a:lnSpc>
                <a:spcPct val="80000"/>
              </a:lnSpc>
            </a:pPr>
            <a:endParaRPr lang="tr-TR" altLang="tr-TR" dirty="0">
              <a:solidFill>
                <a:srgbClr val="000000"/>
              </a:solidFill>
              <a:effectLst>
                <a:outerShdw blurRad="38100" dist="38100" dir="2700000" algn="tl">
                  <a:srgbClr val="C0C0C0"/>
                </a:outerShdw>
              </a:effectLst>
              <a:latin typeface="Cambria"/>
              <a:cs typeface="Cambria"/>
            </a:endParaRPr>
          </a:p>
          <a:p>
            <a:pPr>
              <a:lnSpc>
                <a:spcPct val="80000"/>
              </a:lnSpc>
            </a:pPr>
            <a:r>
              <a:rPr lang="tr-TR" altLang="tr-TR" b="1" dirty="0">
                <a:solidFill>
                  <a:srgbClr val="000000"/>
                </a:solidFill>
                <a:effectLst>
                  <a:outerShdw blurRad="38100" dist="38100" dir="2700000" algn="tl">
                    <a:srgbClr val="C0C0C0"/>
                  </a:outerShdw>
                </a:effectLst>
                <a:latin typeface="Cambria"/>
                <a:cs typeface="Cambria"/>
              </a:rPr>
              <a:t>UYGULANABİLİRDİR. </a:t>
            </a:r>
            <a:r>
              <a:rPr lang="tr-TR" altLang="tr-TR" dirty="0">
                <a:solidFill>
                  <a:srgbClr val="000000"/>
                </a:solidFill>
                <a:effectLst>
                  <a:outerShdw blurRad="38100" dist="38100" dir="2700000" algn="tl">
                    <a:srgbClr val="C0C0C0"/>
                  </a:outerShdw>
                </a:effectLst>
                <a:latin typeface="Cambria"/>
                <a:cs typeface="Cambria"/>
              </a:rPr>
              <a:t>Çünkü,</a:t>
            </a:r>
          </a:p>
          <a:p>
            <a:pPr lvl="1">
              <a:lnSpc>
                <a:spcPct val="80000"/>
              </a:lnSpc>
            </a:pPr>
            <a:r>
              <a:rPr lang="tr-TR" altLang="tr-TR" dirty="0">
                <a:solidFill>
                  <a:srgbClr val="000000"/>
                </a:solidFill>
                <a:effectLst>
                  <a:outerShdw blurRad="38100" dist="38100" dir="2700000" algn="tl">
                    <a:srgbClr val="C0C0C0"/>
                  </a:outerShdw>
                </a:effectLst>
                <a:latin typeface="Cambria"/>
                <a:cs typeface="Cambria"/>
              </a:rPr>
              <a:t>BEP amaçları öğrencinin performans düzeyine uygundur</a:t>
            </a:r>
          </a:p>
          <a:p>
            <a:pPr algn="just">
              <a:lnSpc>
                <a:spcPct val="80000"/>
              </a:lnSpc>
            </a:pPr>
            <a:endParaRPr lang="tr-TR" altLang="tr-TR" dirty="0">
              <a:solidFill>
                <a:srgbClr val="000000"/>
              </a:solidFill>
              <a:effectLst>
                <a:outerShdw blurRad="38100" dist="38100" dir="2700000" algn="tl">
                  <a:srgbClr val="C0C0C0"/>
                </a:outerShdw>
              </a:effectLst>
              <a:latin typeface="Cambria"/>
              <a:cs typeface="Cambria"/>
            </a:endParaRPr>
          </a:p>
          <a:p>
            <a:pPr algn="just">
              <a:lnSpc>
                <a:spcPct val="80000"/>
              </a:lnSpc>
            </a:pPr>
            <a:r>
              <a:rPr lang="tr-TR" altLang="tr-TR" b="1" dirty="0">
                <a:solidFill>
                  <a:srgbClr val="000000"/>
                </a:solidFill>
                <a:effectLst>
                  <a:outerShdw blurRad="38100" dist="38100" dir="2700000" algn="tl">
                    <a:srgbClr val="C0C0C0"/>
                  </a:outerShdw>
                </a:effectLst>
                <a:latin typeface="Cambria"/>
                <a:cs typeface="Cambria"/>
              </a:rPr>
              <a:t>BİREYE ÖZELDİR</a:t>
            </a:r>
            <a:r>
              <a:rPr lang="tr-TR" altLang="tr-TR" dirty="0">
                <a:solidFill>
                  <a:srgbClr val="000000"/>
                </a:solidFill>
                <a:effectLst>
                  <a:outerShdw blurRad="38100" dist="38100" dir="2700000" algn="tl">
                    <a:srgbClr val="C0C0C0"/>
                  </a:outerShdw>
                </a:effectLst>
                <a:latin typeface="Cambria"/>
                <a:cs typeface="Cambria"/>
              </a:rPr>
              <a:t>. Çünkü,</a:t>
            </a:r>
          </a:p>
          <a:p>
            <a:pPr lvl="1" algn="just">
              <a:lnSpc>
                <a:spcPct val="80000"/>
              </a:lnSpc>
            </a:pPr>
            <a:r>
              <a:rPr lang="tr-TR" altLang="tr-TR" dirty="0">
                <a:solidFill>
                  <a:srgbClr val="000000"/>
                </a:solidFill>
                <a:effectLst>
                  <a:outerShdw blurRad="38100" dist="38100" dir="2700000" algn="tl">
                    <a:srgbClr val="C0C0C0"/>
                  </a:outerShdw>
                </a:effectLst>
                <a:latin typeface="Cambria"/>
                <a:cs typeface="Cambria"/>
              </a:rPr>
              <a:t>BEP yer alan amaçlar bireye özgü ölçülebilir, gözlenebilir davranışları </a:t>
            </a:r>
            <a:r>
              <a:rPr lang="tr-TR" altLang="tr-TR" dirty="0" smtClean="0">
                <a:solidFill>
                  <a:srgbClr val="000000"/>
                </a:solidFill>
                <a:effectLst>
                  <a:outerShdw blurRad="38100" dist="38100" dir="2700000" algn="tl">
                    <a:srgbClr val="C0C0C0"/>
                  </a:outerShdw>
                </a:effectLst>
                <a:latin typeface="Cambria"/>
                <a:cs typeface="Cambria"/>
              </a:rPr>
              <a:t>içerir.</a:t>
            </a:r>
            <a:endParaRPr lang="tr-TR" altLang="tr-TR" dirty="0">
              <a:solidFill>
                <a:srgbClr val="000000"/>
              </a:solidFill>
              <a:effectLst>
                <a:outerShdw blurRad="38100" dist="38100" dir="2700000" algn="tl">
                  <a:srgbClr val="C0C0C0"/>
                </a:outerShdw>
              </a:effectLst>
              <a:latin typeface="Cambria"/>
              <a:cs typeface="Cambria"/>
            </a:endParaRPr>
          </a:p>
        </p:txBody>
      </p:sp>
    </p:spTree>
  </p:cSld>
  <p:clrMapOvr>
    <a:masterClrMapping/>
  </p:clrMapOvr>
  <p:transition xmlns:p14="http://schemas.microsoft.com/office/powerpoint/2010/main"/>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grpId="0" nodeType="clickEffect">
                                  <p:stCondLst>
                                    <p:cond delay="0"/>
                                  </p:stCondLst>
                                  <p:childTnLst>
                                    <p:set>
                                      <p:cBhvr>
                                        <p:cTn id="6" dur="1" fill="hold">
                                          <p:stCondLst>
                                            <p:cond delay="0"/>
                                          </p:stCondLst>
                                        </p:cTn>
                                        <p:tgtEl>
                                          <p:spTgt spid="6147">
                                            <p:txEl>
                                              <p:pRg st="0" end="0"/>
                                            </p:txEl>
                                          </p:spTgt>
                                        </p:tgtEl>
                                        <p:attrNameLst>
                                          <p:attrName>style.visibility</p:attrName>
                                        </p:attrNameLst>
                                      </p:cBhvr>
                                      <p:to>
                                        <p:strVal val="visible"/>
                                      </p:to>
                                    </p:set>
                                    <p:animEffect transition="in" filter="slide(fromBottom)">
                                      <p:cBhvr>
                                        <p:cTn id="7" dur="500"/>
                                        <p:tgtEl>
                                          <p:spTgt spid="614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7" presetClass="entr" presetSubtype="0" fill="hold" nodeType="clickEffect">
                                  <p:stCondLst>
                                    <p:cond delay="0"/>
                                  </p:stCondLst>
                                  <p:iterate type="lt">
                                    <p:tmPct val="50000"/>
                                  </p:iterate>
                                  <p:childTnLst>
                                    <p:set>
                                      <p:cBhvr>
                                        <p:cTn id="11" dur="1" fill="hold">
                                          <p:stCondLst>
                                            <p:cond delay="0"/>
                                          </p:stCondLst>
                                        </p:cTn>
                                        <p:tgtEl>
                                          <p:spTgt spid="6147">
                                            <p:txEl>
                                              <p:pRg st="1" end="1"/>
                                            </p:txEl>
                                          </p:spTgt>
                                        </p:tgtEl>
                                        <p:attrNameLst>
                                          <p:attrName>style.visibility</p:attrName>
                                        </p:attrNameLst>
                                      </p:cBhvr>
                                      <p:to>
                                        <p:strVal val="visible"/>
                                      </p:to>
                                    </p:set>
                                    <p:anim calcmode="discrete" valueType="clr">
                                      <p:cBhvr override="childStyle">
                                        <p:cTn id="12" dur="80"/>
                                        <p:tgtEl>
                                          <p:spTgt spid="6147">
                                            <p:txEl>
                                              <p:pRg st="1" end="1"/>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13" dur="80"/>
                                        <p:tgtEl>
                                          <p:spTgt spid="6147">
                                            <p:txEl>
                                              <p:pRg st="1" end="1"/>
                                            </p:txEl>
                                          </p:spTgt>
                                        </p:tgtEl>
                                        <p:attrNameLst>
                                          <p:attrName>fillcolor</p:attrName>
                                        </p:attrNameLst>
                                      </p:cBhvr>
                                      <p:tavLst>
                                        <p:tav tm="0">
                                          <p:val>
                                            <p:clrVal>
                                              <a:schemeClr val="accent2"/>
                                            </p:clrVal>
                                          </p:val>
                                        </p:tav>
                                        <p:tav tm="50000">
                                          <p:val>
                                            <p:clrVal>
                                              <a:schemeClr val="hlink"/>
                                            </p:clrVal>
                                          </p:val>
                                        </p:tav>
                                      </p:tavLst>
                                    </p:anim>
                                    <p:set>
                                      <p:cBhvr>
                                        <p:cTn id="14" dur="80"/>
                                        <p:tgtEl>
                                          <p:spTgt spid="6147">
                                            <p:txEl>
                                              <p:pRg st="1" end="1"/>
                                            </p:txEl>
                                          </p:spTgt>
                                        </p:tgtEl>
                                        <p:attrNameLst>
                                          <p:attrName>fill.type</p:attrName>
                                        </p:attrNameLst>
                                      </p:cBhvr>
                                      <p:to>
                                        <p:strVal val="solid"/>
                                      </p:to>
                                    </p:set>
                                  </p:childTnLst>
                                </p:cTn>
                              </p:par>
                            </p:childTnLst>
                          </p:cTn>
                        </p:par>
                        <p:par>
                          <p:cTn id="15" fill="hold">
                            <p:stCondLst>
                              <p:cond delay="3240"/>
                            </p:stCondLst>
                            <p:childTnLst>
                              <p:par>
                                <p:cTn id="16" presetID="12" presetClass="entr" presetSubtype="4" fill="hold" grpId="0" nodeType="afterEffect">
                                  <p:stCondLst>
                                    <p:cond delay="0"/>
                                  </p:stCondLst>
                                  <p:childTnLst>
                                    <p:set>
                                      <p:cBhvr>
                                        <p:cTn id="17" dur="1" fill="hold">
                                          <p:stCondLst>
                                            <p:cond delay="0"/>
                                          </p:stCondLst>
                                        </p:cTn>
                                        <p:tgtEl>
                                          <p:spTgt spid="6147">
                                            <p:txEl>
                                              <p:pRg st="3" end="3"/>
                                            </p:txEl>
                                          </p:spTgt>
                                        </p:tgtEl>
                                        <p:attrNameLst>
                                          <p:attrName>style.visibility</p:attrName>
                                        </p:attrNameLst>
                                      </p:cBhvr>
                                      <p:to>
                                        <p:strVal val="visible"/>
                                      </p:to>
                                    </p:set>
                                    <p:animEffect transition="in" filter="slide(fromBottom)">
                                      <p:cBhvr>
                                        <p:cTn id="18" dur="500"/>
                                        <p:tgtEl>
                                          <p:spTgt spid="6147">
                                            <p:txEl>
                                              <p:pRg st="3" end="3"/>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27" presetClass="entr" presetSubtype="0" fill="hold" nodeType="clickEffect">
                                  <p:stCondLst>
                                    <p:cond delay="0"/>
                                  </p:stCondLst>
                                  <p:iterate type="lt">
                                    <p:tmPct val="50000"/>
                                  </p:iterate>
                                  <p:childTnLst>
                                    <p:set>
                                      <p:cBhvr>
                                        <p:cTn id="22" dur="1" fill="hold">
                                          <p:stCondLst>
                                            <p:cond delay="0"/>
                                          </p:stCondLst>
                                        </p:cTn>
                                        <p:tgtEl>
                                          <p:spTgt spid="6147">
                                            <p:txEl>
                                              <p:pRg st="4" end="4"/>
                                            </p:txEl>
                                          </p:spTgt>
                                        </p:tgtEl>
                                        <p:attrNameLst>
                                          <p:attrName>style.visibility</p:attrName>
                                        </p:attrNameLst>
                                      </p:cBhvr>
                                      <p:to>
                                        <p:strVal val="visible"/>
                                      </p:to>
                                    </p:set>
                                    <p:anim calcmode="discrete" valueType="clr">
                                      <p:cBhvr override="childStyle">
                                        <p:cTn id="23" dur="80"/>
                                        <p:tgtEl>
                                          <p:spTgt spid="6147">
                                            <p:txEl>
                                              <p:pRg st="4" end="4"/>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24" dur="80"/>
                                        <p:tgtEl>
                                          <p:spTgt spid="6147">
                                            <p:txEl>
                                              <p:pRg st="4" end="4"/>
                                            </p:txEl>
                                          </p:spTgt>
                                        </p:tgtEl>
                                        <p:attrNameLst>
                                          <p:attrName>fillcolor</p:attrName>
                                        </p:attrNameLst>
                                      </p:cBhvr>
                                      <p:tavLst>
                                        <p:tav tm="0">
                                          <p:val>
                                            <p:clrVal>
                                              <a:schemeClr val="accent2"/>
                                            </p:clrVal>
                                          </p:val>
                                        </p:tav>
                                        <p:tav tm="50000">
                                          <p:val>
                                            <p:clrVal>
                                              <a:schemeClr val="hlink"/>
                                            </p:clrVal>
                                          </p:val>
                                        </p:tav>
                                      </p:tavLst>
                                    </p:anim>
                                    <p:set>
                                      <p:cBhvr>
                                        <p:cTn id="25" dur="80"/>
                                        <p:tgtEl>
                                          <p:spTgt spid="6147">
                                            <p:txEl>
                                              <p:pRg st="4" end="4"/>
                                            </p:txEl>
                                          </p:spTgt>
                                        </p:tgtEl>
                                        <p:attrNameLst>
                                          <p:attrName>fill.type</p:attrName>
                                        </p:attrNameLst>
                                      </p:cBhvr>
                                      <p:to>
                                        <p:strVal val="solid"/>
                                      </p:to>
                                    </p:set>
                                  </p:childTnLst>
                                </p:cTn>
                              </p:par>
                            </p:childTnLst>
                          </p:cTn>
                        </p:par>
                        <p:par>
                          <p:cTn id="26" fill="hold">
                            <p:stCondLst>
                              <p:cond delay="1920"/>
                            </p:stCondLst>
                            <p:childTnLst>
                              <p:par>
                                <p:cTn id="27" presetID="12" presetClass="entr" presetSubtype="4" fill="hold" grpId="0" nodeType="afterEffect">
                                  <p:stCondLst>
                                    <p:cond delay="0"/>
                                  </p:stCondLst>
                                  <p:childTnLst>
                                    <p:set>
                                      <p:cBhvr>
                                        <p:cTn id="28" dur="1" fill="hold">
                                          <p:stCondLst>
                                            <p:cond delay="0"/>
                                          </p:stCondLst>
                                        </p:cTn>
                                        <p:tgtEl>
                                          <p:spTgt spid="6147">
                                            <p:txEl>
                                              <p:pRg st="6" end="6"/>
                                            </p:txEl>
                                          </p:spTgt>
                                        </p:tgtEl>
                                        <p:attrNameLst>
                                          <p:attrName>style.visibility</p:attrName>
                                        </p:attrNameLst>
                                      </p:cBhvr>
                                      <p:to>
                                        <p:strVal val="visible"/>
                                      </p:to>
                                    </p:set>
                                    <p:animEffect transition="in" filter="slide(fromBottom)">
                                      <p:cBhvr>
                                        <p:cTn id="29" dur="500"/>
                                        <p:tgtEl>
                                          <p:spTgt spid="6147">
                                            <p:txEl>
                                              <p:pRg st="6" end="6"/>
                                            </p:txEl>
                                          </p:spTgt>
                                        </p:tgtEl>
                                      </p:cBhvr>
                                    </p:animEffect>
                                  </p:childTnLst>
                                </p:cTn>
                              </p:par>
                            </p:childTnLst>
                          </p:cTn>
                        </p:par>
                      </p:childTnLst>
                    </p:cTn>
                  </p:par>
                  <p:par>
                    <p:cTn id="30" fill="hold">
                      <p:stCondLst>
                        <p:cond delay="indefinite"/>
                      </p:stCondLst>
                      <p:childTnLst>
                        <p:par>
                          <p:cTn id="31" fill="hold">
                            <p:stCondLst>
                              <p:cond delay="0"/>
                            </p:stCondLst>
                            <p:childTnLst>
                              <p:par>
                                <p:cTn id="32" presetID="27" presetClass="entr" presetSubtype="0" fill="hold" nodeType="clickEffect">
                                  <p:stCondLst>
                                    <p:cond delay="0"/>
                                  </p:stCondLst>
                                  <p:iterate type="lt">
                                    <p:tmPct val="50000"/>
                                  </p:iterate>
                                  <p:childTnLst>
                                    <p:set>
                                      <p:cBhvr>
                                        <p:cTn id="33" dur="1" fill="hold">
                                          <p:stCondLst>
                                            <p:cond delay="0"/>
                                          </p:stCondLst>
                                        </p:cTn>
                                        <p:tgtEl>
                                          <p:spTgt spid="6147">
                                            <p:txEl>
                                              <p:pRg st="7" end="7"/>
                                            </p:txEl>
                                          </p:spTgt>
                                        </p:tgtEl>
                                        <p:attrNameLst>
                                          <p:attrName>style.visibility</p:attrName>
                                        </p:attrNameLst>
                                      </p:cBhvr>
                                      <p:to>
                                        <p:strVal val="visible"/>
                                      </p:to>
                                    </p:set>
                                    <p:anim calcmode="discrete" valueType="clr">
                                      <p:cBhvr override="childStyle">
                                        <p:cTn id="34" dur="80"/>
                                        <p:tgtEl>
                                          <p:spTgt spid="6147">
                                            <p:txEl>
                                              <p:pRg st="7" end="7"/>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35" dur="80"/>
                                        <p:tgtEl>
                                          <p:spTgt spid="6147">
                                            <p:txEl>
                                              <p:pRg st="7" end="7"/>
                                            </p:txEl>
                                          </p:spTgt>
                                        </p:tgtEl>
                                        <p:attrNameLst>
                                          <p:attrName>fillcolor</p:attrName>
                                        </p:attrNameLst>
                                      </p:cBhvr>
                                      <p:tavLst>
                                        <p:tav tm="0">
                                          <p:val>
                                            <p:clrVal>
                                              <a:schemeClr val="accent2"/>
                                            </p:clrVal>
                                          </p:val>
                                        </p:tav>
                                        <p:tav tm="50000">
                                          <p:val>
                                            <p:clrVal>
                                              <a:schemeClr val="hlink"/>
                                            </p:clrVal>
                                          </p:val>
                                        </p:tav>
                                      </p:tavLst>
                                    </p:anim>
                                    <p:set>
                                      <p:cBhvr>
                                        <p:cTn id="36" dur="80"/>
                                        <p:tgtEl>
                                          <p:spTgt spid="6147">
                                            <p:txEl>
                                              <p:pRg st="7" end="7"/>
                                            </p:txEl>
                                          </p:spTgt>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7" grpId="0" build="p"/>
    </p:bldLst>
  </p:timing>
</p:sld>
</file>

<file path=ppt/slides/slide1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 name="5 Slayt Numarası Yer Tutucusu"/>
          <p:cNvSpPr>
            <a:spLocks noGrp="1"/>
          </p:cNvSpPr>
          <p:nvPr>
            <p:ph type="sldNum" sz="quarter" idx="12"/>
          </p:nvPr>
        </p:nvSpPr>
        <p:spPr/>
        <p:txBody>
          <a:bodyPr/>
          <a:lstStyle/>
          <a:p>
            <a:fld id="{8FE3734A-6591-4D6F-87B9-368F09E1548F}" type="slidenum">
              <a:rPr lang="tr-TR" altLang="tr-TR"/>
              <a:pPr/>
              <a:t>14</a:t>
            </a:fld>
            <a:endParaRPr lang="tr-TR" altLang="tr-TR"/>
          </a:p>
        </p:txBody>
      </p:sp>
      <p:sp>
        <p:nvSpPr>
          <p:cNvPr id="1027" name="Rectangle 3"/>
          <p:cNvSpPr>
            <a:spLocks noGrp="1" noChangeArrowheads="1"/>
          </p:cNvSpPr>
          <p:nvPr>
            <p:ph type="body" idx="1"/>
          </p:nvPr>
        </p:nvSpPr>
        <p:spPr>
          <a:xfrm>
            <a:off x="539750" y="1944688"/>
            <a:ext cx="8208963" cy="4724400"/>
          </a:xfrm>
        </p:spPr>
        <p:txBody>
          <a:bodyPr>
            <a:normAutofit/>
          </a:bodyPr>
          <a:lstStyle/>
          <a:p>
            <a:pPr algn="just">
              <a:lnSpc>
                <a:spcPct val="80000"/>
              </a:lnSpc>
            </a:pPr>
            <a:r>
              <a:rPr lang="tr-TR" altLang="tr-TR" b="1" dirty="0" smtClean="0">
                <a:solidFill>
                  <a:srgbClr val="000000"/>
                </a:solidFill>
                <a:effectLst>
                  <a:outerShdw blurRad="38100" dist="38100" dir="2700000" algn="tl">
                    <a:srgbClr val="C0C0C0"/>
                  </a:outerShdw>
                </a:effectLst>
                <a:latin typeface="Cambria"/>
                <a:cs typeface="Cambria"/>
              </a:rPr>
              <a:t>AYRINTILIDIR. </a:t>
            </a:r>
            <a:r>
              <a:rPr lang="tr-TR" altLang="tr-TR" dirty="0" smtClean="0">
                <a:solidFill>
                  <a:srgbClr val="000000"/>
                </a:solidFill>
                <a:effectLst>
                  <a:outerShdw blurRad="38100" dist="38100" dir="2700000" algn="tl">
                    <a:srgbClr val="C0C0C0"/>
                  </a:outerShdw>
                </a:effectLst>
                <a:latin typeface="Cambria"/>
                <a:cs typeface="Cambria"/>
              </a:rPr>
              <a:t>Çünkü,</a:t>
            </a:r>
          </a:p>
          <a:p>
            <a:pPr lvl="1" algn="just">
              <a:lnSpc>
                <a:spcPct val="80000"/>
              </a:lnSpc>
            </a:pPr>
            <a:r>
              <a:rPr lang="tr-TR" altLang="tr-TR" dirty="0" smtClean="0">
                <a:solidFill>
                  <a:srgbClr val="000000"/>
                </a:solidFill>
                <a:effectLst>
                  <a:outerShdw blurRad="38100" dist="38100" dir="2700000" algn="tl">
                    <a:srgbClr val="C0C0C0"/>
                  </a:outerShdw>
                </a:effectLst>
                <a:latin typeface="Cambria"/>
                <a:cs typeface="Cambria"/>
              </a:rPr>
              <a:t>Hem </a:t>
            </a:r>
            <a:r>
              <a:rPr lang="tr-TR" altLang="tr-TR" dirty="0">
                <a:solidFill>
                  <a:srgbClr val="000000"/>
                </a:solidFill>
                <a:effectLst>
                  <a:outerShdw blurRad="38100" dist="38100" dir="2700000" algn="tl">
                    <a:srgbClr val="C0C0C0"/>
                  </a:outerShdw>
                </a:effectLst>
                <a:latin typeface="Cambria"/>
                <a:cs typeface="Cambria"/>
              </a:rPr>
              <a:t>genel hem de özel eğitim alanlarında ihtiyaç duyulan ilgili hizmetleri, geçiş hizmetlerini, mesleki, motor, özbakım, günlük yaşam ve iletişim becerileri de kapsayacak şekildedir.</a:t>
            </a:r>
          </a:p>
          <a:p>
            <a:pPr algn="just">
              <a:lnSpc>
                <a:spcPct val="80000"/>
              </a:lnSpc>
            </a:pPr>
            <a:r>
              <a:rPr lang="tr-TR" altLang="tr-TR" b="1" dirty="0">
                <a:solidFill>
                  <a:srgbClr val="000000"/>
                </a:solidFill>
                <a:effectLst>
                  <a:outerShdw blurRad="38100" dist="38100" dir="2700000" algn="tl">
                    <a:srgbClr val="C0C0C0"/>
                  </a:outerShdw>
                </a:effectLst>
                <a:latin typeface="Cambria"/>
                <a:cs typeface="Cambria"/>
              </a:rPr>
              <a:t>ANLAŞILIRDIR. </a:t>
            </a:r>
            <a:r>
              <a:rPr lang="tr-TR" altLang="tr-TR" dirty="0">
                <a:solidFill>
                  <a:srgbClr val="000000"/>
                </a:solidFill>
                <a:effectLst>
                  <a:outerShdw blurRad="38100" dist="38100" dir="2700000" algn="tl">
                    <a:srgbClr val="C0C0C0"/>
                  </a:outerShdw>
                </a:effectLst>
                <a:latin typeface="Cambria"/>
                <a:cs typeface="Cambria"/>
              </a:rPr>
              <a:t>Çünkü,</a:t>
            </a:r>
          </a:p>
          <a:p>
            <a:pPr lvl="1" algn="just">
              <a:lnSpc>
                <a:spcPct val="80000"/>
              </a:lnSpc>
            </a:pPr>
            <a:r>
              <a:rPr lang="tr-TR" altLang="tr-TR" dirty="0">
                <a:solidFill>
                  <a:srgbClr val="000000"/>
                </a:solidFill>
                <a:effectLst>
                  <a:outerShdw blurRad="38100" dist="38100" dir="2700000" algn="tl">
                    <a:srgbClr val="C0C0C0"/>
                  </a:outerShdw>
                </a:effectLst>
                <a:latin typeface="Cambria"/>
                <a:cs typeface="Cambria"/>
              </a:rPr>
              <a:t>BEP hem ebeveyn hem de uzmanların anlayabileceği dille yazılır.</a:t>
            </a:r>
          </a:p>
          <a:p>
            <a:pPr algn="just">
              <a:lnSpc>
                <a:spcPct val="80000"/>
              </a:lnSpc>
            </a:pPr>
            <a:r>
              <a:rPr lang="tr-TR" altLang="tr-TR" b="1" dirty="0">
                <a:solidFill>
                  <a:srgbClr val="000000"/>
                </a:solidFill>
                <a:effectLst>
                  <a:outerShdw blurRad="38100" dist="38100" dir="2700000" algn="tl">
                    <a:srgbClr val="C0C0C0"/>
                  </a:outerShdw>
                </a:effectLst>
                <a:latin typeface="Cambria"/>
                <a:cs typeface="Cambria"/>
              </a:rPr>
              <a:t>İŞBİRLİĞİ GEREKTİRİR. </a:t>
            </a:r>
            <a:r>
              <a:rPr lang="tr-TR" altLang="tr-TR" dirty="0">
                <a:solidFill>
                  <a:srgbClr val="000000"/>
                </a:solidFill>
                <a:effectLst>
                  <a:outerShdw blurRad="38100" dist="38100" dir="2700000" algn="tl">
                    <a:srgbClr val="C0C0C0"/>
                  </a:outerShdw>
                </a:effectLst>
                <a:latin typeface="Cambria"/>
                <a:cs typeface="Cambria"/>
              </a:rPr>
              <a:t>Çünkü,</a:t>
            </a:r>
          </a:p>
          <a:p>
            <a:pPr lvl="1" algn="just">
              <a:lnSpc>
                <a:spcPct val="80000"/>
              </a:lnSpc>
            </a:pPr>
            <a:r>
              <a:rPr lang="tr-TR" altLang="tr-TR" dirty="0">
                <a:solidFill>
                  <a:srgbClr val="000000"/>
                </a:solidFill>
                <a:effectLst>
                  <a:outerShdw blurRad="38100" dist="38100" dir="2700000" algn="tl">
                    <a:srgbClr val="C0C0C0"/>
                  </a:outerShdw>
                </a:effectLst>
                <a:latin typeface="Cambria"/>
                <a:cs typeface="Cambria"/>
              </a:rPr>
              <a:t>BEP katılan tüm üyeler arasında bir anlaşma </a:t>
            </a:r>
            <a:r>
              <a:rPr lang="tr-TR" altLang="tr-TR" dirty="0" smtClean="0">
                <a:solidFill>
                  <a:srgbClr val="000000"/>
                </a:solidFill>
                <a:effectLst>
                  <a:outerShdw blurRad="38100" dist="38100" dir="2700000" algn="tl">
                    <a:srgbClr val="C0C0C0"/>
                  </a:outerShdw>
                </a:effectLst>
                <a:latin typeface="Cambria"/>
                <a:cs typeface="Cambria"/>
              </a:rPr>
              <a:t>sağlar. </a:t>
            </a:r>
          </a:p>
        </p:txBody>
      </p:sp>
      <p:sp>
        <p:nvSpPr>
          <p:cNvPr id="1029" name="Rectangle 5"/>
          <p:cNvSpPr>
            <a:spLocks noChangeArrowheads="1"/>
          </p:cNvSpPr>
          <p:nvPr/>
        </p:nvSpPr>
        <p:spPr bwMode="auto">
          <a:xfrm>
            <a:off x="1476375" y="836613"/>
            <a:ext cx="4140200" cy="838200"/>
          </a:xfrm>
          <a:prstGeom prst="rect">
            <a:avLst/>
          </a:prstGeom>
          <a:noFill/>
          <a:ln w="9525">
            <a:noFill/>
            <a:miter lim="800000"/>
            <a:headEnd/>
            <a:tailEnd/>
          </a:ln>
          <a:effectLst/>
        </p:spPr>
        <p:txBody>
          <a:bodyPr anchor="b"/>
          <a:lstStyle/>
          <a:p>
            <a:r>
              <a:rPr lang="tr-TR" altLang="tr-TR" sz="3200" b="1" dirty="0">
                <a:solidFill>
                  <a:srgbClr val="895D1D"/>
                </a:solidFill>
                <a:effectLst>
                  <a:outerShdw blurRad="38100" dist="38100" dir="2700000" algn="tl">
                    <a:srgbClr val="C0C0C0"/>
                  </a:outerShdw>
                </a:effectLst>
              </a:rPr>
              <a:t>BEP’in Özellikleri</a:t>
            </a:r>
          </a:p>
        </p:txBody>
      </p:sp>
    </p:spTree>
  </p:cSld>
  <p:clrMapOvr>
    <a:masterClrMapping/>
  </p:clrMapOvr>
  <p:transition xmlns:p14="http://schemas.microsoft.com/office/powerpoint/2010/main"/>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4" presetClass="entr" presetSubtype="0" fill="hold" grpId="0" nodeType="afterEffect">
                                  <p:stCondLst>
                                    <p:cond delay="0"/>
                                  </p:stCondLst>
                                  <p:childTnLst>
                                    <p:set>
                                      <p:cBhvr>
                                        <p:cTn id="6" dur="1" fill="hold">
                                          <p:stCondLst>
                                            <p:cond delay="499"/>
                                          </p:stCondLst>
                                        </p:cTn>
                                        <p:tgtEl>
                                          <p:spTgt spid="1027">
                                            <p:txEl>
                                              <p:pRg st="0" end="0"/>
                                            </p:txEl>
                                          </p:spTgt>
                                        </p:tgtEl>
                                        <p:attrNameLst>
                                          <p:attrName>style.visibility</p:attrName>
                                        </p:attrNameLst>
                                      </p:cBhvr>
                                      <p:to>
                                        <p:strVal val="visible"/>
                                      </p:to>
                                    </p:set>
                                    <p:anim to="" calcmode="lin" valueType="num">
                                      <p:cBhvr>
                                        <p:cTn id="7" dur="1" fill="hold"/>
                                        <p:tgtEl>
                                          <p:spTgt spid="1027">
                                            <p:txEl>
                                              <p:pRg st="0" end="0"/>
                                            </p:txEl>
                                          </p:spTgt>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27" presetClass="entr" presetSubtype="0" fill="hold" nodeType="clickEffect">
                                  <p:stCondLst>
                                    <p:cond delay="0"/>
                                  </p:stCondLst>
                                  <p:iterate type="lt">
                                    <p:tmPct val="50000"/>
                                  </p:iterate>
                                  <p:childTnLst>
                                    <p:set>
                                      <p:cBhvr>
                                        <p:cTn id="11" dur="1" fill="hold">
                                          <p:stCondLst>
                                            <p:cond delay="0"/>
                                          </p:stCondLst>
                                        </p:cTn>
                                        <p:tgtEl>
                                          <p:spTgt spid="1027">
                                            <p:txEl>
                                              <p:pRg st="1" end="1"/>
                                            </p:txEl>
                                          </p:spTgt>
                                        </p:tgtEl>
                                        <p:attrNameLst>
                                          <p:attrName>style.visibility</p:attrName>
                                        </p:attrNameLst>
                                      </p:cBhvr>
                                      <p:to>
                                        <p:strVal val="visible"/>
                                      </p:to>
                                    </p:set>
                                    <p:anim calcmode="discrete" valueType="clr">
                                      <p:cBhvr override="childStyle">
                                        <p:cTn id="12" dur="80"/>
                                        <p:tgtEl>
                                          <p:spTgt spid="1027">
                                            <p:txEl>
                                              <p:pRg st="1" end="1"/>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13" dur="80"/>
                                        <p:tgtEl>
                                          <p:spTgt spid="1027">
                                            <p:txEl>
                                              <p:pRg st="1" end="1"/>
                                            </p:txEl>
                                          </p:spTgt>
                                        </p:tgtEl>
                                        <p:attrNameLst>
                                          <p:attrName>fillcolor</p:attrName>
                                        </p:attrNameLst>
                                      </p:cBhvr>
                                      <p:tavLst>
                                        <p:tav tm="0">
                                          <p:val>
                                            <p:clrVal>
                                              <a:schemeClr val="accent2"/>
                                            </p:clrVal>
                                          </p:val>
                                        </p:tav>
                                        <p:tav tm="50000">
                                          <p:val>
                                            <p:clrVal>
                                              <a:schemeClr val="hlink"/>
                                            </p:clrVal>
                                          </p:val>
                                        </p:tav>
                                      </p:tavLst>
                                    </p:anim>
                                    <p:set>
                                      <p:cBhvr>
                                        <p:cTn id="14" dur="80"/>
                                        <p:tgtEl>
                                          <p:spTgt spid="1027">
                                            <p:txEl>
                                              <p:pRg st="1" end="1"/>
                                            </p:txEl>
                                          </p:spTgt>
                                        </p:tgtEl>
                                        <p:attrNameLst>
                                          <p:attrName>fill.type</p:attrName>
                                        </p:attrNameLst>
                                      </p:cBhvr>
                                      <p:to>
                                        <p:strVal val="solid"/>
                                      </p:to>
                                    </p:set>
                                  </p:childTnLst>
                                </p:cTn>
                              </p:par>
                            </p:childTnLst>
                          </p:cTn>
                        </p:par>
                      </p:childTnLst>
                    </p:cTn>
                  </p:par>
                  <p:par>
                    <p:cTn id="15" fill="hold">
                      <p:stCondLst>
                        <p:cond delay="indefinite"/>
                      </p:stCondLst>
                      <p:childTnLst>
                        <p:par>
                          <p:cTn id="16" fill="hold">
                            <p:stCondLst>
                              <p:cond delay="0"/>
                            </p:stCondLst>
                            <p:childTnLst>
                              <p:par>
                                <p:cTn id="17" presetID="24" presetClass="entr" presetSubtype="0" fill="hold" grpId="0" nodeType="clickEffect">
                                  <p:stCondLst>
                                    <p:cond delay="0"/>
                                  </p:stCondLst>
                                  <p:childTnLst>
                                    <p:set>
                                      <p:cBhvr>
                                        <p:cTn id="18" dur="1" fill="hold">
                                          <p:stCondLst>
                                            <p:cond delay="499"/>
                                          </p:stCondLst>
                                        </p:cTn>
                                        <p:tgtEl>
                                          <p:spTgt spid="1027">
                                            <p:txEl>
                                              <p:pRg st="2" end="2"/>
                                            </p:txEl>
                                          </p:spTgt>
                                        </p:tgtEl>
                                        <p:attrNameLst>
                                          <p:attrName>style.visibility</p:attrName>
                                        </p:attrNameLst>
                                      </p:cBhvr>
                                      <p:to>
                                        <p:strVal val="visible"/>
                                      </p:to>
                                    </p:set>
                                    <p:anim to="" calcmode="lin" valueType="num">
                                      <p:cBhvr>
                                        <p:cTn id="19" dur="1" fill="hold"/>
                                        <p:tgtEl>
                                          <p:spTgt spid="1027">
                                            <p:txEl>
                                              <p:pRg st="2" end="2"/>
                                            </p:txEl>
                                          </p:spTgt>
                                        </p:tgtEl>
                                        <p:attrNameLst>
                                          <p:attrName/>
                                        </p:attrNameLst>
                                      </p:cBhvr>
                                    </p:anim>
                                  </p:childTnLst>
                                </p:cTn>
                              </p:par>
                            </p:childTnLst>
                          </p:cTn>
                        </p:par>
                      </p:childTnLst>
                    </p:cTn>
                  </p:par>
                  <p:par>
                    <p:cTn id="20" fill="hold">
                      <p:stCondLst>
                        <p:cond delay="indefinite"/>
                      </p:stCondLst>
                      <p:childTnLst>
                        <p:par>
                          <p:cTn id="21" fill="hold">
                            <p:stCondLst>
                              <p:cond delay="0"/>
                            </p:stCondLst>
                            <p:childTnLst>
                              <p:par>
                                <p:cTn id="22" presetID="27" presetClass="entr" presetSubtype="0" fill="hold" nodeType="clickEffect">
                                  <p:stCondLst>
                                    <p:cond delay="0"/>
                                  </p:stCondLst>
                                  <p:iterate type="lt">
                                    <p:tmPct val="50000"/>
                                  </p:iterate>
                                  <p:childTnLst>
                                    <p:set>
                                      <p:cBhvr>
                                        <p:cTn id="23" dur="1" fill="hold">
                                          <p:stCondLst>
                                            <p:cond delay="0"/>
                                          </p:stCondLst>
                                        </p:cTn>
                                        <p:tgtEl>
                                          <p:spTgt spid="1027">
                                            <p:txEl>
                                              <p:pRg st="3" end="3"/>
                                            </p:txEl>
                                          </p:spTgt>
                                        </p:tgtEl>
                                        <p:attrNameLst>
                                          <p:attrName>style.visibility</p:attrName>
                                        </p:attrNameLst>
                                      </p:cBhvr>
                                      <p:to>
                                        <p:strVal val="visible"/>
                                      </p:to>
                                    </p:set>
                                    <p:anim calcmode="discrete" valueType="clr">
                                      <p:cBhvr override="childStyle">
                                        <p:cTn id="24" dur="80"/>
                                        <p:tgtEl>
                                          <p:spTgt spid="1027">
                                            <p:txEl>
                                              <p:pRg st="3" end="3"/>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25" dur="80"/>
                                        <p:tgtEl>
                                          <p:spTgt spid="1027">
                                            <p:txEl>
                                              <p:pRg st="3" end="3"/>
                                            </p:txEl>
                                          </p:spTgt>
                                        </p:tgtEl>
                                        <p:attrNameLst>
                                          <p:attrName>fillcolor</p:attrName>
                                        </p:attrNameLst>
                                      </p:cBhvr>
                                      <p:tavLst>
                                        <p:tav tm="0">
                                          <p:val>
                                            <p:clrVal>
                                              <a:schemeClr val="accent2"/>
                                            </p:clrVal>
                                          </p:val>
                                        </p:tav>
                                        <p:tav tm="50000">
                                          <p:val>
                                            <p:clrVal>
                                              <a:schemeClr val="hlink"/>
                                            </p:clrVal>
                                          </p:val>
                                        </p:tav>
                                      </p:tavLst>
                                    </p:anim>
                                    <p:set>
                                      <p:cBhvr>
                                        <p:cTn id="26" dur="80"/>
                                        <p:tgtEl>
                                          <p:spTgt spid="1027">
                                            <p:txEl>
                                              <p:pRg st="3" end="3"/>
                                            </p:txEl>
                                          </p:spTgt>
                                        </p:tgtEl>
                                        <p:attrNameLst>
                                          <p:attrName>fill.type</p:attrName>
                                        </p:attrNameLst>
                                      </p:cBhvr>
                                      <p:to>
                                        <p:strVal val="solid"/>
                                      </p:to>
                                    </p:set>
                                  </p:childTnLst>
                                </p:cTn>
                              </p:par>
                            </p:childTnLst>
                          </p:cTn>
                        </p:par>
                      </p:childTnLst>
                    </p:cTn>
                  </p:par>
                  <p:par>
                    <p:cTn id="27" fill="hold">
                      <p:stCondLst>
                        <p:cond delay="indefinite"/>
                      </p:stCondLst>
                      <p:childTnLst>
                        <p:par>
                          <p:cTn id="28" fill="hold">
                            <p:stCondLst>
                              <p:cond delay="0"/>
                            </p:stCondLst>
                            <p:childTnLst>
                              <p:par>
                                <p:cTn id="29" presetID="24" presetClass="entr" presetSubtype="0" fill="hold" grpId="0" nodeType="clickEffect">
                                  <p:stCondLst>
                                    <p:cond delay="0"/>
                                  </p:stCondLst>
                                  <p:childTnLst>
                                    <p:set>
                                      <p:cBhvr>
                                        <p:cTn id="30" dur="1" fill="hold">
                                          <p:stCondLst>
                                            <p:cond delay="499"/>
                                          </p:stCondLst>
                                        </p:cTn>
                                        <p:tgtEl>
                                          <p:spTgt spid="1027">
                                            <p:txEl>
                                              <p:pRg st="4" end="4"/>
                                            </p:txEl>
                                          </p:spTgt>
                                        </p:tgtEl>
                                        <p:attrNameLst>
                                          <p:attrName>style.visibility</p:attrName>
                                        </p:attrNameLst>
                                      </p:cBhvr>
                                      <p:to>
                                        <p:strVal val="visible"/>
                                      </p:to>
                                    </p:set>
                                    <p:anim to="" calcmode="lin" valueType="num">
                                      <p:cBhvr>
                                        <p:cTn id="31" dur="1" fill="hold"/>
                                        <p:tgtEl>
                                          <p:spTgt spid="1027">
                                            <p:txEl>
                                              <p:pRg st="4" end="4"/>
                                            </p:txEl>
                                          </p:spTgt>
                                        </p:tgtEl>
                                        <p:attrNameLst>
                                          <p:attrName/>
                                        </p:attrNameLst>
                                      </p:cBhvr>
                                    </p:anim>
                                  </p:childTnLst>
                                </p:cTn>
                              </p:par>
                            </p:childTnLst>
                          </p:cTn>
                        </p:par>
                      </p:childTnLst>
                    </p:cTn>
                  </p:par>
                  <p:par>
                    <p:cTn id="32" fill="hold">
                      <p:stCondLst>
                        <p:cond delay="indefinite"/>
                      </p:stCondLst>
                      <p:childTnLst>
                        <p:par>
                          <p:cTn id="33" fill="hold">
                            <p:stCondLst>
                              <p:cond delay="0"/>
                            </p:stCondLst>
                            <p:childTnLst>
                              <p:par>
                                <p:cTn id="34" presetID="27" presetClass="entr" presetSubtype="0" fill="hold" nodeType="clickEffect">
                                  <p:stCondLst>
                                    <p:cond delay="0"/>
                                  </p:stCondLst>
                                  <p:iterate type="lt">
                                    <p:tmPct val="50000"/>
                                  </p:iterate>
                                  <p:childTnLst>
                                    <p:set>
                                      <p:cBhvr>
                                        <p:cTn id="35" dur="1" fill="hold">
                                          <p:stCondLst>
                                            <p:cond delay="0"/>
                                          </p:stCondLst>
                                        </p:cTn>
                                        <p:tgtEl>
                                          <p:spTgt spid="1027">
                                            <p:txEl>
                                              <p:pRg st="5" end="5"/>
                                            </p:txEl>
                                          </p:spTgt>
                                        </p:tgtEl>
                                        <p:attrNameLst>
                                          <p:attrName>style.visibility</p:attrName>
                                        </p:attrNameLst>
                                      </p:cBhvr>
                                      <p:to>
                                        <p:strVal val="visible"/>
                                      </p:to>
                                    </p:set>
                                    <p:anim calcmode="discrete" valueType="clr">
                                      <p:cBhvr override="childStyle">
                                        <p:cTn id="36" dur="80"/>
                                        <p:tgtEl>
                                          <p:spTgt spid="1027">
                                            <p:txEl>
                                              <p:pRg st="5" end="5"/>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37" dur="80"/>
                                        <p:tgtEl>
                                          <p:spTgt spid="1027">
                                            <p:txEl>
                                              <p:pRg st="5" end="5"/>
                                            </p:txEl>
                                          </p:spTgt>
                                        </p:tgtEl>
                                        <p:attrNameLst>
                                          <p:attrName>fillcolor</p:attrName>
                                        </p:attrNameLst>
                                      </p:cBhvr>
                                      <p:tavLst>
                                        <p:tav tm="0">
                                          <p:val>
                                            <p:clrVal>
                                              <a:schemeClr val="accent2"/>
                                            </p:clrVal>
                                          </p:val>
                                        </p:tav>
                                        <p:tav tm="50000">
                                          <p:val>
                                            <p:clrVal>
                                              <a:schemeClr val="hlink"/>
                                            </p:clrVal>
                                          </p:val>
                                        </p:tav>
                                      </p:tavLst>
                                    </p:anim>
                                    <p:set>
                                      <p:cBhvr>
                                        <p:cTn id="38" dur="80"/>
                                        <p:tgtEl>
                                          <p:spTgt spid="1027">
                                            <p:txEl>
                                              <p:pRg st="5" end="5"/>
                                            </p:txEl>
                                          </p:spTgt>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7" grpId="0" build="p" autoUpdateAnimBg="0"/>
    </p:bldLst>
  </p:timing>
</p:sld>
</file>

<file path=ppt/slides/slide1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 name="5 Slayt Numarası Yer Tutucusu"/>
          <p:cNvSpPr>
            <a:spLocks noGrp="1"/>
          </p:cNvSpPr>
          <p:nvPr>
            <p:ph type="sldNum" sz="quarter" idx="12"/>
          </p:nvPr>
        </p:nvSpPr>
        <p:spPr/>
        <p:txBody>
          <a:bodyPr/>
          <a:lstStyle/>
          <a:p>
            <a:fld id="{F590902C-0E8B-4A51-935A-A0C1C9FF3C1A}" type="slidenum">
              <a:rPr lang="tr-TR" altLang="tr-TR"/>
              <a:pPr/>
              <a:t>15</a:t>
            </a:fld>
            <a:endParaRPr lang="tr-TR" altLang="tr-TR"/>
          </a:p>
        </p:txBody>
      </p:sp>
      <p:sp>
        <p:nvSpPr>
          <p:cNvPr id="11266" name="Rectangle 2"/>
          <p:cNvSpPr>
            <a:spLocks noGrp="1" noChangeArrowheads="1"/>
          </p:cNvSpPr>
          <p:nvPr>
            <p:ph type="title"/>
          </p:nvPr>
        </p:nvSpPr>
        <p:spPr>
          <a:xfrm>
            <a:off x="1187450" y="981075"/>
            <a:ext cx="5761038" cy="782638"/>
          </a:xfrm>
        </p:spPr>
        <p:txBody>
          <a:bodyPr/>
          <a:lstStyle/>
          <a:p>
            <a:r>
              <a:rPr lang="tr-TR" altLang="tr-TR" sz="3600" b="1" dirty="0">
                <a:solidFill>
                  <a:srgbClr val="895D1D"/>
                </a:solidFill>
                <a:latin typeface="Arial"/>
                <a:cs typeface="Arial"/>
              </a:rPr>
              <a:t>BEP’in İşlevselliği Nedir?</a:t>
            </a:r>
          </a:p>
        </p:txBody>
      </p:sp>
      <p:sp>
        <p:nvSpPr>
          <p:cNvPr id="11267" name="Rectangle 3"/>
          <p:cNvSpPr>
            <a:spLocks noGrp="1" noChangeArrowheads="1"/>
          </p:cNvSpPr>
          <p:nvPr>
            <p:ph type="body" idx="1"/>
          </p:nvPr>
        </p:nvSpPr>
        <p:spPr>
          <a:xfrm>
            <a:off x="323850" y="2017713"/>
            <a:ext cx="8496300" cy="3571875"/>
          </a:xfrm>
        </p:spPr>
        <p:txBody>
          <a:bodyPr>
            <a:normAutofit/>
          </a:bodyPr>
          <a:lstStyle/>
          <a:p>
            <a:pPr algn="just"/>
            <a:endParaRPr lang="tr-TR" altLang="tr-TR" sz="2000" dirty="0" smtClean="0">
              <a:solidFill>
                <a:srgbClr val="000000"/>
              </a:solidFill>
              <a:latin typeface="Arial"/>
              <a:cs typeface="Arial"/>
            </a:endParaRPr>
          </a:p>
          <a:p>
            <a:pPr algn="just"/>
            <a:endParaRPr lang="tr-TR" altLang="tr-TR" sz="2000" dirty="0" smtClean="0">
              <a:solidFill>
                <a:srgbClr val="000000"/>
              </a:solidFill>
              <a:latin typeface="Arial"/>
              <a:cs typeface="Arial"/>
            </a:endParaRPr>
          </a:p>
          <a:p>
            <a:pPr algn="just"/>
            <a:r>
              <a:rPr lang="tr-TR" altLang="tr-TR" sz="2000" b="1" dirty="0" smtClean="0">
                <a:solidFill>
                  <a:srgbClr val="000000"/>
                </a:solidFill>
                <a:latin typeface="Cambria"/>
                <a:cs typeface="Cambria"/>
              </a:rPr>
              <a:t>Hazırlanan </a:t>
            </a:r>
            <a:r>
              <a:rPr lang="tr-TR" altLang="tr-TR" sz="2000" b="1" dirty="0">
                <a:solidFill>
                  <a:srgbClr val="000000"/>
                </a:solidFill>
                <a:latin typeface="Cambria"/>
                <a:cs typeface="Cambria"/>
              </a:rPr>
              <a:t>programla öğrenciye “ne öğretileceği” işlevsellikle ilgilidir.</a:t>
            </a:r>
            <a:r>
              <a:rPr lang="tr-TR" altLang="tr-TR" sz="2000" b="1" dirty="0" smtClean="0">
                <a:solidFill>
                  <a:srgbClr val="000000"/>
                </a:solidFill>
                <a:latin typeface="Cambria"/>
                <a:cs typeface="Cambria"/>
              </a:rPr>
              <a:t> </a:t>
            </a:r>
          </a:p>
          <a:p>
            <a:pPr algn="just"/>
            <a:endParaRPr lang="tr-TR" altLang="tr-TR" sz="2000" b="1" dirty="0" smtClean="0">
              <a:solidFill>
                <a:srgbClr val="000000"/>
              </a:solidFill>
              <a:latin typeface="Cambria"/>
              <a:cs typeface="Cambria"/>
            </a:endParaRPr>
          </a:p>
          <a:p>
            <a:pPr algn="just"/>
            <a:r>
              <a:rPr lang="tr-TR" altLang="tr-TR" sz="2000" b="1" dirty="0">
                <a:solidFill>
                  <a:srgbClr val="000000"/>
                </a:solidFill>
                <a:latin typeface="Cambria"/>
                <a:cs typeface="Cambria"/>
              </a:rPr>
              <a:t>İşlevsel beceriler, bireyin bağımsız yaşaması için kendi ilgi, yetenek ve performansı doğrultusunda gerekli becerilerin tümünü kapsamaktadır</a:t>
            </a:r>
            <a:r>
              <a:rPr lang="tr-TR" altLang="tr-TR" sz="2000" b="1" dirty="0">
                <a:latin typeface="Cambria"/>
                <a:cs typeface="Cambria"/>
              </a:rPr>
              <a:t>.</a:t>
            </a:r>
          </a:p>
        </p:txBody>
      </p:sp>
    </p:spTree>
  </p:cSld>
  <p:clrMapOvr>
    <a:masterClrMapping/>
  </p:clrMapOvr>
  <p:transition xmlns:p14="http://schemas.microsoft.com/office/powerpoint/2010/main"/>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grpId="0" nodeType="clickEffect">
                                  <p:stCondLst>
                                    <p:cond delay="0"/>
                                  </p:stCondLst>
                                  <p:childTnLst>
                                    <p:set>
                                      <p:cBhvr>
                                        <p:cTn id="6" dur="1" fill="hold">
                                          <p:stCondLst>
                                            <p:cond delay="0"/>
                                          </p:stCondLst>
                                        </p:cTn>
                                        <p:tgtEl>
                                          <p:spTgt spid="11267">
                                            <p:txEl>
                                              <p:pRg st="2" end="2"/>
                                            </p:txEl>
                                          </p:spTgt>
                                        </p:tgtEl>
                                        <p:attrNameLst>
                                          <p:attrName>style.visibility</p:attrName>
                                        </p:attrNameLst>
                                      </p:cBhvr>
                                      <p:to>
                                        <p:strVal val="visible"/>
                                      </p:to>
                                    </p:set>
                                    <p:animEffect transition="in" filter="slide(fromBottom)">
                                      <p:cBhvr>
                                        <p:cTn id="7" dur="500"/>
                                        <p:tgtEl>
                                          <p:spTgt spid="11267">
                                            <p:txEl>
                                              <p:pRg st="2" end="2"/>
                                            </p:txEl>
                                          </p:spTgt>
                                        </p:tgtEl>
                                      </p:cBhvr>
                                    </p:animEffect>
                                  </p:childTnLst>
                                </p:cTn>
                              </p:par>
                            </p:childTnLst>
                          </p:cTn>
                        </p:par>
                        <p:par>
                          <p:cTn id="8" fill="hold">
                            <p:stCondLst>
                              <p:cond delay="500"/>
                            </p:stCondLst>
                            <p:childTnLst>
                              <p:par>
                                <p:cTn id="9" presetID="12" presetClass="entr" presetSubtype="4" fill="hold" grpId="0" nodeType="afterEffect">
                                  <p:stCondLst>
                                    <p:cond delay="0"/>
                                  </p:stCondLst>
                                  <p:childTnLst>
                                    <p:set>
                                      <p:cBhvr>
                                        <p:cTn id="10" dur="1" fill="hold">
                                          <p:stCondLst>
                                            <p:cond delay="0"/>
                                          </p:stCondLst>
                                        </p:cTn>
                                        <p:tgtEl>
                                          <p:spTgt spid="11267">
                                            <p:txEl>
                                              <p:pRg st="4" end="4"/>
                                            </p:txEl>
                                          </p:spTgt>
                                        </p:tgtEl>
                                        <p:attrNameLst>
                                          <p:attrName>style.visibility</p:attrName>
                                        </p:attrNameLst>
                                      </p:cBhvr>
                                      <p:to>
                                        <p:strVal val="visible"/>
                                      </p:to>
                                    </p:set>
                                    <p:animEffect transition="in" filter="slide(fromBottom)">
                                      <p:cBhvr>
                                        <p:cTn id="11" dur="500"/>
                                        <p:tgtEl>
                                          <p:spTgt spid="11267">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267" grpId="0" build="p"/>
    </p:bldLst>
  </p:timing>
</p:sld>
</file>

<file path=ppt/slides/slide1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 name="5 Slayt Numarası Yer Tutucusu"/>
          <p:cNvSpPr>
            <a:spLocks noGrp="1"/>
          </p:cNvSpPr>
          <p:nvPr>
            <p:ph type="sldNum" sz="quarter" idx="12"/>
          </p:nvPr>
        </p:nvSpPr>
        <p:spPr/>
        <p:txBody>
          <a:bodyPr/>
          <a:lstStyle/>
          <a:p>
            <a:fld id="{3E5CEBF7-E9C7-4821-B7E6-CCCC2F0C7D8E}" type="slidenum">
              <a:rPr lang="tr-TR" altLang="tr-TR"/>
              <a:pPr/>
              <a:t>16</a:t>
            </a:fld>
            <a:endParaRPr lang="tr-TR" altLang="tr-TR"/>
          </a:p>
        </p:txBody>
      </p:sp>
      <p:sp>
        <p:nvSpPr>
          <p:cNvPr id="12290" name="Rectangle 2"/>
          <p:cNvSpPr>
            <a:spLocks noGrp="1" noChangeArrowheads="1"/>
          </p:cNvSpPr>
          <p:nvPr>
            <p:ph type="title"/>
          </p:nvPr>
        </p:nvSpPr>
        <p:spPr>
          <a:xfrm>
            <a:off x="1979613" y="908050"/>
            <a:ext cx="4694237" cy="779463"/>
          </a:xfrm>
        </p:spPr>
        <p:txBody>
          <a:bodyPr/>
          <a:lstStyle/>
          <a:p>
            <a:r>
              <a:rPr lang="tr-TR" altLang="tr-TR" sz="3200" b="1" dirty="0">
                <a:solidFill>
                  <a:srgbClr val="895D1D"/>
                </a:solidFill>
                <a:effectLst>
                  <a:outerShdw blurRad="38100" dist="38100" dir="2700000" algn="tl">
                    <a:srgbClr val="C0C0C0"/>
                  </a:outerShdw>
                </a:effectLst>
                <a:latin typeface="Arial"/>
                <a:cs typeface="Arial"/>
              </a:rPr>
              <a:t>BEP’in Etkililiği Nedir?</a:t>
            </a:r>
          </a:p>
        </p:txBody>
      </p:sp>
      <p:sp>
        <p:nvSpPr>
          <p:cNvPr id="12291" name="Rectangle 3"/>
          <p:cNvSpPr>
            <a:spLocks noGrp="1" noChangeArrowheads="1"/>
          </p:cNvSpPr>
          <p:nvPr>
            <p:ph type="body" idx="1"/>
          </p:nvPr>
        </p:nvSpPr>
        <p:spPr>
          <a:xfrm>
            <a:off x="395288" y="2671763"/>
            <a:ext cx="8351837" cy="1512887"/>
          </a:xfrm>
        </p:spPr>
        <p:txBody>
          <a:bodyPr>
            <a:normAutofit/>
          </a:bodyPr>
          <a:lstStyle/>
          <a:p>
            <a:r>
              <a:rPr lang="tr-TR" altLang="tr-TR" b="1" dirty="0">
                <a:solidFill>
                  <a:srgbClr val="000000"/>
                </a:solidFill>
                <a:effectLst>
                  <a:outerShdw blurRad="38100" dist="38100" dir="2700000" algn="tl">
                    <a:srgbClr val="C0C0C0"/>
                  </a:outerShdw>
                </a:effectLst>
                <a:latin typeface="Cambria"/>
                <a:cs typeface="Cambria"/>
              </a:rPr>
              <a:t>Etkili BEP “nasıl öğretileceğine” ilişkin kararların alınmasını ve uygulanmasını gerektir.</a:t>
            </a:r>
          </a:p>
        </p:txBody>
      </p:sp>
    </p:spTree>
  </p:cSld>
  <p:clrMapOvr>
    <a:masterClrMapping/>
  </p:clrMapOvr>
  <p:transition xmlns:p14="http://schemas.microsoft.com/office/powerpoint/2010/main"/>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grpId="0" nodeType="clickEffect">
                                  <p:stCondLst>
                                    <p:cond delay="0"/>
                                  </p:stCondLst>
                                  <p:childTnLst>
                                    <p:set>
                                      <p:cBhvr>
                                        <p:cTn id="6" dur="1" fill="hold">
                                          <p:stCondLst>
                                            <p:cond delay="499"/>
                                          </p:stCondLst>
                                        </p:cTn>
                                        <p:tgtEl>
                                          <p:spTgt spid="12291">
                                            <p:txEl>
                                              <p:pRg st="0" end="0"/>
                                            </p:txEl>
                                          </p:spTgt>
                                        </p:tgtEl>
                                        <p:attrNameLst>
                                          <p:attrName>style.visibility</p:attrName>
                                        </p:attrNameLst>
                                      </p:cBhvr>
                                      <p:to>
                                        <p:strVal val="visible"/>
                                      </p:to>
                                    </p:set>
                                    <p:anim to="" calcmode="lin" valueType="num">
                                      <p:cBhvr>
                                        <p:cTn id="7" dur="1" fill="hold"/>
                                        <p:tgtEl>
                                          <p:spTgt spid="12291">
                                            <p:txEl>
                                              <p:pRg st="0" end="0"/>
                                            </p:txEl>
                                          </p:spTgt>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291" grpId="0" build="p" autoUpdateAnimBg="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5 Slayt Numarası Yer Tutucusu"/>
          <p:cNvSpPr>
            <a:spLocks noGrp="1"/>
          </p:cNvSpPr>
          <p:nvPr>
            <p:ph type="sldNum" sz="quarter" idx="12"/>
          </p:nvPr>
        </p:nvSpPr>
        <p:spPr/>
        <p:txBody>
          <a:bodyPr/>
          <a:lstStyle/>
          <a:p>
            <a:fld id="{A676FB2E-24DB-4EC8-97A6-CC81CF5B461E}" type="slidenum">
              <a:rPr lang="tr-TR" altLang="tr-TR"/>
              <a:pPr/>
              <a:t>17</a:t>
            </a:fld>
            <a:endParaRPr lang="tr-TR" altLang="tr-TR"/>
          </a:p>
        </p:txBody>
      </p:sp>
      <p:sp>
        <p:nvSpPr>
          <p:cNvPr id="94212" name="Rectangle 4"/>
          <p:cNvSpPr>
            <a:spLocks noChangeArrowheads="1"/>
          </p:cNvSpPr>
          <p:nvPr/>
        </p:nvSpPr>
        <p:spPr bwMode="auto">
          <a:xfrm>
            <a:off x="1905000" y="838200"/>
            <a:ext cx="3887788" cy="914400"/>
          </a:xfrm>
          <a:prstGeom prst="rect">
            <a:avLst/>
          </a:prstGeom>
          <a:noFill/>
          <a:ln w="9525">
            <a:noFill/>
            <a:miter lim="800000"/>
            <a:headEnd/>
            <a:tailEnd/>
          </a:ln>
          <a:effectLst/>
        </p:spPr>
        <p:txBody>
          <a:bodyPr anchor="b"/>
          <a:lstStyle/>
          <a:p>
            <a:r>
              <a:rPr lang="tr-TR" altLang="tr-TR" sz="3200" b="1" dirty="0">
                <a:solidFill>
                  <a:srgbClr val="895D1D"/>
                </a:solidFill>
                <a:effectLst>
                  <a:outerShdw blurRad="38100" dist="38100" dir="2700000" algn="tl">
                    <a:srgbClr val="C0C0C0"/>
                  </a:outerShdw>
                </a:effectLst>
                <a:latin typeface="Arial"/>
                <a:cs typeface="Arial"/>
              </a:rPr>
              <a:t>BEP Ne Değildir?</a:t>
            </a:r>
          </a:p>
        </p:txBody>
      </p:sp>
      <p:sp>
        <p:nvSpPr>
          <p:cNvPr id="94213" name="Rectangle 5"/>
          <p:cNvSpPr>
            <a:spLocks noChangeArrowheads="1"/>
          </p:cNvSpPr>
          <p:nvPr/>
        </p:nvSpPr>
        <p:spPr bwMode="auto">
          <a:xfrm>
            <a:off x="395288" y="2233613"/>
            <a:ext cx="8280400" cy="4075112"/>
          </a:xfrm>
          <a:prstGeom prst="rect">
            <a:avLst/>
          </a:prstGeom>
          <a:noFill/>
          <a:ln w="9525">
            <a:noFill/>
            <a:miter lim="800000"/>
            <a:headEnd/>
            <a:tailEnd/>
          </a:ln>
          <a:effectLst/>
        </p:spPr>
        <p:txBody>
          <a:bodyPr/>
          <a:lstStyle/>
          <a:p>
            <a:pPr marL="342900" indent="-342900" algn="just">
              <a:spcBef>
                <a:spcPct val="20000"/>
              </a:spcBef>
              <a:buClr>
                <a:schemeClr val="folHlink"/>
              </a:buClr>
              <a:buSzPct val="60000"/>
              <a:buFont typeface="Wingdings" pitchFamily="2" charset="2"/>
              <a:buChar char="n"/>
            </a:pPr>
            <a:r>
              <a:rPr lang="tr-TR" altLang="tr-TR" sz="2400" b="1" dirty="0">
                <a:solidFill>
                  <a:schemeClr val="tx1"/>
                </a:solidFill>
                <a:effectLst>
                  <a:outerShdw blurRad="38100" dist="38100" dir="2700000" algn="tl">
                    <a:srgbClr val="C0C0C0"/>
                  </a:outerShdw>
                </a:effectLst>
                <a:cs typeface="Arial"/>
              </a:rPr>
              <a:t>Öğrenciye öğretilecek her türlü bilginin bir </a:t>
            </a:r>
            <a:r>
              <a:rPr lang="tr-TR" altLang="tr-TR" sz="2400" b="1" u="sng" dirty="0">
                <a:solidFill>
                  <a:schemeClr val="tx1"/>
                </a:solidFill>
                <a:effectLst>
                  <a:outerShdw blurRad="38100" dist="38100" dir="2700000" algn="tl">
                    <a:srgbClr val="C0C0C0"/>
                  </a:outerShdw>
                </a:effectLst>
                <a:cs typeface="Arial"/>
              </a:rPr>
              <a:t>tanımı</a:t>
            </a:r>
            <a:r>
              <a:rPr lang="tr-TR" altLang="tr-TR" sz="2400" b="1" dirty="0">
                <a:solidFill>
                  <a:schemeClr val="tx1"/>
                </a:solidFill>
                <a:effectLst>
                  <a:outerShdw blurRad="38100" dist="38100" dir="2700000" algn="tl">
                    <a:srgbClr val="C0C0C0"/>
                  </a:outerShdw>
                </a:effectLst>
                <a:cs typeface="Arial"/>
              </a:rPr>
              <a:t> değildir.</a:t>
            </a:r>
          </a:p>
          <a:p>
            <a:pPr marL="342900" indent="-342900" algn="just">
              <a:spcBef>
                <a:spcPct val="20000"/>
              </a:spcBef>
              <a:buClr>
                <a:schemeClr val="folHlink"/>
              </a:buClr>
              <a:buSzPct val="60000"/>
              <a:buFont typeface="Wingdings" pitchFamily="2" charset="2"/>
              <a:buChar char="n"/>
            </a:pPr>
            <a:r>
              <a:rPr lang="tr-TR" altLang="tr-TR" sz="2400" b="1" u="sng" dirty="0">
                <a:solidFill>
                  <a:schemeClr val="tx1"/>
                </a:solidFill>
                <a:effectLst>
                  <a:outerShdw blurRad="38100" dist="38100" dir="2700000" algn="tl">
                    <a:srgbClr val="C0C0C0"/>
                  </a:outerShdw>
                </a:effectLst>
                <a:cs typeface="Arial"/>
              </a:rPr>
              <a:t>Tüm öğrencilerin </a:t>
            </a:r>
            <a:r>
              <a:rPr lang="tr-TR" altLang="tr-TR" sz="2400" b="1" dirty="0">
                <a:solidFill>
                  <a:schemeClr val="tx1"/>
                </a:solidFill>
                <a:effectLst>
                  <a:outerShdw blurRad="38100" dist="38100" dir="2700000" algn="tl">
                    <a:srgbClr val="C0C0C0"/>
                  </a:outerShdw>
                </a:effectLst>
                <a:cs typeface="Arial"/>
              </a:rPr>
              <a:t>beklentilerini karşılayacak bir eğitim programı değildir.</a:t>
            </a:r>
          </a:p>
          <a:p>
            <a:pPr marL="342900" indent="-342900" algn="just">
              <a:spcBef>
                <a:spcPct val="20000"/>
              </a:spcBef>
              <a:buClr>
                <a:schemeClr val="folHlink"/>
              </a:buClr>
              <a:buSzPct val="60000"/>
              <a:buFont typeface="Wingdings" pitchFamily="2" charset="2"/>
              <a:buChar char="n"/>
            </a:pPr>
            <a:r>
              <a:rPr lang="tr-TR" altLang="tr-TR" sz="2400" b="1" u="sng" dirty="0">
                <a:solidFill>
                  <a:schemeClr val="tx1"/>
                </a:solidFill>
                <a:effectLst>
                  <a:outerShdw blurRad="38100" dist="38100" dir="2700000" algn="tl">
                    <a:srgbClr val="C0C0C0"/>
                  </a:outerShdw>
                </a:effectLst>
                <a:cs typeface="Arial"/>
              </a:rPr>
              <a:t>Önceden belirlenmiş </a:t>
            </a:r>
            <a:r>
              <a:rPr lang="tr-TR" altLang="tr-TR" sz="2400" b="1" dirty="0">
                <a:solidFill>
                  <a:schemeClr val="tx1"/>
                </a:solidFill>
                <a:effectLst>
                  <a:outerShdw blurRad="38100" dist="38100" dir="2700000" algn="tl">
                    <a:srgbClr val="C0C0C0"/>
                  </a:outerShdw>
                </a:effectLst>
                <a:cs typeface="Arial"/>
              </a:rPr>
              <a:t>bir program değildir.</a:t>
            </a:r>
          </a:p>
          <a:p>
            <a:pPr marL="342900" indent="-342900" algn="just">
              <a:spcBef>
                <a:spcPct val="20000"/>
              </a:spcBef>
              <a:buClr>
                <a:schemeClr val="folHlink"/>
              </a:buClr>
              <a:buSzPct val="60000"/>
              <a:buFont typeface="Wingdings" pitchFamily="2" charset="2"/>
              <a:buChar char="n"/>
            </a:pPr>
            <a:r>
              <a:rPr lang="tr-TR" altLang="tr-TR" sz="2400" b="1" u="sng" dirty="0">
                <a:solidFill>
                  <a:schemeClr val="tx1"/>
                </a:solidFill>
                <a:effectLst>
                  <a:outerShdw blurRad="38100" dist="38100" dir="2700000" algn="tl">
                    <a:srgbClr val="C0C0C0"/>
                  </a:outerShdw>
                </a:effectLst>
                <a:cs typeface="Arial"/>
              </a:rPr>
              <a:t>Öğretmenin etkililiğini</a:t>
            </a:r>
            <a:r>
              <a:rPr lang="tr-TR" altLang="tr-TR" sz="2400" b="1" dirty="0">
                <a:solidFill>
                  <a:schemeClr val="tx1"/>
                </a:solidFill>
                <a:effectLst>
                  <a:outerShdw blurRad="38100" dist="38100" dir="2700000" algn="tl">
                    <a:srgbClr val="C0C0C0"/>
                  </a:outerShdw>
                </a:effectLst>
                <a:cs typeface="Arial"/>
              </a:rPr>
              <a:t> izlemesine hizmet eden bir araç değildir.</a:t>
            </a:r>
          </a:p>
          <a:p>
            <a:pPr marL="342900" indent="-342900" algn="just">
              <a:spcBef>
                <a:spcPct val="20000"/>
              </a:spcBef>
              <a:buClr>
                <a:schemeClr val="folHlink"/>
              </a:buClr>
              <a:buSzPct val="60000"/>
              <a:buFont typeface="Wingdings" pitchFamily="2" charset="2"/>
              <a:buChar char="n"/>
            </a:pPr>
            <a:r>
              <a:rPr lang="tr-TR" altLang="tr-TR" sz="2400" b="1" u="sng" dirty="0">
                <a:solidFill>
                  <a:schemeClr val="tx1"/>
                </a:solidFill>
                <a:effectLst>
                  <a:outerShdw blurRad="38100" dist="38100" dir="2700000" algn="tl">
                    <a:srgbClr val="C0C0C0"/>
                  </a:outerShdw>
                </a:effectLst>
                <a:cs typeface="Arial"/>
              </a:rPr>
              <a:t>Bir günlük plan </a:t>
            </a:r>
            <a:r>
              <a:rPr lang="tr-TR" altLang="tr-TR" sz="2400" b="1" dirty="0">
                <a:solidFill>
                  <a:schemeClr val="tx1"/>
                </a:solidFill>
                <a:effectLst>
                  <a:outerShdw blurRad="38100" dist="38100" dir="2700000" algn="tl">
                    <a:srgbClr val="C0C0C0"/>
                  </a:outerShdw>
                </a:effectLst>
                <a:cs typeface="Arial"/>
              </a:rPr>
              <a:t>değildir.</a:t>
            </a:r>
          </a:p>
        </p:txBody>
      </p:sp>
    </p:spTree>
  </p:cSld>
  <p:clrMapOvr>
    <a:masterClrMapping/>
  </p:clrMapOvr>
  <p:transition xmlns:p14="http://schemas.microsoft.com/office/powerpoint/2010/main"/>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7" presetClass="entr" presetSubtype="0" fill="hold" grpId="0" nodeType="clickEffect">
                                  <p:stCondLst>
                                    <p:cond delay="0"/>
                                  </p:stCondLst>
                                  <p:iterate type="lt">
                                    <p:tmPct val="50000"/>
                                  </p:iterate>
                                  <p:childTnLst>
                                    <p:set>
                                      <p:cBhvr>
                                        <p:cTn id="6" dur="1" fill="hold">
                                          <p:stCondLst>
                                            <p:cond delay="0"/>
                                          </p:stCondLst>
                                        </p:cTn>
                                        <p:tgtEl>
                                          <p:spTgt spid="94213"/>
                                        </p:tgtEl>
                                        <p:attrNameLst>
                                          <p:attrName>style.visibility</p:attrName>
                                        </p:attrNameLst>
                                      </p:cBhvr>
                                      <p:to>
                                        <p:strVal val="visible"/>
                                      </p:to>
                                    </p:set>
                                    <p:anim calcmode="discrete" valueType="clr">
                                      <p:cBhvr override="childStyle">
                                        <p:cTn id="7" dur="80"/>
                                        <p:tgtEl>
                                          <p:spTgt spid="94213"/>
                                        </p:tgtEl>
                                        <p:attrNameLst>
                                          <p:attrName>style.color</p:attrName>
                                        </p:attrNameLst>
                                      </p:cBhvr>
                                      <p:tavLst>
                                        <p:tav tm="0">
                                          <p:val>
                                            <p:clrVal>
                                              <a:schemeClr val="accent2"/>
                                            </p:clrVal>
                                          </p:val>
                                        </p:tav>
                                        <p:tav tm="50000">
                                          <p:val>
                                            <p:clrVal>
                                              <a:schemeClr val="hlink"/>
                                            </p:clrVal>
                                          </p:val>
                                        </p:tav>
                                      </p:tavLst>
                                    </p:anim>
                                    <p:anim calcmode="discrete" valueType="clr">
                                      <p:cBhvr>
                                        <p:cTn id="8" dur="80"/>
                                        <p:tgtEl>
                                          <p:spTgt spid="94213"/>
                                        </p:tgtEl>
                                        <p:attrNameLst>
                                          <p:attrName>fillcolor</p:attrName>
                                        </p:attrNameLst>
                                      </p:cBhvr>
                                      <p:tavLst>
                                        <p:tav tm="0">
                                          <p:val>
                                            <p:clrVal>
                                              <a:schemeClr val="accent2"/>
                                            </p:clrVal>
                                          </p:val>
                                        </p:tav>
                                        <p:tav tm="50000">
                                          <p:val>
                                            <p:clrVal>
                                              <a:schemeClr val="hlink"/>
                                            </p:clrVal>
                                          </p:val>
                                        </p:tav>
                                      </p:tavLst>
                                    </p:anim>
                                    <p:set>
                                      <p:cBhvr>
                                        <p:cTn id="9" dur="80"/>
                                        <p:tgtEl>
                                          <p:spTgt spid="94213"/>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4213"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5 Slayt Numarası Yer Tutucusu"/>
          <p:cNvSpPr>
            <a:spLocks noGrp="1"/>
          </p:cNvSpPr>
          <p:nvPr>
            <p:ph type="sldNum" sz="quarter" idx="12"/>
          </p:nvPr>
        </p:nvSpPr>
        <p:spPr/>
        <p:txBody>
          <a:bodyPr/>
          <a:lstStyle/>
          <a:p>
            <a:fld id="{C17B2024-E79A-4F50-9FED-94DAFEA4F5C8}" type="slidenum">
              <a:rPr lang="tr-TR" altLang="tr-TR"/>
              <a:pPr/>
              <a:t>18</a:t>
            </a:fld>
            <a:endParaRPr lang="tr-TR" altLang="tr-TR"/>
          </a:p>
        </p:txBody>
      </p:sp>
      <p:sp>
        <p:nvSpPr>
          <p:cNvPr id="212994" name="Rectangle 2"/>
          <p:cNvSpPr>
            <a:spLocks noGrp="1" noChangeArrowheads="1"/>
          </p:cNvSpPr>
          <p:nvPr>
            <p:ph type="title"/>
          </p:nvPr>
        </p:nvSpPr>
        <p:spPr>
          <a:xfrm>
            <a:off x="2987675" y="1052513"/>
            <a:ext cx="3703638" cy="708025"/>
          </a:xfrm>
        </p:spPr>
        <p:txBody>
          <a:bodyPr/>
          <a:lstStyle/>
          <a:p>
            <a:r>
              <a:rPr lang="tr-TR" altLang="tr-TR" sz="3200" b="1" dirty="0">
                <a:solidFill>
                  <a:srgbClr val="895D1D"/>
                </a:solidFill>
                <a:effectLst>
                  <a:outerShdw blurRad="38100" dist="38100" dir="2700000" algn="tl">
                    <a:srgbClr val="C0C0C0"/>
                  </a:outerShdw>
                </a:effectLst>
                <a:latin typeface="Arial"/>
                <a:cs typeface="Arial"/>
              </a:rPr>
              <a:t>BEP Ne Değildir?</a:t>
            </a:r>
            <a:endParaRPr lang="tr-TR" sz="3200" b="1" dirty="0">
              <a:solidFill>
                <a:srgbClr val="895D1D"/>
              </a:solidFill>
              <a:effectLst>
                <a:outerShdw blurRad="38100" dist="38100" dir="2700000" algn="tl">
                  <a:srgbClr val="C0C0C0"/>
                </a:outerShdw>
              </a:effectLst>
              <a:latin typeface="Arial"/>
              <a:cs typeface="Arial"/>
            </a:endParaRPr>
          </a:p>
        </p:txBody>
      </p:sp>
      <p:sp>
        <p:nvSpPr>
          <p:cNvPr id="212995" name="Rectangle 3"/>
          <p:cNvSpPr>
            <a:spLocks noGrp="1" noChangeArrowheads="1"/>
          </p:cNvSpPr>
          <p:nvPr>
            <p:ph type="body" idx="1"/>
          </p:nvPr>
        </p:nvSpPr>
        <p:spPr>
          <a:xfrm>
            <a:off x="539750" y="2193925"/>
            <a:ext cx="8415338" cy="4114800"/>
          </a:xfrm>
        </p:spPr>
        <p:txBody>
          <a:bodyPr/>
          <a:lstStyle/>
          <a:p>
            <a:pPr>
              <a:lnSpc>
                <a:spcPct val="90000"/>
              </a:lnSpc>
            </a:pPr>
            <a:r>
              <a:rPr lang="tr-TR" sz="2000" b="1" u="sng" dirty="0">
                <a:effectLst>
                  <a:outerShdw blurRad="38100" dist="38100" dir="2700000" algn="tl">
                    <a:srgbClr val="C0C0C0"/>
                  </a:outerShdw>
                </a:effectLst>
                <a:latin typeface="Cambria"/>
                <a:cs typeface="Cambria"/>
              </a:rPr>
              <a:t>Bireysel çalışma kağıtları </a:t>
            </a:r>
            <a:r>
              <a:rPr lang="tr-TR" sz="2000" b="1" dirty="0">
                <a:effectLst>
                  <a:outerShdw blurRad="38100" dist="38100" dir="2700000" algn="tl">
                    <a:srgbClr val="C0C0C0"/>
                  </a:outerShdw>
                </a:effectLst>
                <a:latin typeface="Cambria"/>
                <a:cs typeface="Cambria"/>
              </a:rPr>
              <a:t>değildir. </a:t>
            </a:r>
            <a:endParaRPr lang="tr-TR" sz="2000" b="1" dirty="0" smtClean="0">
              <a:effectLst>
                <a:outerShdw blurRad="38100" dist="38100" dir="2700000" algn="tl">
                  <a:srgbClr val="C0C0C0"/>
                </a:outerShdw>
              </a:effectLst>
              <a:latin typeface="Cambria"/>
              <a:cs typeface="Cambria"/>
            </a:endParaRPr>
          </a:p>
          <a:p>
            <a:pPr>
              <a:lnSpc>
                <a:spcPct val="90000"/>
              </a:lnSpc>
            </a:pPr>
            <a:r>
              <a:rPr lang="tr-TR" sz="2000" b="1" u="sng" dirty="0" smtClean="0">
                <a:effectLst>
                  <a:outerShdw blurRad="38100" dist="38100" dir="2700000" algn="tl">
                    <a:srgbClr val="C0C0C0"/>
                  </a:outerShdw>
                </a:effectLst>
                <a:latin typeface="Cambria"/>
                <a:cs typeface="Cambria"/>
              </a:rPr>
              <a:t>Yalnızca </a:t>
            </a:r>
            <a:r>
              <a:rPr lang="tr-TR" sz="2000" b="1" u="sng" dirty="0">
                <a:effectLst>
                  <a:outerShdw blurRad="38100" dist="38100" dir="2700000" algn="tl">
                    <a:srgbClr val="C0C0C0"/>
                  </a:outerShdw>
                </a:effectLst>
                <a:latin typeface="Cambria"/>
                <a:cs typeface="Cambria"/>
              </a:rPr>
              <a:t>öğretmeni ilgilendiren </a:t>
            </a:r>
            <a:r>
              <a:rPr lang="tr-TR" sz="2000" b="1" dirty="0">
                <a:effectLst>
                  <a:outerShdw blurRad="38100" dist="38100" dir="2700000" algn="tl">
                    <a:srgbClr val="C0C0C0"/>
                  </a:outerShdw>
                </a:effectLst>
                <a:latin typeface="Cambria"/>
                <a:cs typeface="Cambria"/>
              </a:rPr>
              <a:t>bir çalışma programı </a:t>
            </a:r>
            <a:r>
              <a:rPr lang="tr-TR" sz="2000" b="1" dirty="0" smtClean="0">
                <a:effectLst>
                  <a:outerShdw blurRad="38100" dist="38100" dir="2700000" algn="tl">
                    <a:srgbClr val="C0C0C0"/>
                  </a:outerShdw>
                </a:effectLst>
                <a:latin typeface="Cambria"/>
                <a:cs typeface="Cambria"/>
              </a:rPr>
              <a:t>değildir. </a:t>
            </a:r>
            <a:endParaRPr lang="tr-TR" sz="2000" b="1" dirty="0">
              <a:effectLst>
                <a:outerShdw blurRad="38100" dist="38100" dir="2700000" algn="tl">
                  <a:srgbClr val="C0C0C0"/>
                </a:outerShdw>
              </a:effectLst>
              <a:latin typeface="Cambria"/>
              <a:cs typeface="Cambria"/>
            </a:endParaRPr>
          </a:p>
          <a:p>
            <a:pPr>
              <a:lnSpc>
                <a:spcPct val="90000"/>
              </a:lnSpc>
            </a:pPr>
            <a:r>
              <a:rPr lang="tr-TR" sz="2000" b="1" u="sng" dirty="0">
                <a:effectLst>
                  <a:outerShdw blurRad="38100" dist="38100" dir="2700000" algn="tl">
                    <a:srgbClr val="C0C0C0"/>
                  </a:outerShdw>
                </a:effectLst>
                <a:latin typeface="Cambria"/>
                <a:cs typeface="Cambria"/>
              </a:rPr>
              <a:t>Öğrencinin yalnız akademik performansıyla</a:t>
            </a:r>
            <a:r>
              <a:rPr lang="tr-TR" sz="2000" b="1" dirty="0">
                <a:effectLst>
                  <a:outerShdw blurRad="38100" dist="38100" dir="2700000" algn="tl">
                    <a:srgbClr val="C0C0C0"/>
                  </a:outerShdw>
                </a:effectLst>
                <a:latin typeface="Cambria"/>
                <a:cs typeface="Cambria"/>
              </a:rPr>
              <a:t> ilgilenen bir gelişim yada kayıt tablosu değildir</a:t>
            </a:r>
            <a:r>
              <a:rPr lang="tr-TR" sz="2800" b="1" dirty="0">
                <a:effectLst>
                  <a:outerShdw blurRad="38100" dist="38100" dir="2700000" algn="tl">
                    <a:srgbClr val="C0C0C0"/>
                  </a:outerShdw>
                </a:effectLst>
                <a:latin typeface="Cambria"/>
                <a:cs typeface="Cambria"/>
              </a:rPr>
              <a:t>. </a:t>
            </a:r>
            <a:endParaRPr lang="tr-TR" sz="2800" b="1" dirty="0" smtClean="0">
              <a:effectLst>
                <a:outerShdw blurRad="38100" dist="38100" dir="2700000" algn="tl">
                  <a:srgbClr val="C0C0C0"/>
                </a:outerShdw>
              </a:effectLst>
              <a:latin typeface="Cambria"/>
              <a:cs typeface="Cambria"/>
            </a:endParaRPr>
          </a:p>
          <a:p>
            <a:pPr>
              <a:lnSpc>
                <a:spcPct val="90000"/>
              </a:lnSpc>
            </a:pPr>
            <a:endParaRPr lang="tr-TR" sz="2800" b="1" dirty="0">
              <a:effectLst>
                <a:outerShdw blurRad="38100" dist="38100" dir="2700000" algn="tl">
                  <a:srgbClr val="C0C0C0"/>
                </a:outerShdw>
              </a:effectLst>
              <a:latin typeface="Cambria"/>
              <a:cs typeface="Cambria"/>
            </a:endParaRPr>
          </a:p>
        </p:txBody>
      </p:sp>
    </p:spTree>
  </p:cSld>
  <p:clrMapOvr>
    <a:masterClrMapping/>
  </p:clrMapOvr>
  <p:transition xmlns:p14="http://schemas.microsoft.com/office/powerpoint/2010/main"/>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7" presetClass="entr" presetSubtype="0" fill="hold" grpId="0" nodeType="afterEffect">
                                  <p:stCondLst>
                                    <p:cond delay="0"/>
                                  </p:stCondLst>
                                  <p:iterate type="lt">
                                    <p:tmPct val="50000"/>
                                  </p:iterate>
                                  <p:childTnLst>
                                    <p:set>
                                      <p:cBhvr>
                                        <p:cTn id="6" dur="1" fill="hold">
                                          <p:stCondLst>
                                            <p:cond delay="0"/>
                                          </p:stCondLst>
                                        </p:cTn>
                                        <p:tgtEl>
                                          <p:spTgt spid="212995">
                                            <p:txEl>
                                              <p:pRg st="0" end="0"/>
                                            </p:txEl>
                                          </p:spTgt>
                                        </p:tgtEl>
                                        <p:attrNameLst>
                                          <p:attrName>style.visibility</p:attrName>
                                        </p:attrNameLst>
                                      </p:cBhvr>
                                      <p:to>
                                        <p:strVal val="visible"/>
                                      </p:to>
                                    </p:set>
                                    <p:anim calcmode="discrete" valueType="clr">
                                      <p:cBhvr override="childStyle">
                                        <p:cTn id="7" dur="80"/>
                                        <p:tgtEl>
                                          <p:spTgt spid="212995">
                                            <p:txEl>
                                              <p:pRg st="0" end="0"/>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8" dur="80"/>
                                        <p:tgtEl>
                                          <p:spTgt spid="212995">
                                            <p:txEl>
                                              <p:pRg st="0" end="0"/>
                                            </p:txEl>
                                          </p:spTgt>
                                        </p:tgtEl>
                                        <p:attrNameLst>
                                          <p:attrName>fillcolor</p:attrName>
                                        </p:attrNameLst>
                                      </p:cBhvr>
                                      <p:tavLst>
                                        <p:tav tm="0">
                                          <p:val>
                                            <p:clrVal>
                                              <a:schemeClr val="accent2"/>
                                            </p:clrVal>
                                          </p:val>
                                        </p:tav>
                                        <p:tav tm="50000">
                                          <p:val>
                                            <p:clrVal>
                                              <a:schemeClr val="hlink"/>
                                            </p:clrVal>
                                          </p:val>
                                        </p:tav>
                                      </p:tavLst>
                                    </p:anim>
                                    <p:set>
                                      <p:cBhvr>
                                        <p:cTn id="9" dur="80"/>
                                        <p:tgtEl>
                                          <p:spTgt spid="212995">
                                            <p:txEl>
                                              <p:pRg st="0" end="0"/>
                                            </p:txEl>
                                          </p:spTgt>
                                        </p:tgtEl>
                                        <p:attrNameLst>
                                          <p:attrName>fill.type</p:attrName>
                                        </p:attrNameLst>
                                      </p:cBhvr>
                                      <p:to>
                                        <p:strVal val="solid"/>
                                      </p:to>
                                    </p:set>
                                  </p:childTnLst>
                                </p:cTn>
                              </p:par>
                            </p:childTnLst>
                          </p:cTn>
                        </p:par>
                        <p:par>
                          <p:cTn id="10" fill="hold">
                            <p:stCondLst>
                              <p:cond delay="1360"/>
                            </p:stCondLst>
                            <p:childTnLst>
                              <p:par>
                                <p:cTn id="11" presetID="27" presetClass="entr" presetSubtype="0" fill="hold" grpId="0" nodeType="afterEffect">
                                  <p:stCondLst>
                                    <p:cond delay="0"/>
                                  </p:stCondLst>
                                  <p:iterate type="lt">
                                    <p:tmPct val="50000"/>
                                  </p:iterate>
                                  <p:childTnLst>
                                    <p:set>
                                      <p:cBhvr>
                                        <p:cTn id="12" dur="1" fill="hold">
                                          <p:stCondLst>
                                            <p:cond delay="0"/>
                                          </p:stCondLst>
                                        </p:cTn>
                                        <p:tgtEl>
                                          <p:spTgt spid="212995">
                                            <p:txEl>
                                              <p:pRg st="1" end="1"/>
                                            </p:txEl>
                                          </p:spTgt>
                                        </p:tgtEl>
                                        <p:attrNameLst>
                                          <p:attrName>style.visibility</p:attrName>
                                        </p:attrNameLst>
                                      </p:cBhvr>
                                      <p:to>
                                        <p:strVal val="visible"/>
                                      </p:to>
                                    </p:set>
                                    <p:anim calcmode="discrete" valueType="clr">
                                      <p:cBhvr override="childStyle">
                                        <p:cTn id="13" dur="80"/>
                                        <p:tgtEl>
                                          <p:spTgt spid="212995">
                                            <p:txEl>
                                              <p:pRg st="1" end="1"/>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14" dur="80"/>
                                        <p:tgtEl>
                                          <p:spTgt spid="212995">
                                            <p:txEl>
                                              <p:pRg st="1" end="1"/>
                                            </p:txEl>
                                          </p:spTgt>
                                        </p:tgtEl>
                                        <p:attrNameLst>
                                          <p:attrName>fillcolor</p:attrName>
                                        </p:attrNameLst>
                                      </p:cBhvr>
                                      <p:tavLst>
                                        <p:tav tm="0">
                                          <p:val>
                                            <p:clrVal>
                                              <a:schemeClr val="accent2"/>
                                            </p:clrVal>
                                          </p:val>
                                        </p:tav>
                                        <p:tav tm="50000">
                                          <p:val>
                                            <p:clrVal>
                                              <a:schemeClr val="hlink"/>
                                            </p:clrVal>
                                          </p:val>
                                        </p:tav>
                                      </p:tavLst>
                                    </p:anim>
                                    <p:set>
                                      <p:cBhvr>
                                        <p:cTn id="15" dur="80"/>
                                        <p:tgtEl>
                                          <p:spTgt spid="212995">
                                            <p:txEl>
                                              <p:pRg st="1" end="1"/>
                                            </p:txEl>
                                          </p:spTgt>
                                        </p:tgtEl>
                                        <p:attrNameLst>
                                          <p:attrName>fill.type</p:attrName>
                                        </p:attrNameLst>
                                      </p:cBhvr>
                                      <p:to>
                                        <p:strVal val="solid"/>
                                      </p:to>
                                    </p:set>
                                  </p:childTnLst>
                                </p:cTn>
                              </p:par>
                            </p:childTnLst>
                          </p:cTn>
                        </p:par>
                        <p:par>
                          <p:cTn id="16" fill="hold">
                            <p:stCondLst>
                              <p:cond delay="3640"/>
                            </p:stCondLst>
                            <p:childTnLst>
                              <p:par>
                                <p:cTn id="17" presetID="27" presetClass="entr" presetSubtype="0" fill="hold" grpId="0" nodeType="afterEffect">
                                  <p:stCondLst>
                                    <p:cond delay="0"/>
                                  </p:stCondLst>
                                  <p:iterate type="lt">
                                    <p:tmPct val="50000"/>
                                  </p:iterate>
                                  <p:childTnLst>
                                    <p:set>
                                      <p:cBhvr>
                                        <p:cTn id="18" dur="1" fill="hold">
                                          <p:stCondLst>
                                            <p:cond delay="0"/>
                                          </p:stCondLst>
                                        </p:cTn>
                                        <p:tgtEl>
                                          <p:spTgt spid="212995">
                                            <p:txEl>
                                              <p:pRg st="2" end="2"/>
                                            </p:txEl>
                                          </p:spTgt>
                                        </p:tgtEl>
                                        <p:attrNameLst>
                                          <p:attrName>style.visibility</p:attrName>
                                        </p:attrNameLst>
                                      </p:cBhvr>
                                      <p:to>
                                        <p:strVal val="visible"/>
                                      </p:to>
                                    </p:set>
                                    <p:anim calcmode="discrete" valueType="clr">
                                      <p:cBhvr override="childStyle">
                                        <p:cTn id="19" dur="80"/>
                                        <p:tgtEl>
                                          <p:spTgt spid="212995">
                                            <p:txEl>
                                              <p:pRg st="2" end="2"/>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20" dur="80"/>
                                        <p:tgtEl>
                                          <p:spTgt spid="212995">
                                            <p:txEl>
                                              <p:pRg st="2" end="2"/>
                                            </p:txEl>
                                          </p:spTgt>
                                        </p:tgtEl>
                                        <p:attrNameLst>
                                          <p:attrName>fillcolor</p:attrName>
                                        </p:attrNameLst>
                                      </p:cBhvr>
                                      <p:tavLst>
                                        <p:tav tm="0">
                                          <p:val>
                                            <p:clrVal>
                                              <a:schemeClr val="accent2"/>
                                            </p:clrVal>
                                          </p:val>
                                        </p:tav>
                                        <p:tav tm="50000">
                                          <p:val>
                                            <p:clrVal>
                                              <a:schemeClr val="hlink"/>
                                            </p:clrVal>
                                          </p:val>
                                        </p:tav>
                                      </p:tavLst>
                                    </p:anim>
                                    <p:set>
                                      <p:cBhvr>
                                        <p:cTn id="21" dur="80"/>
                                        <p:tgtEl>
                                          <p:spTgt spid="212995">
                                            <p:txEl>
                                              <p:pRg st="2" end="2"/>
                                            </p:txEl>
                                          </p:spTgt>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2995"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688490" y="570156"/>
            <a:ext cx="7756263" cy="649044"/>
          </a:xfrm>
        </p:spPr>
        <p:txBody>
          <a:bodyPr/>
          <a:lstStyle/>
          <a:p>
            <a:pPr algn="l"/>
            <a:r>
              <a:rPr lang="tr-TR" sz="2800" b="1" dirty="0" smtClean="0"/>
              <a:t>BEP’İN YARARLARI</a:t>
            </a:r>
            <a:endParaRPr lang="tr-TR" sz="2800" b="1" dirty="0"/>
          </a:p>
        </p:txBody>
      </p:sp>
      <p:sp>
        <p:nvSpPr>
          <p:cNvPr id="3" name="2 İçerik Yer Tutucusu"/>
          <p:cNvSpPr>
            <a:spLocks noGrp="1"/>
          </p:cNvSpPr>
          <p:nvPr>
            <p:ph idx="1"/>
          </p:nvPr>
        </p:nvSpPr>
        <p:spPr>
          <a:xfrm>
            <a:off x="699247" y="1371601"/>
            <a:ext cx="7745505" cy="4754562"/>
          </a:xfrm>
        </p:spPr>
        <p:txBody>
          <a:bodyPr>
            <a:normAutofit fontScale="85000" lnSpcReduction="20000"/>
          </a:bodyPr>
          <a:lstStyle/>
          <a:p>
            <a:r>
              <a:rPr lang="tr-TR" b="1" dirty="0" smtClean="0">
                <a:latin typeface="Cambria"/>
                <a:cs typeface="Cambria"/>
              </a:rPr>
              <a:t>ÖĞRENCİYE</a:t>
            </a:r>
          </a:p>
          <a:p>
            <a:r>
              <a:rPr lang="tr-TR" dirty="0" smtClean="0">
                <a:latin typeface="Cambria"/>
                <a:cs typeface="Cambria"/>
              </a:rPr>
              <a:t>Öğrencinin yetersizliğinden kaynaklanan farklı ihtiyaçlarının neler olduğu belirlenir.</a:t>
            </a:r>
          </a:p>
          <a:p>
            <a:r>
              <a:rPr lang="tr-TR" dirty="0" smtClean="0">
                <a:latin typeface="Cambria"/>
                <a:cs typeface="Cambria"/>
              </a:rPr>
              <a:t>Öğretim etkinliklerinin öğrencinin ihtiyaçlarına göre düzenlenmesini sağlar.</a:t>
            </a:r>
          </a:p>
          <a:p>
            <a:r>
              <a:rPr lang="tr-TR" b="1" dirty="0" smtClean="0">
                <a:latin typeface="Cambria"/>
                <a:cs typeface="Cambria"/>
              </a:rPr>
              <a:t>ANNE-BABAYA</a:t>
            </a:r>
          </a:p>
          <a:p>
            <a:r>
              <a:rPr lang="tr-TR" dirty="0" smtClean="0">
                <a:latin typeface="Cambria"/>
                <a:cs typeface="Cambria"/>
              </a:rPr>
              <a:t>Veli ile okul personeli arasında iletişim ve işbirliğini sağlar.</a:t>
            </a:r>
          </a:p>
          <a:p>
            <a:r>
              <a:rPr lang="tr-TR" dirty="0" smtClean="0">
                <a:latin typeface="Cambria"/>
                <a:cs typeface="Cambria"/>
              </a:rPr>
              <a:t>Velinin eğitim hakkı ile ilgili kararlara katılımını sağlar.</a:t>
            </a:r>
          </a:p>
          <a:p>
            <a:r>
              <a:rPr lang="tr-TR" dirty="0" smtClean="0">
                <a:latin typeface="Cambria"/>
                <a:cs typeface="Cambria"/>
              </a:rPr>
              <a:t>Görev ve sorumluluklarını net olarak tanımlar. </a:t>
            </a:r>
          </a:p>
          <a:p>
            <a:r>
              <a:rPr lang="tr-TR" b="1" dirty="0" smtClean="0">
                <a:latin typeface="Cambria"/>
                <a:cs typeface="Cambria"/>
              </a:rPr>
              <a:t>ÖĞRETMENE</a:t>
            </a:r>
          </a:p>
          <a:p>
            <a:r>
              <a:rPr lang="tr-TR" dirty="0" smtClean="0">
                <a:latin typeface="Cambria"/>
                <a:cs typeface="Cambria"/>
              </a:rPr>
              <a:t>Öğrencinin var olan yeterlilik ve gereksinimlerini net olarak ortaya koyar.</a:t>
            </a:r>
          </a:p>
          <a:p>
            <a:r>
              <a:rPr lang="tr-TR" dirty="0" smtClean="0">
                <a:latin typeface="Cambria"/>
                <a:cs typeface="Cambria"/>
              </a:rPr>
              <a:t>Farklı disiplin alanları ile işbirliğini sağlar.</a:t>
            </a:r>
          </a:p>
          <a:p>
            <a:r>
              <a:rPr lang="tr-TR" dirty="0" smtClean="0">
                <a:latin typeface="Cambria"/>
                <a:cs typeface="Cambria"/>
              </a:rPr>
              <a:t>Öğretmen için eğitim ve değerlendirme süreçlerini tanımlayan bir kılavuzdur.</a:t>
            </a:r>
          </a:p>
          <a:p>
            <a:endParaRPr lang="tr-TR" b="1"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72067" y="1988840"/>
            <a:ext cx="7408333" cy="4137323"/>
          </a:xfrm>
        </p:spPr>
        <p:txBody>
          <a:bodyPr>
            <a:normAutofit fontScale="92500" lnSpcReduction="20000"/>
          </a:bodyPr>
          <a:lstStyle/>
          <a:p>
            <a:r>
              <a:rPr lang="tr-TR" dirty="0"/>
              <a:t>bireyselleştirilmiş eğitim programı özel </a:t>
            </a:r>
            <a:r>
              <a:rPr lang="tr-TR" dirty="0" err="1"/>
              <a:t>gereksinimli</a:t>
            </a:r>
            <a:r>
              <a:rPr lang="tr-TR" dirty="0"/>
              <a:t> bireyin </a:t>
            </a:r>
          </a:p>
          <a:p>
            <a:pPr lvl="0"/>
            <a:r>
              <a:rPr lang="tr-TR" dirty="0"/>
              <a:t>gelişimi veya ona uygulanan programın gerektirdiği disiplin alanlarında (öz-bakım, akademik beceriler, sosyal beceriler, iletişim vb.) </a:t>
            </a:r>
          </a:p>
          <a:p>
            <a:pPr lvl="0"/>
            <a:r>
              <a:rPr lang="tr-TR" dirty="0"/>
              <a:t>eğitsel gereksinimlerini karşılamak üzere uygun eğitim ortamlarından (okul, özel eğitim okulu, özel sınıf, mesleki eğitim merkezi, </a:t>
            </a:r>
            <a:r>
              <a:rPr lang="tr-TR" dirty="0" err="1"/>
              <a:t>v.b</a:t>
            </a:r>
            <a:r>
              <a:rPr lang="tr-TR" dirty="0"/>
              <a:t>.) ve </a:t>
            </a:r>
          </a:p>
          <a:p>
            <a:pPr lvl="0"/>
            <a:r>
              <a:rPr lang="tr-TR" dirty="0"/>
              <a:t>destek hizmetlerden (kaynak oda, sınıf-içi yardım, dil ve konuşma terapisi, fiziksel rehabilitasyon vb.) en üst düzeyde yararlanmasını öngören yazılı dokümandır. </a:t>
            </a:r>
          </a:p>
          <a:p>
            <a:pPr lvl="0"/>
            <a:r>
              <a:rPr lang="tr-TR" dirty="0"/>
              <a:t>Bu doküman aile, öğretmen ve ilgili uzmanların işbirliği ile planlanır ve bireyin ailesinin onayı ile uygulanır. </a:t>
            </a:r>
          </a:p>
          <a:p>
            <a:endParaRPr lang="tr-TR" dirty="0"/>
          </a:p>
        </p:txBody>
      </p:sp>
      <p:sp>
        <p:nvSpPr>
          <p:cNvPr id="2" name="Başlık 1"/>
          <p:cNvSpPr>
            <a:spLocks noGrp="1"/>
          </p:cNvSpPr>
          <p:nvPr>
            <p:ph type="title"/>
          </p:nvPr>
        </p:nvSpPr>
        <p:spPr/>
        <p:txBody>
          <a:bodyPr/>
          <a:lstStyle/>
          <a:p>
            <a:pPr algn="l"/>
            <a:r>
              <a:rPr lang="tr-TR" sz="2800" b="1" dirty="0" smtClean="0"/>
              <a:t>Tanım</a:t>
            </a:r>
            <a:endParaRPr lang="tr-TR" sz="2800" b="1" dirty="0"/>
          </a:p>
        </p:txBody>
      </p:sp>
    </p:spTree>
    <p:extLst>
      <p:ext uri="{BB962C8B-B14F-4D97-AF65-F5344CB8AC3E}">
        <p14:creationId xmlns:p14="http://schemas.microsoft.com/office/powerpoint/2010/main" val="31988214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699247" y="1988841"/>
            <a:ext cx="7745505" cy="4536504"/>
          </a:xfrm>
        </p:spPr>
        <p:txBody>
          <a:bodyPr>
            <a:normAutofit fontScale="92500" lnSpcReduction="20000"/>
          </a:bodyPr>
          <a:lstStyle/>
          <a:p>
            <a:pPr marL="0" indent="0">
              <a:buNone/>
            </a:pPr>
            <a:r>
              <a:rPr lang="tr-TR" sz="2800" b="1" dirty="0">
                <a:latin typeface="Cambria"/>
                <a:cs typeface="Cambria"/>
              </a:rPr>
              <a:t>BEP süreci yedi temel aşamadan oluşur: </a:t>
            </a:r>
          </a:p>
          <a:p>
            <a:pPr lvl="0"/>
            <a:r>
              <a:rPr lang="tr-TR" dirty="0">
                <a:latin typeface="Cambria"/>
                <a:cs typeface="Cambria"/>
              </a:rPr>
              <a:t>Bireyselleştirilmiş eğitim programının hazırlayacak ekibin oluşturulması, </a:t>
            </a:r>
          </a:p>
          <a:p>
            <a:pPr lvl="0"/>
            <a:r>
              <a:rPr lang="tr-TR" dirty="0">
                <a:latin typeface="Cambria"/>
                <a:cs typeface="Cambria"/>
              </a:rPr>
              <a:t>Çocuğun eğitsel performans (işlevde bulunma) </a:t>
            </a:r>
            <a:r>
              <a:rPr lang="tr-TR" dirty="0" smtClean="0">
                <a:latin typeface="Cambria"/>
                <a:cs typeface="Cambria"/>
              </a:rPr>
              <a:t>düzeyinin/performans düzeyinin </a:t>
            </a:r>
            <a:r>
              <a:rPr lang="tr-TR" dirty="0">
                <a:latin typeface="Cambria"/>
                <a:cs typeface="Cambria"/>
              </a:rPr>
              <a:t>belirlenmesi, </a:t>
            </a:r>
          </a:p>
          <a:p>
            <a:pPr lvl="0"/>
            <a:r>
              <a:rPr lang="tr-TR" dirty="0" smtClean="0">
                <a:latin typeface="Cambria"/>
                <a:cs typeface="Cambria"/>
              </a:rPr>
              <a:t>Uzun </a:t>
            </a:r>
            <a:r>
              <a:rPr lang="tr-TR" dirty="0">
                <a:latin typeface="Cambria"/>
                <a:cs typeface="Cambria"/>
              </a:rPr>
              <a:t>ve kısa dönemli amaçların belirlenmesi,</a:t>
            </a:r>
          </a:p>
          <a:p>
            <a:pPr lvl="0"/>
            <a:r>
              <a:rPr lang="tr-TR" dirty="0">
                <a:latin typeface="Cambria"/>
                <a:cs typeface="Cambria"/>
              </a:rPr>
              <a:t>Uygun öğretim materyalleri ve öğretim yöntemlerinin belirlenmesi,</a:t>
            </a:r>
          </a:p>
          <a:p>
            <a:pPr lvl="0"/>
            <a:r>
              <a:rPr lang="tr-TR" dirty="0" err="1">
                <a:latin typeface="Cambria"/>
                <a:cs typeface="Cambria"/>
              </a:rPr>
              <a:t>BEP’nın</a:t>
            </a:r>
            <a:r>
              <a:rPr lang="tr-TR" dirty="0">
                <a:latin typeface="Cambria"/>
                <a:cs typeface="Cambria"/>
              </a:rPr>
              <a:t> uygulanması, izlenmesi ve değerlendirme biçimine karar verilmesi,</a:t>
            </a:r>
          </a:p>
          <a:p>
            <a:pPr lvl="0"/>
            <a:r>
              <a:rPr lang="tr-TR" dirty="0">
                <a:latin typeface="Cambria"/>
                <a:cs typeface="Cambria"/>
              </a:rPr>
              <a:t>Uygun eğitim ortamları ve bu ortamlarda sunulacak destek </a:t>
            </a:r>
            <a:r>
              <a:rPr lang="tr-TR" dirty="0" smtClean="0">
                <a:latin typeface="Cambria"/>
                <a:cs typeface="Cambria"/>
              </a:rPr>
              <a:t>hizmetler ile bu hizmetleri sunacak personelin belirlenmesi,</a:t>
            </a:r>
          </a:p>
          <a:p>
            <a:pPr lvl="0"/>
            <a:r>
              <a:rPr lang="tr-TR" dirty="0" smtClean="0">
                <a:latin typeface="Cambria"/>
                <a:cs typeface="Cambria"/>
              </a:rPr>
              <a:t>Hizmetlerin başlangıç ve bitiş tarihlerinin belirlenmesi.</a:t>
            </a:r>
            <a:endParaRPr lang="tr-TR" dirty="0">
              <a:latin typeface="Cambria"/>
              <a:cs typeface="Cambria"/>
            </a:endParaRPr>
          </a:p>
          <a:p>
            <a:endParaRPr lang="tr-TR" dirty="0">
              <a:latin typeface="Cambria"/>
              <a:cs typeface="Cambria"/>
            </a:endParaRPr>
          </a:p>
        </p:txBody>
      </p:sp>
      <p:sp>
        <p:nvSpPr>
          <p:cNvPr id="3" name="Başlık 2"/>
          <p:cNvSpPr>
            <a:spLocks noGrp="1"/>
          </p:cNvSpPr>
          <p:nvPr>
            <p:ph type="title"/>
          </p:nvPr>
        </p:nvSpPr>
        <p:spPr/>
        <p:txBody>
          <a:bodyPr/>
          <a:lstStyle/>
          <a:p>
            <a:pPr algn="l"/>
            <a:r>
              <a:rPr lang="tr-TR" smtClean="0"/>
              <a:t/>
            </a:r>
            <a:br>
              <a:rPr lang="tr-TR" smtClean="0"/>
            </a:br>
            <a:r>
              <a:rPr lang="tr-TR" sz="2800" b="1" smtClean="0"/>
              <a:t>Bireyselleştirilmiş </a:t>
            </a:r>
            <a:r>
              <a:rPr lang="tr-TR" sz="2800" b="1" dirty="0"/>
              <a:t>Eğitim Programı Hazırlama Aşamaları</a:t>
            </a:r>
            <a:endParaRPr lang="tr-TR" sz="2800" dirty="0"/>
          </a:p>
        </p:txBody>
      </p:sp>
    </p:spTree>
    <p:extLst>
      <p:ext uri="{BB962C8B-B14F-4D97-AF65-F5344CB8AC3E}">
        <p14:creationId xmlns:p14="http://schemas.microsoft.com/office/powerpoint/2010/main" val="190186630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699247" y="1772817"/>
            <a:ext cx="7745505" cy="4353346"/>
          </a:xfrm>
        </p:spPr>
        <p:txBody>
          <a:bodyPr>
            <a:normAutofit/>
          </a:bodyPr>
          <a:lstStyle/>
          <a:p>
            <a:pPr lvl="0"/>
            <a:r>
              <a:rPr lang="tr-TR" dirty="0"/>
              <a:t>BEP toplantıları, aile ve okul personeli arasındaki </a:t>
            </a:r>
            <a:r>
              <a:rPr lang="tr-TR" b="1" dirty="0"/>
              <a:t>iletişim aracıdır. </a:t>
            </a:r>
            <a:r>
              <a:rPr lang="tr-TR" dirty="0"/>
              <a:t>Öğrencinin gereksinimleri, nelerin sağlanabileceği ve karşılaşabilecek durumların neler olabileceği konusunda her iki tarafa da eşit söz hakkı sağlar. </a:t>
            </a:r>
          </a:p>
          <a:p>
            <a:pPr lvl="0"/>
            <a:r>
              <a:rPr lang="tr-TR" dirty="0"/>
              <a:t>BEP, öğrencinin gereksinimi olan </a:t>
            </a:r>
            <a:r>
              <a:rPr lang="tr-TR" b="1" dirty="0"/>
              <a:t>özel eğitim hizmetleri ve ilişkili destek hizmetlerin </a:t>
            </a:r>
            <a:r>
              <a:rPr lang="tr-TR" dirty="0"/>
              <a:t>öğrenciye sunulacağına ilişkin yazılı bir taahhüttür.</a:t>
            </a:r>
          </a:p>
          <a:p>
            <a:pPr lvl="0"/>
            <a:r>
              <a:rPr lang="tr-TR" dirty="0"/>
              <a:t>BEP ailenin, okulun ve ilişkili tüm birimlerin çalışmalarını ve bunların öğrenciye katkılarını izleme ve değerlendirme aracıdır. </a:t>
            </a:r>
          </a:p>
          <a:p>
            <a:endParaRPr lang="tr-TR" dirty="0"/>
          </a:p>
        </p:txBody>
      </p:sp>
      <p:sp>
        <p:nvSpPr>
          <p:cNvPr id="3" name="Başlık 2"/>
          <p:cNvSpPr>
            <a:spLocks noGrp="1"/>
          </p:cNvSpPr>
          <p:nvPr>
            <p:ph type="title"/>
          </p:nvPr>
        </p:nvSpPr>
        <p:spPr/>
        <p:txBody>
          <a:bodyPr/>
          <a:lstStyle/>
          <a:p>
            <a:pPr algn="l"/>
            <a:r>
              <a:rPr lang="tr-TR" sz="2800" b="1" dirty="0" smtClean="0"/>
              <a:t>İşlevleri</a:t>
            </a:r>
            <a:endParaRPr lang="tr-TR" b="1" dirty="0"/>
          </a:p>
        </p:txBody>
      </p:sp>
    </p:spTree>
    <p:extLst>
      <p:ext uri="{BB962C8B-B14F-4D97-AF65-F5344CB8AC3E}">
        <p14:creationId xmlns:p14="http://schemas.microsoft.com/office/powerpoint/2010/main" val="394130895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699247" y="1700809"/>
            <a:ext cx="7745505" cy="4425354"/>
          </a:xfrm>
        </p:spPr>
        <p:txBody>
          <a:bodyPr>
            <a:normAutofit/>
          </a:bodyPr>
          <a:lstStyle/>
          <a:p>
            <a:pPr lvl="0"/>
            <a:r>
              <a:rPr lang="tr-TR" dirty="0"/>
              <a:t>Bireyselleştirilmiş eğitim programında özel </a:t>
            </a:r>
            <a:r>
              <a:rPr lang="tr-TR" dirty="0" err="1"/>
              <a:t>gereksinimli</a:t>
            </a:r>
            <a:r>
              <a:rPr lang="tr-TR" dirty="0"/>
              <a:t> öğrenciye kazandırılacak </a:t>
            </a:r>
            <a:r>
              <a:rPr lang="tr-TR" dirty="0" smtClean="0"/>
              <a:t>davranışların</a:t>
            </a:r>
          </a:p>
          <a:p>
            <a:pPr lvl="1"/>
            <a:r>
              <a:rPr lang="tr-TR" dirty="0" smtClean="0"/>
              <a:t> </a:t>
            </a:r>
            <a:r>
              <a:rPr lang="tr-TR" dirty="0"/>
              <a:t>neler olduğu, </a:t>
            </a:r>
            <a:endParaRPr lang="tr-TR" dirty="0" smtClean="0"/>
          </a:p>
          <a:p>
            <a:pPr lvl="1"/>
            <a:r>
              <a:rPr lang="tr-TR" dirty="0" smtClean="0"/>
              <a:t>bu </a:t>
            </a:r>
            <a:r>
              <a:rPr lang="tr-TR" dirty="0"/>
              <a:t>davranışların nerede</a:t>
            </a:r>
            <a:r>
              <a:rPr lang="tr-TR" dirty="0" smtClean="0"/>
              <a:t>,</a:t>
            </a:r>
          </a:p>
          <a:p>
            <a:pPr lvl="1"/>
            <a:r>
              <a:rPr lang="tr-TR" dirty="0" smtClean="0"/>
              <a:t> </a:t>
            </a:r>
            <a:r>
              <a:rPr lang="tr-TR" dirty="0" smtClean="0"/>
              <a:t>	nasıl</a:t>
            </a:r>
            <a:r>
              <a:rPr lang="tr-TR" dirty="0"/>
              <a:t>, </a:t>
            </a:r>
            <a:endParaRPr lang="tr-TR" dirty="0" smtClean="0"/>
          </a:p>
          <a:p>
            <a:pPr lvl="1"/>
            <a:r>
              <a:rPr lang="tr-TR" dirty="0" smtClean="0"/>
              <a:t>kimler </a:t>
            </a:r>
            <a:r>
              <a:rPr lang="tr-TR" dirty="0"/>
              <a:t>tarafından, </a:t>
            </a:r>
            <a:endParaRPr lang="tr-TR" dirty="0" smtClean="0"/>
          </a:p>
          <a:p>
            <a:pPr lvl="1"/>
            <a:r>
              <a:rPr lang="tr-TR" dirty="0" smtClean="0"/>
              <a:t>hangi yöntemlerle</a:t>
            </a:r>
          </a:p>
          <a:p>
            <a:pPr lvl="1"/>
            <a:r>
              <a:rPr lang="tr-TR" dirty="0" smtClean="0"/>
              <a:t>ne </a:t>
            </a:r>
            <a:r>
              <a:rPr lang="tr-TR" dirty="0"/>
              <a:t>kadar sürede kazandırılacağı </a:t>
            </a:r>
            <a:r>
              <a:rPr lang="tr-TR" dirty="0" smtClean="0"/>
              <a:t>ve </a:t>
            </a:r>
          </a:p>
          <a:p>
            <a:pPr lvl="1"/>
            <a:r>
              <a:rPr lang="tr-TR" dirty="0" smtClean="0"/>
              <a:t>nasıl değerlendirileceği belirtilir</a:t>
            </a:r>
            <a:r>
              <a:rPr lang="tr-TR" dirty="0"/>
              <a:t>. </a:t>
            </a:r>
            <a:endParaRPr lang="tr-TR" b="1" dirty="0"/>
          </a:p>
          <a:p>
            <a:endParaRPr lang="tr-TR" dirty="0"/>
          </a:p>
        </p:txBody>
      </p:sp>
      <p:sp>
        <p:nvSpPr>
          <p:cNvPr id="3" name="Başlık 2"/>
          <p:cNvSpPr>
            <a:spLocks noGrp="1"/>
          </p:cNvSpPr>
          <p:nvPr>
            <p:ph type="title"/>
          </p:nvPr>
        </p:nvSpPr>
        <p:spPr/>
        <p:txBody>
          <a:bodyPr/>
          <a:lstStyle/>
          <a:p>
            <a:pPr algn="l"/>
            <a:r>
              <a:rPr lang="tr-TR" sz="2800" b="1" dirty="0" smtClean="0"/>
              <a:t>Tanım</a:t>
            </a:r>
            <a:endParaRPr lang="tr-TR" sz="2800" b="1" dirty="0"/>
          </a:p>
        </p:txBody>
      </p:sp>
    </p:spTree>
    <p:extLst>
      <p:ext uri="{BB962C8B-B14F-4D97-AF65-F5344CB8AC3E}">
        <p14:creationId xmlns:p14="http://schemas.microsoft.com/office/powerpoint/2010/main" val="291572648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p:txBody>
          <a:bodyPr>
            <a:normAutofit/>
          </a:bodyPr>
          <a:lstStyle/>
          <a:p>
            <a:pPr lvl="0"/>
            <a:r>
              <a:rPr lang="tr-TR" dirty="0"/>
              <a:t>BEP öğrencinin nereye ulaşacağının ve nasıl ulaşılacağının belirtildiği </a:t>
            </a:r>
            <a:r>
              <a:rPr lang="tr-TR" b="1" dirty="0"/>
              <a:t>bir yol haritasıdır</a:t>
            </a:r>
            <a:r>
              <a:rPr lang="tr-TR" dirty="0"/>
              <a:t>. </a:t>
            </a:r>
            <a:endParaRPr lang="tr-TR" dirty="0" smtClean="0"/>
          </a:p>
          <a:p>
            <a:pPr lvl="0"/>
            <a:r>
              <a:rPr lang="tr-TR" dirty="0" smtClean="0"/>
              <a:t>Bu </a:t>
            </a:r>
            <a:r>
              <a:rPr lang="tr-TR" dirty="0"/>
              <a:t>haliyle BEP özel </a:t>
            </a:r>
            <a:r>
              <a:rPr lang="tr-TR" dirty="0" err="1"/>
              <a:t>gereksinimli</a:t>
            </a:r>
            <a:r>
              <a:rPr lang="tr-TR" dirty="0"/>
              <a:t> öğrenciye verilecek hizmetlerin yazılı bir kaydıdır (</a:t>
            </a:r>
            <a:r>
              <a:rPr lang="tr-TR" dirty="0" err="1"/>
              <a:t>Olson</a:t>
            </a:r>
            <a:r>
              <a:rPr lang="tr-TR" dirty="0"/>
              <a:t> ve </a:t>
            </a:r>
            <a:r>
              <a:rPr lang="tr-TR" dirty="0" err="1"/>
              <a:t>Platt</a:t>
            </a:r>
            <a:r>
              <a:rPr lang="tr-TR" dirty="0"/>
              <a:t>, 2004). </a:t>
            </a:r>
            <a:endParaRPr lang="tr-TR" b="1" dirty="0"/>
          </a:p>
          <a:p>
            <a:r>
              <a:rPr lang="tr-TR" dirty="0"/>
              <a:t> BEP aynı zamanda yasal bir zorunluluktur. </a:t>
            </a:r>
            <a:endParaRPr lang="tr-TR" dirty="0" smtClean="0"/>
          </a:p>
          <a:p>
            <a:r>
              <a:rPr lang="tr-TR" dirty="0" smtClean="0"/>
              <a:t>Ülkemizde </a:t>
            </a:r>
            <a:r>
              <a:rPr lang="tr-TR" dirty="0"/>
              <a:t>2000 yılında kabul edilen Özel Eğitim Hizmetleri Yönetmeliği ile özel </a:t>
            </a:r>
            <a:r>
              <a:rPr lang="tr-TR" dirty="0" err="1"/>
              <a:t>gereksinimli</a:t>
            </a:r>
            <a:r>
              <a:rPr lang="tr-TR" dirty="0"/>
              <a:t> olarak belirlenen her çocuk için BEP hazırlanması yasal bir zorunluluk olarak kabul </a:t>
            </a:r>
            <a:r>
              <a:rPr lang="tr-TR" dirty="0" smtClean="0"/>
              <a:t>edilmiştir.</a:t>
            </a:r>
            <a:endParaRPr lang="tr-TR" b="1" dirty="0"/>
          </a:p>
          <a:p>
            <a:endParaRPr lang="tr-TR" dirty="0"/>
          </a:p>
        </p:txBody>
      </p:sp>
      <p:sp>
        <p:nvSpPr>
          <p:cNvPr id="3" name="Başlık 2"/>
          <p:cNvSpPr>
            <a:spLocks noGrp="1"/>
          </p:cNvSpPr>
          <p:nvPr>
            <p:ph type="title"/>
          </p:nvPr>
        </p:nvSpPr>
        <p:spPr/>
        <p:txBody>
          <a:bodyPr/>
          <a:lstStyle/>
          <a:p>
            <a:pPr algn="l"/>
            <a:r>
              <a:rPr lang="tr-TR" sz="2800" b="1" dirty="0" smtClean="0"/>
              <a:t>Tanım</a:t>
            </a:r>
            <a:endParaRPr lang="tr-TR" sz="2800" b="1" dirty="0"/>
          </a:p>
        </p:txBody>
      </p:sp>
    </p:spTree>
    <p:extLst>
      <p:ext uri="{BB962C8B-B14F-4D97-AF65-F5344CB8AC3E}">
        <p14:creationId xmlns:p14="http://schemas.microsoft.com/office/powerpoint/2010/main" val="93541312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688490" y="570156"/>
            <a:ext cx="7756263" cy="572844"/>
          </a:xfrm>
        </p:spPr>
        <p:txBody>
          <a:bodyPr>
            <a:normAutofit fontScale="90000"/>
          </a:bodyPr>
          <a:lstStyle/>
          <a:p>
            <a:pPr algn="l"/>
            <a:r>
              <a:rPr lang="tr-TR" dirty="0" smtClean="0"/>
              <a:t/>
            </a:r>
            <a:br>
              <a:rPr lang="tr-TR" dirty="0" smtClean="0"/>
            </a:br>
            <a:r>
              <a:rPr lang="tr-TR" dirty="0" smtClean="0"/>
              <a:t/>
            </a:r>
            <a:br>
              <a:rPr lang="tr-TR" dirty="0" smtClean="0"/>
            </a:br>
            <a:r>
              <a:rPr lang="tr-TR" sz="3111" b="1" dirty="0" smtClean="0"/>
              <a:t>Özetle BEP</a:t>
            </a:r>
            <a:r>
              <a:rPr lang="tr-TR" dirty="0" smtClean="0"/>
              <a:t/>
            </a:r>
            <a:br>
              <a:rPr lang="tr-TR" dirty="0" smtClean="0"/>
            </a:br>
            <a:r>
              <a:rPr lang="tr-TR" dirty="0" smtClean="0"/>
              <a:t/>
            </a:r>
            <a:br>
              <a:rPr lang="tr-TR" dirty="0" smtClean="0"/>
            </a:br>
            <a:endParaRPr lang="tr-TR" dirty="0"/>
          </a:p>
        </p:txBody>
      </p:sp>
      <p:sp>
        <p:nvSpPr>
          <p:cNvPr id="3" name="2 Metin Yer Tutucusu"/>
          <p:cNvSpPr>
            <a:spLocks noGrp="1"/>
          </p:cNvSpPr>
          <p:nvPr>
            <p:ph type="body" idx="1"/>
          </p:nvPr>
        </p:nvSpPr>
        <p:spPr>
          <a:xfrm>
            <a:off x="533400" y="2438400"/>
            <a:ext cx="3429000" cy="429768"/>
          </a:xfrm>
        </p:spPr>
        <p:txBody>
          <a:bodyPr>
            <a:normAutofit fontScale="85000" lnSpcReduction="20000"/>
          </a:bodyPr>
          <a:lstStyle/>
          <a:p>
            <a:r>
              <a:rPr lang="tr-TR" sz="3200" dirty="0" smtClean="0"/>
              <a:t>EĞİTİM ORTAMI	</a:t>
            </a:r>
            <a:endParaRPr lang="tr-TR" sz="3200" dirty="0"/>
          </a:p>
        </p:txBody>
      </p:sp>
      <p:sp>
        <p:nvSpPr>
          <p:cNvPr id="4" name="3 İçerik Yer Tutucusu"/>
          <p:cNvSpPr>
            <a:spLocks noGrp="1"/>
          </p:cNvSpPr>
          <p:nvPr>
            <p:ph sz="half" idx="2"/>
          </p:nvPr>
        </p:nvSpPr>
        <p:spPr>
          <a:xfrm>
            <a:off x="688488" y="2947594"/>
            <a:ext cx="3803904" cy="3721765"/>
          </a:xfrm>
        </p:spPr>
        <p:txBody>
          <a:bodyPr>
            <a:normAutofit fontScale="92500" lnSpcReduction="20000"/>
          </a:bodyPr>
          <a:lstStyle/>
          <a:p>
            <a:r>
              <a:rPr lang="tr-TR" dirty="0" smtClean="0"/>
              <a:t>Kaynaştırma</a:t>
            </a:r>
          </a:p>
          <a:p>
            <a:r>
              <a:rPr lang="tr-TR" dirty="0" smtClean="0"/>
              <a:t>Özel eğitim sınıfı</a:t>
            </a:r>
          </a:p>
          <a:p>
            <a:r>
              <a:rPr lang="tr-TR" dirty="0" smtClean="0"/>
              <a:t>Özel eğitim okulu	</a:t>
            </a:r>
          </a:p>
          <a:p>
            <a:r>
              <a:rPr lang="tr-TR" dirty="0" smtClean="0"/>
              <a:t>Hastane okulları</a:t>
            </a:r>
          </a:p>
          <a:p>
            <a:pPr>
              <a:buNone/>
            </a:pPr>
            <a:r>
              <a:rPr lang="tr-TR" sz="2200" b="1" dirty="0" smtClean="0">
                <a:solidFill>
                  <a:schemeClr val="bg2">
                    <a:lumMod val="50000"/>
                  </a:schemeClr>
                </a:solidFill>
              </a:rPr>
              <a:t>DİSİPLİN ALANLARI</a:t>
            </a:r>
          </a:p>
          <a:p>
            <a:r>
              <a:rPr lang="tr-TR" sz="2800" dirty="0" smtClean="0"/>
              <a:t>Akademik</a:t>
            </a:r>
          </a:p>
          <a:p>
            <a:r>
              <a:rPr lang="tr-TR" sz="2800" dirty="0" smtClean="0"/>
              <a:t>Toplumsal uyum</a:t>
            </a:r>
          </a:p>
          <a:p>
            <a:r>
              <a:rPr lang="tr-TR" sz="2800" dirty="0" smtClean="0"/>
              <a:t>Sosyal </a:t>
            </a:r>
            <a:r>
              <a:rPr lang="tr-TR" sz="2800" dirty="0" smtClean="0"/>
              <a:t>beceriler</a:t>
            </a:r>
          </a:p>
          <a:p>
            <a:r>
              <a:rPr lang="tr-TR" sz="2800" dirty="0" smtClean="0"/>
              <a:t>Dil Becerileri</a:t>
            </a:r>
          </a:p>
          <a:p>
            <a:r>
              <a:rPr lang="tr-TR" sz="2800" dirty="0" smtClean="0"/>
              <a:t>Motor Beceriler</a:t>
            </a:r>
            <a:endParaRPr lang="tr-TR" sz="2800" dirty="0"/>
          </a:p>
        </p:txBody>
      </p:sp>
      <p:sp>
        <p:nvSpPr>
          <p:cNvPr id="5" name="4 Metin Yer Tutucusu"/>
          <p:cNvSpPr>
            <a:spLocks noGrp="1"/>
          </p:cNvSpPr>
          <p:nvPr>
            <p:ph type="body" sz="quarter" idx="3"/>
          </p:nvPr>
        </p:nvSpPr>
        <p:spPr/>
        <p:txBody>
          <a:bodyPr>
            <a:normAutofit fontScale="77500" lnSpcReduction="20000"/>
          </a:bodyPr>
          <a:lstStyle/>
          <a:p>
            <a:r>
              <a:rPr lang="tr-TR" sz="3200" dirty="0" smtClean="0"/>
              <a:t>DESTEK HİZMETLERİ</a:t>
            </a:r>
            <a:endParaRPr lang="tr-TR" sz="3200" dirty="0"/>
          </a:p>
        </p:txBody>
      </p:sp>
      <p:sp>
        <p:nvSpPr>
          <p:cNvPr id="6" name="5 İçerik Yer Tutucusu"/>
          <p:cNvSpPr>
            <a:spLocks noGrp="1"/>
          </p:cNvSpPr>
          <p:nvPr>
            <p:ph sz="quarter" idx="4"/>
          </p:nvPr>
        </p:nvSpPr>
        <p:spPr/>
        <p:txBody>
          <a:bodyPr/>
          <a:lstStyle/>
          <a:p>
            <a:r>
              <a:rPr lang="tr-TR" dirty="0" smtClean="0"/>
              <a:t>Destek eğitim odası</a:t>
            </a:r>
          </a:p>
          <a:p>
            <a:r>
              <a:rPr lang="tr-TR" dirty="0" smtClean="0"/>
              <a:t>Sınıf içi destek</a:t>
            </a:r>
          </a:p>
          <a:p>
            <a:r>
              <a:rPr lang="tr-TR" dirty="0" smtClean="0"/>
              <a:t>Dil konuşma </a:t>
            </a:r>
            <a:r>
              <a:rPr lang="tr-TR" dirty="0" smtClean="0"/>
              <a:t>desteği</a:t>
            </a:r>
            <a:endParaRPr lang="tr-TR" dirty="0" smtClean="0"/>
          </a:p>
          <a:p>
            <a:r>
              <a:rPr lang="tr-TR" dirty="0" smtClean="0"/>
              <a:t>Fizyoterapi</a:t>
            </a:r>
          </a:p>
          <a:p>
            <a:r>
              <a:rPr lang="tr-TR" dirty="0" smtClean="0"/>
              <a:t>Ulaşım</a:t>
            </a:r>
          </a:p>
          <a:p>
            <a:r>
              <a:rPr lang="tr-TR" dirty="0" smtClean="0"/>
              <a:t>Aile eğitimi</a:t>
            </a:r>
          </a:p>
          <a:p>
            <a:r>
              <a:rPr lang="tr-TR" dirty="0" smtClean="0"/>
              <a:t>Evde eğitimi içerir.</a:t>
            </a:r>
          </a:p>
          <a:p>
            <a:endParaRPr lang="tr-T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699247" y="2359497"/>
            <a:ext cx="7745505" cy="3877815"/>
          </a:xfrm>
        </p:spPr>
        <p:txBody>
          <a:bodyPr/>
          <a:lstStyle/>
          <a:p>
            <a:r>
              <a:rPr lang="tr-TR" b="1" i="1" dirty="0"/>
              <a:t>Madde 62-</a:t>
            </a:r>
            <a:r>
              <a:rPr lang="tr-TR" i="1" dirty="0"/>
              <a:t> Özel eğitim gerektiren birey için geliştirilen ve ailesi tarafından onaylanan bireyselleştirilmiş eğitim programı, bireyin ailenin, öğretmenin gereksinimleri doğrultusunda hazırlanan ve hedeflenen amaçlarda verilecek destek eğitim hizmetlerini de içeren özel eğitim programıdır. </a:t>
            </a:r>
            <a:endParaRPr lang="tr-TR" dirty="0"/>
          </a:p>
          <a:p>
            <a:endParaRPr lang="tr-TR" dirty="0"/>
          </a:p>
        </p:txBody>
      </p:sp>
      <p:sp>
        <p:nvSpPr>
          <p:cNvPr id="3" name="Başlık 2"/>
          <p:cNvSpPr>
            <a:spLocks noGrp="1"/>
          </p:cNvSpPr>
          <p:nvPr>
            <p:ph type="title"/>
          </p:nvPr>
        </p:nvSpPr>
        <p:spPr/>
        <p:txBody>
          <a:bodyPr/>
          <a:lstStyle/>
          <a:p>
            <a:pPr algn="l"/>
            <a:r>
              <a:rPr lang="tr-TR" sz="2800" b="1" dirty="0" smtClean="0"/>
              <a:t>Yasal tanım</a:t>
            </a:r>
            <a:endParaRPr lang="tr-TR" sz="2800" b="1" dirty="0"/>
          </a:p>
        </p:txBody>
      </p:sp>
    </p:spTree>
    <p:extLst>
      <p:ext uri="{BB962C8B-B14F-4D97-AF65-F5344CB8AC3E}">
        <p14:creationId xmlns:p14="http://schemas.microsoft.com/office/powerpoint/2010/main" val="337326106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p:txBody>
          <a:bodyPr/>
          <a:lstStyle/>
          <a:p>
            <a:r>
              <a:rPr lang="tr-TR" b="1" i="1" dirty="0"/>
              <a:t>Madde 63-</a:t>
            </a:r>
            <a:r>
              <a:rPr lang="tr-TR" i="1" dirty="0"/>
              <a:t> Özel eğitim ve kaynaştırma uygulamaları yapılan okul ve kurumlarda, özel eğitim gerektiren bireyler için, bireyselleştirilmiş eğitim programı geliştirilmesi, uygulanması, izlenmesi ve değerlendirilmesi amacıyla bireyselleştirilmiş eğitim programı geliştirme birimi oluşturulur.  </a:t>
            </a:r>
            <a:endParaRPr lang="tr-TR" b="1" dirty="0"/>
          </a:p>
          <a:p>
            <a:endParaRPr lang="tr-TR" dirty="0"/>
          </a:p>
        </p:txBody>
      </p:sp>
      <p:sp>
        <p:nvSpPr>
          <p:cNvPr id="3" name="Başlık 2"/>
          <p:cNvSpPr>
            <a:spLocks noGrp="1"/>
          </p:cNvSpPr>
          <p:nvPr>
            <p:ph type="title"/>
          </p:nvPr>
        </p:nvSpPr>
        <p:spPr/>
        <p:txBody>
          <a:bodyPr/>
          <a:lstStyle/>
          <a:p>
            <a:pPr algn="l"/>
            <a:r>
              <a:rPr lang="tr-TR" b="1" dirty="0"/>
              <a:t>Yasal tanım</a:t>
            </a:r>
            <a:endParaRPr lang="tr-TR" dirty="0"/>
          </a:p>
        </p:txBody>
      </p:sp>
    </p:spTree>
    <p:extLst>
      <p:ext uri="{BB962C8B-B14F-4D97-AF65-F5344CB8AC3E}">
        <p14:creationId xmlns:p14="http://schemas.microsoft.com/office/powerpoint/2010/main" val="139895787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99247" y="2057401"/>
            <a:ext cx="7745505" cy="4068762"/>
          </a:xfrm>
        </p:spPr>
        <p:txBody>
          <a:bodyPr>
            <a:normAutofit/>
          </a:bodyPr>
          <a:lstStyle/>
          <a:p>
            <a:r>
              <a:rPr lang="tr-TR" b="1" dirty="0" smtClean="0"/>
              <a:t>Eğitim programları</a:t>
            </a:r>
          </a:p>
          <a:p>
            <a:r>
              <a:rPr lang="tr-TR" b="1" dirty="0" smtClean="0"/>
              <a:t>MADDE 68</a:t>
            </a:r>
          </a:p>
          <a:p>
            <a:r>
              <a:rPr lang="tr-TR" b="1" dirty="0" smtClean="0"/>
              <a:t>(1) Özel eğitime ihtiyacı olan bireylerin devam ettiği okul ve kurumlarda Bakanlıkça hazırlanan genel ve mesleki eğitim programları ile özel eğitim okul, kurum ve sınıflarında içerikleri öğrencilerin özelliklerine göre hazırlanmış özel eğitim programları uygulanır. </a:t>
            </a:r>
            <a:endParaRPr lang="tr-TR" dirty="0"/>
          </a:p>
        </p:txBody>
      </p:sp>
      <p:sp>
        <p:nvSpPr>
          <p:cNvPr id="3" name="Title 2"/>
          <p:cNvSpPr>
            <a:spLocks noGrp="1"/>
          </p:cNvSpPr>
          <p:nvPr>
            <p:ph type="title"/>
          </p:nvPr>
        </p:nvSpPr>
        <p:spPr/>
        <p:txBody>
          <a:bodyPr/>
          <a:lstStyle/>
          <a:p>
            <a:r>
              <a:rPr lang="tr-TR" sz="2800" b="1" dirty="0" smtClean="0"/>
              <a:t>2006 Özel Eğitim Hizmetleri Yönetmeliği</a:t>
            </a:r>
            <a:endParaRPr lang="tr-TR" sz="2800" b="1"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tr-TR" b="1" dirty="0" smtClean="0"/>
              <a:t>Bireyselleştirilmiş eğitim programı</a:t>
            </a:r>
          </a:p>
          <a:p>
            <a:r>
              <a:rPr lang="tr-TR" b="1" dirty="0" smtClean="0"/>
              <a:t>MADDE 69 – </a:t>
            </a:r>
          </a:p>
          <a:p>
            <a:r>
              <a:rPr lang="tr-TR" b="1" dirty="0" smtClean="0"/>
              <a:t>(1) Bireyselleştirilmiş eğitim programı, özel eğitime ihtiyacı olan bireylerin gelişim özellikleri, eğitim performansları ve ihtiyaçları doğrultusunda hedeflenen amaçlara yönelik hazırlanan ve bu bireylere verilecek destek eğitim hizmetlerini de içeren özel eğitim programıdır.</a:t>
            </a:r>
            <a:endParaRPr lang="en-US" dirty="0"/>
          </a:p>
        </p:txBody>
      </p:sp>
      <p:sp>
        <p:nvSpPr>
          <p:cNvPr id="3" name="Title 2"/>
          <p:cNvSpPr>
            <a:spLocks noGrp="1"/>
          </p:cNvSpPr>
          <p:nvPr>
            <p:ph type="title"/>
          </p:nvPr>
        </p:nvSpPr>
        <p:spPr/>
        <p:txBody>
          <a:bodyPr/>
          <a:lstStyle/>
          <a:p>
            <a:r>
              <a:rPr lang="tr-TR" sz="2800" b="1" dirty="0" smtClean="0"/>
              <a:t>2006 Özel Eğitim Hizmetleri Yönetmeliği</a:t>
            </a:r>
            <a:endParaRPr lang="en-US" sz="2800"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 Id="rId2" Type="http://schemas.openxmlformats.org/officeDocument/2006/relationships/image" Target="../media/image2.jpeg"/></Relationships>
</file>

<file path=ppt/theme/theme1.xml><?xml version="1.0" encoding="utf-8"?>
<a:theme xmlns:a="http://schemas.openxmlformats.org/drawingml/2006/main" name="Cilt">
  <a:themeElements>
    <a:clrScheme name="Cilt">
      <a:dk1>
        <a:sysClr val="windowText" lastClr="000000"/>
      </a:dk1>
      <a:lt1>
        <a:sysClr val="window" lastClr="FFFFFF"/>
      </a:lt1>
      <a:dk2>
        <a:srgbClr val="895D1D"/>
      </a:dk2>
      <a:lt2>
        <a:srgbClr val="ECE9C6"/>
      </a:lt2>
      <a:accent1>
        <a:srgbClr val="873624"/>
      </a:accent1>
      <a:accent2>
        <a:srgbClr val="D6862D"/>
      </a:accent2>
      <a:accent3>
        <a:srgbClr val="D0BE40"/>
      </a:accent3>
      <a:accent4>
        <a:srgbClr val="877F6C"/>
      </a:accent4>
      <a:accent5>
        <a:srgbClr val="972109"/>
      </a:accent5>
      <a:accent6>
        <a:srgbClr val="AEB795"/>
      </a:accent6>
      <a:hlink>
        <a:srgbClr val="CC9900"/>
      </a:hlink>
      <a:folHlink>
        <a:srgbClr val="B2B2B2"/>
      </a:folHlink>
    </a:clrScheme>
    <a:fontScheme name="Cilt">
      <a:majorFont>
        <a:latin typeface="Book Antiqua"/>
        <a:ea typeface=""/>
        <a:cs typeface=""/>
        <a:font script="Grek" typeface="Times New Roman"/>
        <a:font script="Cyrl" typeface="Times New Roman"/>
        <a:font script="Jpan" typeface="HGS明朝E"/>
        <a:font script="Hang" typeface="궁서"/>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Book Antiqua"/>
        <a:ea typeface=""/>
        <a:cs typeface=""/>
        <a:font script="Grek" typeface="Times New Roman"/>
        <a:font script="Cyrl" typeface="Times New Roman"/>
        <a:font script="Jpan" typeface="HGS明朝E"/>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Cilt">
      <a:fillStyleLst>
        <a:solidFill>
          <a:schemeClr val="phClr"/>
        </a:solidFill>
        <a:solidFill>
          <a:schemeClr val="phClr">
            <a:tint val="68000"/>
            <a:shade val="94000"/>
            <a:satMod val="300000"/>
            <a:lumMod val="110000"/>
          </a:schemeClr>
        </a:solidFill>
        <a:gradFill rotWithShape="1">
          <a:gsLst>
            <a:gs pos="0">
              <a:schemeClr val="phClr">
                <a:tint val="94000"/>
                <a:satMod val="180000"/>
                <a:lumMod val="98000"/>
              </a:schemeClr>
            </a:gs>
            <a:gs pos="100000">
              <a:schemeClr val="phClr">
                <a:satMod val="130000"/>
              </a:schemeClr>
            </a:gs>
          </a:gsLst>
          <a:lin ang="5160000" scaled="0"/>
        </a:gradFill>
      </a:fillStyleLst>
      <a:lnStyleLst>
        <a:ln w="12700" cap="flat" cmpd="sng" algn="ctr">
          <a:solidFill>
            <a:schemeClr val="phClr">
              <a:shade val="90000"/>
              <a:lumMod val="90000"/>
            </a:schemeClr>
          </a:solidFill>
          <a:prstDash val="solid"/>
        </a:ln>
        <a:ln w="19050" cap="flat" cmpd="sng" algn="ctr">
          <a:solidFill>
            <a:schemeClr val="phClr">
              <a:shade val="75000"/>
              <a:lumMod val="90000"/>
            </a:schemeClr>
          </a:solidFill>
          <a:prstDash val="solid"/>
        </a:ln>
        <a:ln w="25400" cap="flat" cmpd="sng" algn="ctr">
          <a:solidFill>
            <a:schemeClr val="phClr"/>
          </a:solidFill>
          <a:prstDash val="solid"/>
        </a:ln>
      </a:lnStyleLst>
      <a:effectStyleLst>
        <a:effectStyle>
          <a:effectLst>
            <a:outerShdw blurRad="38100" dist="12700" dir="5400000" rotWithShape="0">
              <a:srgbClr val="000000">
                <a:alpha val="15000"/>
              </a:srgbClr>
            </a:outerShdw>
          </a:effectLst>
        </a:effectStyle>
        <a:effectStyle>
          <a:effectLst>
            <a:outerShdw blurRad="50800" dist="25400" dir="5400000" rotWithShape="0">
              <a:srgbClr val="000000">
                <a:alpha val="46000"/>
              </a:srgbClr>
            </a:outerShdw>
          </a:effectLst>
        </a:effectStyle>
        <a:effectStyle>
          <a:effectLst>
            <a:outerShdw blurRad="50800" dist="25400" dir="5400000" rotWithShape="0">
              <a:srgbClr val="000000">
                <a:alpha val="48000"/>
              </a:srgbClr>
            </a:outerShdw>
          </a:effectLst>
          <a:scene3d>
            <a:camera prst="orthographicFront">
              <a:rot lat="0" lon="0" rev="0"/>
            </a:camera>
            <a:lightRig rig="threePt" dir="tl">
              <a:rot lat="0" lon="0" rev="2400000"/>
            </a:lightRig>
          </a:scene3d>
          <a:sp3d>
            <a:bevelT w="25400" h="25400"/>
          </a:sp3d>
        </a:effectStyle>
      </a:effectStyleLst>
      <a:bgFillStyleLst>
        <a:solidFill>
          <a:schemeClr val="phClr">
            <a:tint val="96000"/>
            <a:lumMod val="110000"/>
          </a:schemeClr>
        </a:solidFill>
        <a:blipFill rotWithShape="1">
          <a:blip xmlns:r="http://schemas.openxmlformats.org/officeDocument/2006/relationships" r:embed="rId1">
            <a:duotone>
              <a:schemeClr val="phClr">
                <a:tint val="93000"/>
                <a:shade val="20000"/>
              </a:schemeClr>
              <a:schemeClr val="phClr">
                <a:tint val="90000"/>
                <a:shade val="85000"/>
                <a:satMod val="115000"/>
              </a:schemeClr>
            </a:duotone>
          </a:blip>
          <a:tile tx="0" ty="0" sx="60000" sy="60000" flip="none" algn="tl"/>
        </a:blipFill>
        <a:blipFill rotWithShape="1">
          <a:blip xmlns:r="http://schemas.openxmlformats.org/officeDocument/2006/relationships" r:embed="rId2">
            <a:duotone>
              <a:schemeClr val="phClr">
                <a:shade val="50000"/>
                <a:satMod val="340000"/>
                <a:lumMod val="40000"/>
              </a:schemeClr>
              <a:schemeClr val="phClr">
                <a:tint val="92000"/>
                <a:shade val="94000"/>
                <a:hueMod val="110000"/>
                <a:satMod val="236000"/>
                <a:lumMod val="120000"/>
              </a:schemeClr>
            </a:duotone>
          </a:blip>
          <a:stretch/>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Hardcover</Template>
  <TotalTime>92</TotalTime>
  <Words>1065</Words>
  <Application>Microsoft Macintosh PowerPoint</Application>
  <PresentationFormat>On-screen Show (4:3)</PresentationFormat>
  <Paragraphs>144</Paragraphs>
  <Slides>21</Slides>
  <Notes>6</Notes>
  <HiddenSlides>0</HiddenSlides>
  <MMClips>0</MMClips>
  <ScaleCrop>false</ScaleCrop>
  <HeadingPairs>
    <vt:vector size="4" baseType="variant">
      <vt:variant>
        <vt:lpstr>Theme</vt:lpstr>
      </vt:variant>
      <vt:variant>
        <vt:i4>1</vt:i4>
      </vt:variant>
      <vt:variant>
        <vt:lpstr>Slide Titles</vt:lpstr>
      </vt:variant>
      <vt:variant>
        <vt:i4>21</vt:i4>
      </vt:variant>
    </vt:vector>
  </HeadingPairs>
  <TitlesOfParts>
    <vt:vector size="22" baseType="lpstr">
      <vt:lpstr>Cilt</vt:lpstr>
      <vt:lpstr>Bireyselleştirilmiş Eğitim Programı (BEP) Nedir? </vt:lpstr>
      <vt:lpstr>Tanım</vt:lpstr>
      <vt:lpstr>Tanım</vt:lpstr>
      <vt:lpstr>Tanım</vt:lpstr>
      <vt:lpstr>  Özetle BEP  </vt:lpstr>
      <vt:lpstr>Yasal tanım</vt:lpstr>
      <vt:lpstr>Yasal tanım</vt:lpstr>
      <vt:lpstr>2006 Özel Eğitim Hizmetleri Yönetmeliği</vt:lpstr>
      <vt:lpstr>2006 Özel Eğitim Hizmetleri Yönetmeliği</vt:lpstr>
      <vt:lpstr>2006 Özel Eğitim Hizmetleri Yönetmeliği</vt:lpstr>
      <vt:lpstr>2006 Özel Eğitim Hizmetleri Yönetmeliği</vt:lpstr>
      <vt:lpstr>Özellikleri</vt:lpstr>
      <vt:lpstr>BEP’in Özellikleri Nelerdir? </vt:lpstr>
      <vt:lpstr>PowerPoint Presentation</vt:lpstr>
      <vt:lpstr>BEP’in İşlevselliği Nedir?</vt:lpstr>
      <vt:lpstr>BEP’in Etkililiği Nedir?</vt:lpstr>
      <vt:lpstr>PowerPoint Presentation</vt:lpstr>
      <vt:lpstr>BEP Ne Değildir?</vt:lpstr>
      <vt:lpstr>BEP’İN YARARLARI</vt:lpstr>
      <vt:lpstr> Bireyselleştirilmiş Eğitim Programı Hazırlama Aşamaları</vt:lpstr>
      <vt:lpstr>İşlevleri</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Bireyselleştirilmiş Eğitim Programı (BEP) Nedir? </dc:title>
  <dc:creator>gg</dc:creator>
  <cp:lastModifiedBy>Imac</cp:lastModifiedBy>
  <cp:revision>11</cp:revision>
  <dcterms:created xsi:type="dcterms:W3CDTF">2013-02-26T07:30:08Z</dcterms:created>
  <dcterms:modified xsi:type="dcterms:W3CDTF">2014-02-28T09:07:11Z</dcterms:modified>
</cp:coreProperties>
</file>