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5" r:id="rId2"/>
    <p:sldId id="277" r:id="rId3"/>
    <p:sldId id="278" r:id="rId4"/>
    <p:sldId id="290" r:id="rId5"/>
    <p:sldId id="291" r:id="rId6"/>
    <p:sldId id="292" r:id="rId7"/>
    <p:sldId id="279" r:id="rId8"/>
    <p:sldId id="28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2" autoAdjust="0"/>
    <p:restoredTop sz="94660"/>
  </p:normalViewPr>
  <p:slideViewPr>
    <p:cSldViewPr>
      <p:cViewPr varScale="1">
        <p:scale>
          <a:sx n="87" d="100"/>
          <a:sy n="87" d="100"/>
        </p:scale>
        <p:origin x="96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Yerel Yönetimler Maliyesi</a:t>
            </a:r>
            <a:br>
              <a:rPr lang="tr-TR" b="1" dirty="0" smtClean="0"/>
            </a:br>
            <a:r>
              <a:rPr lang="tr-TR" b="1" dirty="0"/>
              <a:t>(</a:t>
            </a:r>
            <a:r>
              <a:rPr lang="tr-TR" b="1" dirty="0" smtClean="0"/>
              <a:t>XII. </a:t>
            </a:r>
            <a:r>
              <a:rPr lang="tr-TR" b="1" dirty="0"/>
              <a:t>Hafta)</a:t>
            </a:r>
          </a:p>
        </p:txBody>
      </p:sp>
      <p:sp>
        <p:nvSpPr>
          <p:cNvPr id="3" name="Content Placeholder 2"/>
          <p:cNvSpPr>
            <a:spLocks noGrp="1"/>
          </p:cNvSpPr>
          <p:nvPr>
            <p:ph idx="1"/>
          </p:nvPr>
        </p:nvSpPr>
        <p:spPr/>
        <p:txBody>
          <a:bodyPr/>
          <a:lstStyle/>
          <a:p>
            <a:pPr marL="0" indent="0">
              <a:buNone/>
            </a:pPr>
            <a:r>
              <a:rPr lang="tr-TR" dirty="0" smtClean="0"/>
              <a:t>Yerel yönetimlerin maliyesi denildiğinde, yerel yönetimlerin gelirleri, giderleri, bütçeleri ve mali özerklik konuları üzerinde durmak gerekir. Bu ders çerçevesinde yerel yönetimler maliyesi daha çok kuramsal çerçevede ele alınmaktadır. Tek tek yerel yönetimlerin maliyeleri (belediyelerin, il özel idarelerinin, köy yönetimlerinin ve büyükşehir belediyelerinin) Bahar dönemindeki Yerel Yönetimler II dersinde anlatılacaktır.</a:t>
            </a:r>
            <a:endParaRPr lang="tr-TR" dirty="0"/>
          </a:p>
        </p:txBody>
      </p:sp>
    </p:spTree>
    <p:extLst>
      <p:ext uri="{BB962C8B-B14F-4D97-AF65-F5344CB8AC3E}">
        <p14:creationId xmlns:p14="http://schemas.microsoft.com/office/powerpoint/2010/main" val="246678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dirty="0" smtClean="0"/>
              <a:t>Bağımlılık ve Bağımsızlık Sistemleri ile Mali Özerklik </a:t>
            </a:r>
            <a:br>
              <a:rPr lang="tr-TR" b="1" dirty="0" smtClean="0"/>
            </a:br>
            <a:r>
              <a:rPr lang="tr-TR" b="1" dirty="0" smtClean="0"/>
              <a:t>(XII. </a:t>
            </a:r>
            <a:r>
              <a:rPr lang="tr-TR" b="1" dirty="0"/>
              <a:t>Hafta)</a:t>
            </a:r>
          </a:p>
        </p:txBody>
      </p:sp>
      <p:sp>
        <p:nvSpPr>
          <p:cNvPr id="3" name="Content Placeholder 2"/>
          <p:cNvSpPr>
            <a:spLocks noGrp="1"/>
          </p:cNvSpPr>
          <p:nvPr>
            <p:ph idx="1"/>
          </p:nvPr>
        </p:nvSpPr>
        <p:spPr/>
        <p:txBody>
          <a:bodyPr/>
          <a:lstStyle/>
          <a:p>
            <a:pPr marL="0" indent="0">
              <a:buNone/>
            </a:pPr>
            <a:r>
              <a:rPr lang="tr-TR" dirty="0" smtClean="0"/>
              <a:t>Yerel yönetimlerin merkezi yönetimle arasındaki mali ilişkiler büyük ölçüde gelir paylaşımı nedeniyle ortaya çıkmaktadır.  Yerel yönetimlerin öz gelirlerinin devlet kaynaklarından sağlanan gelirlere göre daha fazla olması mali özerkliğin varlığına işaret eder. Öz gelir-devlet kaynaklarından sağlanan gelir oranı açısından dünyada iki yerel maliye sistemi vardır:</a:t>
            </a:r>
          </a:p>
          <a:p>
            <a:pPr marL="457200" indent="-457200">
              <a:buAutoNum type="arabicPeriod"/>
            </a:pPr>
            <a:r>
              <a:rPr lang="tr-TR" dirty="0" smtClean="0"/>
              <a:t>Bağımlılık Sistemi: Devlet kaynaklarından sağlanan gelirler yerel yönetim bütçelerinde daha fazla yer tutar.</a:t>
            </a:r>
          </a:p>
          <a:p>
            <a:pPr marL="457200" indent="-457200">
              <a:buAutoNum type="arabicPeriod"/>
            </a:pPr>
            <a:r>
              <a:rPr lang="tr-TR" dirty="0" smtClean="0"/>
              <a:t>Bağımsızlık sisyemi: Öz gelirler yerel yönetim bütçelerinde daha fazla yer tutar.</a:t>
            </a:r>
          </a:p>
          <a:p>
            <a:pPr marL="0" indent="0">
              <a:buNone/>
            </a:pPr>
            <a:endParaRPr lang="tr-TR" dirty="0"/>
          </a:p>
        </p:txBody>
      </p:sp>
    </p:spTree>
    <p:extLst>
      <p:ext uri="{BB962C8B-B14F-4D97-AF65-F5344CB8AC3E}">
        <p14:creationId xmlns:p14="http://schemas.microsoft.com/office/powerpoint/2010/main" val="2370200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b="1" dirty="0" smtClean="0"/>
              <a:t>Yerel Yönetim Gelirlerinin Sınıflandırılması</a:t>
            </a:r>
            <a:br>
              <a:rPr lang="tr-TR" b="1" dirty="0" smtClean="0"/>
            </a:br>
            <a:r>
              <a:rPr lang="tr-TR" b="1" dirty="0"/>
              <a:t>(XII. Hafta)</a:t>
            </a:r>
          </a:p>
        </p:txBody>
      </p:sp>
      <p:sp>
        <p:nvSpPr>
          <p:cNvPr id="3" name="Content Placeholder 2"/>
          <p:cNvSpPr>
            <a:spLocks noGrp="1"/>
          </p:cNvSpPr>
          <p:nvPr>
            <p:ph idx="1"/>
          </p:nvPr>
        </p:nvSpPr>
        <p:spPr/>
        <p:txBody>
          <a:bodyPr/>
          <a:lstStyle/>
          <a:p>
            <a:pPr marL="0" indent="0">
              <a:buNone/>
            </a:pPr>
            <a:r>
              <a:rPr lang="tr-TR" dirty="0" smtClean="0"/>
              <a:t>Yerel yönetimlerin gelirleri çeşitli açılardan sınıflandırılır:</a:t>
            </a:r>
          </a:p>
          <a:p>
            <a:pPr marL="457200" indent="-457200">
              <a:buAutoNum type="arabicPeriod"/>
            </a:pPr>
            <a:r>
              <a:rPr lang="tr-TR" dirty="0" smtClean="0"/>
              <a:t>Niteliklerine göre sınıflandırma: Olağan gelirler- Olağanüstü gelirler.</a:t>
            </a:r>
          </a:p>
          <a:p>
            <a:pPr marL="457200" indent="-457200">
              <a:buAutoNum type="arabicPeriod"/>
            </a:pPr>
            <a:r>
              <a:rPr lang="tr-TR" dirty="0" smtClean="0"/>
              <a:t>Türlerine göre sınıflandırma: Zora dayalı gelirler- Sözleşmeden doğan gelirler-Devlet yardımları.</a:t>
            </a:r>
          </a:p>
          <a:p>
            <a:pPr marL="457200" indent="-457200">
              <a:buAutoNum type="arabicPeriod"/>
            </a:pPr>
            <a:r>
              <a:rPr lang="tr-TR" dirty="0" smtClean="0"/>
              <a:t>Kaynaklarına göre sınıflandırma: Öz gelirler-Devlet kaynaklarından sağlanan gelirler.</a:t>
            </a:r>
            <a:endParaRPr lang="tr-TR" dirty="0"/>
          </a:p>
        </p:txBody>
      </p:sp>
    </p:spTree>
    <p:extLst>
      <p:ext uri="{BB962C8B-B14F-4D97-AF65-F5344CB8AC3E}">
        <p14:creationId xmlns:p14="http://schemas.microsoft.com/office/powerpoint/2010/main" val="721420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Niteliklerine Göre </a:t>
            </a:r>
            <a:r>
              <a:rPr lang="tr-TR" b="1" dirty="0"/>
              <a:t>Sınıflandırma</a:t>
            </a:r>
            <a:br>
              <a:rPr lang="tr-TR" b="1" dirty="0"/>
            </a:br>
            <a:r>
              <a:rPr lang="tr-TR" b="1" dirty="0"/>
              <a:t>(XII. Hafta)</a:t>
            </a:r>
          </a:p>
        </p:txBody>
      </p:sp>
      <p:sp>
        <p:nvSpPr>
          <p:cNvPr id="3" name="Content Placeholder 2"/>
          <p:cNvSpPr>
            <a:spLocks noGrp="1"/>
          </p:cNvSpPr>
          <p:nvPr>
            <p:ph idx="1"/>
          </p:nvPr>
        </p:nvSpPr>
        <p:spPr/>
        <p:txBody>
          <a:bodyPr/>
          <a:lstStyle/>
          <a:p>
            <a:r>
              <a:rPr lang="tr-TR" dirty="0" smtClean="0"/>
              <a:t>Olağan Gelirler: Süreklilik gösteren gelirlerdir. Vergi, harç, kira geliri, devlet vergilerinden verilen paylar vb.</a:t>
            </a:r>
          </a:p>
          <a:p>
            <a:r>
              <a:rPr lang="tr-TR" dirty="0" smtClean="0"/>
              <a:t>Olağanüstü Gelirler: Bir defalık elde edilen gelirlerdir. Malvarlığının satışından elde edilen gelirler, (tekrarlanıyor olsa da) borçlanma ve devlet yardımları.</a:t>
            </a:r>
          </a:p>
          <a:p>
            <a:r>
              <a:rPr lang="tr-TR" dirty="0" smtClean="0"/>
              <a:t>İlke olarak, olağan giderlerin (personel giderleri gibi) olağan gelirlerle; olağanüstü giderlerin (büyük yatırım giderleri gibi) olağanüstü gelirlerle karşılanması gerekir.</a:t>
            </a:r>
            <a:endParaRPr lang="tr-TR" dirty="0"/>
          </a:p>
        </p:txBody>
      </p:sp>
    </p:spTree>
    <p:extLst>
      <p:ext uri="{BB962C8B-B14F-4D97-AF65-F5344CB8AC3E}">
        <p14:creationId xmlns:p14="http://schemas.microsoft.com/office/powerpoint/2010/main" val="1360370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dirty="0" smtClean="0"/>
              <a:t>Türlerine Göre </a:t>
            </a:r>
            <a:r>
              <a:rPr lang="tr-TR" b="1" dirty="0"/>
              <a:t>Sınıflandırma</a:t>
            </a:r>
            <a:br>
              <a:rPr lang="tr-TR" b="1" dirty="0"/>
            </a:br>
            <a:r>
              <a:rPr lang="tr-TR" b="1" dirty="0"/>
              <a:t>(XII. Hafta)</a:t>
            </a:r>
            <a:r>
              <a:rPr lang="tr-TR" dirty="0" smtClean="0"/>
              <a:t/>
            </a:r>
            <a:br>
              <a:rPr lang="tr-TR" dirty="0" smtClean="0"/>
            </a:br>
            <a:endParaRPr lang="tr-TR" dirty="0"/>
          </a:p>
        </p:txBody>
      </p:sp>
      <p:sp>
        <p:nvSpPr>
          <p:cNvPr id="3" name="Content Placeholder 2"/>
          <p:cNvSpPr>
            <a:spLocks noGrp="1"/>
          </p:cNvSpPr>
          <p:nvPr>
            <p:ph idx="1"/>
          </p:nvPr>
        </p:nvSpPr>
        <p:spPr/>
        <p:txBody>
          <a:bodyPr/>
          <a:lstStyle/>
          <a:p>
            <a:pPr marL="457200" indent="-457200">
              <a:buAutoNum type="arabicPeriod"/>
            </a:pPr>
            <a:r>
              <a:rPr lang="tr-TR" dirty="0" smtClean="0"/>
              <a:t>Zora dayalı gelirler: Yerel yönetimler bu gelirleri kamu gücüne dayanarak elde ederler. Kanunla kendilerine tahsis edilmiş vergiler, harçlar, harcamalara katılma payları, şerefiye ve para cezaları bu gelirlerdendir.</a:t>
            </a:r>
          </a:p>
          <a:p>
            <a:pPr marL="457200" indent="-457200">
              <a:buAutoNum type="arabicPeriod"/>
            </a:pPr>
            <a:r>
              <a:rPr lang="tr-TR" dirty="0" smtClean="0"/>
              <a:t>Sözleşmeden doğan gelirler: Bu gelirlerin bir kısmı malvarlığı gelirleridir. Yerel yönetimler sahip oldukları özel malları satabilir ve kiraya verebilirler. İkinci grup sözleşmeye dayanan gelirler, yerel yönetimlerin ticari ve sınai faaliyetlerinden elde ettikleri gelirlerdir. Son olarak, devlet yardımlarını da bu grupta ele alabiliriz.</a:t>
            </a:r>
          </a:p>
          <a:p>
            <a:pPr marL="0" indent="0">
              <a:buNone/>
            </a:pPr>
            <a:endParaRPr lang="tr-TR" dirty="0"/>
          </a:p>
        </p:txBody>
      </p:sp>
    </p:spTree>
    <p:extLst>
      <p:ext uri="{BB962C8B-B14F-4D97-AF65-F5344CB8AC3E}">
        <p14:creationId xmlns:p14="http://schemas.microsoft.com/office/powerpoint/2010/main" val="4084083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Kaynaklarına Göre </a:t>
            </a:r>
            <a:r>
              <a:rPr lang="tr-TR" b="1" dirty="0"/>
              <a:t>Sınıflandırma</a:t>
            </a:r>
            <a:br>
              <a:rPr lang="tr-TR" b="1" dirty="0"/>
            </a:br>
            <a:r>
              <a:rPr lang="tr-TR" b="1" dirty="0"/>
              <a:t>(XII. Hafta)</a:t>
            </a:r>
          </a:p>
        </p:txBody>
      </p:sp>
      <p:sp>
        <p:nvSpPr>
          <p:cNvPr id="3" name="Content Placeholder 2"/>
          <p:cNvSpPr>
            <a:spLocks noGrp="1"/>
          </p:cNvSpPr>
          <p:nvPr>
            <p:ph idx="1"/>
          </p:nvPr>
        </p:nvSpPr>
        <p:spPr/>
        <p:txBody>
          <a:bodyPr/>
          <a:lstStyle/>
          <a:p>
            <a:pPr marL="0" indent="0">
              <a:buNone/>
            </a:pPr>
            <a:r>
              <a:rPr lang="tr-TR" dirty="0" smtClean="0"/>
              <a:t>Yerel yönetim gelirlerinin kaynaklarına göre sınıflandırılması:</a:t>
            </a:r>
          </a:p>
          <a:p>
            <a:pPr marL="457200" indent="-457200">
              <a:buAutoNum type="arabicPeriod"/>
            </a:pPr>
            <a:r>
              <a:rPr lang="tr-TR" dirty="0" smtClean="0"/>
              <a:t>Yerel yönetimlerin öz gelirleri: Yasalarla yerel yönetimlere tahsis edilen vergiler, harçlar, harcamalara katılma payları; malvarlığının satılması ya da kiraya verilmesi yoluyla elde edilen gelirler; yerel yönetimlerin işletme gelirleri, piyasada ürettikleri mal ve hizmetlerden elde edilen gelirler.</a:t>
            </a:r>
          </a:p>
          <a:p>
            <a:pPr marL="457200" indent="-457200">
              <a:buAutoNum type="arabicPeriod"/>
            </a:pPr>
            <a:r>
              <a:rPr lang="tr-TR" dirty="0" smtClean="0"/>
              <a:t>Devlet kaynaklarından elde edilen gelirler: Bunlar, devlet yardımları ve devlet vergi gelirlerinden ayrılan paylardır.</a:t>
            </a:r>
            <a:endParaRPr lang="tr-TR" dirty="0"/>
          </a:p>
        </p:txBody>
      </p:sp>
    </p:spTree>
    <p:extLst>
      <p:ext uri="{BB962C8B-B14F-4D97-AF65-F5344CB8AC3E}">
        <p14:creationId xmlns:p14="http://schemas.microsoft.com/office/powerpoint/2010/main" val="1268749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Yerel Yönetimlerin </a:t>
            </a:r>
            <a:r>
              <a:rPr lang="tr-TR" b="1" dirty="0"/>
              <a:t>Giderleri</a:t>
            </a:r>
            <a:br>
              <a:rPr lang="tr-TR" b="1" dirty="0"/>
            </a:br>
            <a:r>
              <a:rPr lang="tr-TR" b="1" dirty="0"/>
              <a:t>(XII. Hafta)</a:t>
            </a:r>
          </a:p>
        </p:txBody>
      </p:sp>
      <p:sp>
        <p:nvSpPr>
          <p:cNvPr id="3" name="Content Placeholder 2"/>
          <p:cNvSpPr>
            <a:spLocks noGrp="1"/>
          </p:cNvSpPr>
          <p:nvPr>
            <p:ph idx="1"/>
          </p:nvPr>
        </p:nvSpPr>
        <p:spPr/>
        <p:txBody>
          <a:bodyPr>
            <a:normAutofit fontScale="62500" lnSpcReduction="20000"/>
          </a:bodyPr>
          <a:lstStyle/>
          <a:p>
            <a:pPr marL="0" indent="0">
              <a:buNone/>
            </a:pPr>
            <a:r>
              <a:rPr lang="tr-TR" dirty="0" smtClean="0"/>
              <a:t>Yerel yönetimlerin giderleri ilgili yasalarında şöyle sıralanmaktadır:</a:t>
            </a:r>
          </a:p>
          <a:p>
            <a:r>
              <a:rPr lang="tr-TR" dirty="0" smtClean="0"/>
              <a:t>Bina, tesis </a:t>
            </a:r>
            <a:r>
              <a:rPr lang="tr-TR" dirty="0"/>
              <a:t>ile araç ve malzemelerinin temini, yapımı, bakımı ve onarımı için yapılan giderler.</a:t>
            </a:r>
          </a:p>
          <a:p>
            <a:r>
              <a:rPr lang="tr-TR" dirty="0" smtClean="0"/>
              <a:t>Personel ve </a:t>
            </a:r>
            <a:r>
              <a:rPr lang="tr-TR" dirty="0"/>
              <a:t>seçilmiş </a:t>
            </a:r>
            <a:r>
              <a:rPr lang="tr-TR" dirty="0" smtClean="0"/>
              <a:t>organların </a:t>
            </a:r>
            <a:r>
              <a:rPr lang="tr-TR" dirty="0"/>
              <a:t>üyelerine ödenen maaş, ücret, ödenek, huzur hakkı, yolluklar, hizmete ilişkin eğitim harcamaları ile diğer giderler.</a:t>
            </a:r>
          </a:p>
          <a:p>
            <a:r>
              <a:rPr lang="tr-TR" dirty="0" smtClean="0"/>
              <a:t>Her </a:t>
            </a:r>
            <a:r>
              <a:rPr lang="tr-TR" dirty="0"/>
              <a:t>türlü alt yapı, yapım, onarım ve bakım giderleri.</a:t>
            </a:r>
          </a:p>
          <a:p>
            <a:r>
              <a:rPr lang="tr-TR" dirty="0" smtClean="0"/>
              <a:t>Vergi</a:t>
            </a:r>
            <a:r>
              <a:rPr lang="tr-TR" dirty="0"/>
              <a:t>, resim, harç, katılma payı, hizmet karşılığı alınacak ücretler ve diğer gelirlerin takip ve tahsili için yapılacak giderler.</a:t>
            </a:r>
          </a:p>
          <a:p>
            <a:r>
              <a:rPr lang="tr-TR" dirty="0" smtClean="0"/>
              <a:t>Kuruluşuna </a:t>
            </a:r>
            <a:r>
              <a:rPr lang="tr-TR" dirty="0"/>
              <a:t>katıldığı şirket, kuruluş ve katıldığı birliklerle ilgili ortaklık payı ve üyelik aidatı giderleri.</a:t>
            </a:r>
          </a:p>
          <a:p>
            <a:r>
              <a:rPr lang="tr-TR" dirty="0" smtClean="0"/>
              <a:t>Faiz</a:t>
            </a:r>
            <a:r>
              <a:rPr lang="tr-TR" dirty="0"/>
              <a:t>, borçlanmaya ilişkin diğer ödemeler ile sigorta giderleri.</a:t>
            </a:r>
          </a:p>
          <a:p>
            <a:r>
              <a:rPr lang="tr-TR" dirty="0" smtClean="0"/>
              <a:t> </a:t>
            </a:r>
            <a:r>
              <a:rPr lang="tr-TR" dirty="0"/>
              <a:t>Dar gelirli, yoksul, muhtaç ve kimsesizler ile engellilere yapılacak sosyal hizmet ve yardımlar. </a:t>
            </a:r>
            <a:r>
              <a:rPr lang="tr-TR" baseline="30000" dirty="0"/>
              <a:t>(1)</a:t>
            </a:r>
            <a:endParaRPr lang="tr-TR" dirty="0"/>
          </a:p>
          <a:p>
            <a:r>
              <a:rPr lang="tr-TR" dirty="0" smtClean="0"/>
              <a:t>Dava </a:t>
            </a:r>
            <a:r>
              <a:rPr lang="tr-TR" dirty="0"/>
              <a:t>takip ve icra giderleri.</a:t>
            </a:r>
          </a:p>
          <a:p>
            <a:r>
              <a:rPr lang="tr-TR" dirty="0" smtClean="0"/>
              <a:t> </a:t>
            </a:r>
            <a:r>
              <a:rPr lang="tr-TR" dirty="0"/>
              <a:t>Temsil, tören, ağırlama ve tanıtım giderleri.</a:t>
            </a:r>
          </a:p>
          <a:p>
            <a:r>
              <a:rPr lang="tr-TR" dirty="0" smtClean="0"/>
              <a:t> </a:t>
            </a:r>
            <a:r>
              <a:rPr lang="tr-TR" dirty="0"/>
              <a:t>Avukatlık, danışmanlık ve denetim hizmetleri karşılığı yapılacak ödemeler.</a:t>
            </a:r>
          </a:p>
          <a:p>
            <a:r>
              <a:rPr lang="tr-TR" dirty="0" smtClean="0"/>
              <a:t>Yurt </a:t>
            </a:r>
            <a:r>
              <a:rPr lang="tr-TR" dirty="0"/>
              <a:t>içi ve yurt dışı kamu ve özel kesim ile sivil toplum örgütleriyle birlikte yapılan ortak hizmetler ve proje giderleri.</a:t>
            </a:r>
          </a:p>
          <a:p>
            <a:r>
              <a:rPr lang="tr-TR" dirty="0" smtClean="0"/>
              <a:t>Sosyo-kültürel</a:t>
            </a:r>
            <a:r>
              <a:rPr lang="tr-TR" dirty="0"/>
              <a:t>, sanatsal ve bilimsel etkinlikler için yapılan giderler.</a:t>
            </a:r>
          </a:p>
          <a:p>
            <a:r>
              <a:rPr lang="tr-TR" dirty="0" smtClean="0"/>
              <a:t> </a:t>
            </a:r>
            <a:r>
              <a:rPr lang="tr-TR" dirty="0"/>
              <a:t>Kanunla verilen görevler ve hizmetlerin yürütülmesi için yapılan diğer giderler.</a:t>
            </a:r>
          </a:p>
          <a:p>
            <a:r>
              <a:rPr lang="tr-TR" dirty="0" smtClean="0"/>
              <a:t> </a:t>
            </a:r>
            <a:r>
              <a:rPr lang="tr-TR" dirty="0"/>
              <a:t>Her türlü proje giderleri.</a:t>
            </a:r>
          </a:p>
          <a:p>
            <a:endParaRPr lang="tr-TR" dirty="0"/>
          </a:p>
          <a:p>
            <a:pPr marL="0" indent="0">
              <a:buNone/>
            </a:pPr>
            <a:endParaRPr lang="tr-TR" dirty="0" smtClean="0"/>
          </a:p>
        </p:txBody>
      </p:sp>
    </p:spTree>
    <p:extLst>
      <p:ext uri="{BB962C8B-B14F-4D97-AF65-F5344CB8AC3E}">
        <p14:creationId xmlns:p14="http://schemas.microsoft.com/office/powerpoint/2010/main" val="3337371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Yerel Yönetimlerin </a:t>
            </a:r>
            <a:r>
              <a:rPr lang="tr-TR" b="1" dirty="0"/>
              <a:t>Bütçeleri</a:t>
            </a:r>
            <a:br>
              <a:rPr lang="tr-TR" b="1" dirty="0"/>
            </a:br>
            <a:r>
              <a:rPr lang="tr-TR" b="1" dirty="0"/>
              <a:t>(XII. Hafta)</a:t>
            </a:r>
          </a:p>
        </p:txBody>
      </p:sp>
      <p:sp>
        <p:nvSpPr>
          <p:cNvPr id="3" name="Content Placeholder 2"/>
          <p:cNvSpPr>
            <a:spLocks noGrp="1"/>
          </p:cNvSpPr>
          <p:nvPr>
            <p:ph idx="1"/>
          </p:nvPr>
        </p:nvSpPr>
        <p:spPr/>
        <p:txBody>
          <a:bodyPr/>
          <a:lstStyle/>
          <a:p>
            <a:r>
              <a:rPr lang="tr-TR" dirty="0" smtClean="0"/>
              <a:t>Yerel yönetimlerin bütçeleri, gelir ve gider tahminlerinden oluşur; yürütme organı tarafından hazırlanır ve karar organları olan meclisler tarafından kabul edilir. 2000’li yıllarda yürürlüğe giren yerel yönetim yasalarıyla, bütçelerin vesayet makamlarınca onaylanması yöntemi kaldırılmıştır.</a:t>
            </a:r>
            <a:endParaRPr lang="tr-TR" dirty="0"/>
          </a:p>
        </p:txBody>
      </p:sp>
    </p:spTree>
    <p:extLst>
      <p:ext uri="{BB962C8B-B14F-4D97-AF65-F5344CB8AC3E}">
        <p14:creationId xmlns:p14="http://schemas.microsoft.com/office/powerpoint/2010/main" val="1213661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667</Words>
  <Application>Microsoft Office PowerPoint</Application>
  <PresentationFormat>Ekran Gösterisi (4:3)</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Theme</vt:lpstr>
      <vt:lpstr>Yerel Yönetimler Maliyesi (XII. Hafta)</vt:lpstr>
      <vt:lpstr>Bağımlılık ve Bağımsızlık Sistemleri ile Mali Özerklik  (XII. Hafta)</vt:lpstr>
      <vt:lpstr>Yerel Yönetim Gelirlerinin Sınıflandırılması (XII. Hafta)</vt:lpstr>
      <vt:lpstr>Niteliklerine Göre Sınıflandırma (XII. Hafta)</vt:lpstr>
      <vt:lpstr>Türlerine Göre Sınıflandırma (XII. Hafta) </vt:lpstr>
      <vt:lpstr>Kaynaklarına Göre Sınıflandırma (XII. Hafta)</vt:lpstr>
      <vt:lpstr>Yerel Yönetimlerin Giderleri (XII. Hafta)</vt:lpstr>
      <vt:lpstr>Yerel Yönetimlerin Bütçeleri (XII.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84</cp:revision>
  <dcterms:created xsi:type="dcterms:W3CDTF">2017-11-06T08:31:13Z</dcterms:created>
  <dcterms:modified xsi:type="dcterms:W3CDTF">2017-11-28T08:20:14Z</dcterms:modified>
</cp:coreProperties>
</file>