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7" r:id="rId5"/>
    <p:sldId id="280" r:id="rId6"/>
    <p:sldId id="282" r:id="rId7"/>
    <p:sldId id="283" r:id="rId8"/>
    <p:sldId id="312" r:id="rId9"/>
    <p:sldId id="337" r:id="rId10"/>
    <p:sldId id="338" r:id="rId11"/>
  </p:sldIdLst>
  <p:sldSz cx="12192000" cy="6858000"/>
  <p:notesSz cx="6858000" cy="9144000"/>
  <p:defaultTextStyle>
    <a:defPPr rtl="0">
      <a:defRPr lang="tr-T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2626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-135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1A832AC-A922-4DEE-8C2D-6C45EFCA9E89}" type="datetime1">
              <a:rPr lang="tr-TR" smtClean="0"/>
              <a:pPr rtl="0"/>
              <a:t>29.04.2020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0E0C28A-8301-4D09-BF6F-17D11FC68C4F}" type="slidenum">
              <a:rPr lang="tr-TR" smtClean="0"/>
              <a:pPr rtl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368823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E5D03BC-7F8E-45C8-AFA3-DAA3218599D1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5127234-4CCC-4D44-8574-686ADA7EE3A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xmlns="" val="4704787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5127234-4CCC-4D44-8574-686ADA7EE3A8}" type="slidenum">
              <a:rPr lang="tr-TR" smtClean="0"/>
              <a:pPr rtl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8599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Resim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Dikdörtgen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Resim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Resim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rtlCol="0"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 rtlCol="0"/>
          <a:lstStyle/>
          <a:p>
            <a:pPr rtl="0"/>
            <a:fld id="{D95AB1D7-4A25-45F1-96A4-D1A468462C24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15" name="Düz Bağlayıcı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rtlCol="0" anchor="b">
            <a:normAutofit/>
          </a:bodyPr>
          <a:lstStyle>
            <a:lvl1pPr algn="ctr">
              <a:defRPr sz="2400" b="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 rtlCol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F662BE-F787-4D18-8655-57B95A30C1E9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rtlCol="0" anchor="ctr">
            <a:normAutofit/>
          </a:bodyPr>
          <a:lstStyle>
            <a:lvl1pPr algn="ctr">
              <a:defRPr sz="3200" b="0" cap="none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E07AB7-BDF1-4E54-B65B-141C8B9E2C6B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15" name="Düz Bağlayıcı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rtlCol="0"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0" name="Metin Yer Tutucusu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rtlCol="0"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45DE9D-F79C-41F3-A0F6-95DD9E0779BB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tr-TR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tr-TR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Düz Bağlayıcı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0BB246-A20D-4241-95E4-4629467E3295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rtlCol="0"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23" name="Metin Yer Tutucusu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rtlCol="0"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39F783-F5B7-430A-A97E-6F46A52AA33C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tr-TR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tr-TR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Düz Bağlayıcı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20" name="Metin Yer Tutucusu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rtlCol="0"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FCAE7FF-062A-4C08-89F0-551543813921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15" name="Düz Bağlayıcı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28F07F-743D-48D3-AB4F-040F89F5275E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14" name="Düz Bağlayıcı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rtlCol="0" anchor="t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7D3B44-8711-4B74-9C57-FA90E85D1F37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14" name="Düz Bağlayıcı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Düz Bağlayıcı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2E5B3A-4797-4BCB-8801-AE06A1E23769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97799C9-84D9-46D2-A11E-BCF8A720529D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rtlCol="0" anchor="b">
            <a:normAutofit/>
          </a:bodyPr>
          <a:lstStyle>
            <a:lvl1pPr algn="ctr">
              <a:defRPr sz="4400" b="0" cap="none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971EF1-03D8-420E-A18B-131EA84AD77E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16" name="Düz Bağlayıcı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Düz Bağlayıcı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 rtlCol="0">
            <a:normAutofit/>
          </a:bodyPr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 rtlCol="0">
            <a:normAutofit/>
          </a:bodyPr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8AA685-0149-45EA-AB48-EE91F4722859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84065D-F351-4B03-BD91-D8A6B8D4B36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rtlCol="0"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rtlCol="0" anchor="t">
            <a:normAutofit/>
          </a:bodyPr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rtlCol="0"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rtlCol="0" anchor="t">
            <a:normAutofit/>
          </a:bodyPr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F040DA-4C4C-41D0-96E7-261A5C426455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18" name="Düz Bağlayıcı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1C18BA-919F-44CA-BFA3-CC07D3808A29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14" name="Düz Bağlayıcı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EE9017-3287-46F1-8C7F-6DFAEB17721E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rtlCol="0" anchor="b">
            <a:normAutofit/>
          </a:bodyPr>
          <a:lstStyle>
            <a:lvl1pPr algn="ctr">
              <a:defRPr sz="2400" b="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rtlCol="0" anchor="ctr">
            <a:normAutofit/>
          </a:bodyPr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222380-6240-4E5E-B7EF-0DB832A7BFDA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cxnSp>
        <p:nvCxnSpPr>
          <p:cNvPr id="16" name="Düz Bağlayıcı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7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DECDD0-1E7E-4D69-A89E-1D0FC16E9F38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Resim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Dikdörtgen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Resim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Resim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A5AD84D8-00DB-4B96-8364-23306CBCEEF1}" type="datetime1">
              <a:rPr lang="tr-TR" noProof="0" smtClean="0"/>
              <a:pPr rtl="0"/>
              <a:t>29.04.2020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ahşap desenin yakından görüntüsü">
            <a:extLst>
              <a:ext uri="{FF2B5EF4-FFF2-40B4-BE49-F238E27FC236}">
                <a16:creationId xmlns:a16="http://schemas.microsoft.com/office/drawing/2014/main" xmlns="" id="{B804D254-4D14-4A2A-BA9F-3506BBEE4A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558" b="71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7" name="Dikdörtgen 26">
            <a:extLst>
              <a:ext uri="{FF2B5EF4-FFF2-40B4-BE49-F238E27FC236}">
                <a16:creationId xmlns:a16="http://schemas.microsoft.com/office/drawing/2014/main" xmlns="" id="{C9D262D4-AE8B-4620-949A-609FC366FC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02616" y="1411015"/>
            <a:ext cx="7808159" cy="4103960"/>
          </a:xfrm>
          <a:prstGeom prst="rect">
            <a:avLst/>
          </a:prstGeom>
          <a:blipFill dpi="0" rotWithShape="1">
            <a:blip r:embed="rId5">
              <a:alphaModFix amt="90000"/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90000" sy="100000" flip="none" algn="ctr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xmlns="" id="{3605853C-E63A-49E2-84A4-4B7DD77A56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28332" y="1540931"/>
            <a:ext cx="7543802" cy="3835401"/>
          </a:xfrm>
          <a:prstGeom prst="rect">
            <a:avLst/>
          </a:prstGeom>
          <a:noFill/>
          <a:ln w="15875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31" name="Grup 30">
            <a:extLst>
              <a:ext uri="{FF2B5EF4-FFF2-40B4-BE49-F238E27FC236}">
                <a16:creationId xmlns:a16="http://schemas.microsoft.com/office/drawing/2014/main" xmlns="" id="{9500549F-5B68-400C-A605-BDF102BDBB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23631"/>
            <a:ext cx="12231160" cy="659658"/>
            <a:chOff x="-16934" y="3123631"/>
            <a:chExt cx="12231160" cy="659658"/>
          </a:xfrm>
        </p:grpSpPr>
        <p:sp>
          <p:nvSpPr>
            <p:cNvPr id="32" name="Yuvarlatılmış Dikdörtgen 17">
              <a:extLst>
                <a:ext uri="{FF2B5EF4-FFF2-40B4-BE49-F238E27FC236}">
                  <a16:creationId xmlns:a16="http://schemas.microsoft.com/office/drawing/2014/main" xmlns="" id="{CE12C213-76C6-4953-849D-69BD0C0740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430976" y="312363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dirty="0"/>
            </a:p>
          </p:txBody>
        </p:sp>
        <p:pic>
          <p:nvPicPr>
            <p:cNvPr id="33" name="Resim 32">
              <a:extLst>
                <a:ext uri="{FF2B5EF4-FFF2-40B4-BE49-F238E27FC236}">
                  <a16:creationId xmlns:a16="http://schemas.microsoft.com/office/drawing/2014/main" xmlns="" id="{85D5C439-F0A9-41AB-BF38-FB38EB00B7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5536"/>
              <a:ext cx="2478024" cy="612648"/>
            </a:xfrm>
            <a:prstGeom prst="rect">
              <a:avLst/>
            </a:prstGeom>
          </p:spPr>
        </p:pic>
        <p:sp>
          <p:nvSpPr>
            <p:cNvPr id="34" name="Yuvarlatılmış Dikdörtgen 20">
              <a:extLst>
                <a:ext uri="{FF2B5EF4-FFF2-40B4-BE49-F238E27FC236}">
                  <a16:creationId xmlns:a16="http://schemas.microsoft.com/office/drawing/2014/main" xmlns="" id="{CE714C63-2EB2-4CE0-8982-994E7A37AA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17803" y="312492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dirty="0"/>
            </a:p>
          </p:txBody>
        </p:sp>
        <p:pic>
          <p:nvPicPr>
            <p:cNvPr id="35" name="Resim 34">
              <a:extLst>
                <a:ext uri="{FF2B5EF4-FFF2-40B4-BE49-F238E27FC236}">
                  <a16:creationId xmlns:a16="http://schemas.microsoft.com/office/drawing/2014/main" xmlns="" id="{CE568286-7D0B-4E62-BC33-A99A0FD743D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5536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BC07B5B3-DDE8-49F7-B2D1-6919986D2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3338" y="2883506"/>
            <a:ext cx="7728858" cy="1515533"/>
          </a:xfrm>
        </p:spPr>
        <p:txBody>
          <a:bodyPr rtlCol="0">
            <a:normAutofit fontScale="90000"/>
          </a:bodyPr>
          <a:lstStyle/>
          <a:p>
            <a:r>
              <a:rPr lang="tr-TR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TELEFONDA </a:t>
            </a:r>
            <a:br>
              <a:rPr lang="tr-TR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PROTOKOL KURALLARI</a:t>
            </a:r>
            <a:endParaRPr lang="tr-TR" b="1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37" name="Düz Bağlayıcı 36">
            <a:extLst>
              <a:ext uri="{FF2B5EF4-FFF2-40B4-BE49-F238E27FC236}">
                <a16:creationId xmlns:a16="http://schemas.microsoft.com/office/drawing/2014/main" xmlns="" id="{1E22DAF0-5C05-4D01-A6C7-2832665773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39077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740227" y="1403577"/>
            <a:ext cx="10657115" cy="4877479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Çalışma </a:t>
            </a:r>
            <a:r>
              <a:rPr lang="tr-TR" dirty="0" smtClean="0">
                <a:latin typeface="Comic Sans MS" pitchFamily="66" charset="0"/>
              </a:rPr>
              <a:t>yaşamında işlerin </a:t>
            </a:r>
            <a:r>
              <a:rPr lang="tr-TR" dirty="0" smtClean="0">
                <a:latin typeface="Comic Sans MS" pitchFamily="66" charset="0"/>
              </a:rPr>
              <a:t>çoğu artık telefonla yapılmaktadır. Bu </a:t>
            </a:r>
            <a:r>
              <a:rPr lang="tr-TR" dirty="0" smtClean="0">
                <a:latin typeface="Comic Sans MS" pitchFamily="66" charset="0"/>
              </a:rPr>
              <a:t>nedenle </a:t>
            </a:r>
            <a:r>
              <a:rPr lang="tr-TR" dirty="0" smtClean="0">
                <a:latin typeface="Comic Sans MS" pitchFamily="66" charset="0"/>
              </a:rPr>
              <a:t>telefonda </a:t>
            </a:r>
            <a:r>
              <a:rPr lang="tr-TR" dirty="0" smtClean="0">
                <a:latin typeface="Comic Sans MS" pitchFamily="66" charset="0"/>
              </a:rPr>
              <a:t>iletişim yöntemlerini iyi bilmek </a:t>
            </a:r>
            <a:r>
              <a:rPr lang="tr-TR" dirty="0" smtClean="0">
                <a:latin typeface="Comic Sans MS" pitchFamily="66" charset="0"/>
              </a:rPr>
              <a:t>çalışan herkes için bir zorunluluk haline gelmiştir.</a:t>
            </a: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Telefon konuşması özenle, dikkatle, incelikle yapılması gereken önemli bir iletişim yoludur.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Telefonla iletişim kurmanın kuralları olduğu unutulmamalıdır.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endParaRPr lang="tr-TR" dirty="0" smtClean="0">
              <a:latin typeface="Comic Sans MS" pitchFamily="66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555171" y="579894"/>
            <a:ext cx="9601200" cy="769936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smtClean="0">
                <a:latin typeface="Comic Sans MS" pitchFamily="66" charset="0"/>
              </a:rPr>
              <a:t>TELEFONDA İLETİŞİM</a:t>
            </a:r>
            <a:endParaRPr lang="tr-TR" sz="3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653143" y="634093"/>
            <a:ext cx="9601200" cy="1303338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TELEFONLA KONUŞMA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718457" y="1682068"/>
            <a:ext cx="10363200" cy="447924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Telefonda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yumuşak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ve nazik bir ses tonuyla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konuşulmalıdır.</a:t>
            </a:r>
          </a:p>
          <a:p>
            <a:pPr>
              <a:lnSpc>
                <a:spcPct val="120000"/>
              </a:lnSpc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Türkçe düzgün telaffuz edilmelidir.</a:t>
            </a:r>
          </a:p>
          <a:p>
            <a:pPr>
              <a:lnSpc>
                <a:spcPct val="120000"/>
              </a:lnSpc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Telefonla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konuşurken karşı tarafa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siz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diye hitap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edilmelidir.</a:t>
            </a:r>
            <a:endParaRPr lang="tr-TR" sz="2000" dirty="0" smtClean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Olağanüstü </a:t>
            </a: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durumların dışında, sabah saat 9.00'dan önce, akşam saat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21.00'den </a:t>
            </a: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sonra telefon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edilmemelidir.</a:t>
            </a:r>
            <a:endParaRPr lang="tr-TR" sz="2000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En geç beşinci çalışta telefona cevap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verilmelidir. </a:t>
            </a:r>
            <a:endParaRPr lang="tr-TR" sz="2000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Telefonla arayan kişi yüzünüzü </a:t>
            </a: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ve jestlerinizi görmese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de, ses tonunuzun </a:t>
            </a: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vermek istediğiniz duyguyu karşı tarafa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ileteceği unutulmamalıdır.</a:t>
            </a:r>
            <a:endParaRPr lang="tr-TR" sz="2000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Telefonu kim açtı ise onun kapatacağını unutmamalıdır.</a:t>
            </a: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Üst ile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konuşurken ondan önce telefon kapatılmamalıdır.</a:t>
            </a: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sz="2000" dirty="0" err="1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Eşdüzey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ve üst ile görüşmeye başlarken ve görüşme sonunda saygı sunulur.</a:t>
            </a: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Üstler sekreter aracılığıyla aranmaz.</a:t>
            </a:r>
          </a:p>
          <a:p>
            <a:pPr>
              <a:lnSpc>
                <a:spcPct val="120000"/>
              </a:lnSpc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endParaRPr lang="tr-TR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85494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5659" y="1232503"/>
            <a:ext cx="9601196" cy="1303867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TELEFONLA KONUŞMA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881116" y="2528939"/>
            <a:ext cx="10363827" cy="373035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Telefonla aradığınızda karşıdaki 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kişinin konuşmak için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uygun 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olup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olmadığı sorulur. </a:t>
            </a:r>
            <a:endParaRPr lang="tr-TR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Müsait değilse daha sonra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aranır. </a:t>
            </a:r>
            <a:endParaRPr lang="tr-TR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Ne zaman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uygun olacağı 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belli değilse,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uygun 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olduğunda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araması 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rica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edilir. </a:t>
            </a:r>
            <a:endParaRPr lang="tr-TR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Konuşma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süresi 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mümkün olduğunca kısa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tutulur. </a:t>
            </a:r>
            <a:endParaRPr lang="tr-TR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Gerekmedikçe, mesai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saatleri içerisinde özel telefon görüşmeleri yapılmaz.</a:t>
            </a:r>
            <a:endParaRPr lang="tr-TR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4278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8457" y="1905005"/>
            <a:ext cx="10972800" cy="4626436"/>
          </a:xfrm>
        </p:spPr>
        <p:txBody>
          <a:bodyPr/>
          <a:lstStyle/>
          <a:p>
            <a:pPr>
              <a:buNone/>
            </a:pPr>
            <a:r>
              <a:rPr lang="tr-TR" sz="2800" b="1" i="1" dirty="0" smtClean="0">
                <a:solidFill>
                  <a:srgbClr val="7030A0"/>
                </a:solidFill>
                <a:latin typeface="Comic Sans MS" pitchFamily="66" charset="0"/>
              </a:rPr>
              <a:t>Telefon protokolünde ilke olarak; </a:t>
            </a:r>
          </a:p>
          <a:p>
            <a:pPr>
              <a:lnSpc>
                <a:spcPct val="120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Her zaman astlar </a:t>
            </a:r>
            <a:r>
              <a:rPr lang="tr-TR" dirty="0" smtClean="0">
                <a:latin typeface="Comic Sans MS" pitchFamily="66" charset="0"/>
              </a:rPr>
              <a:t>üst’e takdim edilir.</a:t>
            </a:r>
          </a:p>
          <a:p>
            <a:pPr>
              <a:lnSpc>
                <a:spcPct val="120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Eşit düzeyde olan yöneticiler birbirini aradığında, telefonda aynı </a:t>
            </a:r>
            <a:r>
              <a:rPr lang="tr-TR" dirty="0" smtClean="0">
                <a:latin typeface="Comic Sans MS" pitchFamily="66" charset="0"/>
              </a:rPr>
              <a:t>anda </a:t>
            </a:r>
            <a:r>
              <a:rPr lang="tr-TR" dirty="0" smtClean="0">
                <a:latin typeface="Comic Sans MS" pitchFamily="66" charset="0"/>
              </a:rPr>
              <a:t>aktarılır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120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Bir üst yönetici ast yöneticiyi aradığında üst yöneticinin sekreteri ast yöneticiyi telefonda alır ve üst yöneticiye aktarır.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391884" y="152400"/>
            <a:ext cx="10559143" cy="1958975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TELEFON İLETİŞİMİNDE YAPILMAMASI GEREKENLER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14400" y="1719943"/>
            <a:ext cx="9601200" cy="4572000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Arayan kişi ile tartışmaya </a:t>
            </a:r>
            <a:r>
              <a:rPr lang="tr-TR" dirty="0" smtClean="0">
                <a:latin typeface="Comic Sans MS" pitchFamily="66" charset="0"/>
              </a:rPr>
              <a:t>girilmemeli, </a:t>
            </a:r>
            <a:endParaRPr lang="tr-TR" dirty="0" smtClean="0">
              <a:latin typeface="Comic Sans MS" pitchFamily="66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Arayan kişinin </a:t>
            </a:r>
            <a:r>
              <a:rPr lang="tr-TR" dirty="0" smtClean="0">
                <a:latin typeface="Comic Sans MS" pitchFamily="66" charset="0"/>
              </a:rPr>
              <a:t>sözü </a:t>
            </a:r>
            <a:r>
              <a:rPr lang="tr-TR" dirty="0" smtClean="0">
                <a:latin typeface="Comic Sans MS" pitchFamily="66" charset="0"/>
              </a:rPr>
              <a:t>kesilmemeli, </a:t>
            </a:r>
          </a:p>
          <a:p>
            <a:pPr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Konuşma sırasında önyargılı olunmamalı,</a:t>
            </a:r>
          </a:p>
          <a:p>
            <a:pPr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Telefon </a:t>
            </a:r>
            <a:r>
              <a:rPr lang="tr-TR" dirty="0" smtClean="0">
                <a:latin typeface="Comic Sans MS" pitchFamily="66" charset="0"/>
              </a:rPr>
              <a:t>çok fazla </a:t>
            </a:r>
            <a:r>
              <a:rPr lang="tr-TR" dirty="0" smtClean="0">
                <a:latin typeface="Comic Sans MS" pitchFamily="66" charset="0"/>
              </a:rPr>
              <a:t>çaldırılmaz </a:t>
            </a:r>
            <a:r>
              <a:rPr lang="tr-TR" dirty="0" smtClean="0">
                <a:latin typeface="Comic Sans MS" pitchFamily="66" charset="0"/>
              </a:rPr>
              <a:t>( En fazla üç-dört defa </a:t>
            </a:r>
            <a:r>
              <a:rPr lang="tr-TR" dirty="0" smtClean="0">
                <a:latin typeface="Comic Sans MS" pitchFamily="66" charset="0"/>
              </a:rPr>
              <a:t>çaldırılır).</a:t>
            </a:r>
          </a:p>
          <a:p>
            <a:pPr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Telefonun sohbet aracı olmadığı unutulmamalıdır.</a:t>
            </a:r>
          </a:p>
          <a:p>
            <a:pPr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Cep telefonu sesi başkalarını rahatsız etmeyecek şekilde ayarlanır.</a:t>
            </a:r>
          </a:p>
          <a:p>
            <a:pPr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Görüşme sırasında, tiyatro, sinema gibi yerlerde telefon mutlaka sessiz konuma alınmalıdır.</a:t>
            </a:r>
            <a:endParaRPr lang="tr-TR" dirty="0" smtClean="0">
              <a:latin typeface="Comic Sans MS" pitchFamily="66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SzPct val="100000"/>
              <a:buNone/>
            </a:pPr>
            <a:endParaRPr lang="tr-TR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571461" y="1214422"/>
            <a:ext cx="10364451" cy="5959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KAYNAKÇA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913773" y="2000241"/>
            <a:ext cx="10363827" cy="35765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(2014). Protokol Yönetimi.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(2007). Davranış Bilgisi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DAFT, Richard (t.y.). Liderlik.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(2008). Ben Kim Konuşmak Kim?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(2009). Herkes İçin Karizma.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Milli Eğitim Bakanlığı (2011). Protokol ve Görgü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SEZER, Adem. Davet, Karşılama, Ağırlama ve Uğurlama…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Kamusal Alanda Protokol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Adabı Muaşeret.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44606487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36807299_TF44606487.potx" id="{28BE533A-D0F1-4693-B670-34904735696F}" vid="{2D784606-BB13-4D5F-B3F8-7472C910F2EB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AC0881-EA88-432B-86BB-4EB78D0EA8C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6F027939-E3B8-41D6-8A67-A640CA8A50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A1E945A-F8B2-4917-A3C0-E5FD0C7053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tf44606487</Template>
  <TotalTime>0</TotalTime>
  <Words>391</Words>
  <Application>Microsoft Office PowerPoint</Application>
  <PresentationFormat>Özel</PresentationFormat>
  <Paragraphs>45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tf44606487</vt:lpstr>
      <vt:lpstr>TELEFONDA  PROTOKOL KURALLARI</vt:lpstr>
      <vt:lpstr>TELEFONDA İLETİŞİM</vt:lpstr>
      <vt:lpstr>TELEFONLA KONUŞMA</vt:lpstr>
      <vt:lpstr>TELEFONLA KONUŞMA</vt:lpstr>
      <vt:lpstr>Slayt 5</vt:lpstr>
      <vt:lpstr>TELEFON İLETİŞİMİNDE YAPILMAMASI GEREKENLER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2020-04-29T18:47:20Z</dcterms:created>
  <dcterms:modified xsi:type="dcterms:W3CDTF">2020-04-29T20:15:51Z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