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70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87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58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19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32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13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96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94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67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09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210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F593-51E6-4F3A-89AC-09A4ECE6BE1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3CA5A-B286-4052-81FE-C329C403F0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37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09800" y="2313213"/>
            <a:ext cx="7772400" cy="1104451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Medyada Sınıf Tartışmaları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77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20689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-Kapitalizm gittikçe ara kademeleri yok ederek, toplumu kutuplaşmış iki sınıflı bir yapıya getirecektir.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-Zenginlik küçük bir azınlığın elinde toplanırken, ücretli çalışma/işsizlik/yoksulluk toplumun geniş kesiminde birikecektir.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Toplumsal değişim, bu uzlaşmaz sınıflar arasındaki mücadelelerle </a:t>
            </a:r>
            <a:r>
              <a:rPr lang="tr-TR" dirty="0" smtClean="0"/>
              <a:t>gerçekleşir. </a:t>
            </a:r>
            <a:r>
              <a:rPr lang="tr-TR" dirty="0"/>
              <a:t>Bu, tarihsel bir süreçtir.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9567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20. Yüzyılda </a:t>
            </a:r>
            <a:r>
              <a:rPr lang="tr-TR" sz="3600" dirty="0"/>
              <a:t>Y</a:t>
            </a:r>
            <a:r>
              <a:rPr lang="tr-TR" sz="3600" dirty="0"/>
              <a:t>aşanan </a:t>
            </a:r>
            <a:r>
              <a:rPr lang="tr-TR" sz="3600" dirty="0"/>
              <a:t>D</a:t>
            </a:r>
            <a:r>
              <a:rPr lang="tr-TR" sz="3600" dirty="0"/>
              <a:t>önüşüm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-Refah </a:t>
            </a:r>
            <a:r>
              <a:rPr lang="tr-TR" dirty="0"/>
              <a:t>d</a:t>
            </a:r>
            <a:r>
              <a:rPr lang="tr-TR" dirty="0" smtClean="0"/>
              <a:t>evletiyle birlikte Marksizm’in toplumun iki kutuplu hale gelmesi tezi tartışmalı hale gelmiştir. 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2799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88640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Refah </a:t>
            </a:r>
            <a:r>
              <a:rPr lang="tr-TR" b="1" dirty="0"/>
              <a:t>Devleti Dönemi (1945-1970’ler</a:t>
            </a:r>
            <a:r>
              <a:rPr lang="tr-TR" b="1" dirty="0" smtClean="0"/>
              <a:t>)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/>
              <a:t>Sosyal haklar</a:t>
            </a:r>
          </a:p>
          <a:p>
            <a:pPr marL="0" indent="0">
              <a:buNone/>
            </a:pPr>
            <a:r>
              <a:rPr lang="tr-TR" dirty="0"/>
              <a:t>-Yüksek Ücretler</a:t>
            </a:r>
          </a:p>
          <a:p>
            <a:pPr marL="0" indent="0">
              <a:buNone/>
            </a:pPr>
            <a:r>
              <a:rPr lang="tr-TR" dirty="0"/>
              <a:t>-Belirlenmiş ve sınırlı çalışma saatleri</a:t>
            </a:r>
          </a:p>
          <a:p>
            <a:pPr marL="0" indent="0">
              <a:buNone/>
            </a:pPr>
            <a:r>
              <a:rPr lang="tr-TR" dirty="0"/>
              <a:t>-Güvenceli İstihdam</a:t>
            </a:r>
          </a:p>
          <a:p>
            <a:pPr marL="0" indent="0">
              <a:buNone/>
            </a:pPr>
            <a:r>
              <a:rPr lang="tr-TR" dirty="0"/>
              <a:t>-Güçlü Sendikalar</a:t>
            </a:r>
          </a:p>
          <a:p>
            <a:pPr marL="0" indent="0">
              <a:buNone/>
            </a:pPr>
            <a:r>
              <a:rPr lang="tr-TR" dirty="0"/>
              <a:t>-Emek piyasasına devletin etkin müdahalesi</a:t>
            </a:r>
          </a:p>
          <a:p>
            <a:pPr marL="0" indent="0">
              <a:buNone/>
            </a:pPr>
            <a:r>
              <a:rPr lang="tr-TR" dirty="0"/>
              <a:t>-Emeği koruyan yasal </a:t>
            </a:r>
            <a:r>
              <a:rPr lang="tr-TR" dirty="0"/>
              <a:t>düzenlemeler</a:t>
            </a:r>
          </a:p>
          <a:p>
            <a:pPr marL="0" indent="0">
              <a:buNone/>
            </a:pPr>
            <a:r>
              <a:rPr lang="tr-TR" dirty="0"/>
              <a:t>-Üretim </a:t>
            </a:r>
            <a:r>
              <a:rPr lang="tr-TR" dirty="0"/>
              <a:t>organizasyonunda yaşanan değişimler</a:t>
            </a:r>
          </a:p>
          <a:p>
            <a:pPr marL="0" indent="0">
              <a:buNone/>
            </a:pPr>
            <a:r>
              <a:rPr lang="tr-TR" dirty="0"/>
              <a:t>-Yükselen </a:t>
            </a:r>
            <a:r>
              <a:rPr lang="tr-TR" dirty="0"/>
              <a:t>hizmet sektörü</a:t>
            </a:r>
          </a:p>
          <a:p>
            <a:pPr marL="0" indent="0">
              <a:buNone/>
            </a:pPr>
            <a:r>
              <a:rPr lang="tr-TR" dirty="0"/>
              <a:t>-Yüksek eğitim oranları</a:t>
            </a:r>
          </a:p>
          <a:p>
            <a:pPr marL="0" indent="0">
              <a:buNone/>
            </a:pPr>
            <a:r>
              <a:rPr lang="tr-TR" dirty="0"/>
              <a:t>-Fabrika dışı çalışma alanlarının ve işlerin artması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0276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-Toplumda ara kademelerin (denetim-yönetim emeği ve kendi hesabına çalışanlar) varlığı artmıştır.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-Tanımlı ve örgütlü meslekler vardır.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4946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Sınıf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-20. yüzyılın ikinci yarısında ağırlık kazanmıştır.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Temel sınıfların dışında kalan ara tabakaları ifade eder.</a:t>
            </a:r>
          </a:p>
          <a:p>
            <a:pPr marL="0" indent="0">
              <a:buNone/>
            </a:pPr>
            <a:r>
              <a:rPr lang="tr-TR" dirty="0" smtClean="0"/>
              <a:t>-Ayrı bir sınıf olup olmadığı tartışmalıdır.</a:t>
            </a:r>
          </a:p>
          <a:p>
            <a:pPr marL="0" indent="0">
              <a:buNone/>
            </a:pPr>
            <a:r>
              <a:rPr lang="tr-TR" dirty="0" smtClean="0"/>
              <a:t>-Eski ve yeni orta sınıflar olarak da tartışılmaktadır.</a:t>
            </a:r>
          </a:p>
          <a:p>
            <a:pPr marL="0" indent="0">
              <a:buNone/>
            </a:pPr>
            <a:r>
              <a:rPr lang="tr-TR" dirty="0" smtClean="0"/>
              <a:t>-Hem Marksist hem de </a:t>
            </a:r>
            <a:r>
              <a:rPr lang="tr-TR" dirty="0" err="1" smtClean="0"/>
              <a:t>Weberci</a:t>
            </a:r>
            <a:r>
              <a:rPr lang="tr-TR" dirty="0" smtClean="0"/>
              <a:t> gelenek tarafından tartışılmaktadır.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3806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Orta Sınıf</a:t>
            </a:r>
            <a:br>
              <a:rPr lang="tr-TR" u="sng" dirty="0"/>
            </a:br>
            <a:r>
              <a:rPr lang="tr-TR" u="sng" dirty="0"/>
              <a:t/>
            </a:r>
            <a:br>
              <a:rPr lang="tr-TR" u="sng" dirty="0"/>
            </a:br>
            <a:r>
              <a:rPr lang="tr-TR" dirty="0"/>
              <a:t>-Beyaz Yakalılar</a:t>
            </a:r>
            <a:br>
              <a:rPr lang="tr-TR" dirty="0"/>
            </a:br>
            <a:r>
              <a:rPr lang="tr-TR" dirty="0"/>
              <a:t>-Yüksek Eğitimli Yöneticiler</a:t>
            </a:r>
            <a:br>
              <a:rPr lang="tr-TR" dirty="0"/>
            </a:br>
            <a:r>
              <a:rPr lang="tr-TR" dirty="0"/>
              <a:t>-Esnaf / Küçük Burjuvazi </a:t>
            </a:r>
            <a:br>
              <a:rPr lang="tr-TR" dirty="0"/>
            </a:br>
            <a:r>
              <a:rPr lang="tr-TR" dirty="0"/>
              <a:t>-Kamuda </a:t>
            </a:r>
            <a:r>
              <a:rPr lang="tr-TR" dirty="0" smtClean="0"/>
              <a:t>Çalışanlar</a:t>
            </a:r>
          </a:p>
          <a:p>
            <a:pPr marL="0" indent="0">
              <a:buNone/>
            </a:pPr>
            <a:r>
              <a:rPr lang="tr-TR" dirty="0" smtClean="0"/>
              <a:t>-Bilişimin yüksek teknolojili alanlarında çalışanlar</a:t>
            </a:r>
          </a:p>
          <a:p>
            <a:pPr marL="0" indent="0">
              <a:buNone/>
            </a:pPr>
            <a:r>
              <a:rPr lang="tr-TR" dirty="0" smtClean="0"/>
              <a:t>-Profesyonel meslek sahipleri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712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Weberci</a:t>
            </a:r>
            <a:r>
              <a:rPr lang="tr-TR" dirty="0" smtClean="0"/>
              <a:t> Yaklaşım ve Orta Sınıf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-Kutuplaşmış sınıf teorisinin karşısındadırlar.</a:t>
            </a:r>
          </a:p>
          <a:p>
            <a:pPr marL="0" indent="0">
              <a:buNone/>
            </a:pPr>
            <a:r>
              <a:rPr lang="tr-TR" dirty="0" smtClean="0"/>
              <a:t>-Orta </a:t>
            </a:r>
            <a:r>
              <a:rPr lang="tr-TR" dirty="0"/>
              <a:t>sınıfı ayrı bir sınıf olarak görürler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-Emek gücünün niteliğinde yaşanan değişimi, sınıf kompozisyonunda yaşanan değişim olarak değerlendirirler.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-Yüksek varlıklara sahip, piyasada pazarlık güçleri fazla, işçi sınıfı dışı bir sınıf olarak görürler.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4729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Marksist Yaklaşım ve Orta Sınıf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-Doğrudan burjuvazi ve proletarya arasındaki ara tabakaları ele alırlar.</a:t>
            </a:r>
          </a:p>
          <a:p>
            <a:pPr marL="0" indent="0">
              <a:buNone/>
            </a:pPr>
            <a:r>
              <a:rPr lang="tr-TR" dirty="0" smtClean="0"/>
              <a:t>-Eski orta sınıf….. Küçük burjuvazi olarak tanımlanır.</a:t>
            </a:r>
          </a:p>
          <a:p>
            <a:pPr marL="0" indent="0">
              <a:buNone/>
            </a:pPr>
            <a:r>
              <a:rPr lang="tr-TR" dirty="0" smtClean="0"/>
              <a:t>-Yeni Orta Sınıf….. Ücretli çalışmakla birlikte artı-değerin üretilmesinde ve el konulmasında pay sahibi kesimlerdir. </a:t>
            </a:r>
          </a:p>
          <a:p>
            <a:pPr marL="0" indent="0">
              <a:buNone/>
            </a:pPr>
            <a:r>
              <a:rPr lang="tr-TR" dirty="0" smtClean="0"/>
              <a:t>-Ayrı bir sınıf olarak değil, sınıf içi farklılaşma olarak tartışırlar.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060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Poulantzas</a:t>
            </a:r>
            <a:r>
              <a:rPr lang="tr-TR" dirty="0" smtClean="0"/>
              <a:t>……… Yeni Küçük Burjuvazi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-E. O. Wright……….. Çelişkili Sınıfsal Konumlar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Callinicos</a:t>
            </a:r>
            <a:r>
              <a:rPr lang="tr-TR" dirty="0" smtClean="0"/>
              <a:t>……………… Yeni Orta Sınıf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962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Sınıf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Toplumda benzer ilişkiler ve nitelikler içerisinde bulunan kesimleri niteler.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Toplumun nasıl oluştuğu ve hangi kriterlere göre anlaşılacağı-çözümleneceğinde belirleyicidir.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847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smtClean="0"/>
              <a:t>Sınıf Meselesine Temel Yaklaşımlar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Weberci</a:t>
            </a:r>
            <a:r>
              <a:rPr lang="tr-TR" dirty="0" smtClean="0"/>
              <a:t> Yaklaşım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M. </a:t>
            </a:r>
            <a:r>
              <a:rPr lang="tr-TR" dirty="0" err="1" smtClean="0"/>
              <a:t>Weber</a:t>
            </a:r>
            <a:r>
              <a:rPr lang="tr-TR" dirty="0" smtClean="0"/>
              <a:t> (1864-1920)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-Marksist Yaklaşım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K. </a:t>
            </a:r>
            <a:r>
              <a:rPr lang="tr-TR" dirty="0" err="1" smtClean="0"/>
              <a:t>Marx</a:t>
            </a:r>
            <a:r>
              <a:rPr lang="tr-TR" dirty="0" smtClean="0"/>
              <a:t> (1881-1883)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065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err="1" smtClean="0"/>
              <a:t>Weberci</a:t>
            </a:r>
            <a:r>
              <a:rPr lang="tr-TR" u="sng" dirty="0" smtClean="0"/>
              <a:t> Sınıf Yaklaşımı:</a:t>
            </a:r>
            <a:br>
              <a:rPr lang="tr-TR" u="sng" dirty="0" smtClean="0"/>
            </a:br>
            <a:endParaRPr lang="tr-TR" u="sng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-Toplumsal ilişkiler piyasa temelli oluşur.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-Sınıflar yalnızca ekonomik kategorilerdir.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-Toplumsal anlamda sınıflardan değil, statü gruplarından bahsedilebilir. (Meslekler)</a:t>
            </a:r>
          </a:p>
          <a:p>
            <a:pPr marL="0" indent="0">
              <a:buNone/>
            </a:pPr>
            <a:r>
              <a:rPr lang="tr-TR" dirty="0"/>
              <a:t>-Sınıf konumları üretim temelli değil, </a:t>
            </a:r>
            <a:r>
              <a:rPr lang="tr-TR" dirty="0" smtClean="0"/>
              <a:t>piyasa </a:t>
            </a:r>
            <a:r>
              <a:rPr lang="tr-TR" dirty="0"/>
              <a:t>koşullarınca belirlenir.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1208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836712"/>
            <a:ext cx="8229600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</a:t>
            </a:r>
            <a:r>
              <a:rPr lang="tr-TR" dirty="0"/>
              <a:t>Bu nedenle sınıflar, toplumsal </a:t>
            </a:r>
            <a:r>
              <a:rPr lang="tr-TR" dirty="0" smtClean="0"/>
              <a:t>çatışmanın ana kaynağı değillerdir.</a:t>
            </a:r>
            <a:endParaRPr lang="tr-TR" dirty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-Tarih, toplumsal değişim ve sınıflar arasında bir  ilişki kurulamaz.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</a:t>
            </a:r>
            <a:r>
              <a:rPr lang="tr-TR" dirty="0"/>
              <a:t>Sınıfı gelir, meslek, hayat tarzı gibi kriterler </a:t>
            </a:r>
            <a:r>
              <a:rPr lang="tr-TR" dirty="0" smtClean="0"/>
              <a:t>üzerinden kavrarlar.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</a:t>
            </a:r>
            <a:r>
              <a:rPr lang="tr-TR" dirty="0"/>
              <a:t>Yaşam Fırsatları kavramı kritiktir.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06620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Yaşam Fırsatları: </a:t>
            </a:r>
          </a:p>
          <a:p>
            <a:pPr marL="0" indent="0">
              <a:buNone/>
            </a:pPr>
            <a:r>
              <a:rPr lang="tr-TR" dirty="0" smtClean="0"/>
              <a:t>"Toplumda mevcut olan ekonomik ya da kültürel malların paylaşımı için bireylerin sahip olduğu fırsatlardır."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"Değerli çıktılara erişim elde etme fırsatıdır."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77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404665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-Bir sınıfın üyeleri ortak yaşam fırsatlarını paylaşırlar.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-Piyasa, yaşam fırsatlarını bireylerin getirdiği kaynaklara/varlıklara göre dağıtır.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-Önemli olan, bu varlıkların piyasada bir değere sahip olmasıdır.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-Bu varlıklardaki çeşitlilik sınıf konumlarını belirler.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000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612068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u="sng" dirty="0" smtClean="0"/>
              <a:t>Marksist Sınıf Yaklaşımı: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-Toplumlar üretim ilişkileri temelinde oluşurlar.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 Bu üretim ilişkileri, toplumu farklı sınıflar olarak bölmektedir.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-Toplumsal ilişkiler de farklı sınıflar arasındaki mücadelelerle kurulur.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-Sınıflar, piyasa ya da tüketim kalıplarına göre değil, toplumsal üretim araçlarına sahip olma/olmama temelinde oluşurlar.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7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90465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-Üretim araçlarına sahip olma, sömürünün de temelidir.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-Değeri üreten sınıf, üretim araçlarına sahip olmadığı için, ürettiği ürüne el konulur.</a:t>
            </a:r>
            <a:endParaRPr lang="tr-TR" dirty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tr-TR" dirty="0" smtClean="0"/>
              <a:t>-Bu nedenle toplum temel olarak iki sınıf arasındaki uzlaşmaz çelişkilere sahiptir. </a:t>
            </a:r>
          </a:p>
        </p:txBody>
      </p:sp>
    </p:spTree>
    <p:extLst>
      <p:ext uri="{BB962C8B-B14F-4D97-AF65-F5344CB8AC3E}">
        <p14:creationId xmlns:p14="http://schemas.microsoft.com/office/powerpoint/2010/main" val="15664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660</Words>
  <Application>Microsoft Office PowerPoint</Application>
  <PresentationFormat>Geniş ekran</PresentationFormat>
  <Paragraphs>92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 Medyada Sınıf Tartışmaları</vt:lpstr>
      <vt:lpstr>Toplumsal Sınıf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20. Yüzyılda Yaşanan Dönüşüm</vt:lpstr>
      <vt:lpstr>PowerPoint Sunusu</vt:lpstr>
      <vt:lpstr>PowerPoint Sunusu</vt:lpstr>
      <vt:lpstr>Orta Sınıf</vt:lpstr>
      <vt:lpstr>PowerPoint Sunusu</vt:lpstr>
      <vt:lpstr>Weberci Yaklaşım ve Orta Sınıf</vt:lpstr>
      <vt:lpstr>Marksist Yaklaşım ve Orta Sınıf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Medyada Sınıf Tartışmaları</dc:title>
  <dc:creator>Windows Kullanıcısı</dc:creator>
  <cp:lastModifiedBy>Windows Kullanıcısı</cp:lastModifiedBy>
  <cp:revision>1</cp:revision>
  <dcterms:created xsi:type="dcterms:W3CDTF">2020-02-12T14:14:36Z</dcterms:created>
  <dcterms:modified xsi:type="dcterms:W3CDTF">2020-02-12T14:14:39Z</dcterms:modified>
</cp:coreProperties>
</file>