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1042988" y="2420938"/>
            <a:ext cx="7632700" cy="3816350"/>
          </a:xfrm>
        </p:spPr>
        <p:txBody>
          <a:bodyPr/>
          <a:lstStyle/>
          <a:p>
            <a:pPr eaLnBrk="1" hangingPunct="1"/>
            <a:endParaRPr lang="tr-TR" smtClean="0"/>
          </a:p>
          <a:p>
            <a:pPr algn="just" eaLnBrk="1" hangingPunct="1"/>
            <a:r>
              <a:rPr lang="tr-TR" sz="2400" smtClean="0"/>
              <a:t>Bu nedenle kızlar çareyi, dikkatleri üzerlerine çekecek davranışlardan, soru sormaktan, tartışmalardan, karar verme süreçlerine katılımdan kaçınmakta bulurlar. </a:t>
            </a:r>
          </a:p>
          <a:p>
            <a:pPr algn="just" eaLnBrk="1" hangingPunct="1"/>
            <a:r>
              <a:rPr lang="tr-TR" sz="2400" smtClean="0"/>
              <a:t>Sınıf içinde görünmez olmak suretiyle alacakları riskler azalır. Ancak bu durumda da özgüvenlerinin gelişimi engellenir (Tan ve ark., 2011). İlişkileriyle ileriye dönük beklentileri olumsuz etkilenir.</a:t>
            </a:r>
          </a:p>
        </p:txBody>
      </p:sp>
      <p:sp>
        <p:nvSpPr>
          <p:cNvPr id="3" name="2 Slayt Numarası Yer Tutucusu"/>
          <p:cNvSpPr>
            <a:spLocks noGrp="1"/>
          </p:cNvSpPr>
          <p:nvPr>
            <p:ph type="sldNum" sz="quarter" idx="12"/>
          </p:nvPr>
        </p:nvSpPr>
        <p:spPr/>
        <p:txBody>
          <a:bodyPr/>
          <a:lstStyle/>
          <a:p>
            <a:pPr>
              <a:defRPr/>
            </a:pPr>
            <a:fld id="{F7EEDD97-BDE3-4FC0-8529-F0D6C4C9F762}" type="slidenum">
              <a:rPr lang="tr-TR" smtClean="0"/>
              <a:pPr>
                <a:defRPr/>
              </a:pPr>
              <a:t>1</a:t>
            </a:fld>
            <a:endParaRPr lang="tr-TR" dirty="0"/>
          </a:p>
        </p:txBody>
      </p:sp>
      <p:pic>
        <p:nvPicPr>
          <p:cNvPr id="512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0"/>
            <a:ext cx="3563937" cy="191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357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1042988" y="2708275"/>
            <a:ext cx="7921625" cy="3124200"/>
          </a:xfrm>
        </p:spPr>
        <p:txBody>
          <a:bodyPr/>
          <a:lstStyle/>
          <a:p>
            <a:pPr algn="just" eaLnBrk="1" hangingPunct="1">
              <a:defRPr/>
            </a:pPr>
            <a:r>
              <a:rPr lang="tr-TR" sz="2400" dirty="0" smtClean="0"/>
              <a:t>Türkiye'nin Pekin taahhütleri arasında yer alan, 2000 yılına kadar kadın okur yazarlığını %100'e ulaştırma hedefi hala gerçekleştirilememiştir. </a:t>
            </a:r>
          </a:p>
          <a:p>
            <a:pPr algn="just" eaLnBrk="1" hangingPunct="1">
              <a:defRPr/>
            </a:pPr>
            <a:r>
              <a:rPr lang="tr-TR" sz="2400" dirty="0" smtClean="0"/>
              <a:t>2000 yılında yetişkin erkek nüfus için %94,5 ve kadınlar için %78,3 olan </a:t>
            </a:r>
            <a:r>
              <a:rPr lang="tr-TR" sz="2400" dirty="0" smtClean="0">
                <a:effectLst>
                  <a:outerShdw blurRad="38100" dist="38100" dir="2700000" algn="tl">
                    <a:srgbClr val="000000">
                      <a:alpha val="43137"/>
                    </a:srgbClr>
                  </a:outerShdw>
                </a:effectLst>
              </a:rPr>
              <a:t>okur yazarlık oranları </a:t>
            </a:r>
            <a:r>
              <a:rPr lang="tr-TR" sz="2400" dirty="0" err="1" smtClean="0">
                <a:effectLst>
                  <a:outerShdw blurRad="38100" dist="38100" dir="2700000" algn="tl">
                    <a:srgbClr val="000000">
                      <a:alpha val="43137"/>
                    </a:srgbClr>
                  </a:outerShdw>
                </a:effectLst>
              </a:rPr>
              <a:t>TÜİK'in</a:t>
            </a:r>
            <a:r>
              <a:rPr lang="tr-TR" sz="2400" dirty="0" smtClean="0">
                <a:effectLst>
                  <a:outerShdw blurRad="38100" dist="38100" dir="2700000" algn="tl">
                    <a:srgbClr val="000000">
                      <a:alpha val="43137"/>
                    </a:srgbClr>
                  </a:outerShdw>
                </a:effectLst>
              </a:rPr>
              <a:t> son hesaplamalarıyla 2006'da erkeklerde %96, ve </a:t>
            </a:r>
            <a:r>
              <a:rPr lang="tr-TR" sz="2400" dirty="0" smtClean="0">
                <a:solidFill>
                  <a:srgbClr val="C00000"/>
                </a:solidFill>
                <a:effectLst>
                  <a:outerShdw blurRad="38100" dist="38100" dir="2700000" algn="tl">
                    <a:srgbClr val="000000">
                      <a:alpha val="43137"/>
                    </a:srgbClr>
                  </a:outerShdw>
                </a:effectLst>
              </a:rPr>
              <a:t>kadınlarda %80,4'te kalmıştır.</a:t>
            </a:r>
            <a:endParaRPr lang="tr-TR" sz="2400" dirty="0" smtClean="0">
              <a:effectLst>
                <a:outerShdw blurRad="38100" dist="38100" dir="2700000" algn="tl">
                  <a:srgbClr val="000000">
                    <a:alpha val="43137"/>
                  </a:srgbClr>
                </a:outerShdw>
              </a:effectLst>
            </a:endParaRPr>
          </a:p>
          <a:p>
            <a:pPr eaLnBrk="1" hangingPunct="1">
              <a:defRPr/>
            </a:pPr>
            <a:endParaRPr lang="en-US" dirty="0" smtClean="0"/>
          </a:p>
        </p:txBody>
      </p:sp>
      <p:sp>
        <p:nvSpPr>
          <p:cNvPr id="3" name="2 Slayt Numarası Yer Tutucusu"/>
          <p:cNvSpPr>
            <a:spLocks noGrp="1"/>
          </p:cNvSpPr>
          <p:nvPr>
            <p:ph type="sldNum" sz="quarter" idx="12"/>
          </p:nvPr>
        </p:nvSpPr>
        <p:spPr/>
        <p:txBody>
          <a:bodyPr/>
          <a:lstStyle/>
          <a:p>
            <a:pPr>
              <a:defRPr/>
            </a:pPr>
            <a:fld id="{7B5C0A88-A190-4C3B-870D-8C4B7E2BF194}" type="slidenum">
              <a:rPr lang="tr-TR" smtClean="0"/>
              <a:pPr>
                <a:defRPr/>
              </a:pPr>
              <a:t>2</a:t>
            </a:fld>
            <a:endParaRPr lang="tr-TR" dirty="0"/>
          </a:p>
        </p:txBody>
      </p:sp>
      <p:pic>
        <p:nvPicPr>
          <p:cNvPr id="522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38900" y="0"/>
            <a:ext cx="2705100" cy="184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04152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1557338"/>
            <a:ext cx="7777162" cy="4679950"/>
          </a:xfrm>
        </p:spPr>
        <p:txBody>
          <a:bodyPr rtlCol="0">
            <a:normAutofit fontScale="77500" lnSpcReduction="20000"/>
          </a:bodyPr>
          <a:lstStyle/>
          <a:p>
            <a:pPr marL="365760" indent="-274320" algn="just" eaLnBrk="1" fontAlgn="auto" hangingPunct="1">
              <a:spcAft>
                <a:spcPts val="0"/>
              </a:spcAft>
              <a:buFont typeface="Wingdings 2"/>
              <a:buChar char=""/>
              <a:defRPr/>
            </a:pPr>
            <a:r>
              <a:rPr lang="tr-TR" dirty="0" smtClean="0"/>
              <a:t>Türkiye'nin durumu, kadın okur yazarlık oranının dünya ortalamasını ve gelişmekte olan ülkeler, Güney Asya, Arap ülkeleri ve sahra Güney Afrika ortalamalarını geçmiş olmasıyla olumlu olarak değerlendirilebilecektir. </a:t>
            </a:r>
          </a:p>
          <a:p>
            <a:pPr marL="365760" indent="-274320" algn="just" eaLnBrk="1" fontAlgn="auto" hangingPunct="1">
              <a:spcAft>
                <a:spcPts val="0"/>
              </a:spcAft>
              <a:buFont typeface="Wingdings 2"/>
              <a:buChar char=""/>
              <a:defRPr/>
            </a:pPr>
            <a:r>
              <a:rPr lang="tr-TR" dirty="0" smtClean="0"/>
              <a:t>Türkiye'deki kadın okur yazarlığı oranları İran (%70), Irak (%64), Suriye (%74) gibi komşu İslam ülkelerindeki ortalamaların da üzerindedir. Buna karşılık </a:t>
            </a:r>
            <a:r>
              <a:rPr lang="tr-TR" b="1" dirty="0" smtClean="0"/>
              <a:t>Türkiye, Yunanistan (%94), Bulgaristan (%98), Azerbaycan (%98) gibi sınır komşularından çok geridedir</a:t>
            </a:r>
            <a:r>
              <a:rPr lang="tr-TR" dirty="0" smtClean="0"/>
              <a:t>. </a:t>
            </a:r>
          </a:p>
          <a:p>
            <a:pPr marL="365760" indent="-274320" algn="just" eaLnBrk="1" fontAlgn="auto" hangingPunct="1">
              <a:spcAft>
                <a:spcPts val="0"/>
              </a:spcAft>
              <a:buFont typeface="Wingdings 2"/>
              <a:buChar char=""/>
              <a:defRPr/>
            </a:pPr>
            <a:r>
              <a:rPr lang="tr-TR" dirty="0" smtClean="0"/>
              <a:t>Üstelik, kadınlarla erkekler arasındaki fark, belirgin bir biçimde sürmektedir. AB ülkelerinden yalnızca dördünde okumaz yazmazlık sorunu bulunduğu ve Türkiye'deki okumaz yazmazların sayısının bunların hepsinin toplamından fazla olduğu bildirilmektedir</a:t>
            </a:r>
          </a:p>
          <a:p>
            <a:pPr marL="365760" indent="-274320" algn="just"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640101A2-E1B1-4BA3-B9BE-E5F4E9355345}" type="slidenum">
              <a:rPr lang="tr-TR" smtClean="0"/>
              <a:pPr>
                <a:defRPr/>
              </a:pPr>
              <a:t>3</a:t>
            </a:fld>
            <a:endParaRPr lang="tr-TR" dirty="0"/>
          </a:p>
        </p:txBody>
      </p:sp>
      <p:pic>
        <p:nvPicPr>
          <p:cNvPr id="532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9350" y="0"/>
            <a:ext cx="2914650" cy="134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0411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1042988" y="2565400"/>
            <a:ext cx="7777162" cy="4292600"/>
          </a:xfrm>
        </p:spPr>
        <p:txBody>
          <a:bodyPr/>
          <a:lstStyle/>
          <a:p>
            <a:pPr algn="just" eaLnBrk="1" hangingPunct="1"/>
            <a:r>
              <a:rPr lang="tr-TR" sz="2400" smtClean="0"/>
              <a:t>2015’de AB ülkelerinde 1 milyon dolayında okumaz yazmaz nüfus olacağı beklenirken bu sayının Türkiye’de çoğunluğu kadın olmak üzere 4.9 milyona varacağı öngörülmüştür. </a:t>
            </a:r>
          </a:p>
          <a:p>
            <a:pPr algn="just" eaLnBrk="1" hangingPunct="1"/>
            <a:r>
              <a:rPr lang="tr-TR" sz="2400" smtClean="0"/>
              <a:t>BM tahminleri de 2015 de Türkiye’deki yetişkin okur yazarlık oranlarının erkekler için % 97’ye ulaşırken kadınlar kadınlar için % 86 da kalacağını göstermektedir.</a:t>
            </a:r>
          </a:p>
          <a:p>
            <a:pPr eaLnBrk="1" hangingPunct="1"/>
            <a:endParaRPr lang="en-US" b="1" smtClean="0"/>
          </a:p>
        </p:txBody>
      </p:sp>
      <p:sp>
        <p:nvSpPr>
          <p:cNvPr id="3" name="2 Slayt Numarası Yer Tutucusu"/>
          <p:cNvSpPr>
            <a:spLocks noGrp="1"/>
          </p:cNvSpPr>
          <p:nvPr>
            <p:ph type="sldNum" sz="quarter" idx="12"/>
          </p:nvPr>
        </p:nvSpPr>
        <p:spPr/>
        <p:txBody>
          <a:bodyPr/>
          <a:lstStyle/>
          <a:p>
            <a:pPr>
              <a:defRPr/>
            </a:pPr>
            <a:fld id="{03BC88E2-925A-4D33-BCB7-5BF6C1FFCC62}" type="slidenum">
              <a:rPr lang="tr-TR" smtClean="0"/>
              <a:pPr>
                <a:defRPr/>
              </a:pPr>
              <a:t>4</a:t>
            </a:fld>
            <a:endParaRPr lang="tr-TR" dirty="0"/>
          </a:p>
        </p:txBody>
      </p:sp>
    </p:spTree>
    <p:extLst>
      <p:ext uri="{BB962C8B-B14F-4D97-AF65-F5344CB8AC3E}">
        <p14:creationId xmlns:p14="http://schemas.microsoft.com/office/powerpoint/2010/main" val="1853131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781300"/>
            <a:ext cx="7345362" cy="3600450"/>
          </a:xfrm>
        </p:spPr>
        <p:txBody>
          <a:bodyPr rtlCol="0">
            <a:normAutofit fontScale="62500" lnSpcReduction="20000"/>
          </a:bodyPr>
          <a:lstStyle/>
          <a:p>
            <a:pPr marL="365760" indent="-274320" algn="just" eaLnBrk="1" fontAlgn="auto" hangingPunct="1">
              <a:spcAft>
                <a:spcPts val="0"/>
              </a:spcAft>
              <a:buFont typeface="Wingdings 2"/>
              <a:buChar char=""/>
              <a:defRPr/>
            </a:pPr>
            <a:r>
              <a:rPr lang="tr-TR" b="1" dirty="0" smtClean="0"/>
              <a:t>Okullulaşma: Öncelikle Kız Çocuklarının ve Kadınların Sorunu</a:t>
            </a:r>
          </a:p>
          <a:p>
            <a:pPr marL="365760" indent="-274320" algn="just" eaLnBrk="1" fontAlgn="auto" hangingPunct="1">
              <a:spcAft>
                <a:spcPts val="0"/>
              </a:spcAft>
              <a:buFont typeface="Wingdings 2"/>
              <a:buChar char=""/>
              <a:defRPr/>
            </a:pPr>
            <a:r>
              <a:rPr lang="tr-TR" dirty="0" smtClean="0"/>
              <a:t>UNESCO'nun son küresel izleme raporuna göre okul öncesinde okullulaşma oranı dünya genelinde 203 ülke için, ortalama %33 (E: %34, K: %33) ve gelişmiş ülkeler için %73 (E: %74, K: %73) olarak hesaplanmaktadır.</a:t>
            </a:r>
          </a:p>
          <a:p>
            <a:pPr marL="365760" indent="-274320" algn="just" eaLnBrk="1" fontAlgn="auto" hangingPunct="1">
              <a:spcAft>
                <a:spcPts val="0"/>
              </a:spcAft>
              <a:buFont typeface="Wingdings 2"/>
              <a:buChar char=""/>
              <a:defRPr/>
            </a:pPr>
            <a:r>
              <a:rPr lang="tr-TR" dirty="0" smtClean="0"/>
              <a:t>Bu hesaplamalarda, çeşitli ülkelerin bildirdikleri veriler 3-5 ya da 4-6 yaş gruplarını kapsamak açısından farklılaşmakta, ancak kız çocukları bu düzeyde bile erkeklere kıyasla geriden gelmektedir.</a:t>
            </a:r>
          </a:p>
          <a:p>
            <a:pPr marL="365760" indent="-274320" algn="just" eaLnBrk="1" fontAlgn="auto" hangingPunct="1">
              <a:spcAft>
                <a:spcPts val="0"/>
              </a:spcAft>
              <a:buFont typeface="Wingdings 2"/>
              <a:buChar char=""/>
              <a:defRPr/>
            </a:pPr>
            <a:r>
              <a:rPr lang="tr-TR" dirty="0" smtClean="0"/>
              <a:t> Türkiye'de hesaplamalar 4-6 yaş grubunu kapsamakta ve çeşitli kurumların aynı ölçüt üzerinden veri sunma konusunda tutarlı olmadıkları görülmektedir. </a:t>
            </a:r>
          </a:p>
          <a:p>
            <a:pPr marL="365760" indent="-274320"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F4BB68C9-0CB7-4827-B008-82AE60B18800}" type="slidenum">
              <a:rPr lang="tr-TR" smtClean="0"/>
              <a:pPr>
                <a:defRPr/>
              </a:pPr>
              <a:t>5</a:t>
            </a:fld>
            <a:endParaRPr lang="tr-TR" dirty="0"/>
          </a:p>
        </p:txBody>
      </p:sp>
    </p:spTree>
    <p:extLst>
      <p:ext uri="{BB962C8B-B14F-4D97-AF65-F5344CB8AC3E}">
        <p14:creationId xmlns:p14="http://schemas.microsoft.com/office/powerpoint/2010/main" val="1343961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060575"/>
            <a:ext cx="7705725" cy="3771900"/>
          </a:xfrm>
        </p:spPr>
        <p:txBody>
          <a:bodyPr rtlCol="0">
            <a:normAutofit fontScale="70000" lnSpcReduction="20000"/>
          </a:bodyPr>
          <a:lstStyle/>
          <a:p>
            <a:pPr marL="365760" indent="-274320" algn="just" eaLnBrk="1" fontAlgn="auto" hangingPunct="1">
              <a:spcAft>
                <a:spcPts val="0"/>
              </a:spcAft>
              <a:buFont typeface="Wingdings 2"/>
              <a:buChar char=""/>
              <a:defRPr/>
            </a:pPr>
            <a:r>
              <a:rPr lang="tr-TR" dirty="0" smtClean="0"/>
              <a:t>Nitekim, MEB'in  faaliyet raporunda, 2006–2007 eğitim-öğretim yılında 48-72 ay (4-6 yaş) çağ nüfusunun %25'inin okullulaştığı belirtilmiştir.</a:t>
            </a:r>
          </a:p>
          <a:p>
            <a:pPr marL="365760" indent="-274320" algn="just" eaLnBrk="1" fontAlgn="auto" hangingPunct="1">
              <a:spcAft>
                <a:spcPts val="0"/>
              </a:spcAft>
              <a:buFont typeface="Wingdings 2"/>
              <a:buChar char=""/>
              <a:defRPr/>
            </a:pPr>
            <a:endParaRPr lang="tr-TR" dirty="0" smtClean="0"/>
          </a:p>
          <a:p>
            <a:pPr marL="365760" indent="-274320" algn="just" eaLnBrk="1" fontAlgn="auto" hangingPunct="1">
              <a:spcAft>
                <a:spcPts val="0"/>
              </a:spcAft>
              <a:buFont typeface="Wingdings 2"/>
              <a:buChar char=""/>
              <a:defRPr/>
            </a:pPr>
            <a:r>
              <a:rPr lang="tr-TR" dirty="0" smtClean="0"/>
              <a:t> 2008 Yılı Hükümet Programı'nda ise okullulaşma oranı, aynı dönemde 4–5 yaş çağ nüfusuna göre bildirilmekte ve %24 olarak hesaplanmaktadır. Gerek çağ nüfuslarıyla ilgili tahminlerde gerekse kayıtlı çocuk sayılarının oranlandığı yaş gruplarındaki farklılaşmaların önemli bir sonucu, sistem dışında kalan kız ve erkek çocuk sayılarıyla ilgili sağlıklı verilere ulaşılmasının engellenmesidir.</a:t>
            </a:r>
          </a:p>
          <a:p>
            <a:pPr marL="365760" indent="-274320" eaLnBrk="1" fontAlgn="auto" hangingPunct="1">
              <a:spcAft>
                <a:spcPts val="0"/>
              </a:spcAft>
              <a:buFont typeface="Wingdings 2"/>
              <a:buChar char=""/>
              <a:defRPr/>
            </a:pPr>
            <a:endParaRPr lang="en-US" dirty="0"/>
          </a:p>
        </p:txBody>
      </p:sp>
      <p:sp>
        <p:nvSpPr>
          <p:cNvPr id="4" name="3 Slayt Numarası Yer Tutucusu"/>
          <p:cNvSpPr>
            <a:spLocks noGrp="1"/>
          </p:cNvSpPr>
          <p:nvPr>
            <p:ph type="sldNum" sz="quarter" idx="12"/>
          </p:nvPr>
        </p:nvSpPr>
        <p:spPr/>
        <p:txBody>
          <a:bodyPr/>
          <a:lstStyle/>
          <a:p>
            <a:pPr>
              <a:defRPr/>
            </a:pPr>
            <a:fld id="{8802BBD8-EDC6-4C5E-8A2D-37E7E584B07A}" type="slidenum">
              <a:rPr lang="tr-TR" smtClean="0"/>
              <a:pPr>
                <a:defRPr/>
              </a:pPr>
              <a:t>6</a:t>
            </a:fld>
            <a:endParaRPr lang="tr-TR" dirty="0"/>
          </a:p>
        </p:txBody>
      </p:sp>
    </p:spTree>
    <p:extLst>
      <p:ext uri="{BB962C8B-B14F-4D97-AF65-F5344CB8AC3E}">
        <p14:creationId xmlns:p14="http://schemas.microsoft.com/office/powerpoint/2010/main" val="3063986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2"/>
          <p:cNvSpPr>
            <a:spLocks noGrp="1"/>
          </p:cNvSpPr>
          <p:nvPr>
            <p:ph idx="1"/>
          </p:nvPr>
        </p:nvSpPr>
        <p:spPr>
          <a:xfrm>
            <a:off x="1042988" y="3284538"/>
            <a:ext cx="7850187" cy="2547937"/>
          </a:xfrm>
        </p:spPr>
        <p:txBody>
          <a:bodyPr/>
          <a:lstStyle/>
          <a:p>
            <a:pPr algn="just" eaLnBrk="1" hangingPunct="1"/>
            <a:r>
              <a:rPr lang="tr-TR" sz="2400" smtClean="0"/>
              <a:t>Kırsal yerleşim yerlerinde yaşayan kadınların %31'i herhangi bir eğitim düzeyini tamamlamamış iken bu oran, kentlerde </a:t>
            </a:r>
            <a:r>
              <a:rPr lang="es-ES" sz="2400" smtClean="0"/>
              <a:t>yaşayan kadınlar arasında %18'e inmektedir.</a:t>
            </a:r>
            <a:endParaRPr lang="tr-TR" sz="2400" smtClean="0"/>
          </a:p>
          <a:p>
            <a:pPr eaLnBrk="1" hangingPunct="1"/>
            <a:endParaRPr lang="en-US" smtClean="0"/>
          </a:p>
        </p:txBody>
      </p:sp>
      <p:sp>
        <p:nvSpPr>
          <p:cNvPr id="3" name="2 Slayt Numarası Yer Tutucusu"/>
          <p:cNvSpPr>
            <a:spLocks noGrp="1"/>
          </p:cNvSpPr>
          <p:nvPr>
            <p:ph type="sldNum" sz="quarter" idx="12"/>
          </p:nvPr>
        </p:nvSpPr>
        <p:spPr/>
        <p:txBody>
          <a:bodyPr/>
          <a:lstStyle/>
          <a:p>
            <a:pPr>
              <a:defRPr/>
            </a:pPr>
            <a:fld id="{44741ED9-1973-4CBF-BA0A-637533A3DCD3}" type="slidenum">
              <a:rPr lang="tr-TR" smtClean="0"/>
              <a:pPr>
                <a:defRPr/>
              </a:pPr>
              <a:t>7</a:t>
            </a:fld>
            <a:endParaRPr lang="tr-TR" dirty="0"/>
          </a:p>
        </p:txBody>
      </p:sp>
    </p:spTree>
    <p:extLst>
      <p:ext uri="{BB962C8B-B14F-4D97-AF65-F5344CB8AC3E}">
        <p14:creationId xmlns:p14="http://schemas.microsoft.com/office/powerpoint/2010/main" val="4068504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2727598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571</Words>
  <Application>Microsoft Office PowerPoint</Application>
  <PresentationFormat>Ekran Gösterisi (4:3)</PresentationFormat>
  <Paragraphs>30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2017-03-17T08:35:30Z</dcterms:created>
  <dcterms:modified xsi:type="dcterms:W3CDTF">2017-03-17T08:36:07Z</dcterms:modified>
</cp:coreProperties>
</file>